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3" r:id="rId1"/>
  </p:sldMasterIdLst>
  <p:notesMasterIdLst>
    <p:notesMasterId r:id="rId38"/>
  </p:notesMasterIdLst>
  <p:handoutMasterIdLst>
    <p:handoutMasterId r:id="rId39"/>
  </p:handoutMasterIdLst>
  <p:sldIdLst>
    <p:sldId id="716" r:id="rId2"/>
    <p:sldId id="611" r:id="rId3"/>
    <p:sldId id="607" r:id="rId4"/>
    <p:sldId id="623" r:id="rId5"/>
    <p:sldId id="624" r:id="rId6"/>
    <p:sldId id="513" r:id="rId7"/>
    <p:sldId id="658" r:id="rId8"/>
    <p:sldId id="659" r:id="rId9"/>
    <p:sldId id="634" r:id="rId10"/>
    <p:sldId id="625" r:id="rId11"/>
    <p:sldId id="647" r:id="rId12"/>
    <p:sldId id="727" r:id="rId13"/>
    <p:sldId id="665" r:id="rId14"/>
    <p:sldId id="431" r:id="rId15"/>
    <p:sldId id="562" r:id="rId16"/>
    <p:sldId id="628" r:id="rId17"/>
    <p:sldId id="666" r:id="rId18"/>
    <p:sldId id="487" r:id="rId19"/>
    <p:sldId id="638" r:id="rId20"/>
    <p:sldId id="639" r:id="rId21"/>
    <p:sldId id="668" r:id="rId22"/>
    <p:sldId id="650" r:id="rId23"/>
    <p:sldId id="726" r:id="rId24"/>
    <p:sldId id="641" r:id="rId25"/>
    <p:sldId id="669" r:id="rId26"/>
    <p:sldId id="670" r:id="rId27"/>
    <p:sldId id="718" r:id="rId28"/>
    <p:sldId id="721" r:id="rId29"/>
    <p:sldId id="720" r:id="rId30"/>
    <p:sldId id="671" r:id="rId31"/>
    <p:sldId id="672" r:id="rId32"/>
    <p:sldId id="673" r:id="rId33"/>
    <p:sldId id="674" r:id="rId34"/>
    <p:sldId id="675" r:id="rId35"/>
    <p:sldId id="725" r:id="rId36"/>
    <p:sldId id="655" r:id="rId37"/>
  </p:sldIdLst>
  <p:sldSz cx="9144000" cy="6858000" type="screen4x3"/>
  <p:notesSz cx="6797675" cy="9928225"/>
  <p:defaultTex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28">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F00"/>
    <a:srgbClr val="9F331D"/>
    <a:srgbClr val="893533"/>
    <a:srgbClr val="80413C"/>
    <a:srgbClr val="F0EA00"/>
    <a:srgbClr val="FAF400"/>
    <a:srgbClr val="30F05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보통 스타일 2 - 강조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84E427A-3D55-4303-BF80-6455036E1DE7}" styleName="테마 스타일 1 - 강조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테마 스타일 1 - 강조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87" autoAdjust="0"/>
    <p:restoredTop sz="84035" autoAdjust="0"/>
  </p:normalViewPr>
  <p:slideViewPr>
    <p:cSldViewPr>
      <p:cViewPr varScale="1">
        <p:scale>
          <a:sx n="97" d="100"/>
          <a:sy n="97" d="100"/>
        </p:scale>
        <p:origin x="-102" y="-28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3758"/>
    </p:cViewPr>
  </p:sorterViewPr>
  <p:notesViewPr>
    <p:cSldViewPr>
      <p:cViewPr varScale="1">
        <p:scale>
          <a:sx n="77" d="100"/>
          <a:sy n="77" d="100"/>
        </p:scale>
        <p:origin x="-3390" y="-114"/>
      </p:cViewPr>
      <p:guideLst>
        <p:guide orient="horz" pos="3127"/>
        <p:guide pos="2141"/>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bwMode="auto">
          <a:xfrm>
            <a:off x="0" y="0"/>
            <a:ext cx="2946400" cy="496889"/>
          </a:xfrm>
          <a:prstGeom prst="rect">
            <a:avLst/>
          </a:prstGeom>
          <a:noFill/>
          <a:ln w="9525">
            <a:noFill/>
            <a:miter lim="800000"/>
            <a:headEnd/>
            <a:tailEnd/>
          </a:ln>
          <a:effectLst/>
        </p:spPr>
        <p:txBody>
          <a:bodyPr vert="horz" wrap="square" lIns="91422" tIns="45710" rIns="91422" bIns="45710" numCol="1" anchor="t" anchorCtr="0" compatLnSpc="1">
            <a:prstTxWarp prst="textNoShape">
              <a:avLst/>
            </a:prstTxWarp>
          </a:bodyPr>
          <a:lstStyle>
            <a:lvl1pPr>
              <a:defRPr sz="1200">
                <a:latin typeface="굴림" charset="0"/>
                <a:ea typeface="굴림" charset="0"/>
                <a:cs typeface="굴림" charset="0"/>
              </a:defRPr>
            </a:lvl1pPr>
          </a:lstStyle>
          <a:p>
            <a:pPr>
              <a:defRPr/>
            </a:pPr>
            <a:endParaRPr lang="ko-KR" altLang="en-US" dirty="0">
              <a:latin typeface="Arial Unicode MS" pitchFamily="50" charset="-127"/>
              <a:ea typeface="Arial Unicode MS" pitchFamily="50" charset="-127"/>
            </a:endParaRPr>
          </a:p>
        </p:txBody>
      </p:sp>
      <p:sp>
        <p:nvSpPr>
          <p:cNvPr id="56323" name="Rectangle 3"/>
          <p:cNvSpPr>
            <a:spLocks noGrp="1" noChangeArrowheads="1"/>
          </p:cNvSpPr>
          <p:nvPr>
            <p:ph type="dt" sz="quarter" idx="1"/>
          </p:nvPr>
        </p:nvSpPr>
        <p:spPr bwMode="auto">
          <a:xfrm>
            <a:off x="3851275" y="0"/>
            <a:ext cx="2946400" cy="496889"/>
          </a:xfrm>
          <a:prstGeom prst="rect">
            <a:avLst/>
          </a:prstGeom>
          <a:noFill/>
          <a:ln w="9525">
            <a:noFill/>
            <a:miter lim="800000"/>
            <a:headEnd/>
            <a:tailEnd/>
          </a:ln>
          <a:effectLst/>
        </p:spPr>
        <p:txBody>
          <a:bodyPr vert="horz" wrap="square" lIns="91422" tIns="45710" rIns="91422" bIns="45710" numCol="1" anchor="t" anchorCtr="0" compatLnSpc="1">
            <a:prstTxWarp prst="textNoShape">
              <a:avLst/>
            </a:prstTxWarp>
          </a:bodyPr>
          <a:lstStyle>
            <a:lvl1pPr algn="r">
              <a:defRPr sz="1200">
                <a:latin typeface="굴림" charset="0"/>
                <a:ea typeface="굴림" charset="0"/>
                <a:cs typeface="굴림" charset="0"/>
              </a:defRPr>
            </a:lvl1pPr>
          </a:lstStyle>
          <a:p>
            <a:pPr>
              <a:defRPr/>
            </a:pPr>
            <a:fld id="{F0F94EC6-ECCF-4115-87FC-C0DE858FFC1B}" type="datetimeFigureOut">
              <a:rPr lang="ko-KR" altLang="en-US">
                <a:latin typeface="Arial Unicode MS" pitchFamily="50" charset="-127"/>
                <a:ea typeface="Arial Unicode MS" pitchFamily="50" charset="-127"/>
              </a:rPr>
              <a:pPr>
                <a:defRPr/>
              </a:pPr>
              <a:t>2013-10-14</a:t>
            </a:fld>
            <a:endParaRPr lang="ko-KR" altLang="en-US" dirty="0">
              <a:latin typeface="Arial Unicode MS" pitchFamily="50" charset="-127"/>
              <a:ea typeface="Arial Unicode MS" pitchFamily="50" charset="-127"/>
            </a:endParaRPr>
          </a:p>
        </p:txBody>
      </p:sp>
      <p:sp>
        <p:nvSpPr>
          <p:cNvPr id="56324" name="Rectangle 4"/>
          <p:cNvSpPr>
            <a:spLocks noGrp="1" noChangeArrowheads="1"/>
          </p:cNvSpPr>
          <p:nvPr>
            <p:ph type="ftr" sz="quarter" idx="2"/>
          </p:nvPr>
        </p:nvSpPr>
        <p:spPr bwMode="auto">
          <a:xfrm>
            <a:off x="0" y="9431338"/>
            <a:ext cx="2946400" cy="496888"/>
          </a:xfrm>
          <a:prstGeom prst="rect">
            <a:avLst/>
          </a:prstGeom>
          <a:noFill/>
          <a:ln w="9525">
            <a:noFill/>
            <a:miter lim="800000"/>
            <a:headEnd/>
            <a:tailEnd/>
          </a:ln>
          <a:effectLst/>
        </p:spPr>
        <p:txBody>
          <a:bodyPr vert="horz" wrap="square" lIns="91422" tIns="45710" rIns="91422" bIns="45710" numCol="1" anchor="b" anchorCtr="0" compatLnSpc="1">
            <a:prstTxWarp prst="textNoShape">
              <a:avLst/>
            </a:prstTxWarp>
          </a:bodyPr>
          <a:lstStyle>
            <a:lvl1pPr>
              <a:defRPr sz="1200">
                <a:latin typeface="굴림" charset="0"/>
                <a:ea typeface="굴림" charset="0"/>
                <a:cs typeface="굴림" charset="0"/>
              </a:defRPr>
            </a:lvl1pPr>
          </a:lstStyle>
          <a:p>
            <a:pPr>
              <a:defRPr/>
            </a:pPr>
            <a:endParaRPr lang="ko-KR" altLang="en-US" dirty="0">
              <a:latin typeface="Arial Unicode MS" pitchFamily="50" charset="-127"/>
              <a:ea typeface="Arial Unicode MS" pitchFamily="50" charset="-127"/>
            </a:endParaRPr>
          </a:p>
        </p:txBody>
      </p:sp>
      <p:sp>
        <p:nvSpPr>
          <p:cNvPr id="56325" name="Rectangle 5"/>
          <p:cNvSpPr>
            <a:spLocks noGrp="1" noChangeArrowheads="1"/>
          </p:cNvSpPr>
          <p:nvPr>
            <p:ph type="sldNum" sz="quarter" idx="3"/>
          </p:nvPr>
        </p:nvSpPr>
        <p:spPr bwMode="auto">
          <a:xfrm>
            <a:off x="3851275" y="9431338"/>
            <a:ext cx="2946400" cy="496888"/>
          </a:xfrm>
          <a:prstGeom prst="rect">
            <a:avLst/>
          </a:prstGeom>
          <a:noFill/>
          <a:ln w="9525">
            <a:noFill/>
            <a:miter lim="800000"/>
            <a:headEnd/>
            <a:tailEnd/>
          </a:ln>
          <a:effectLst/>
        </p:spPr>
        <p:txBody>
          <a:bodyPr vert="horz" wrap="square" lIns="91422" tIns="45710" rIns="91422" bIns="45710" numCol="1" anchor="b" anchorCtr="0" compatLnSpc="1">
            <a:prstTxWarp prst="textNoShape">
              <a:avLst/>
            </a:prstTxWarp>
          </a:bodyPr>
          <a:lstStyle>
            <a:lvl1pPr algn="r">
              <a:defRPr sz="1200">
                <a:latin typeface="굴림" charset="0"/>
                <a:ea typeface="굴림" charset="0"/>
                <a:cs typeface="굴림" charset="0"/>
              </a:defRPr>
            </a:lvl1pPr>
          </a:lstStyle>
          <a:p>
            <a:pPr>
              <a:defRPr/>
            </a:pPr>
            <a:fld id="{AED908D9-29AC-489B-89CE-F18E124310A3}" type="slidenum">
              <a:rPr lang="ko-KR" altLang="en-US">
                <a:latin typeface="Arial Unicode MS" pitchFamily="50" charset="-127"/>
                <a:ea typeface="Arial Unicode MS" pitchFamily="50" charset="-127"/>
              </a:rPr>
              <a:pPr>
                <a:defRPr/>
              </a:pPr>
              <a:t>‹#›</a:t>
            </a:fld>
            <a:endParaRPr lang="ko-KR" altLang="en-US" dirty="0">
              <a:latin typeface="Arial Unicode MS" pitchFamily="50" charset="-127"/>
              <a:ea typeface="Arial Unicode MS" pitchFamily="50" charset="-127"/>
            </a:endParaRPr>
          </a:p>
        </p:txBody>
      </p:sp>
    </p:spTree>
    <p:extLst>
      <p:ext uri="{BB962C8B-B14F-4D97-AF65-F5344CB8AC3E}">
        <p14:creationId xmlns:p14="http://schemas.microsoft.com/office/powerpoint/2010/main" xmlns="" val="14733742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46400" cy="496889"/>
          </a:xfrm>
          <a:prstGeom prst="rect">
            <a:avLst/>
          </a:prstGeom>
        </p:spPr>
        <p:txBody>
          <a:bodyPr vert="horz" wrap="square" lIns="91422" tIns="45710" rIns="91422" bIns="45710" numCol="1" anchor="t" anchorCtr="0" compatLnSpc="1">
            <a:prstTxWarp prst="textNoShape">
              <a:avLst/>
            </a:prstTxWarp>
          </a:bodyPr>
          <a:lstStyle>
            <a:lvl1pPr>
              <a:defRPr sz="1200">
                <a:latin typeface="Arial Unicode MS" pitchFamily="50" charset="-127"/>
                <a:ea typeface="Arial Unicode MS" pitchFamily="50" charset="-127"/>
                <a:cs typeface="Arial Unicode MS" pitchFamily="50" charset="-127"/>
              </a:defRPr>
            </a:lvl1pPr>
          </a:lstStyle>
          <a:p>
            <a:pPr>
              <a:defRPr/>
            </a:pPr>
            <a:endParaRPr lang="ko-KR" altLang="en-US" dirty="0"/>
          </a:p>
        </p:txBody>
      </p:sp>
      <p:sp>
        <p:nvSpPr>
          <p:cNvPr id="3" name="날짜 개체 틀 2"/>
          <p:cNvSpPr>
            <a:spLocks noGrp="1"/>
          </p:cNvSpPr>
          <p:nvPr>
            <p:ph type="dt" idx="1"/>
          </p:nvPr>
        </p:nvSpPr>
        <p:spPr>
          <a:xfrm>
            <a:off x="3849688" y="0"/>
            <a:ext cx="2946400" cy="496889"/>
          </a:xfrm>
          <a:prstGeom prst="rect">
            <a:avLst/>
          </a:prstGeom>
        </p:spPr>
        <p:txBody>
          <a:bodyPr vert="horz" wrap="square" lIns="91422" tIns="45710" rIns="91422" bIns="45710" numCol="1" anchor="t" anchorCtr="0" compatLnSpc="1">
            <a:prstTxWarp prst="textNoShape">
              <a:avLst/>
            </a:prstTxWarp>
          </a:bodyPr>
          <a:lstStyle>
            <a:lvl1pPr algn="r">
              <a:defRPr sz="1200">
                <a:latin typeface="Arial Unicode MS" pitchFamily="50" charset="-127"/>
                <a:ea typeface="Arial Unicode MS" pitchFamily="50" charset="-127"/>
                <a:cs typeface="Arial Unicode MS" pitchFamily="50" charset="-127"/>
              </a:defRPr>
            </a:lvl1pPr>
          </a:lstStyle>
          <a:p>
            <a:pPr>
              <a:defRPr/>
            </a:pPr>
            <a:fld id="{11129B19-7CCC-4712-ABED-B09E0EDA9CDA}" type="datetimeFigureOut">
              <a:rPr lang="ko-KR" altLang="en-US" smtClean="0"/>
              <a:pPr>
                <a:defRPr/>
              </a:pPr>
              <a:t>2013-10-14</a:t>
            </a:fld>
            <a:endParaRPr lang="ko-KR" altLang="en-US" dirty="0"/>
          </a:p>
        </p:txBody>
      </p:sp>
      <p:sp>
        <p:nvSpPr>
          <p:cNvPr id="4" name="슬라이드 이미지 개체 틀 3"/>
          <p:cNvSpPr>
            <a:spLocks noGrp="1" noRot="1" noChangeAspect="1"/>
          </p:cNvSpPr>
          <p:nvPr>
            <p:ph type="sldImg" idx="2"/>
          </p:nvPr>
        </p:nvSpPr>
        <p:spPr>
          <a:xfrm>
            <a:off x="919163" y="746125"/>
            <a:ext cx="4959350" cy="3721100"/>
          </a:xfrm>
          <a:prstGeom prst="rect">
            <a:avLst/>
          </a:prstGeom>
          <a:noFill/>
          <a:ln w="12700">
            <a:solidFill>
              <a:prstClr val="black"/>
            </a:solidFill>
          </a:ln>
        </p:spPr>
        <p:txBody>
          <a:bodyPr vert="horz" lIns="91422" tIns="45710" rIns="91422" bIns="45710" rtlCol="0" anchor="ctr"/>
          <a:lstStyle/>
          <a:p>
            <a:pPr lvl="0"/>
            <a:endParaRPr lang="ko-KR" altLang="en-US" noProof="0" dirty="0" smtClean="0"/>
          </a:p>
        </p:txBody>
      </p:sp>
      <p:sp>
        <p:nvSpPr>
          <p:cNvPr id="5" name="슬라이드 노트 개체 틀 4"/>
          <p:cNvSpPr>
            <a:spLocks noGrp="1"/>
          </p:cNvSpPr>
          <p:nvPr>
            <p:ph type="body" sz="quarter" idx="3"/>
          </p:nvPr>
        </p:nvSpPr>
        <p:spPr>
          <a:xfrm>
            <a:off x="679450" y="4716465"/>
            <a:ext cx="5438775" cy="4467225"/>
          </a:xfrm>
          <a:prstGeom prst="rect">
            <a:avLst/>
          </a:prstGeom>
        </p:spPr>
        <p:txBody>
          <a:bodyPr vert="horz" wrap="square" lIns="91422" tIns="45710" rIns="91422" bIns="45710" numCol="1" anchor="t" anchorCtr="0" compatLnSpc="1">
            <a:prstTxWarp prst="textNoShape">
              <a:avLst/>
            </a:prstTxWarp>
            <a:normAutofit/>
          </a:bodyPr>
          <a:lstStyle/>
          <a:p>
            <a:pPr lvl="0"/>
            <a:r>
              <a:rPr lang="ko-KR" altLang="en-US" noProof="0" dirty="0"/>
              <a:t>마스터 텍스트 스타일을 편집합니다</a:t>
            </a:r>
          </a:p>
          <a:p>
            <a:pPr lvl="1"/>
            <a:r>
              <a:rPr lang="ko-KR" altLang="en-US" noProof="0" dirty="0"/>
              <a:t>둘째 수준</a:t>
            </a:r>
          </a:p>
          <a:p>
            <a:pPr lvl="2"/>
            <a:r>
              <a:rPr lang="ko-KR" altLang="en-US" noProof="0" dirty="0"/>
              <a:t>셋째 수준</a:t>
            </a:r>
          </a:p>
          <a:p>
            <a:pPr lvl="3"/>
            <a:r>
              <a:rPr lang="ko-KR" altLang="en-US" noProof="0" dirty="0"/>
              <a:t>넷째 수준</a:t>
            </a:r>
          </a:p>
          <a:p>
            <a:pPr lvl="4"/>
            <a:r>
              <a:rPr lang="ko-KR" altLang="en-US" noProof="0" dirty="0"/>
              <a:t>다섯째 수준</a:t>
            </a:r>
          </a:p>
        </p:txBody>
      </p:sp>
      <p:sp>
        <p:nvSpPr>
          <p:cNvPr id="6" name="바닥글 개체 틀 5"/>
          <p:cNvSpPr>
            <a:spLocks noGrp="1"/>
          </p:cNvSpPr>
          <p:nvPr>
            <p:ph type="ftr" sz="quarter" idx="4"/>
          </p:nvPr>
        </p:nvSpPr>
        <p:spPr>
          <a:xfrm>
            <a:off x="0" y="9429751"/>
            <a:ext cx="2946400" cy="496889"/>
          </a:xfrm>
          <a:prstGeom prst="rect">
            <a:avLst/>
          </a:prstGeom>
        </p:spPr>
        <p:txBody>
          <a:bodyPr vert="horz" wrap="square" lIns="91422" tIns="45710" rIns="91422" bIns="45710" numCol="1" anchor="b" anchorCtr="0" compatLnSpc="1">
            <a:prstTxWarp prst="textNoShape">
              <a:avLst/>
            </a:prstTxWarp>
          </a:bodyPr>
          <a:lstStyle>
            <a:lvl1pPr>
              <a:defRPr sz="1200">
                <a:latin typeface="Arial Unicode MS" pitchFamily="50" charset="-127"/>
                <a:ea typeface="Arial Unicode MS" pitchFamily="50" charset="-127"/>
                <a:cs typeface="Arial Unicode MS" pitchFamily="50" charset="-127"/>
              </a:defRPr>
            </a:lvl1pPr>
          </a:lstStyle>
          <a:p>
            <a:pPr>
              <a:defRPr/>
            </a:pPr>
            <a:endParaRPr lang="ko-KR" altLang="en-US" dirty="0"/>
          </a:p>
        </p:txBody>
      </p:sp>
      <p:sp>
        <p:nvSpPr>
          <p:cNvPr id="7" name="슬라이드 번호 개체 틀 6"/>
          <p:cNvSpPr>
            <a:spLocks noGrp="1"/>
          </p:cNvSpPr>
          <p:nvPr>
            <p:ph type="sldNum" sz="quarter" idx="5"/>
          </p:nvPr>
        </p:nvSpPr>
        <p:spPr>
          <a:xfrm>
            <a:off x="3849688" y="9429751"/>
            <a:ext cx="2946400" cy="496889"/>
          </a:xfrm>
          <a:prstGeom prst="rect">
            <a:avLst/>
          </a:prstGeom>
        </p:spPr>
        <p:txBody>
          <a:bodyPr vert="horz" wrap="square" lIns="91422" tIns="45710" rIns="91422" bIns="45710" numCol="1" anchor="b" anchorCtr="0" compatLnSpc="1">
            <a:prstTxWarp prst="textNoShape">
              <a:avLst/>
            </a:prstTxWarp>
          </a:bodyPr>
          <a:lstStyle>
            <a:lvl1pPr algn="r">
              <a:defRPr sz="1200">
                <a:latin typeface="Arial Unicode MS" pitchFamily="50" charset="-127"/>
                <a:ea typeface="Arial Unicode MS" pitchFamily="50" charset="-127"/>
                <a:cs typeface="Arial Unicode MS" pitchFamily="50" charset="-127"/>
              </a:defRPr>
            </a:lvl1pPr>
          </a:lstStyle>
          <a:p>
            <a:pPr>
              <a:defRPr/>
            </a:pPr>
            <a:fld id="{0B57F575-0100-4CA2-A438-A35681050386}" type="slidenum">
              <a:rPr lang="ko-KR" altLang="en-US" smtClean="0"/>
              <a:pPr>
                <a:defRPr/>
              </a:pPr>
              <a:t>‹#›</a:t>
            </a:fld>
            <a:endParaRPr lang="ko-KR" altLang="en-US" dirty="0"/>
          </a:p>
        </p:txBody>
      </p:sp>
    </p:spTree>
    <p:extLst>
      <p:ext uri="{BB962C8B-B14F-4D97-AF65-F5344CB8AC3E}">
        <p14:creationId xmlns:p14="http://schemas.microsoft.com/office/powerpoint/2010/main" xmlns="" val="1401525437"/>
      </p:ext>
    </p:extLst>
  </p:cSld>
  <p:clrMap bg1="lt1" tx1="dk1" bg2="lt2" tx2="dk2" accent1="accent1" accent2="accent2" accent3="accent3" accent4="accent4" accent5="accent5" accent6="accent6" hlink="hlink" folHlink="folHlink"/>
  <p:notesStyle>
    <a:lvl1pPr algn="l" rtl="0" eaLnBrk="0" fontAlgn="base" latinLnBrk="1" hangingPunct="0">
      <a:spcBef>
        <a:spcPct val="30000"/>
      </a:spcBef>
      <a:spcAft>
        <a:spcPct val="0"/>
      </a:spcAft>
      <a:defRPr sz="1200" kern="1200">
        <a:solidFill>
          <a:schemeClr val="tx1"/>
        </a:solidFill>
        <a:latin typeface="Arial Unicode MS" pitchFamily="50" charset="-127"/>
        <a:ea typeface="Arial Unicode MS" pitchFamily="50" charset="-127"/>
        <a:cs typeface="Arial Unicode MS" pitchFamily="50" charset="-127"/>
      </a:defRPr>
    </a:lvl1pPr>
    <a:lvl2pPr marL="457200" algn="l" rtl="0" eaLnBrk="0" fontAlgn="base" latinLnBrk="1" hangingPunct="0">
      <a:spcBef>
        <a:spcPct val="30000"/>
      </a:spcBef>
      <a:spcAft>
        <a:spcPct val="0"/>
      </a:spcAft>
      <a:defRPr sz="1200" kern="1200">
        <a:solidFill>
          <a:schemeClr val="tx1"/>
        </a:solidFill>
        <a:latin typeface="Arial Unicode MS" pitchFamily="50" charset="-127"/>
        <a:ea typeface="Arial Unicode MS" pitchFamily="50" charset="-127"/>
        <a:cs typeface="Arial Unicode MS" pitchFamily="50" charset="-127"/>
      </a:defRPr>
    </a:lvl2pPr>
    <a:lvl3pPr marL="914400" algn="l" rtl="0" eaLnBrk="0" fontAlgn="base" latinLnBrk="1" hangingPunct="0">
      <a:spcBef>
        <a:spcPct val="30000"/>
      </a:spcBef>
      <a:spcAft>
        <a:spcPct val="0"/>
      </a:spcAft>
      <a:defRPr sz="1200" kern="1200">
        <a:solidFill>
          <a:schemeClr val="tx1"/>
        </a:solidFill>
        <a:latin typeface="Arial Unicode MS" pitchFamily="50" charset="-127"/>
        <a:ea typeface="Arial Unicode MS" pitchFamily="50" charset="-127"/>
        <a:cs typeface="Arial Unicode MS" pitchFamily="50" charset="-127"/>
      </a:defRPr>
    </a:lvl3pPr>
    <a:lvl4pPr marL="1371600" algn="l" rtl="0" eaLnBrk="0" fontAlgn="base" latinLnBrk="1" hangingPunct="0">
      <a:spcBef>
        <a:spcPct val="30000"/>
      </a:spcBef>
      <a:spcAft>
        <a:spcPct val="0"/>
      </a:spcAft>
      <a:defRPr sz="1200" kern="1200">
        <a:solidFill>
          <a:schemeClr val="tx1"/>
        </a:solidFill>
        <a:latin typeface="Arial Unicode MS" pitchFamily="50" charset="-127"/>
        <a:ea typeface="Arial Unicode MS" pitchFamily="50" charset="-127"/>
        <a:cs typeface="Arial Unicode MS" pitchFamily="50" charset="-127"/>
      </a:defRPr>
    </a:lvl4pPr>
    <a:lvl5pPr marL="1828800" algn="l" rtl="0" eaLnBrk="0" fontAlgn="base" latinLnBrk="1" hangingPunct="0">
      <a:spcBef>
        <a:spcPct val="30000"/>
      </a:spcBef>
      <a:spcAft>
        <a:spcPct val="0"/>
      </a:spcAft>
      <a:defRPr sz="1200" kern="1200">
        <a:solidFill>
          <a:schemeClr val="tx1"/>
        </a:solidFill>
        <a:latin typeface="Arial Unicode MS" pitchFamily="50" charset="-127"/>
        <a:ea typeface="Arial Unicode MS" pitchFamily="50" charset="-127"/>
        <a:cs typeface="Arial Unicode MS" pitchFamily="50" charset="-127"/>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슬라이드 이미지 개체 틀 1"/>
          <p:cNvSpPr>
            <a:spLocks noGrp="1" noRot="1" noChangeAspect="1" noTextEdit="1"/>
          </p:cNvSpPr>
          <p:nvPr>
            <p:ph type="sldImg"/>
          </p:nvPr>
        </p:nvSpPr>
        <p:spPr>
          <a:ln/>
        </p:spPr>
      </p:sp>
      <p:sp>
        <p:nvSpPr>
          <p:cNvPr id="26627" name="슬라이드 노트 개체 틀 2"/>
          <p:cNvSpPr>
            <a:spLocks noGrp="1"/>
          </p:cNvSpPr>
          <p:nvPr>
            <p:ph type="body" idx="1"/>
          </p:nvPr>
        </p:nvSpPr>
        <p:spPr>
          <a:noFill/>
          <a:ln/>
        </p:spPr>
        <p:txBody>
          <a:bodyPr/>
          <a:lstStyle/>
          <a:p>
            <a:pPr>
              <a:spcBef>
                <a:spcPct val="0"/>
              </a:spcBef>
            </a:pPr>
            <a:endParaRPr lang="ko-KR" altLang="en-US" sz="2400" dirty="0"/>
          </a:p>
        </p:txBody>
      </p:sp>
      <p:sp>
        <p:nvSpPr>
          <p:cNvPr id="26628" name="슬라이드 번호 개체 틀 3"/>
          <p:cNvSpPr>
            <a:spLocks noGrp="1"/>
          </p:cNvSpPr>
          <p:nvPr>
            <p:ph type="sldNum" sz="quarter" idx="5"/>
          </p:nvPr>
        </p:nvSpPr>
        <p:spPr>
          <a:noFill/>
        </p:spPr>
        <p:txBody>
          <a:bodyPr/>
          <a:lstStyle/>
          <a:p>
            <a:fld id="{57364B9C-C66C-48B8-A9D5-A846DAF9ABDD}" type="slidenum">
              <a:rPr lang="en-US" altLang="ko-KR" smtClean="0"/>
              <a:pPr/>
              <a:t>1</a:t>
            </a:fld>
            <a:endParaRPr lang="en-US" altLang="ko-KR"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eaLnBrk="1" hangingPunct="1">
              <a:spcBef>
                <a:spcPct val="0"/>
              </a:spcBef>
            </a:pPr>
            <a:r>
              <a:rPr lang="en-US" altLang="ko-KR" baseline="0" dirty="0" smtClean="0"/>
              <a:t>The table shows the detailed information of COMS meteorological products.  </a:t>
            </a:r>
          </a:p>
          <a:p>
            <a:pPr eaLnBrk="1" hangingPunct="1">
              <a:spcBef>
                <a:spcPct val="0"/>
              </a:spcBef>
            </a:pPr>
            <a:endParaRPr lang="en-US" altLang="ko-KR" baseline="0" dirty="0" smtClean="0"/>
          </a:p>
          <a:p>
            <a:pPr eaLnBrk="1" hangingPunct="1">
              <a:spcBef>
                <a:spcPct val="0"/>
              </a:spcBef>
            </a:pPr>
            <a:r>
              <a:rPr lang="en-US" altLang="ko-KR" dirty="0" smtClean="0"/>
              <a:t>One of the advanced feature of CMDPS is that CMDPS has its own validation system.  With this, NMSC can update the algorithm from the validation results to provide with more accurate products to users.</a:t>
            </a:r>
            <a:endParaRPr lang="ko-KR" altLang="en-US" dirty="0" smtClean="0"/>
          </a:p>
          <a:p>
            <a:endParaRPr lang="ko-KR" altLang="en-US" dirty="0"/>
          </a:p>
        </p:txBody>
      </p:sp>
      <p:sp>
        <p:nvSpPr>
          <p:cNvPr id="4" name="슬라이드 번호 개체 틀 3"/>
          <p:cNvSpPr>
            <a:spLocks noGrp="1"/>
          </p:cNvSpPr>
          <p:nvPr>
            <p:ph type="sldNum" sz="quarter" idx="10"/>
          </p:nvPr>
        </p:nvSpPr>
        <p:spPr/>
        <p:txBody>
          <a:bodyPr/>
          <a:lstStyle/>
          <a:p>
            <a:pPr>
              <a:defRPr/>
            </a:pPr>
            <a:fld id="{0B57F575-0100-4CA2-A438-A35681050386}" type="slidenum">
              <a:rPr lang="ko-KR" altLang="en-US" smtClean="0"/>
              <a:pPr>
                <a:defRPr/>
              </a:pPr>
              <a:t>11</a:t>
            </a:fld>
            <a:endParaRPr lang="ko-KR"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For</a:t>
            </a:r>
            <a:r>
              <a:rPr lang="en-US" altLang="ko-KR" baseline="0" dirty="0" smtClean="0"/>
              <a:t> confirming and monitoring the stability of these products’ accuracy, </a:t>
            </a:r>
          </a:p>
          <a:p>
            <a:r>
              <a:rPr lang="en-US" altLang="ko-KR" dirty="0" smtClean="0"/>
              <a:t>We also</a:t>
            </a:r>
            <a:r>
              <a:rPr lang="en-US" altLang="ko-KR" baseline="0" dirty="0" smtClean="0"/>
              <a:t>  have meteorological products quality evaluation system </a:t>
            </a:r>
          </a:p>
          <a:p>
            <a:r>
              <a:rPr lang="en-US" altLang="ko-KR" baseline="0" dirty="0" smtClean="0"/>
              <a:t>for algorithm improvement, feedback and continuous effort for user satisfaction.</a:t>
            </a:r>
            <a:endParaRPr lang="ko-KR" altLang="en-US" dirty="0"/>
          </a:p>
        </p:txBody>
      </p:sp>
      <p:sp>
        <p:nvSpPr>
          <p:cNvPr id="4" name="슬라이드 번호 개체 틀 3"/>
          <p:cNvSpPr>
            <a:spLocks noGrp="1"/>
          </p:cNvSpPr>
          <p:nvPr>
            <p:ph type="sldNum" sz="quarter" idx="10"/>
          </p:nvPr>
        </p:nvSpPr>
        <p:spPr/>
        <p:txBody>
          <a:bodyPr/>
          <a:lstStyle/>
          <a:p>
            <a:pPr>
              <a:defRPr/>
            </a:pPr>
            <a:fld id="{0B57F575-0100-4CA2-A438-A35681050386}" type="slidenum">
              <a:rPr lang="ko-KR" altLang="en-US" smtClean="0"/>
              <a:pPr>
                <a:defRPr/>
              </a:pPr>
              <a:t>12</a:t>
            </a:fld>
            <a:endParaRPr lang="ko-KR" altLang="en-US" dirty="0"/>
          </a:p>
        </p:txBody>
      </p:sp>
    </p:spTree>
    <p:extLst>
      <p:ext uri="{BB962C8B-B14F-4D97-AF65-F5344CB8AC3E}">
        <p14:creationId xmlns="" xmlns:p14="http://schemas.microsoft.com/office/powerpoint/2010/main" val="2447930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This</a:t>
            </a:r>
            <a:r>
              <a:rPr lang="en-US" altLang="ko-KR" baseline="0" dirty="0" smtClean="0"/>
              <a:t> slide show one of utilization of COMS meteorological products about Asian dust analysis. </a:t>
            </a:r>
          </a:p>
          <a:p>
            <a:r>
              <a:rPr lang="en-US" altLang="ko-KR" baseline="0" dirty="0" smtClean="0"/>
              <a:t>KMA monitors Asian dust through COMS MI images, application of COMS Asian dust detection algorithm, </a:t>
            </a:r>
          </a:p>
          <a:p>
            <a:r>
              <a:rPr lang="en-US" altLang="ko-KR" baseline="0" dirty="0" smtClean="0"/>
              <a:t>and also GOCI provided color composition visible image.</a:t>
            </a:r>
          </a:p>
          <a:p>
            <a:r>
              <a:rPr lang="en-US" altLang="ko-KR" baseline="0" dirty="0" smtClean="0"/>
              <a:t>Here GOCI is Geostationary Ocean Color imager which is the one of the three payload of COMS as you might know</a:t>
            </a:r>
            <a:endParaRPr lang="ko-KR" altLang="en-US" dirty="0" smtClean="0"/>
          </a:p>
          <a:p>
            <a:endParaRPr lang="ko-KR" altLang="en-US" dirty="0"/>
          </a:p>
        </p:txBody>
      </p:sp>
      <p:sp>
        <p:nvSpPr>
          <p:cNvPr id="4" name="슬라이드 번호 개체 틀 3"/>
          <p:cNvSpPr>
            <a:spLocks noGrp="1"/>
          </p:cNvSpPr>
          <p:nvPr>
            <p:ph type="sldNum" sz="quarter" idx="10"/>
          </p:nvPr>
        </p:nvSpPr>
        <p:spPr/>
        <p:txBody>
          <a:bodyPr/>
          <a:lstStyle/>
          <a:p>
            <a:pPr>
              <a:defRPr/>
            </a:pPr>
            <a:fld id="{0B57F575-0100-4CA2-A438-A35681050386}" type="slidenum">
              <a:rPr lang="ko-KR" altLang="en-US" smtClean="0"/>
              <a:pPr>
                <a:defRPr/>
              </a:pPr>
              <a:t>13</a:t>
            </a:fld>
            <a:endParaRPr lang="ko-KR"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For</a:t>
            </a:r>
            <a:r>
              <a:rPr lang="en-US" altLang="ko-KR" baseline="0" dirty="0" smtClean="0"/>
              <a:t> </a:t>
            </a:r>
            <a:r>
              <a:rPr lang="en-US" altLang="ko-KR" baseline="0" dirty="0" err="1" smtClean="0"/>
              <a:t>nowcasting</a:t>
            </a:r>
            <a:r>
              <a:rPr lang="en-US" altLang="ko-KR" baseline="0" dirty="0" smtClean="0"/>
              <a:t> &amp; short-range weather forecasting, </a:t>
            </a:r>
          </a:p>
          <a:p>
            <a:endParaRPr lang="en-US" altLang="ko-KR" baseline="0" dirty="0" smtClean="0"/>
          </a:p>
          <a:p>
            <a:r>
              <a:rPr lang="en-US" altLang="ko-KR" baseline="0" dirty="0" smtClean="0"/>
              <a:t>Not just using the satellite images themselves,</a:t>
            </a:r>
          </a:p>
          <a:p>
            <a:r>
              <a:rPr lang="en-US" altLang="ko-KR" baseline="0" dirty="0" smtClean="0"/>
              <a:t>KMA integrates between COMS and ground-based observation data such as AWS and/or radar image</a:t>
            </a:r>
          </a:p>
          <a:p>
            <a:r>
              <a:rPr lang="en-US" altLang="ko-KR" baseline="0" dirty="0" smtClean="0"/>
              <a:t> and service these data.</a:t>
            </a:r>
            <a:endParaRPr lang="ko-KR" altLang="en-US" dirty="0" smtClean="0"/>
          </a:p>
          <a:p>
            <a:endParaRPr lang="ko-KR" altLang="en-US" dirty="0"/>
          </a:p>
        </p:txBody>
      </p:sp>
      <p:sp>
        <p:nvSpPr>
          <p:cNvPr id="4" name="슬라이드 번호 개체 틀 3"/>
          <p:cNvSpPr>
            <a:spLocks noGrp="1"/>
          </p:cNvSpPr>
          <p:nvPr>
            <p:ph type="sldNum" sz="quarter" idx="10"/>
          </p:nvPr>
        </p:nvSpPr>
        <p:spPr/>
        <p:txBody>
          <a:bodyPr/>
          <a:lstStyle/>
          <a:p>
            <a:pPr>
              <a:defRPr/>
            </a:pPr>
            <a:fld id="{0B57F575-0100-4CA2-A438-A35681050386}" type="slidenum">
              <a:rPr lang="ko-KR" altLang="en-US" smtClean="0"/>
              <a:pPr>
                <a:defRPr/>
              </a:pPr>
              <a:t>14</a:t>
            </a:fld>
            <a:endParaRPr lang="ko-KR"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We</a:t>
            </a:r>
            <a:r>
              <a:rPr lang="en-US" altLang="ko-KR" baseline="0" dirty="0" smtClean="0"/>
              <a:t> service </a:t>
            </a:r>
            <a:r>
              <a:rPr lang="en-US" altLang="ko-KR" baseline="0" dirty="0" err="1" smtClean="0"/>
              <a:t>mephanalysis</a:t>
            </a:r>
            <a:r>
              <a:rPr lang="en-US" altLang="ko-KR" baseline="0" dirty="0" smtClean="0"/>
              <a:t> information of automatic interpretation information from satellite images, 44 times per day. </a:t>
            </a:r>
          </a:p>
          <a:p>
            <a:endParaRPr lang="en-US" altLang="ko-KR" baseline="0" dirty="0" smtClean="0"/>
          </a:p>
          <a:p>
            <a:r>
              <a:rPr lang="en-US" altLang="ko-KR" baseline="0" dirty="0" smtClean="0"/>
              <a:t>And for cloud analysis data, regularly 4 times per day and 8 times per day in severe weather are provided to forecasters. </a:t>
            </a:r>
            <a:endParaRPr lang="ko-KR" altLang="en-US" dirty="0" smtClean="0"/>
          </a:p>
          <a:p>
            <a:endParaRPr lang="ko-KR" altLang="en-US" dirty="0"/>
          </a:p>
        </p:txBody>
      </p:sp>
      <p:sp>
        <p:nvSpPr>
          <p:cNvPr id="4" name="슬라이드 번호 개체 틀 3"/>
          <p:cNvSpPr>
            <a:spLocks noGrp="1"/>
          </p:cNvSpPr>
          <p:nvPr>
            <p:ph type="sldNum" sz="quarter" idx="10"/>
          </p:nvPr>
        </p:nvSpPr>
        <p:spPr/>
        <p:txBody>
          <a:bodyPr/>
          <a:lstStyle/>
          <a:p>
            <a:pPr>
              <a:defRPr/>
            </a:pPr>
            <a:fld id="{0B57F575-0100-4CA2-A438-A35681050386}" type="slidenum">
              <a:rPr lang="ko-KR" altLang="en-US" smtClean="0"/>
              <a:pPr>
                <a:defRPr/>
              </a:pPr>
              <a:t>15</a:t>
            </a:fld>
            <a:endParaRPr lang="ko-KR"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One of the important</a:t>
            </a:r>
            <a:r>
              <a:rPr lang="en-US" altLang="ko-KR" baseline="0" dirty="0" smtClean="0"/>
              <a:t> support by satellite data is the area of Numerical weather prediction model. </a:t>
            </a:r>
          </a:p>
          <a:p>
            <a:endParaRPr lang="en-US" altLang="ko-KR" dirty="0" smtClean="0"/>
          </a:p>
          <a:p>
            <a:r>
              <a:rPr lang="en-US" altLang="ko-KR" dirty="0" smtClean="0"/>
              <a:t>For supporting NWP, KMA</a:t>
            </a:r>
            <a:r>
              <a:rPr lang="en-US" altLang="ko-KR" baseline="0" dirty="0" smtClean="0"/>
              <a:t> conducts COMS products quality management for AMV, sea ice, snow etc., </a:t>
            </a:r>
          </a:p>
          <a:p>
            <a:r>
              <a:rPr lang="en-US" altLang="ko-KR" baseline="0" dirty="0" smtClean="0"/>
              <a:t>and also NWP sensitivity test, analysis of characteristic of satellite data utilized in NWP and improving RTM simulation.</a:t>
            </a:r>
          </a:p>
          <a:p>
            <a:endParaRPr lang="en-US" altLang="ko-KR" baseline="0" dirty="0" smtClean="0"/>
          </a:p>
          <a:p>
            <a:r>
              <a:rPr lang="en-US" altLang="ko-KR" baseline="0" dirty="0" smtClean="0"/>
              <a:t>By newly using COMS AMV data mainly focusing on NH in KMA’s NWP model, KMA found 1% accuracy improvement of NWP which number is meaningful and will continue to improve the techniques for supporting NWP</a:t>
            </a:r>
          </a:p>
          <a:p>
            <a:endParaRPr lang="ko-KR" altLang="en-US" dirty="0"/>
          </a:p>
        </p:txBody>
      </p:sp>
      <p:sp>
        <p:nvSpPr>
          <p:cNvPr id="4" name="슬라이드 번호 개체 틀 3"/>
          <p:cNvSpPr>
            <a:spLocks noGrp="1"/>
          </p:cNvSpPr>
          <p:nvPr>
            <p:ph type="sldNum" sz="quarter" idx="10"/>
          </p:nvPr>
        </p:nvSpPr>
        <p:spPr/>
        <p:txBody>
          <a:bodyPr/>
          <a:lstStyle/>
          <a:p>
            <a:pPr>
              <a:defRPr/>
            </a:pPr>
            <a:fld id="{0B57F575-0100-4CA2-A438-A35681050386}" type="slidenum">
              <a:rPr lang="ko-KR" altLang="en-US" smtClean="0"/>
              <a:pPr>
                <a:defRPr/>
              </a:pPr>
              <a:t>17</a:t>
            </a:fld>
            <a:endParaRPr lang="ko-KR"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슬라이드 이미지 개체 틀 1"/>
          <p:cNvSpPr>
            <a:spLocks noGrp="1" noRot="1" noChangeAspect="1" noTextEdit="1"/>
          </p:cNvSpPr>
          <p:nvPr>
            <p:ph type="sldImg"/>
          </p:nvPr>
        </p:nvSpPr>
        <p:spPr bwMode="auto">
          <a:xfrm>
            <a:off x="919163" y="746125"/>
            <a:ext cx="4959350" cy="3721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8675" name="슬라이드 노트 개체 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ko-KR" dirty="0" smtClean="0"/>
              <a:t>The schematic diagram is brief introduction of development of GEO-KOMPSAT-2 program in Korea.</a:t>
            </a:r>
          </a:p>
          <a:p>
            <a:endParaRPr lang="en-US" altLang="ko-KR" dirty="0" smtClean="0"/>
          </a:p>
          <a:p>
            <a:r>
              <a:rPr lang="en-US" altLang="ko-KR" dirty="0" smtClean="0"/>
              <a:t>Differently from COMS, two separated satellites are developing. One is for meteorological mission only named GEO-KOMPSAT-2A, and the other is for ocean and environmental mission named GEOKOMPSAT-2B. </a:t>
            </a:r>
          </a:p>
          <a:p>
            <a:endParaRPr lang="en-US" altLang="ko-KR" dirty="0" smtClean="0"/>
          </a:p>
          <a:p>
            <a:r>
              <a:rPr lang="en-US" altLang="ko-KR" dirty="0" smtClean="0"/>
              <a:t>As for sub-payload of GEO-KOMPSAT-2A, KMA is developing the space weather sensor for developing the space weather monitoring system by observing the solar activities. </a:t>
            </a:r>
          </a:p>
          <a:p>
            <a:pPr>
              <a:buFontTx/>
              <a:buNone/>
            </a:pPr>
            <a:endParaRPr lang="en-US" altLang="ko-KR" dirty="0" smtClean="0"/>
          </a:p>
          <a:p>
            <a:pPr>
              <a:buFontTx/>
              <a:buNone/>
            </a:pPr>
            <a:r>
              <a:rPr lang="en-US" altLang="ko-KR" dirty="0" smtClean="0"/>
              <a:t>The program of the development of ground segment and data processing system will be kicked off in 2014. And the preliminary study has been started in 2011 and is extended to the end of this year.</a:t>
            </a:r>
          </a:p>
          <a:p>
            <a:endParaRPr lang="ko-KR" altLang="en-US" dirty="0" smtClean="0"/>
          </a:p>
        </p:txBody>
      </p:sp>
      <p:sp>
        <p:nvSpPr>
          <p:cNvPr id="28676" name="슬라이드 번호 개체 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1" indent="-228601" eaLnBrk="0" hangingPunct="0">
              <a:defRPr kumimoji="1">
                <a:solidFill>
                  <a:schemeClr val="tx1"/>
                </a:solidFill>
                <a:latin typeface="굴림" pitchFamily="50" charset="-127"/>
                <a:ea typeface="굴림" pitchFamily="50" charset="-127"/>
              </a:defRPr>
            </a:lvl3pPr>
            <a:lvl4pPr marL="1600201" indent="-228601" eaLnBrk="0" hangingPunct="0">
              <a:defRPr kumimoji="1">
                <a:solidFill>
                  <a:schemeClr val="tx1"/>
                </a:solidFill>
                <a:latin typeface="굴림" pitchFamily="50" charset="-127"/>
                <a:ea typeface="굴림" pitchFamily="50" charset="-127"/>
              </a:defRPr>
            </a:lvl4pPr>
            <a:lvl5pPr marL="2057402" indent="-228601" eaLnBrk="0" hangingPunct="0">
              <a:defRPr kumimoji="1">
                <a:solidFill>
                  <a:schemeClr val="tx1"/>
                </a:solidFill>
                <a:latin typeface="굴림" pitchFamily="50" charset="-127"/>
                <a:ea typeface="굴림" pitchFamily="50" charset="-127"/>
              </a:defRPr>
            </a:lvl5pPr>
            <a:lvl6pPr marL="2514602" indent="-228601"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2" indent="-228601"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3" indent="-228601"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4" indent="-228601"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fld id="{2594603B-F12D-4584-AF36-35FFF3E9BFD2}" type="slidenum">
              <a:rPr lang="ko-KR" altLang="en-US" smtClean="0">
                <a:latin typeface="Arial Unicode MS" pitchFamily="50" charset="-127"/>
                <a:ea typeface="Arial Unicode MS" pitchFamily="50" charset="-127"/>
              </a:rPr>
              <a:pPr eaLnBrk="1" hangingPunct="1"/>
              <a:t>19</a:t>
            </a:fld>
            <a:endParaRPr lang="ko-KR" altLang="en-US" dirty="0" smtClean="0">
              <a:latin typeface="Arial Unicode MS" pitchFamily="50" charset="-127"/>
              <a:ea typeface="Arial Unicode MS" pitchFamily="50" charset="-127"/>
            </a:endParaRPr>
          </a:p>
        </p:txBody>
      </p:sp>
    </p:spTree>
    <p:extLst>
      <p:ext uri="{BB962C8B-B14F-4D97-AF65-F5344CB8AC3E}">
        <p14:creationId xmlns:p14="http://schemas.microsoft.com/office/powerpoint/2010/main" xmlns="" val="724943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슬라이드 이미지 개체 틀 1"/>
          <p:cNvSpPr>
            <a:spLocks noGrp="1" noRot="1" noChangeAspect="1" noTextEdit="1"/>
          </p:cNvSpPr>
          <p:nvPr>
            <p:ph type="sldImg"/>
          </p:nvPr>
        </p:nvSpPr>
        <p:spPr bwMode="auto">
          <a:xfrm>
            <a:off x="919163" y="746125"/>
            <a:ext cx="4959350" cy="3721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슬라이드 노트 개체 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ko-KR" dirty="0" smtClean="0"/>
              <a:t>As</a:t>
            </a:r>
            <a:r>
              <a:rPr lang="en-US" altLang="ko-KR" baseline="0" dirty="0" smtClean="0"/>
              <a:t> briefly described in previous slides. The objects of GEO-KOMPSAT-2A are;</a:t>
            </a:r>
          </a:p>
          <a:p>
            <a:endParaRPr lang="en-US" altLang="ko-KR" baseline="0" dirty="0" smtClean="0"/>
          </a:p>
          <a:p>
            <a:pPr marL="0" lvl="1">
              <a:defRPr/>
            </a:pPr>
            <a:r>
              <a:rPr lang="en-US" altLang="ko-KR" baseline="0" dirty="0" smtClean="0"/>
              <a:t>1) </a:t>
            </a:r>
            <a:r>
              <a:rPr lang="en-US" altLang="ko-KR" dirty="0" smtClean="0">
                <a:solidFill>
                  <a:schemeClr val="bg1"/>
                </a:solidFill>
                <a:ea typeface="HY울릉도M" pitchFamily="18" charset="-127"/>
                <a:cs typeface="Arial" pitchFamily="34" charset="0"/>
              </a:rPr>
              <a:t>Obtaining a geostationary meteorological satellite for continuous monitoring of meteorological phenomena</a:t>
            </a:r>
          </a:p>
          <a:p>
            <a:pPr marL="0" lvl="1">
              <a:defRPr/>
            </a:pPr>
            <a:r>
              <a:rPr lang="en-US" altLang="ko-KR" dirty="0" smtClean="0"/>
              <a:t>2) </a:t>
            </a:r>
            <a:r>
              <a:rPr lang="en-US" altLang="ko-KR" dirty="0" smtClean="0">
                <a:solidFill>
                  <a:schemeClr val="bg1"/>
                </a:solidFill>
                <a:ea typeface="HY울릉도M" pitchFamily="18" charset="-127"/>
                <a:cs typeface="Arial" pitchFamily="34" charset="0"/>
              </a:rPr>
              <a:t>Development of follow-on satellite for s</a:t>
            </a:r>
            <a:r>
              <a:rPr kumimoji="0" lang="en-US" altLang="ko-KR" dirty="0" smtClean="0">
                <a:solidFill>
                  <a:schemeClr val="bg1"/>
                </a:solidFill>
                <a:ea typeface="HY울릉도M" pitchFamily="18" charset="-127"/>
                <a:cs typeface="Arial" pitchFamily="34" charset="0"/>
              </a:rPr>
              <a:t>uccession of COMS mission</a:t>
            </a:r>
          </a:p>
          <a:p>
            <a:endParaRPr lang="en-US" altLang="ko-KR" dirty="0" smtClean="0"/>
          </a:p>
          <a:p>
            <a:r>
              <a:rPr lang="en-US" altLang="ko-KR" dirty="0" smtClean="0"/>
              <a:t>And the main missions</a:t>
            </a:r>
            <a:r>
              <a:rPr lang="en-US" altLang="ko-KR" baseline="0" dirty="0" smtClean="0"/>
              <a:t> are;</a:t>
            </a:r>
          </a:p>
          <a:p>
            <a:endParaRPr lang="en-US" altLang="ko-KR" baseline="0" dirty="0" smtClean="0"/>
          </a:p>
          <a:p>
            <a:pPr marL="0" lvl="1">
              <a:defRPr/>
            </a:pPr>
            <a:r>
              <a:rPr lang="en-US" altLang="ko-KR" baseline="0" dirty="0" smtClean="0"/>
              <a:t>1) </a:t>
            </a:r>
            <a:r>
              <a:rPr lang="en-US" altLang="ko-KR" dirty="0" smtClean="0">
                <a:solidFill>
                  <a:schemeClr val="bg1"/>
                </a:solidFill>
                <a:ea typeface="Cre고딕 B" pitchFamily="18" charset="-127"/>
                <a:cs typeface="Arial" pitchFamily="34" charset="0"/>
              </a:rPr>
              <a:t>Continuing the COMS Meteorological Mission</a:t>
            </a:r>
          </a:p>
          <a:p>
            <a:pPr marL="0" lvl="1">
              <a:defRPr/>
            </a:pPr>
            <a:r>
              <a:rPr lang="en-US" altLang="ko-KR" dirty="0" smtClean="0"/>
              <a:t>2) </a:t>
            </a:r>
            <a:r>
              <a:rPr lang="en-US" altLang="ko-KR" dirty="0" smtClean="0">
                <a:solidFill>
                  <a:schemeClr val="bg1"/>
                </a:solidFill>
                <a:ea typeface="Cre고딕 B" pitchFamily="18" charset="-127"/>
                <a:cs typeface="Arial" pitchFamily="34" charset="0"/>
              </a:rPr>
              <a:t>Improving the Severe Weather Monitoring</a:t>
            </a:r>
            <a:r>
              <a:rPr lang="en-US" altLang="ko-KR" dirty="0" smtClean="0">
                <a:solidFill>
                  <a:schemeClr val="tx1"/>
                </a:solidFill>
                <a:cs typeface="+mn-cs"/>
              </a:rPr>
              <a:t>,</a:t>
            </a:r>
            <a:r>
              <a:rPr lang="en-US" altLang="ko-KR" baseline="0" dirty="0" smtClean="0">
                <a:solidFill>
                  <a:schemeClr val="tx1"/>
                </a:solidFill>
                <a:cs typeface="+mn-cs"/>
              </a:rPr>
              <a:t> the support of NWP model, and intensifying the </a:t>
            </a:r>
            <a:r>
              <a:rPr lang="en-US" altLang="ko-KR" dirty="0" smtClean="0">
                <a:solidFill>
                  <a:schemeClr val="bg1"/>
                </a:solidFill>
                <a:ea typeface="Cre고딕 B" pitchFamily="18" charset="-127"/>
                <a:cs typeface="Arial" pitchFamily="34" charset="0"/>
              </a:rPr>
              <a:t>environment &amp; climate monitoring</a:t>
            </a:r>
          </a:p>
        </p:txBody>
      </p:sp>
      <p:sp>
        <p:nvSpPr>
          <p:cNvPr id="29700" name="슬라이드 번호 개체 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1" indent="-228601" eaLnBrk="0" hangingPunct="0">
              <a:defRPr kumimoji="1">
                <a:solidFill>
                  <a:schemeClr val="tx1"/>
                </a:solidFill>
                <a:latin typeface="굴림" pitchFamily="50" charset="-127"/>
                <a:ea typeface="굴림" pitchFamily="50" charset="-127"/>
              </a:defRPr>
            </a:lvl3pPr>
            <a:lvl4pPr marL="1600201" indent="-228601" eaLnBrk="0" hangingPunct="0">
              <a:defRPr kumimoji="1">
                <a:solidFill>
                  <a:schemeClr val="tx1"/>
                </a:solidFill>
                <a:latin typeface="굴림" pitchFamily="50" charset="-127"/>
                <a:ea typeface="굴림" pitchFamily="50" charset="-127"/>
              </a:defRPr>
            </a:lvl4pPr>
            <a:lvl5pPr marL="2057402" indent="-228601" eaLnBrk="0" hangingPunct="0">
              <a:defRPr kumimoji="1">
                <a:solidFill>
                  <a:schemeClr val="tx1"/>
                </a:solidFill>
                <a:latin typeface="굴림" pitchFamily="50" charset="-127"/>
                <a:ea typeface="굴림" pitchFamily="50" charset="-127"/>
              </a:defRPr>
            </a:lvl5pPr>
            <a:lvl6pPr marL="2514602" indent="-228601"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2" indent="-228601"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3" indent="-228601"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4" indent="-228601"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fld id="{EA14DE04-B796-40C4-98B9-DC2863C002E1}" type="slidenum">
              <a:rPr lang="ko-KR" altLang="en-US" smtClean="0">
                <a:latin typeface="Arial Unicode MS" pitchFamily="50" charset="-127"/>
                <a:ea typeface="Arial Unicode MS" pitchFamily="50" charset="-127"/>
              </a:rPr>
              <a:pPr eaLnBrk="1" hangingPunct="1"/>
              <a:t>20</a:t>
            </a:fld>
            <a:endParaRPr lang="ko-KR" altLang="en-US" dirty="0" smtClean="0">
              <a:latin typeface="Arial Unicode MS" pitchFamily="50" charset="-127"/>
              <a:ea typeface="Arial Unicode MS" pitchFamily="50" charset="-127"/>
            </a:endParaRPr>
          </a:p>
        </p:txBody>
      </p:sp>
    </p:spTree>
    <p:extLst>
      <p:ext uri="{BB962C8B-B14F-4D97-AF65-F5344CB8AC3E}">
        <p14:creationId xmlns:p14="http://schemas.microsoft.com/office/powerpoint/2010/main" xmlns="" val="1588034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The Advanced</a:t>
            </a:r>
            <a:r>
              <a:rPr lang="en-US" altLang="ko-KR" baseline="0" dirty="0" smtClean="0"/>
              <a:t> Meteorological Imager of GEO-KOMPSAT-2A is quite similar with ABI of GOES-R of USA and AHI of Himawari-8/9 of Japan. </a:t>
            </a:r>
            <a:r>
              <a:rPr lang="en-US" altLang="ko-KR" dirty="0" smtClean="0"/>
              <a:t>This table shows the comparison of</a:t>
            </a:r>
            <a:r>
              <a:rPr lang="en-US" altLang="ko-KR" baseline="0" dirty="0" smtClean="0"/>
              <a:t> </a:t>
            </a:r>
            <a:r>
              <a:rPr lang="en-US" altLang="ko-KR" dirty="0" smtClean="0"/>
              <a:t>specification of payloads</a:t>
            </a:r>
            <a:r>
              <a:rPr lang="en-US" altLang="ko-KR" baseline="0" dirty="0" smtClean="0"/>
              <a:t> between COMS MI and GEO-KOMPSAT-2A AMI.</a:t>
            </a:r>
          </a:p>
          <a:p>
            <a:endParaRPr lang="en-US" altLang="ko-KR" baseline="0" dirty="0" smtClean="0"/>
          </a:p>
          <a:p>
            <a:r>
              <a:rPr lang="en-US" altLang="ko-KR" baseline="0" dirty="0" smtClean="0"/>
              <a:t>The main improvements among the specification are number of channels and temporal resolution:</a:t>
            </a:r>
          </a:p>
          <a:p>
            <a:r>
              <a:rPr lang="en-US" altLang="ko-KR" baseline="0" dirty="0" smtClean="0"/>
              <a:t>Firstly, the number of channels of AMI will be 16 from 5 of MI, while for spatial resolutions , 1 in visible, 4 in infrared to 0.5 in visible, 1 and 2 in infrared channels.</a:t>
            </a:r>
          </a:p>
          <a:p>
            <a:r>
              <a:rPr lang="en-US" altLang="ko-KR" baseline="0" dirty="0" smtClean="0"/>
              <a:t>Secondly, the time to observe the Full Disk image will be within 10 minute comparing with about 30 minute of COM MI. </a:t>
            </a:r>
          </a:p>
          <a:p>
            <a:endParaRPr lang="en-US" altLang="ko-KR" baseline="0" dirty="0" smtClean="0"/>
          </a:p>
          <a:p>
            <a:r>
              <a:rPr lang="en-US" altLang="ko-KR" baseline="0" dirty="0" smtClean="0"/>
              <a:t>Additionally, AMI can provide the true color image using visible RGB channels during the day time. As expectedly, the number of products will be increased from 16 to 52.</a:t>
            </a:r>
            <a:endParaRPr lang="ko-KR" altLang="en-US" dirty="0"/>
          </a:p>
        </p:txBody>
      </p:sp>
      <p:sp>
        <p:nvSpPr>
          <p:cNvPr id="4" name="슬라이드 번호 개체 틀 3"/>
          <p:cNvSpPr>
            <a:spLocks noGrp="1"/>
          </p:cNvSpPr>
          <p:nvPr>
            <p:ph type="sldNum" sz="quarter" idx="10"/>
          </p:nvPr>
        </p:nvSpPr>
        <p:spPr/>
        <p:txBody>
          <a:bodyPr/>
          <a:lstStyle/>
          <a:p>
            <a:pPr>
              <a:defRPr/>
            </a:pPr>
            <a:fld id="{0B57F575-0100-4CA2-A438-A35681050386}" type="slidenum">
              <a:rPr lang="ko-KR" altLang="en-US" smtClean="0"/>
              <a:pPr>
                <a:defRPr/>
              </a:pPr>
              <a:t>21</a:t>
            </a:fld>
            <a:endParaRPr lang="ko-KR"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Here is the summary</a:t>
            </a:r>
            <a:r>
              <a:rPr lang="en-US" altLang="ko-KR" baseline="0" dirty="0" smtClean="0"/>
              <a:t> of the comparison between COMS and GEO-KOMPSAT-2A. </a:t>
            </a:r>
          </a:p>
          <a:p>
            <a:endParaRPr lang="en-US" altLang="ko-KR" dirty="0" smtClean="0"/>
          </a:p>
          <a:p>
            <a:r>
              <a:rPr lang="en-US" altLang="ko-KR" dirty="0" smtClean="0"/>
              <a:t>The performance of GEO-KOMPSAT-2A</a:t>
            </a:r>
            <a:r>
              <a:rPr lang="en-US" altLang="ko-KR" baseline="0" dirty="0" smtClean="0"/>
              <a:t> is about 4 times in spatial resolution, 3 times in temporal resolution, 3 time in the number of channels and 3.5 time in the number of products. </a:t>
            </a:r>
          </a:p>
          <a:p>
            <a:endParaRPr lang="en-US" altLang="ko-KR" baseline="0" dirty="0" smtClean="0"/>
          </a:p>
          <a:p>
            <a:r>
              <a:rPr lang="en-US" altLang="ko-KR" baseline="0" dirty="0" smtClean="0"/>
              <a:t>By these improved performance, KMA can detect the Asian dust with true color image, vegetation, fire, etc, and diversify products like T/Q profile, stability indices, cloud information compared with existing COMS products.</a:t>
            </a:r>
            <a:endParaRPr lang="ko-KR" altLang="en-US" dirty="0"/>
          </a:p>
        </p:txBody>
      </p:sp>
      <p:sp>
        <p:nvSpPr>
          <p:cNvPr id="4" name="슬라이드 번호 개체 틀 3"/>
          <p:cNvSpPr>
            <a:spLocks noGrp="1"/>
          </p:cNvSpPr>
          <p:nvPr>
            <p:ph type="sldNum" sz="quarter" idx="10"/>
          </p:nvPr>
        </p:nvSpPr>
        <p:spPr/>
        <p:txBody>
          <a:bodyPr/>
          <a:lstStyle/>
          <a:p>
            <a:pPr>
              <a:defRPr/>
            </a:pPr>
            <a:fld id="{C5886FB4-9147-4BC0-93FA-1A3DD3465D43}" type="slidenum">
              <a:rPr lang="ko-KR" altLang="en-US" smtClean="0">
                <a:solidFill>
                  <a:prstClr val="black"/>
                </a:solidFill>
              </a:rPr>
              <a:pPr>
                <a:defRPr/>
              </a:pPr>
              <a:t>23</a:t>
            </a:fld>
            <a:endParaRPr lang="ko-KR" alt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슬라이드 이미지 개체 틀 1"/>
          <p:cNvSpPr>
            <a:spLocks noGrp="1" noRot="1" noChangeAspect="1" noTextEdit="1"/>
          </p:cNvSpPr>
          <p:nvPr>
            <p:ph type="sldImg"/>
          </p:nvPr>
        </p:nvSpPr>
        <p:spPr bwMode="auto">
          <a:xfrm>
            <a:off x="919163" y="746125"/>
            <a:ext cx="4959350" cy="3721100"/>
          </a:xfrm>
          <a:noFill/>
          <a:ln>
            <a:solidFill>
              <a:srgbClr val="000000"/>
            </a:solidFill>
            <a:miter lim="800000"/>
            <a:headEnd/>
            <a:tailEnd/>
          </a:ln>
        </p:spPr>
      </p:sp>
      <p:sp>
        <p:nvSpPr>
          <p:cNvPr id="55299" name="슬라이드 노트 개체 틀 2"/>
          <p:cNvSpPr>
            <a:spLocks noGrp="1"/>
          </p:cNvSpPr>
          <p:nvPr>
            <p:ph type="body" idx="1"/>
          </p:nvPr>
        </p:nvSpPr>
        <p:spPr bwMode="auto">
          <a:noFill/>
        </p:spPr>
        <p:txBody>
          <a:bodyPr/>
          <a:lstStyle/>
          <a:p>
            <a:pPr>
              <a:defRPr/>
            </a:pPr>
            <a:r>
              <a:rPr lang="en-US" altLang="ko-KR" dirty="0" smtClean="0"/>
              <a:t>The contents of this presentation are </a:t>
            </a:r>
          </a:p>
          <a:p>
            <a:pPr>
              <a:defRPr/>
            </a:pPr>
            <a:r>
              <a:rPr lang="en-US" altLang="ko-KR" dirty="0" smtClean="0"/>
              <a:t>current status of COMS, </a:t>
            </a:r>
          </a:p>
          <a:p>
            <a:pPr>
              <a:defRPr/>
            </a:pPr>
            <a:r>
              <a:rPr lang="en-US" altLang="ko-KR" dirty="0" smtClean="0"/>
              <a:t>utilization of COMS data </a:t>
            </a:r>
          </a:p>
          <a:p>
            <a:pPr>
              <a:defRPr/>
            </a:pPr>
            <a:r>
              <a:rPr lang="en-US" altLang="ko-KR" dirty="0" smtClean="0"/>
              <a:t>And plan for GEO-KOMPSAT-2A.</a:t>
            </a:r>
            <a:endParaRPr lang="ko-KR" altLang="en-US" dirty="0" smtClean="0"/>
          </a:p>
          <a:p>
            <a:endParaRPr lang="ko-KR" altLang="en-US" dirty="0" smtClean="0"/>
          </a:p>
          <a:p>
            <a:endParaRPr lang="ko-KR" altLang="en-US" dirty="0" smtClean="0"/>
          </a:p>
        </p:txBody>
      </p:sp>
      <p:sp>
        <p:nvSpPr>
          <p:cNvPr id="55300" name="슬라이드 번호 개체 틀 3"/>
          <p:cNvSpPr>
            <a:spLocks noGrp="1"/>
          </p:cNvSpPr>
          <p:nvPr>
            <p:ph type="sldNum" sz="quarter" idx="5"/>
          </p:nvPr>
        </p:nvSpPr>
        <p:spPr bwMode="auto">
          <a:noFill/>
          <a:ln>
            <a:miter lim="800000"/>
            <a:headEnd/>
            <a:tailEnd/>
          </a:ln>
        </p:spPr>
        <p:txBody>
          <a:bodyPr/>
          <a:lstStyle/>
          <a:p>
            <a:fld id="{3D35413C-648D-4516-B25A-7CC5AC050339}" type="slidenum">
              <a:rPr lang="ko-KR" altLang="en-US" smtClean="0"/>
              <a:pPr/>
              <a:t>2</a:t>
            </a:fld>
            <a:endParaRPr lang="ko-KR" altLang="en-US" dirty="0" smtClean="0"/>
          </a:p>
        </p:txBody>
      </p:sp>
    </p:spTree>
    <p:extLst>
      <p:ext uri="{BB962C8B-B14F-4D97-AF65-F5344CB8AC3E}">
        <p14:creationId xmlns:p14="http://schemas.microsoft.com/office/powerpoint/2010/main" xmlns="" val="2920583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슬라이드 이미지 개체 틀 1"/>
          <p:cNvSpPr>
            <a:spLocks noGrp="1" noRot="1" noChangeAspect="1" noTextEdit="1"/>
          </p:cNvSpPr>
          <p:nvPr>
            <p:ph type="sldImg"/>
          </p:nvPr>
        </p:nvSpPr>
        <p:spPr bwMode="auto">
          <a:xfrm>
            <a:off x="919163" y="746125"/>
            <a:ext cx="4959350" cy="3721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1747" name="슬라이드 노트 개체 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ko-KR" dirty="0" smtClean="0"/>
              <a:t>Another important component for GEO-KOPMSAT-2A is development of “Ground Segment” </a:t>
            </a:r>
          </a:p>
          <a:p>
            <a:endParaRPr lang="en-US" altLang="ko-KR" dirty="0" smtClean="0"/>
          </a:p>
          <a:p>
            <a:r>
              <a:rPr lang="en-US" altLang="ko-KR" dirty="0" smtClean="0"/>
              <a:t>The main missions of ground segment system for GEO-KOMPSAT-2A are;</a:t>
            </a:r>
          </a:p>
          <a:p>
            <a:pPr marL="0" lvl="2">
              <a:defRPr/>
            </a:pPr>
            <a:r>
              <a:rPr lang="en-US" altLang="ko-KR" dirty="0" smtClean="0"/>
              <a:t>First, </a:t>
            </a:r>
            <a:r>
              <a:rPr lang="en-US" altLang="ko-KR" sz="2000" dirty="0" smtClean="0">
                <a:solidFill>
                  <a:schemeClr val="bg1"/>
                </a:solidFill>
                <a:ea typeface="HY울릉도M" pitchFamily="18" charset="-127"/>
                <a:cs typeface="Arial" pitchFamily="34" charset="0"/>
              </a:rPr>
              <a:t>Receiving, Processing, analysis and Archiving service of meteorological and space weather data</a:t>
            </a:r>
          </a:p>
          <a:p>
            <a:r>
              <a:rPr lang="en-US" altLang="ko-KR" dirty="0" smtClean="0"/>
              <a:t>And accomplishing Satellite control mission. </a:t>
            </a:r>
          </a:p>
          <a:p>
            <a:endParaRPr lang="en-US" altLang="ko-KR" dirty="0" smtClean="0"/>
          </a:p>
          <a:p>
            <a:r>
              <a:rPr lang="en-US" altLang="ko-KR" dirty="0" smtClean="0"/>
              <a:t>For the proper and effective accomplishment of mission of Ground Segment, and economic and optimal system construction, KMA is carrying out the “</a:t>
            </a:r>
            <a:r>
              <a:rPr lang="en-US" altLang="ko-KR" dirty="0" smtClean="0">
                <a:solidFill>
                  <a:schemeClr val="accent6">
                    <a:lumMod val="60000"/>
                    <a:lumOff val="40000"/>
                  </a:schemeClr>
                </a:solidFill>
                <a:cs typeface="Arial" pitchFamily="34" charset="0"/>
                <a:sym typeface="Wingdings" pitchFamily="2" charset="2"/>
              </a:rPr>
              <a:t>Preliminary study” for ground system throughout this year. </a:t>
            </a:r>
            <a:endParaRPr lang="en-US" altLang="ko-KR" dirty="0" smtClean="0"/>
          </a:p>
          <a:p>
            <a:endParaRPr lang="en-US" altLang="ko-KR" dirty="0" smtClean="0"/>
          </a:p>
        </p:txBody>
      </p:sp>
      <p:sp>
        <p:nvSpPr>
          <p:cNvPr id="31748" name="슬라이드 번호 개체 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1" indent="-228601" eaLnBrk="0" hangingPunct="0">
              <a:defRPr kumimoji="1">
                <a:solidFill>
                  <a:schemeClr val="tx1"/>
                </a:solidFill>
                <a:latin typeface="굴림" pitchFamily="50" charset="-127"/>
                <a:ea typeface="굴림" pitchFamily="50" charset="-127"/>
              </a:defRPr>
            </a:lvl3pPr>
            <a:lvl4pPr marL="1600201" indent="-228601" eaLnBrk="0" hangingPunct="0">
              <a:defRPr kumimoji="1">
                <a:solidFill>
                  <a:schemeClr val="tx1"/>
                </a:solidFill>
                <a:latin typeface="굴림" pitchFamily="50" charset="-127"/>
                <a:ea typeface="굴림" pitchFamily="50" charset="-127"/>
              </a:defRPr>
            </a:lvl4pPr>
            <a:lvl5pPr marL="2057402" indent="-228601" eaLnBrk="0" hangingPunct="0">
              <a:defRPr kumimoji="1">
                <a:solidFill>
                  <a:schemeClr val="tx1"/>
                </a:solidFill>
                <a:latin typeface="굴림" pitchFamily="50" charset="-127"/>
                <a:ea typeface="굴림" pitchFamily="50" charset="-127"/>
              </a:defRPr>
            </a:lvl5pPr>
            <a:lvl6pPr marL="2514602" indent="-228601"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2" indent="-228601"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3" indent="-228601"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4" indent="-228601"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fld id="{728A978D-2BF2-4B97-AF9C-4938DBBBB96B}" type="slidenum">
              <a:rPr lang="ko-KR" altLang="en-US" smtClean="0">
                <a:latin typeface="Arial Unicode MS" pitchFamily="50" charset="-127"/>
                <a:ea typeface="Arial Unicode MS" pitchFamily="50" charset="-127"/>
              </a:rPr>
              <a:pPr eaLnBrk="1" hangingPunct="1"/>
              <a:t>24</a:t>
            </a:fld>
            <a:endParaRPr lang="ko-KR" altLang="en-US" dirty="0" smtClean="0">
              <a:latin typeface="Arial Unicode MS" pitchFamily="50" charset="-127"/>
              <a:ea typeface="Arial Unicode MS" pitchFamily="50" charset="-127"/>
            </a:endParaRPr>
          </a:p>
        </p:txBody>
      </p:sp>
    </p:spTree>
    <p:extLst>
      <p:ext uri="{BB962C8B-B14F-4D97-AF65-F5344CB8AC3E}">
        <p14:creationId xmlns:p14="http://schemas.microsoft.com/office/powerpoint/2010/main" xmlns="" val="2725861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KMA is</a:t>
            </a:r>
            <a:r>
              <a:rPr lang="en-US" altLang="ko-KR" baseline="0" dirty="0" smtClean="0"/>
              <a:t> scheduled to </a:t>
            </a:r>
            <a:r>
              <a:rPr lang="en-US" altLang="ko-KR" dirty="0" smtClean="0"/>
              <a:t>develop</a:t>
            </a:r>
            <a:r>
              <a:rPr lang="en-US" altLang="ko-KR" baseline="0" dirty="0" smtClean="0"/>
              <a:t> the GEO-KOMPSAT-2A Ground segment before the GEO-KOMPSAT-2A launch and scheduled to finish in 2016 one year before the launch. </a:t>
            </a:r>
          </a:p>
          <a:p>
            <a:endParaRPr lang="en-US" altLang="ko-KR" baseline="0" dirty="0" smtClean="0"/>
          </a:p>
          <a:p>
            <a:r>
              <a:rPr lang="en-US" altLang="ko-KR" baseline="0" dirty="0" smtClean="0"/>
              <a:t>The development of ground segment will include:</a:t>
            </a:r>
          </a:p>
          <a:p>
            <a:r>
              <a:rPr lang="en-US" altLang="ko-KR" baseline="0" dirty="0" smtClean="0"/>
              <a:t> - development of L2 products algorithm and data processing system</a:t>
            </a:r>
          </a:p>
          <a:p>
            <a:r>
              <a:rPr lang="en-US" altLang="ko-KR" baseline="0" dirty="0" smtClean="0"/>
              <a:t> - development of data management and service system</a:t>
            </a:r>
          </a:p>
          <a:p>
            <a:endParaRPr lang="en-US" altLang="ko-KR" baseline="0" dirty="0" smtClean="0"/>
          </a:p>
          <a:p>
            <a:r>
              <a:rPr lang="en-US" altLang="ko-KR" dirty="0" smtClean="0"/>
              <a:t>The</a:t>
            </a:r>
            <a:r>
              <a:rPr lang="en-US" altLang="ko-KR" baseline="0" dirty="0" smtClean="0"/>
              <a:t> segment will enhance forecast and climate monitoring based on high resolution measurements, and will support satellite operation as well. </a:t>
            </a:r>
            <a:endParaRPr lang="ko-KR" altLang="en-US" dirty="0" smtClean="0"/>
          </a:p>
          <a:p>
            <a:endParaRPr lang="ko-KR" altLang="en-US" dirty="0"/>
          </a:p>
        </p:txBody>
      </p:sp>
      <p:sp>
        <p:nvSpPr>
          <p:cNvPr id="4" name="슬라이드 번호 개체 틀 3"/>
          <p:cNvSpPr>
            <a:spLocks noGrp="1"/>
          </p:cNvSpPr>
          <p:nvPr>
            <p:ph type="sldNum" sz="quarter" idx="10"/>
          </p:nvPr>
        </p:nvSpPr>
        <p:spPr/>
        <p:txBody>
          <a:bodyPr/>
          <a:lstStyle/>
          <a:p>
            <a:pPr>
              <a:defRPr/>
            </a:pPr>
            <a:fld id="{0B57F575-0100-4CA2-A438-A35681050386}" type="slidenum">
              <a:rPr lang="ko-KR" altLang="en-US" smtClean="0"/>
              <a:pPr>
                <a:defRPr/>
              </a:pPr>
              <a:t>25</a:t>
            </a:fld>
            <a:endParaRPr lang="ko-KR"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I</a:t>
            </a:r>
            <a:r>
              <a:rPr lang="en-US" altLang="ko-KR" baseline="0" dirty="0" smtClean="0"/>
              <a:t> want to explain the meteorological products a little more detail since the meteorological products will be also provided to end users. The algorithm will be completed within 2016 as mentioned in previous slide and will continue to test for operation. </a:t>
            </a:r>
          </a:p>
          <a:p>
            <a:endParaRPr lang="en-US" altLang="ko-KR" dirty="0" smtClean="0"/>
          </a:p>
          <a:p>
            <a:r>
              <a:rPr lang="en-US" altLang="ko-KR" baseline="0" dirty="0" smtClean="0"/>
              <a:t>As mentioned by previous slides, the number of products are 52 with the four categories such as cloud/rainfall, radiation/aerosol, atmospheric motion/conditions, and surface. And 52 specific names of the products are in this chart. </a:t>
            </a:r>
            <a:endParaRPr lang="ko-KR" altLang="en-US" dirty="0" smtClean="0"/>
          </a:p>
          <a:p>
            <a:endParaRPr lang="ko-KR" altLang="en-US" dirty="0"/>
          </a:p>
        </p:txBody>
      </p:sp>
      <p:sp>
        <p:nvSpPr>
          <p:cNvPr id="4" name="슬라이드 번호 개체 틀 3"/>
          <p:cNvSpPr>
            <a:spLocks noGrp="1"/>
          </p:cNvSpPr>
          <p:nvPr>
            <p:ph type="sldNum" sz="quarter" idx="10"/>
          </p:nvPr>
        </p:nvSpPr>
        <p:spPr/>
        <p:txBody>
          <a:bodyPr/>
          <a:lstStyle/>
          <a:p>
            <a:pPr>
              <a:defRPr/>
            </a:pPr>
            <a:fld id="{0B57F575-0100-4CA2-A438-A35681050386}" type="slidenum">
              <a:rPr lang="ko-KR" altLang="en-US" smtClean="0"/>
              <a:pPr>
                <a:defRPr/>
              </a:pPr>
              <a:t>28</a:t>
            </a:fld>
            <a:endParaRPr lang="ko-KR"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Korea</a:t>
            </a:r>
            <a:r>
              <a:rPr lang="en-US" altLang="ko-KR" baseline="0" dirty="0" smtClean="0"/>
              <a:t> Space Environment Monitor(KSEM) loaded in GEO-KOMPSAT-2A </a:t>
            </a:r>
          </a:p>
          <a:p>
            <a:r>
              <a:rPr lang="en-US" altLang="ko-KR" baseline="0" dirty="0" smtClean="0"/>
              <a:t>measures the electron flux on mid-level energy range, magnetic field </a:t>
            </a:r>
          </a:p>
          <a:p>
            <a:r>
              <a:rPr lang="en-US" altLang="ko-KR" baseline="0" dirty="0" smtClean="0"/>
              <a:t>and the charging current due to high energy particles for space weather </a:t>
            </a:r>
          </a:p>
          <a:p>
            <a:r>
              <a:rPr lang="en-US" altLang="ko-KR" baseline="0" dirty="0" smtClean="0"/>
              <a:t>and to support for stable operation of GEO-KOMPSAT-2A.</a:t>
            </a:r>
          </a:p>
          <a:p>
            <a:endParaRPr lang="en-US" altLang="ko-KR" baseline="0" dirty="0" smtClean="0"/>
          </a:p>
          <a:p>
            <a:r>
              <a:rPr lang="en-US" altLang="ko-KR" baseline="0" dirty="0" smtClean="0"/>
              <a:t>KMA will develop the eight more products in the area of space weather in addition to 52 meteorological products. </a:t>
            </a:r>
            <a:endParaRPr lang="ko-KR" altLang="en-US" dirty="0"/>
          </a:p>
        </p:txBody>
      </p:sp>
      <p:sp>
        <p:nvSpPr>
          <p:cNvPr id="4" name="슬라이드 번호 개체 틀 3"/>
          <p:cNvSpPr>
            <a:spLocks noGrp="1"/>
          </p:cNvSpPr>
          <p:nvPr>
            <p:ph type="sldNum" sz="quarter" idx="10"/>
          </p:nvPr>
        </p:nvSpPr>
        <p:spPr/>
        <p:txBody>
          <a:bodyPr/>
          <a:lstStyle/>
          <a:p>
            <a:pPr>
              <a:defRPr/>
            </a:pPr>
            <a:fld id="{0B57F575-0100-4CA2-A438-A35681050386}" type="slidenum">
              <a:rPr lang="ko-KR" altLang="en-US" smtClean="0"/>
              <a:pPr>
                <a:defRPr/>
              </a:pPr>
              <a:t>35</a:t>
            </a:fld>
            <a:endParaRPr lang="ko-KR" altLang="en-US" dirty="0"/>
          </a:p>
        </p:txBody>
      </p:sp>
    </p:spTree>
    <p:extLst>
      <p:ext uri="{BB962C8B-B14F-4D97-AF65-F5344CB8AC3E}">
        <p14:creationId xmlns:p14="http://schemas.microsoft.com/office/powerpoint/2010/main" xmlns="" val="4154986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슬라이드 이미지 개체 틀 1"/>
          <p:cNvSpPr>
            <a:spLocks noGrp="1" noRot="1" noChangeAspect="1" noTextEdit="1"/>
          </p:cNvSpPr>
          <p:nvPr>
            <p:ph type="sldImg"/>
          </p:nvPr>
        </p:nvSpPr>
        <p:spPr bwMode="auto">
          <a:xfrm>
            <a:off x="919163" y="746125"/>
            <a:ext cx="4959350" cy="3721100"/>
          </a:xfrm>
          <a:noFill/>
          <a:ln>
            <a:solidFill>
              <a:srgbClr val="000000"/>
            </a:solidFill>
            <a:miter lim="800000"/>
            <a:headEnd/>
            <a:tailEnd/>
          </a:ln>
        </p:spPr>
      </p:sp>
      <p:sp>
        <p:nvSpPr>
          <p:cNvPr id="57347" name="슬라이드 노트 개체 틀 2"/>
          <p:cNvSpPr>
            <a:spLocks noGrp="1"/>
          </p:cNvSpPr>
          <p:nvPr>
            <p:ph type="body" idx="1"/>
          </p:nvPr>
        </p:nvSpPr>
        <p:spPr bwMode="auto">
          <a:noFill/>
        </p:spPr>
        <p:txBody>
          <a:bodyPr/>
          <a:lstStyle/>
          <a:p>
            <a:endParaRPr lang="ko-KR" altLang="en-US" dirty="0" smtClean="0"/>
          </a:p>
        </p:txBody>
      </p:sp>
      <p:sp>
        <p:nvSpPr>
          <p:cNvPr id="57348" name="슬라이드 번호 개체 틀 3"/>
          <p:cNvSpPr>
            <a:spLocks noGrp="1"/>
          </p:cNvSpPr>
          <p:nvPr>
            <p:ph type="sldNum" sz="quarter" idx="5"/>
          </p:nvPr>
        </p:nvSpPr>
        <p:spPr bwMode="auto">
          <a:noFill/>
          <a:ln>
            <a:miter lim="800000"/>
            <a:headEnd/>
            <a:tailEnd/>
          </a:ln>
        </p:spPr>
        <p:txBody>
          <a:bodyPr/>
          <a:lstStyle/>
          <a:p>
            <a:fld id="{3C12AE93-93A7-4F1E-A876-3861BA8C84F0}" type="slidenum">
              <a:rPr lang="ko-KR" altLang="en-US" smtClean="0"/>
              <a:pPr/>
              <a:t>3</a:t>
            </a:fld>
            <a:endParaRPr lang="ko-KR" altLang="en-US" dirty="0" smtClean="0"/>
          </a:p>
        </p:txBody>
      </p:sp>
    </p:spTree>
    <p:extLst>
      <p:ext uri="{BB962C8B-B14F-4D97-AF65-F5344CB8AC3E}">
        <p14:creationId xmlns:p14="http://schemas.microsoft.com/office/powerpoint/2010/main" xmlns="" val="2934425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COMS is the first multi-purpose geostationary satellite for Korea in the application of Meteorology, Ocean and Communication. COMS have meteorological Mission for Continuous Meteorological Observation to support weather forecasting and early detection of severe weather phenomena, and developed from 2003 to 2010.</a:t>
            </a:r>
          </a:p>
          <a:p>
            <a:endParaRPr lang="ko-KR" altLang="en-US" dirty="0" smtClean="0"/>
          </a:p>
          <a:p>
            <a:r>
              <a:rPr lang="en-US" altLang="ko-KR" dirty="0" smtClean="0"/>
              <a:t>COMS settled in longitude 128.2 east degrees and has been operational since April 2011 with lifetime of 7 years</a:t>
            </a:r>
            <a:endParaRPr lang="ko-KR" altLang="en-US" dirty="0" smtClean="0"/>
          </a:p>
          <a:p>
            <a:endParaRPr lang="ko-KR" altLang="en-US" dirty="0" smtClean="0"/>
          </a:p>
          <a:p>
            <a:endParaRPr lang="ko-KR" altLang="en-US" dirty="0"/>
          </a:p>
        </p:txBody>
      </p:sp>
      <p:sp>
        <p:nvSpPr>
          <p:cNvPr id="4" name="슬라이드 번호 개체 틀 3"/>
          <p:cNvSpPr>
            <a:spLocks noGrp="1"/>
          </p:cNvSpPr>
          <p:nvPr>
            <p:ph type="sldNum" sz="quarter" idx="10"/>
          </p:nvPr>
        </p:nvSpPr>
        <p:spPr/>
        <p:txBody>
          <a:bodyPr/>
          <a:lstStyle/>
          <a:p>
            <a:pPr>
              <a:defRPr/>
            </a:pPr>
            <a:fld id="{0B57F575-0100-4CA2-A438-A35681050386}" type="slidenum">
              <a:rPr lang="ko-KR" altLang="en-US" smtClean="0"/>
              <a:pPr>
                <a:defRPr/>
              </a:pPr>
              <a:t>4</a:t>
            </a:fld>
            <a:endParaRPr lang="ko-KR"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This slide show COMS ground segment, there are two ground stations, those are NMSC and KARI(Korea Aerospace Research Institute)</a:t>
            </a:r>
          </a:p>
          <a:p>
            <a:endParaRPr lang="ko-KR" altLang="en-US" dirty="0" smtClean="0"/>
          </a:p>
          <a:p>
            <a:r>
              <a:rPr lang="en-US" altLang="ko-KR" dirty="0" smtClean="0"/>
              <a:t>Both ground stations have facilities of satellite control, data processing and data dissemination with MDUS/SCUS.</a:t>
            </a:r>
          </a:p>
          <a:p>
            <a:r>
              <a:rPr lang="en-US" altLang="ko-KR" dirty="0" smtClean="0"/>
              <a:t>But the main mission of KMA is data processing and dissemination while KARI’s primary mission is satellite control. </a:t>
            </a:r>
          </a:p>
          <a:p>
            <a:r>
              <a:rPr lang="en-US" altLang="ko-KR" dirty="0" smtClean="0"/>
              <a:t>And they have complementary role when one of ground station got problem.</a:t>
            </a:r>
          </a:p>
          <a:p>
            <a:endParaRPr lang="en-US" altLang="ko-KR" dirty="0" smtClean="0"/>
          </a:p>
          <a:p>
            <a:endParaRPr lang="ko-KR" altLang="en-US" dirty="0" smtClean="0"/>
          </a:p>
          <a:p>
            <a:endParaRPr lang="ko-KR" altLang="en-US" dirty="0"/>
          </a:p>
        </p:txBody>
      </p:sp>
      <p:sp>
        <p:nvSpPr>
          <p:cNvPr id="4" name="슬라이드 번호 개체 틀 3"/>
          <p:cNvSpPr>
            <a:spLocks noGrp="1"/>
          </p:cNvSpPr>
          <p:nvPr>
            <p:ph type="sldNum" sz="quarter" idx="10"/>
          </p:nvPr>
        </p:nvSpPr>
        <p:spPr/>
        <p:txBody>
          <a:bodyPr/>
          <a:lstStyle/>
          <a:p>
            <a:pPr>
              <a:defRPr/>
            </a:pPr>
            <a:fld id="{0B57F575-0100-4CA2-A438-A35681050386}" type="slidenum">
              <a:rPr lang="ko-KR" altLang="en-US" smtClean="0"/>
              <a:pPr>
                <a:defRPr/>
              </a:pPr>
              <a:t>5</a:t>
            </a:fld>
            <a:endParaRPr lang="ko-KR"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슬라이드 이미지 개체 틀 1"/>
          <p:cNvSpPr>
            <a:spLocks noGrp="1" noRot="1" noChangeAspect="1" noTextEdit="1"/>
          </p:cNvSpPr>
          <p:nvPr>
            <p:ph type="sldImg"/>
          </p:nvPr>
        </p:nvSpPr>
        <p:spPr bwMode="auto">
          <a:xfrm>
            <a:off x="919163" y="746125"/>
            <a:ext cx="4959350" cy="3721100"/>
          </a:xfrm>
          <a:noFill/>
          <a:ln>
            <a:solidFill>
              <a:srgbClr val="000000"/>
            </a:solidFill>
            <a:miter lim="800000"/>
            <a:headEnd/>
            <a:tailEnd/>
          </a:ln>
        </p:spPr>
      </p:sp>
      <p:sp>
        <p:nvSpPr>
          <p:cNvPr id="58371" name="슬라이드 노트 개체 틀 2"/>
          <p:cNvSpPr>
            <a:spLocks noGrp="1"/>
          </p:cNvSpPr>
          <p:nvPr>
            <p:ph type="body" idx="1"/>
          </p:nvPr>
        </p:nvSpPr>
        <p:spPr bwMode="auto">
          <a:noFill/>
        </p:spPr>
        <p:txBody>
          <a:bodyPr/>
          <a:lstStyle/>
          <a:p>
            <a:pPr eaLnBrk="1" hangingPunct="1">
              <a:spcBef>
                <a:spcPct val="0"/>
              </a:spcBef>
            </a:pPr>
            <a:r>
              <a:rPr lang="en-US" altLang="ko-KR" dirty="0" smtClean="0"/>
              <a:t>Normally COMS measurement has three different modes: Full disk every 3 hours , Extended Northern hemisphere every 15 minutes and Local area 8 times an hour.  </a:t>
            </a:r>
          </a:p>
          <a:p>
            <a:pPr eaLnBrk="1" hangingPunct="1">
              <a:spcBef>
                <a:spcPct val="0"/>
              </a:spcBef>
            </a:pPr>
            <a:endParaRPr lang="en-US" altLang="ko-KR" dirty="0" smtClean="0"/>
          </a:p>
          <a:p>
            <a:pPr eaLnBrk="1" hangingPunct="1">
              <a:spcBef>
                <a:spcPct val="0"/>
              </a:spcBef>
            </a:pPr>
            <a:r>
              <a:rPr lang="en-US" altLang="ko-KR" dirty="0" smtClean="0"/>
              <a:t>Local Area measurement mode is added in between normal COMS measurement schedule for monitoring of severe weather conditions such as the typhoon approaching near the Korea Peninsula or the intensive rainfall cases.  </a:t>
            </a:r>
            <a:r>
              <a:rPr lang="en-US" altLang="ko-KR" b="1" dirty="0" smtClean="0"/>
              <a:t>Local Area data are provided only to KMA internal users and internet homepage.</a:t>
            </a:r>
            <a:endParaRPr lang="ko-KR" altLang="en-US" dirty="0" smtClean="0"/>
          </a:p>
        </p:txBody>
      </p:sp>
      <p:sp>
        <p:nvSpPr>
          <p:cNvPr id="58372" name="슬라이드 번호 개체 틀 3"/>
          <p:cNvSpPr>
            <a:spLocks noGrp="1"/>
          </p:cNvSpPr>
          <p:nvPr>
            <p:ph type="sldNum" sz="quarter" idx="5"/>
          </p:nvPr>
        </p:nvSpPr>
        <p:spPr bwMode="auto">
          <a:noFill/>
          <a:ln>
            <a:miter lim="800000"/>
            <a:headEnd/>
            <a:tailEnd/>
          </a:ln>
        </p:spPr>
        <p:txBody>
          <a:bodyPr/>
          <a:lstStyle/>
          <a:p>
            <a:fld id="{5B73CF80-808C-483F-B1C0-1496883B278F}" type="slidenum">
              <a:rPr lang="ko-KR" altLang="en-US" smtClean="0"/>
              <a:pPr/>
              <a:t>6</a:t>
            </a:fld>
            <a:endParaRPr lang="ko-KR" altLang="en-US" dirty="0" smtClean="0"/>
          </a:p>
        </p:txBody>
      </p:sp>
    </p:spTree>
    <p:extLst>
      <p:ext uri="{BB962C8B-B14F-4D97-AF65-F5344CB8AC3E}">
        <p14:creationId xmlns:p14="http://schemas.microsoft.com/office/powerpoint/2010/main" xmlns="" val="2590595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eaLnBrk="1" hangingPunct="1">
              <a:spcBef>
                <a:spcPct val="0"/>
              </a:spcBef>
            </a:pPr>
            <a:r>
              <a:rPr lang="en-US" altLang="ko-KR" dirty="0" smtClean="0"/>
              <a:t>For the COMS</a:t>
            </a:r>
            <a:r>
              <a:rPr lang="en-US" altLang="ko-KR" baseline="0" dirty="0" smtClean="0"/>
              <a:t> data service, KMA uses broadcast by COMS satellite and ground network;</a:t>
            </a:r>
            <a:endParaRPr lang="en-US" altLang="ko-KR" dirty="0" smtClean="0"/>
          </a:p>
          <a:p>
            <a:pPr eaLnBrk="1" hangingPunct="1">
              <a:spcBef>
                <a:spcPct val="0"/>
              </a:spcBef>
            </a:pPr>
            <a:endParaRPr lang="en-US" altLang="ko-KR" dirty="0" smtClean="0"/>
          </a:p>
          <a:p>
            <a:pPr eaLnBrk="1" hangingPunct="1">
              <a:spcBef>
                <a:spcPct val="0"/>
              </a:spcBef>
            </a:pPr>
            <a:r>
              <a:rPr lang="en-US" altLang="ko-KR" dirty="0" smtClean="0"/>
              <a:t>KMA broadcasts</a:t>
            </a:r>
            <a:r>
              <a:rPr lang="en-US" altLang="ko-KR" baseline="0" dirty="0" smtClean="0"/>
              <a:t> the COMS data for the users who can receive the COMS data in real time via HRIT/LRIT using the antenna system. </a:t>
            </a:r>
          </a:p>
          <a:p>
            <a:pPr eaLnBrk="1" hangingPunct="1">
              <a:spcBef>
                <a:spcPct val="0"/>
              </a:spcBef>
            </a:pPr>
            <a:endParaRPr lang="en-US" altLang="ko-KR" dirty="0" smtClean="0"/>
          </a:p>
          <a:p>
            <a:pPr eaLnBrk="1" hangingPunct="1">
              <a:spcBef>
                <a:spcPct val="0"/>
              </a:spcBef>
            </a:pPr>
            <a:r>
              <a:rPr lang="en-US" altLang="ko-KR" dirty="0" smtClean="0"/>
              <a:t>The map represents the coverage of COMS data receiving over Asia Pacific region. More than 30 countries and 2.2 billion people can benefit from COMS data.</a:t>
            </a:r>
          </a:p>
          <a:p>
            <a:pPr eaLnBrk="1" hangingPunct="1">
              <a:spcBef>
                <a:spcPct val="0"/>
              </a:spcBef>
            </a:pPr>
            <a:endParaRPr lang="en-US" altLang="ko-KR" dirty="0" smtClean="0"/>
          </a:p>
          <a:p>
            <a:pPr eaLnBrk="1" hangingPunct="1">
              <a:spcBef>
                <a:spcPct val="0"/>
              </a:spcBef>
            </a:pPr>
            <a:r>
              <a:rPr lang="en-US" altLang="ko-KR" dirty="0" smtClean="0"/>
              <a:t>------</a:t>
            </a:r>
          </a:p>
          <a:p>
            <a:r>
              <a:rPr lang="en-US" altLang="ko-KR" baseline="0" dirty="0" smtClean="0"/>
              <a:t>For direct broadcast via satellite, COMS data are usable for MDUS/SDUS with the data formats of two types, HRIT for MDUS and LRIT for SDUS. Data transmission rate are 3 Mbps and 512 Kbps, respectively.</a:t>
            </a:r>
          </a:p>
          <a:p>
            <a:endParaRPr lang="en-US" altLang="ko-KR" baseline="0" dirty="0" smtClean="0"/>
          </a:p>
          <a:p>
            <a:r>
              <a:rPr lang="en-US" altLang="ko-KR" baseline="0" dirty="0" smtClean="0"/>
              <a:t>The included data type for HRIT are MI image, </a:t>
            </a:r>
            <a:r>
              <a:rPr lang="en-US" altLang="ko-KR" baseline="0" dirty="0" err="1" smtClean="0"/>
              <a:t>alhpa</a:t>
            </a:r>
            <a:r>
              <a:rPr lang="en-US" altLang="ko-KR" baseline="0" dirty="0" smtClean="0"/>
              <a:t> numeric text, </a:t>
            </a:r>
          </a:p>
          <a:p>
            <a:r>
              <a:rPr lang="en-US" altLang="ko-KR" baseline="0" dirty="0" smtClean="0"/>
              <a:t>and encryption key message, for LRIT are GOCI image and satellite meteorological products </a:t>
            </a:r>
          </a:p>
          <a:p>
            <a:r>
              <a:rPr lang="en-US" altLang="ko-KR" baseline="0" dirty="0" smtClean="0"/>
              <a:t>in addition to HRIT dissemination data format type. </a:t>
            </a:r>
          </a:p>
          <a:p>
            <a:r>
              <a:rPr lang="en-US" altLang="ko-KR" baseline="0" dirty="0" smtClean="0"/>
              <a:t>For both HRIT and LRIT, FD and ENH image mode are offered.</a:t>
            </a:r>
          </a:p>
          <a:p>
            <a:pPr eaLnBrk="1" hangingPunct="1">
              <a:spcBef>
                <a:spcPct val="0"/>
              </a:spcBef>
            </a:pPr>
            <a:endParaRPr lang="ko-KR" altLang="en-US" dirty="0"/>
          </a:p>
        </p:txBody>
      </p:sp>
      <p:sp>
        <p:nvSpPr>
          <p:cNvPr id="4" name="슬라이드 번호 개체 틀 3"/>
          <p:cNvSpPr>
            <a:spLocks noGrp="1"/>
          </p:cNvSpPr>
          <p:nvPr>
            <p:ph type="sldNum" sz="quarter" idx="10"/>
          </p:nvPr>
        </p:nvSpPr>
        <p:spPr/>
        <p:txBody>
          <a:bodyPr/>
          <a:lstStyle/>
          <a:p>
            <a:pPr>
              <a:defRPr/>
            </a:pPr>
            <a:fld id="{0B57F575-0100-4CA2-A438-A35681050386}" type="slidenum">
              <a:rPr lang="ko-KR" altLang="en-US" smtClean="0"/>
              <a:pPr>
                <a:defRPr/>
              </a:pPr>
              <a:t>7</a:t>
            </a:fld>
            <a:endParaRPr lang="ko-KR" altLang="en-US" dirty="0"/>
          </a:p>
        </p:txBody>
      </p:sp>
    </p:spTree>
    <p:extLst>
      <p:ext uri="{BB962C8B-B14F-4D97-AF65-F5344CB8AC3E}">
        <p14:creationId xmlns:p14="http://schemas.microsoft.com/office/powerpoint/2010/main" xmlns="" val="1653679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KMA</a:t>
            </a:r>
            <a:r>
              <a:rPr lang="en-US" altLang="ko-KR" baseline="0" dirty="0" smtClean="0"/>
              <a:t> has also serviced COMS data via ground network.</a:t>
            </a:r>
          </a:p>
          <a:p>
            <a:endParaRPr lang="en-US" altLang="ko-KR" baseline="0" dirty="0" smtClean="0"/>
          </a:p>
          <a:p>
            <a:pPr>
              <a:defRPr/>
            </a:pPr>
            <a:r>
              <a:rPr lang="en-US" altLang="ko-KR" baseline="0" dirty="0" smtClean="0"/>
              <a:t>In service via </a:t>
            </a:r>
            <a:r>
              <a:rPr lang="en-US" altLang="ko-KR" baseline="0" dirty="0" err="1" smtClean="0"/>
              <a:t>landeline</a:t>
            </a:r>
            <a:r>
              <a:rPr lang="en-US" altLang="ko-KR" baseline="0" dirty="0" smtClean="0"/>
              <a:t>, there are three types of services. For internal and cooperation organization, intranet, comprehensive WIS, and disaster prevention WIS are used. </a:t>
            </a:r>
          </a:p>
          <a:p>
            <a:pPr>
              <a:defRPr/>
            </a:pPr>
            <a:endParaRPr lang="en-US" altLang="ko-KR" baseline="0" dirty="0" smtClean="0"/>
          </a:p>
          <a:p>
            <a:pPr>
              <a:defRPr/>
            </a:pPr>
            <a:r>
              <a:rPr lang="en-US" altLang="ko-KR" baseline="0" dirty="0" smtClean="0"/>
              <a:t>The users in general public and expert group receive the data from KMA homepage and NMSC </a:t>
            </a:r>
            <a:r>
              <a:rPr lang="en-US" altLang="ko-KR" baseline="0" dirty="0" err="1" smtClean="0"/>
              <a:t>hompage</a:t>
            </a:r>
            <a:r>
              <a:rPr lang="en-US" altLang="ko-KR" baseline="0" dirty="0" smtClean="0"/>
              <a:t>, ftp, respectively.</a:t>
            </a:r>
          </a:p>
        </p:txBody>
      </p:sp>
      <p:sp>
        <p:nvSpPr>
          <p:cNvPr id="4" name="슬라이드 번호 개체 틀 3"/>
          <p:cNvSpPr>
            <a:spLocks noGrp="1"/>
          </p:cNvSpPr>
          <p:nvPr>
            <p:ph type="sldNum" sz="quarter" idx="10"/>
          </p:nvPr>
        </p:nvSpPr>
        <p:spPr/>
        <p:txBody>
          <a:bodyPr/>
          <a:lstStyle/>
          <a:p>
            <a:pPr>
              <a:defRPr/>
            </a:pPr>
            <a:fld id="{0B57F575-0100-4CA2-A438-A35681050386}" type="slidenum">
              <a:rPr lang="ko-KR" altLang="en-US" smtClean="0"/>
              <a:pPr>
                <a:defRPr/>
              </a:pPr>
              <a:t>8</a:t>
            </a:fld>
            <a:endParaRPr lang="ko-KR" altLang="en-US" dirty="0"/>
          </a:p>
        </p:txBody>
      </p:sp>
    </p:spTree>
    <p:extLst>
      <p:ext uri="{BB962C8B-B14F-4D97-AF65-F5344CB8AC3E}">
        <p14:creationId xmlns:p14="http://schemas.microsoft.com/office/powerpoint/2010/main" xmlns="" val="2626784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eaLnBrk="1" hangingPunct="1">
              <a:spcBef>
                <a:spcPct val="0"/>
              </a:spcBef>
            </a:pPr>
            <a:r>
              <a:rPr lang="en-US" altLang="ko-KR" dirty="0" smtClean="0"/>
              <a:t>There are 16 baseline products of CMDPS. </a:t>
            </a:r>
          </a:p>
          <a:p>
            <a:pPr eaLnBrk="1" hangingPunct="1">
              <a:spcBef>
                <a:spcPct val="0"/>
              </a:spcBef>
            </a:pPr>
            <a:r>
              <a:rPr lang="en-US" altLang="ko-KR" dirty="0" smtClean="0"/>
              <a:t>KMA has</a:t>
            </a:r>
            <a:r>
              <a:rPr lang="en-US" altLang="ko-KR" baseline="0" dirty="0" smtClean="0"/>
              <a:t> been developed from 2003 to 2010 for 8 years with domestic scientists, 10 professors from 8 universities and researchers from NMIR/KMA. </a:t>
            </a:r>
            <a:endParaRPr lang="en-US" altLang="ko-KR" dirty="0" smtClean="0"/>
          </a:p>
        </p:txBody>
      </p:sp>
      <p:sp>
        <p:nvSpPr>
          <p:cNvPr id="4" name="슬라이드 번호 개체 틀 3"/>
          <p:cNvSpPr>
            <a:spLocks noGrp="1"/>
          </p:cNvSpPr>
          <p:nvPr>
            <p:ph type="sldNum" sz="quarter" idx="10"/>
          </p:nvPr>
        </p:nvSpPr>
        <p:spPr/>
        <p:txBody>
          <a:bodyPr/>
          <a:lstStyle/>
          <a:p>
            <a:pPr>
              <a:defRPr/>
            </a:pPr>
            <a:fld id="{0B57F575-0100-4CA2-A438-A35681050386}" type="slidenum">
              <a:rPr lang="ko-KR" altLang="en-US" smtClean="0"/>
              <a:pPr>
                <a:defRPr/>
              </a:pPr>
              <a:t>10</a:t>
            </a:fld>
            <a:endParaRPr lang="ko-KR" altLang="en-US" dirty="0"/>
          </a:p>
        </p:txBody>
      </p:sp>
    </p:spTree>
    <p:extLst>
      <p:ext uri="{BB962C8B-B14F-4D97-AF65-F5344CB8AC3E}">
        <p14:creationId xmlns:p14="http://schemas.microsoft.com/office/powerpoint/2010/main" xmlns="" val="25212420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LL">
    <p:spTree>
      <p:nvGrpSpPr>
        <p:cNvPr id="1" name=""/>
        <p:cNvGrpSpPr/>
        <p:nvPr/>
      </p:nvGrpSpPr>
      <p:grpSpPr>
        <a:xfrm>
          <a:off x="0" y="0"/>
          <a:ext cx="0" cy="0"/>
          <a:chOff x="0" y="0"/>
          <a:chExt cx="0" cy="0"/>
        </a:xfrm>
      </p:grpSpPr>
      <p:pic>
        <p:nvPicPr>
          <p:cNvPr id="6" name="그림 5"/>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3" name="제목 1"/>
          <p:cNvSpPr>
            <a:spLocks/>
          </p:cNvSpPr>
          <p:nvPr userDrawn="1"/>
        </p:nvSpPr>
        <p:spPr bwMode="auto">
          <a:xfrm>
            <a:off x="5072064" y="2071688"/>
            <a:ext cx="3571875" cy="1143000"/>
          </a:xfrm>
          <a:prstGeom prst="rect">
            <a:avLst/>
          </a:prstGeom>
          <a:noFill/>
          <a:ln w="9525">
            <a:noFill/>
            <a:miter lim="800000"/>
            <a:headEnd/>
            <a:tailEnd/>
          </a:ln>
        </p:spPr>
        <p:txBody>
          <a:bodyPr anchor="ctr"/>
          <a:lstStyle/>
          <a:p>
            <a:endParaRPr kumimoji="0" lang="ko-KR" altLang="en-US" sz="3600" dirty="0">
              <a:solidFill>
                <a:schemeClr val="tx2"/>
              </a:solidFill>
              <a:latin typeface="Arial Unicode MS" pitchFamily="50" charset="-127"/>
              <a:ea typeface="Arial Unicode MS" pitchFamily="50" charset="-127"/>
            </a:endParaRPr>
          </a:p>
        </p:txBody>
      </p:sp>
      <p:sp>
        <p:nvSpPr>
          <p:cNvPr id="5" name="TextBox 4"/>
          <p:cNvSpPr txBox="1"/>
          <p:nvPr userDrawn="1"/>
        </p:nvSpPr>
        <p:spPr>
          <a:xfrm>
            <a:off x="7740352" y="6597352"/>
            <a:ext cx="1403648" cy="276999"/>
          </a:xfrm>
          <a:prstGeom prst="rect">
            <a:avLst/>
          </a:prstGeom>
          <a:noFill/>
        </p:spPr>
        <p:txBody>
          <a:bodyPr wrap="square" rtlCol="0">
            <a:spAutoFit/>
          </a:bodyPr>
          <a:lstStyle/>
          <a:p>
            <a:pPr algn="r"/>
            <a:fld id="{E758AD0E-7BBC-4B4D-B6D0-05AD97C0FF01}" type="slidenum">
              <a:rPr lang="ko-KR" altLang="en-US" sz="1200" smtClean="0">
                <a:solidFill>
                  <a:srgbClr val="FFFF00"/>
                </a:solidFill>
                <a:latin typeface="Arial" pitchFamily="34" charset="0"/>
                <a:cs typeface="Arial" pitchFamily="34" charset="0"/>
              </a:rPr>
              <a:pPr algn="r"/>
              <a:t>‹#›</a:t>
            </a:fld>
            <a:endParaRPr lang="ko-KR" altLang="en-US" sz="1200" dirty="0">
              <a:solidFill>
                <a:srgbClr val="FFFF00"/>
              </a:solidFill>
              <a:latin typeface="Arial" pitchFamily="34" charset="0"/>
              <a:cs typeface="Arial" pitchFamily="34" charset="0"/>
            </a:endParaRPr>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제목 및 내용">
    <p:spTree>
      <p:nvGrpSpPr>
        <p:cNvPr id="1" name=""/>
        <p:cNvGrpSpPr/>
        <p:nvPr/>
      </p:nvGrpSpPr>
      <p:grpSpPr>
        <a:xfrm>
          <a:off x="0" y="0"/>
          <a:ext cx="0" cy="0"/>
          <a:chOff x="0" y="0"/>
          <a:chExt cx="0" cy="0"/>
        </a:xfrm>
      </p:grpSpPr>
      <p:sp>
        <p:nvSpPr>
          <p:cNvPr id="3" name="내용 개체 틀 2"/>
          <p:cNvSpPr>
            <a:spLocks noGrp="1"/>
          </p:cNvSpPr>
          <p:nvPr>
            <p:ph idx="1"/>
          </p:nvPr>
        </p:nvSpPr>
        <p:spPr>
          <a:xfrm>
            <a:off x="857224" y="1428738"/>
            <a:ext cx="7500990" cy="4697427"/>
          </a:xfrm>
          <a:prstGeom prst="rect">
            <a:avLst/>
          </a:prstGeom>
        </p:spPr>
        <p:txBody>
          <a:bodyPr>
            <a:normAutofit/>
          </a:bodyPr>
          <a:lstStyle>
            <a:lvl1pPr>
              <a:lnSpc>
                <a:spcPct val="150000"/>
              </a:lnSpc>
              <a:buClr>
                <a:schemeClr val="accent2"/>
              </a:buClr>
              <a:defRPr sz="2400">
                <a:latin typeface="Arial Unicode MS" pitchFamily="50" charset="-127"/>
              </a:defRPr>
            </a:lvl1pPr>
            <a:lvl2pPr>
              <a:lnSpc>
                <a:spcPct val="120000"/>
              </a:lnSpc>
              <a:buClr>
                <a:schemeClr val="accent2"/>
              </a:buClr>
              <a:defRPr sz="2000">
                <a:latin typeface="Arial Unicode MS" pitchFamily="50" charset="-127"/>
              </a:defRPr>
            </a:lvl2pPr>
            <a:lvl3pPr>
              <a:lnSpc>
                <a:spcPct val="120000"/>
              </a:lnSpc>
              <a:buClr>
                <a:schemeClr val="accent2"/>
              </a:buClr>
              <a:defRPr sz="1800">
                <a:latin typeface="Arial Unicode MS" pitchFamily="50" charset="-127"/>
              </a:defRPr>
            </a:lvl3pPr>
            <a:lvl4pPr>
              <a:lnSpc>
                <a:spcPct val="120000"/>
              </a:lnSpc>
              <a:buClr>
                <a:schemeClr val="accent2"/>
              </a:buClr>
              <a:defRPr sz="1600">
                <a:latin typeface="Arial Unicode MS" pitchFamily="50" charset="-127"/>
              </a:defRPr>
            </a:lvl4pPr>
            <a:lvl5pPr>
              <a:lnSpc>
                <a:spcPct val="120000"/>
              </a:lnSpc>
              <a:buClr>
                <a:schemeClr val="accent2"/>
              </a:buClr>
              <a:defRPr sz="1600">
                <a:latin typeface="Arial Unicode MS" pitchFamily="50" charset="-127"/>
              </a:defRPr>
            </a:lvl5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2" name="제목 1"/>
          <p:cNvSpPr>
            <a:spLocks noGrp="1"/>
          </p:cNvSpPr>
          <p:nvPr>
            <p:ph type="title"/>
          </p:nvPr>
        </p:nvSpPr>
        <p:spPr>
          <a:xfrm>
            <a:off x="457200" y="428604"/>
            <a:ext cx="3686172" cy="725470"/>
          </a:xfrm>
          <a:prstGeom prst="rect">
            <a:avLst/>
          </a:prstGeom>
          <a:noFill/>
        </p:spPr>
        <p:txBody>
          <a:bodyPr>
            <a:noAutofit/>
          </a:bodyPr>
          <a:lstStyle>
            <a:lvl1pPr algn="l">
              <a:defRPr sz="2800">
                <a:solidFill>
                  <a:schemeClr val="bg1"/>
                </a:solidFill>
                <a:latin typeface="Arial Unicode MS" pitchFamily="50" charset="-127"/>
              </a:defRPr>
            </a:lvl1pPr>
          </a:lstStyle>
          <a:p>
            <a:r>
              <a:rPr lang="ko-KR" altLang="en-US" dirty="0" smtClean="0"/>
              <a:t>마스터 제목 스타일 편집</a:t>
            </a:r>
            <a:endParaRPr lang="ko-KR" altLang="en-US" dirty="0"/>
          </a:p>
        </p:txBody>
      </p:sp>
      <p:sp>
        <p:nvSpPr>
          <p:cNvPr id="4" name="날짜 개체 틀 3"/>
          <p:cNvSpPr>
            <a:spLocks noGrp="1"/>
          </p:cNvSpPr>
          <p:nvPr>
            <p:ph type="dt" sz="half" idx="10"/>
          </p:nvPr>
        </p:nvSpPr>
        <p:spPr>
          <a:xfrm>
            <a:off x="2633663" y="6357940"/>
            <a:ext cx="2133600" cy="287337"/>
          </a:xfrm>
          <a:prstGeom prst="rect">
            <a:avLst/>
          </a:prstGeom>
        </p:spPr>
        <p:txBody>
          <a:bodyPr vert="horz" wrap="square" lIns="91440" tIns="45720" rIns="91440" bIns="45720" numCol="1" anchor="ctr" anchorCtr="0" compatLnSpc="1">
            <a:prstTxWarp prst="textNoShape">
              <a:avLst/>
            </a:prstTxWarp>
          </a:bodyPr>
          <a:lstStyle>
            <a:lvl1pPr>
              <a:defRPr kumimoji="0" sz="1000">
                <a:solidFill>
                  <a:srgbClr val="A6A6A6"/>
                </a:solidFill>
                <a:latin typeface="Arial Unicode MS" pitchFamily="50" charset="-127"/>
                <a:ea typeface="Arial Unicode MS" pitchFamily="50" charset="-127"/>
                <a:cs typeface="Arial Unicode MS" pitchFamily="50" charset="-127"/>
              </a:defRPr>
            </a:lvl1pPr>
          </a:lstStyle>
          <a:p>
            <a:pPr>
              <a:defRPr/>
            </a:pPr>
            <a:fld id="{7EFCDFF0-3763-4BDD-847E-A8B7D1D68704}" type="datetimeFigureOut">
              <a:rPr lang="ko-KR" altLang="en-US" smtClean="0"/>
              <a:pPr>
                <a:defRPr/>
              </a:pPr>
              <a:t>2013-10-14</a:t>
            </a:fld>
            <a:endParaRPr lang="ko-KR" altLang="en-US" dirty="0"/>
          </a:p>
        </p:txBody>
      </p:sp>
      <p:pic>
        <p:nvPicPr>
          <p:cNvPr id="5" name="그림 4"/>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바탕1">
    <p:spTree>
      <p:nvGrpSpPr>
        <p:cNvPr id="1" name=""/>
        <p:cNvGrpSpPr/>
        <p:nvPr/>
      </p:nvGrpSpPr>
      <p:grpSpPr>
        <a:xfrm>
          <a:off x="0" y="0"/>
          <a:ext cx="0" cy="0"/>
          <a:chOff x="0" y="0"/>
          <a:chExt cx="0" cy="0"/>
        </a:xfrm>
      </p:grpSpPr>
      <p:sp>
        <p:nvSpPr>
          <p:cNvPr id="2" name="직사각형 1"/>
          <p:cNvSpPr/>
          <p:nvPr userDrawn="1"/>
        </p:nvSpPr>
        <p:spPr>
          <a:xfrm>
            <a:off x="8566751" y="6337895"/>
            <a:ext cx="325730" cy="230832"/>
          </a:xfrm>
          <a:prstGeom prst="rect">
            <a:avLst/>
          </a:prstGeom>
        </p:spPr>
        <p:txBody>
          <a:bodyPr wrap="none">
            <a:spAutoFit/>
          </a:bodyPr>
          <a:lstStyle/>
          <a:p>
            <a:pPr lvl="0" algn="r"/>
            <a:fld id="{CD11B835-C8C7-43F8-9A40-E6B116444874}" type="slidenum">
              <a:rPr lang="ko-KR" altLang="en-US" sz="900" smtClean="0">
                <a:solidFill>
                  <a:schemeClr val="bg1"/>
                </a:solidFill>
                <a:latin typeface="Arial Unicode MS" pitchFamily="50" charset="-127"/>
                <a:ea typeface="Arial Unicode MS" pitchFamily="50" charset="-127"/>
              </a:rPr>
              <a:pPr lvl="0" algn="r"/>
              <a:t>‹#›</a:t>
            </a:fld>
            <a:endParaRPr lang="ko-KR" altLang="en-US" sz="900" dirty="0">
              <a:solidFill>
                <a:schemeClr val="bg1"/>
              </a:solidFill>
              <a:latin typeface="Arial Unicode MS" pitchFamily="50" charset="-127"/>
              <a:ea typeface="Arial Unicode MS" pitchFamily="50" charset="-127"/>
            </a:endParaRPr>
          </a:p>
        </p:txBody>
      </p:sp>
      <p:pic>
        <p:nvPicPr>
          <p:cNvPr id="3" name="그림 2"/>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2720416474"/>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015" r:id="rId1"/>
    <p:sldLayoutId id="2147485016" r:id="rId2"/>
    <p:sldLayoutId id="2147485017" r:id="rId3"/>
  </p:sldLayoutIdLst>
  <p:hf sldNum="0" hdr="0" dt="0"/>
  <p:txStyles>
    <p:titleStyle>
      <a:lvl1pPr algn="ctr" rtl="0" eaLnBrk="0" fontAlgn="base" latinLnBrk="1" hangingPunct="0">
        <a:spcBef>
          <a:spcPct val="0"/>
        </a:spcBef>
        <a:spcAft>
          <a:spcPct val="0"/>
        </a:spcAft>
        <a:defRPr sz="4400" kern="1200">
          <a:solidFill>
            <a:schemeClr val="tx1"/>
          </a:solidFill>
          <a:latin typeface="Arial" pitchFamily="34" charset="0"/>
          <a:ea typeface="ＭＳ Ｐゴシック" charset="0"/>
          <a:cs typeface="+mj-cs"/>
        </a:defRPr>
      </a:lvl1pPr>
      <a:lvl2pPr algn="ctr" rtl="0" eaLnBrk="0" fontAlgn="base" latinLnBrk="1" hangingPunct="0">
        <a:spcBef>
          <a:spcPct val="0"/>
        </a:spcBef>
        <a:spcAft>
          <a:spcPct val="0"/>
        </a:spcAft>
        <a:defRPr sz="4400">
          <a:solidFill>
            <a:schemeClr val="tx1"/>
          </a:solidFill>
          <a:latin typeface="Arial" pitchFamily="34" charset="0"/>
          <a:ea typeface="ＭＳ Ｐゴシック" charset="0"/>
        </a:defRPr>
      </a:lvl2pPr>
      <a:lvl3pPr algn="ctr" rtl="0" eaLnBrk="0" fontAlgn="base" latinLnBrk="1" hangingPunct="0">
        <a:spcBef>
          <a:spcPct val="0"/>
        </a:spcBef>
        <a:spcAft>
          <a:spcPct val="0"/>
        </a:spcAft>
        <a:defRPr sz="4400">
          <a:solidFill>
            <a:schemeClr val="tx1"/>
          </a:solidFill>
          <a:latin typeface="Arial" pitchFamily="34" charset="0"/>
          <a:ea typeface="ＭＳ Ｐゴシック" charset="0"/>
        </a:defRPr>
      </a:lvl3pPr>
      <a:lvl4pPr algn="ctr" rtl="0" eaLnBrk="0" fontAlgn="base" latinLnBrk="1" hangingPunct="0">
        <a:spcBef>
          <a:spcPct val="0"/>
        </a:spcBef>
        <a:spcAft>
          <a:spcPct val="0"/>
        </a:spcAft>
        <a:defRPr sz="4400">
          <a:solidFill>
            <a:schemeClr val="tx1"/>
          </a:solidFill>
          <a:latin typeface="Arial" pitchFamily="34" charset="0"/>
          <a:ea typeface="ＭＳ Ｐゴシック" charset="0"/>
        </a:defRPr>
      </a:lvl4pPr>
      <a:lvl5pPr algn="ctr" rtl="0" eaLnBrk="0" fontAlgn="base" latinLnBrk="1" hangingPunct="0">
        <a:spcBef>
          <a:spcPct val="0"/>
        </a:spcBef>
        <a:spcAft>
          <a:spcPct val="0"/>
        </a:spcAft>
        <a:defRPr sz="4400">
          <a:solidFill>
            <a:schemeClr val="tx1"/>
          </a:solidFill>
          <a:latin typeface="Arial" pitchFamily="34" charset="0"/>
          <a:ea typeface="ＭＳ Ｐゴシック" charset="0"/>
        </a:defRPr>
      </a:lvl5pPr>
      <a:lvl6pPr marL="457200" algn="ctr" rtl="0" fontAlgn="base" latinLnBrk="1">
        <a:spcBef>
          <a:spcPct val="0"/>
        </a:spcBef>
        <a:spcAft>
          <a:spcPct val="0"/>
        </a:spcAft>
        <a:defRPr sz="4400">
          <a:solidFill>
            <a:schemeClr val="tx1"/>
          </a:solidFill>
          <a:latin typeface="Frutiger67-Condensed" pitchFamily="34" charset="0"/>
          <a:ea typeface="Cre고딕 B" pitchFamily="18" charset="-127"/>
        </a:defRPr>
      </a:lvl6pPr>
      <a:lvl7pPr marL="914400" algn="ctr" rtl="0" fontAlgn="base" latinLnBrk="1">
        <a:spcBef>
          <a:spcPct val="0"/>
        </a:spcBef>
        <a:spcAft>
          <a:spcPct val="0"/>
        </a:spcAft>
        <a:defRPr sz="4400">
          <a:solidFill>
            <a:schemeClr val="tx1"/>
          </a:solidFill>
          <a:latin typeface="Frutiger67-Condensed" pitchFamily="34" charset="0"/>
          <a:ea typeface="Cre고딕 B" pitchFamily="18" charset="-127"/>
        </a:defRPr>
      </a:lvl7pPr>
      <a:lvl8pPr marL="1371600" algn="ctr" rtl="0" fontAlgn="base" latinLnBrk="1">
        <a:spcBef>
          <a:spcPct val="0"/>
        </a:spcBef>
        <a:spcAft>
          <a:spcPct val="0"/>
        </a:spcAft>
        <a:defRPr sz="4400">
          <a:solidFill>
            <a:schemeClr val="tx1"/>
          </a:solidFill>
          <a:latin typeface="Frutiger67-Condensed" pitchFamily="34" charset="0"/>
          <a:ea typeface="Cre고딕 B" pitchFamily="18" charset="-127"/>
        </a:defRPr>
      </a:lvl8pPr>
      <a:lvl9pPr marL="1828800" algn="ctr" rtl="0" fontAlgn="base" latinLnBrk="1">
        <a:spcBef>
          <a:spcPct val="0"/>
        </a:spcBef>
        <a:spcAft>
          <a:spcPct val="0"/>
        </a:spcAft>
        <a:defRPr sz="4400">
          <a:solidFill>
            <a:schemeClr val="tx1"/>
          </a:solidFill>
          <a:latin typeface="Frutiger67-Condensed" pitchFamily="34" charset="0"/>
          <a:ea typeface="Cre고딕 B" pitchFamily="18" charset="-127"/>
        </a:defRPr>
      </a:lvl9pPr>
    </p:titleStyle>
    <p:bodyStyle>
      <a:lvl1pPr marL="342900" indent="-342900" algn="l" rtl="0" eaLnBrk="0" fontAlgn="base" latinLnBrk="1" hangingPunct="0">
        <a:spcBef>
          <a:spcPct val="20000"/>
        </a:spcBef>
        <a:spcAft>
          <a:spcPct val="0"/>
        </a:spcAft>
        <a:buFont typeface="Arial" charset="0"/>
        <a:buChar char="•"/>
        <a:defRPr sz="3200" kern="1200">
          <a:solidFill>
            <a:schemeClr val="tx1"/>
          </a:solidFill>
          <a:latin typeface="Arial" pitchFamily="34" charset="0"/>
          <a:ea typeface="ＭＳ Ｐゴシック" charset="0"/>
          <a:cs typeface="+mn-cs"/>
        </a:defRPr>
      </a:lvl1pPr>
      <a:lvl2pPr marL="742950" indent="-285750" algn="l" rtl="0" eaLnBrk="0" fontAlgn="base" latinLnBrk="1" hangingPunct="0">
        <a:spcBef>
          <a:spcPct val="20000"/>
        </a:spcBef>
        <a:spcAft>
          <a:spcPct val="0"/>
        </a:spcAft>
        <a:buFont typeface="Arial" charset="0"/>
        <a:buChar char="–"/>
        <a:defRPr sz="2800" kern="1200">
          <a:solidFill>
            <a:schemeClr val="tx1"/>
          </a:solidFill>
          <a:latin typeface="Arial" pitchFamily="34" charset="0"/>
          <a:ea typeface="ＭＳ Ｐゴシック" charset="0"/>
          <a:cs typeface="+mn-cs"/>
        </a:defRPr>
      </a:lvl2pPr>
      <a:lvl3pPr marL="1143000" indent="-228600" algn="l" rtl="0" eaLnBrk="0" fontAlgn="base" latinLnBrk="1" hangingPunct="0">
        <a:spcBef>
          <a:spcPct val="20000"/>
        </a:spcBef>
        <a:spcAft>
          <a:spcPct val="0"/>
        </a:spcAft>
        <a:buFont typeface="Arial" charset="0"/>
        <a:buChar char="•"/>
        <a:defRPr sz="2400" kern="1200">
          <a:solidFill>
            <a:schemeClr val="tx1"/>
          </a:solidFill>
          <a:latin typeface="Arial" pitchFamily="34" charset="0"/>
          <a:ea typeface="ＭＳ Ｐゴシック" charset="0"/>
          <a:cs typeface="+mn-cs"/>
        </a:defRPr>
      </a:lvl3pPr>
      <a:lvl4pPr marL="1600200" indent="-228600" algn="l" rtl="0" eaLnBrk="0" fontAlgn="base" latinLnBrk="1" hangingPunct="0">
        <a:spcBef>
          <a:spcPct val="20000"/>
        </a:spcBef>
        <a:spcAft>
          <a:spcPct val="0"/>
        </a:spcAft>
        <a:buFont typeface="Arial" charset="0"/>
        <a:buChar char="–"/>
        <a:defRPr sz="2000" kern="1200">
          <a:solidFill>
            <a:schemeClr val="tx1"/>
          </a:solidFill>
          <a:latin typeface="Arial" pitchFamily="34" charset="0"/>
          <a:ea typeface="ＭＳ Ｐゴシック" charset="0"/>
          <a:cs typeface="+mn-cs"/>
        </a:defRPr>
      </a:lvl4pPr>
      <a:lvl5pPr marL="2057400" indent="-228600" algn="l" rtl="0" eaLnBrk="0" fontAlgn="base" latinLnBrk="1" hangingPunct="0">
        <a:spcBef>
          <a:spcPct val="20000"/>
        </a:spcBef>
        <a:spcAft>
          <a:spcPct val="0"/>
        </a:spcAft>
        <a:buFont typeface="Arial" charset="0"/>
        <a:buChar char="»"/>
        <a:defRPr sz="2000" kern="1200">
          <a:solidFill>
            <a:schemeClr val="tx1"/>
          </a:solidFill>
          <a:latin typeface="Arial" pitchFamily="34" charset="0"/>
          <a:ea typeface="ＭＳ Ｐゴシック" charset="0"/>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5.pn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7.gif"/><Relationship Id="rId5" Type="http://schemas.openxmlformats.org/officeDocument/2006/relationships/image" Target="../media/image46.pn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3" Type="http://schemas.openxmlformats.org/officeDocument/2006/relationships/image" Target="../media/image58.png"/><Relationship Id="rId18" Type="http://schemas.openxmlformats.org/officeDocument/2006/relationships/image" Target="../media/image63.png"/><Relationship Id="rId26" Type="http://schemas.openxmlformats.org/officeDocument/2006/relationships/image" Target="../media/image71.png"/><Relationship Id="rId39" Type="http://schemas.openxmlformats.org/officeDocument/2006/relationships/image" Target="../media/image84.png"/><Relationship Id="rId21" Type="http://schemas.openxmlformats.org/officeDocument/2006/relationships/image" Target="../media/image66.png"/><Relationship Id="rId34" Type="http://schemas.openxmlformats.org/officeDocument/2006/relationships/image" Target="../media/image79.png"/><Relationship Id="rId42" Type="http://schemas.openxmlformats.org/officeDocument/2006/relationships/image" Target="../media/image87.png"/><Relationship Id="rId47" Type="http://schemas.openxmlformats.org/officeDocument/2006/relationships/image" Target="../media/image92.png"/><Relationship Id="rId50" Type="http://schemas.openxmlformats.org/officeDocument/2006/relationships/image" Target="../media/image95.jpeg"/><Relationship Id="rId55" Type="http://schemas.openxmlformats.org/officeDocument/2006/relationships/image" Target="../media/image100.png"/><Relationship Id="rId63" Type="http://schemas.openxmlformats.org/officeDocument/2006/relationships/image" Target="../media/image108.png"/><Relationship Id="rId7" Type="http://schemas.openxmlformats.org/officeDocument/2006/relationships/image" Target="../media/image52.png"/><Relationship Id="rId2" Type="http://schemas.openxmlformats.org/officeDocument/2006/relationships/notesSlide" Target="../notesSlides/notesSlide19.xml"/><Relationship Id="rId16" Type="http://schemas.openxmlformats.org/officeDocument/2006/relationships/image" Target="../media/image61.png"/><Relationship Id="rId29"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24" Type="http://schemas.openxmlformats.org/officeDocument/2006/relationships/image" Target="../media/image69.png"/><Relationship Id="rId32" Type="http://schemas.openxmlformats.org/officeDocument/2006/relationships/image" Target="../media/image77.png"/><Relationship Id="rId37" Type="http://schemas.openxmlformats.org/officeDocument/2006/relationships/image" Target="../media/image82.png"/><Relationship Id="rId40" Type="http://schemas.openxmlformats.org/officeDocument/2006/relationships/image" Target="../media/image85.png"/><Relationship Id="rId45" Type="http://schemas.openxmlformats.org/officeDocument/2006/relationships/image" Target="../media/image90.jpeg"/><Relationship Id="rId53" Type="http://schemas.openxmlformats.org/officeDocument/2006/relationships/image" Target="../media/image98.png"/><Relationship Id="rId58" Type="http://schemas.openxmlformats.org/officeDocument/2006/relationships/image" Target="../media/image103.png"/><Relationship Id="rId66" Type="http://schemas.openxmlformats.org/officeDocument/2006/relationships/image" Target="../media/image111.png"/><Relationship Id="rId5" Type="http://schemas.openxmlformats.org/officeDocument/2006/relationships/image" Target="../media/image50.png"/><Relationship Id="rId15" Type="http://schemas.openxmlformats.org/officeDocument/2006/relationships/image" Target="../media/image60.png"/><Relationship Id="rId23" Type="http://schemas.openxmlformats.org/officeDocument/2006/relationships/image" Target="../media/image68.png"/><Relationship Id="rId28" Type="http://schemas.openxmlformats.org/officeDocument/2006/relationships/image" Target="../media/image73.png"/><Relationship Id="rId36" Type="http://schemas.openxmlformats.org/officeDocument/2006/relationships/image" Target="../media/image81.jpeg"/><Relationship Id="rId49" Type="http://schemas.openxmlformats.org/officeDocument/2006/relationships/image" Target="../media/image94.png"/><Relationship Id="rId57" Type="http://schemas.openxmlformats.org/officeDocument/2006/relationships/image" Target="../media/image102.png"/><Relationship Id="rId61" Type="http://schemas.openxmlformats.org/officeDocument/2006/relationships/image" Target="../media/image106.png"/><Relationship Id="rId10" Type="http://schemas.openxmlformats.org/officeDocument/2006/relationships/image" Target="../media/image55.png"/><Relationship Id="rId19" Type="http://schemas.openxmlformats.org/officeDocument/2006/relationships/image" Target="../media/image64.png"/><Relationship Id="rId31" Type="http://schemas.openxmlformats.org/officeDocument/2006/relationships/image" Target="../media/image76.jpeg"/><Relationship Id="rId44" Type="http://schemas.openxmlformats.org/officeDocument/2006/relationships/image" Target="../media/image89.png"/><Relationship Id="rId52" Type="http://schemas.openxmlformats.org/officeDocument/2006/relationships/image" Target="../media/image97.png"/><Relationship Id="rId60" Type="http://schemas.openxmlformats.org/officeDocument/2006/relationships/image" Target="../media/image105.png"/><Relationship Id="rId65" Type="http://schemas.openxmlformats.org/officeDocument/2006/relationships/image" Target="../media/image110.png"/><Relationship Id="rId4" Type="http://schemas.openxmlformats.org/officeDocument/2006/relationships/image" Target="../media/image49.png"/><Relationship Id="rId9" Type="http://schemas.openxmlformats.org/officeDocument/2006/relationships/image" Target="../media/image54.jpeg"/><Relationship Id="rId14" Type="http://schemas.openxmlformats.org/officeDocument/2006/relationships/image" Target="../media/image59.png"/><Relationship Id="rId22" Type="http://schemas.openxmlformats.org/officeDocument/2006/relationships/image" Target="../media/image67.png"/><Relationship Id="rId27" Type="http://schemas.openxmlformats.org/officeDocument/2006/relationships/image" Target="../media/image72.png"/><Relationship Id="rId30" Type="http://schemas.openxmlformats.org/officeDocument/2006/relationships/image" Target="../media/image75.png"/><Relationship Id="rId35" Type="http://schemas.openxmlformats.org/officeDocument/2006/relationships/image" Target="../media/image80.png"/><Relationship Id="rId43" Type="http://schemas.openxmlformats.org/officeDocument/2006/relationships/image" Target="../media/image88.png"/><Relationship Id="rId48" Type="http://schemas.openxmlformats.org/officeDocument/2006/relationships/image" Target="../media/image93.jpeg"/><Relationship Id="rId56" Type="http://schemas.openxmlformats.org/officeDocument/2006/relationships/image" Target="../media/image101.png"/><Relationship Id="rId64" Type="http://schemas.openxmlformats.org/officeDocument/2006/relationships/image" Target="../media/image109.png"/><Relationship Id="rId8" Type="http://schemas.openxmlformats.org/officeDocument/2006/relationships/image" Target="../media/image53.png"/><Relationship Id="rId51" Type="http://schemas.openxmlformats.org/officeDocument/2006/relationships/image" Target="../media/image96.png"/><Relationship Id="rId3" Type="http://schemas.openxmlformats.org/officeDocument/2006/relationships/image" Target="../media/image48.png"/><Relationship Id="rId12" Type="http://schemas.openxmlformats.org/officeDocument/2006/relationships/image" Target="../media/image57.png"/><Relationship Id="rId17" Type="http://schemas.openxmlformats.org/officeDocument/2006/relationships/image" Target="../media/image62.png"/><Relationship Id="rId25" Type="http://schemas.openxmlformats.org/officeDocument/2006/relationships/image" Target="../media/image70.png"/><Relationship Id="rId33" Type="http://schemas.openxmlformats.org/officeDocument/2006/relationships/image" Target="../media/image78.png"/><Relationship Id="rId38" Type="http://schemas.openxmlformats.org/officeDocument/2006/relationships/image" Target="../media/image83.png"/><Relationship Id="rId46" Type="http://schemas.openxmlformats.org/officeDocument/2006/relationships/image" Target="../media/image91.png"/><Relationship Id="rId59" Type="http://schemas.openxmlformats.org/officeDocument/2006/relationships/image" Target="../media/image104.png"/><Relationship Id="rId67" Type="http://schemas.openxmlformats.org/officeDocument/2006/relationships/image" Target="../media/image112.png"/><Relationship Id="rId20" Type="http://schemas.openxmlformats.org/officeDocument/2006/relationships/image" Target="../media/image65.png"/><Relationship Id="rId41" Type="http://schemas.openxmlformats.org/officeDocument/2006/relationships/image" Target="../media/image86.png"/><Relationship Id="rId54" Type="http://schemas.openxmlformats.org/officeDocument/2006/relationships/image" Target="../media/image99.png"/><Relationship Id="rId62" Type="http://schemas.openxmlformats.org/officeDocument/2006/relationships/image" Target="../media/image107.png"/></Relationships>
</file>

<file path=ppt/slides/_rels/slide2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16.png"/><Relationship Id="rId4" Type="http://schemas.openxmlformats.org/officeDocument/2006/relationships/image" Target="../media/image115.png"/></Relationships>
</file>

<file path=ppt/slides/_rels/slide26.xml.rels><?xml version="1.0" encoding="UTF-8" standalone="yes"?>
<Relationships xmlns="http://schemas.openxmlformats.org/package/2006/relationships"><Relationship Id="rId8" Type="http://schemas.openxmlformats.org/officeDocument/2006/relationships/image" Target="../media/image123.wmf"/><Relationship Id="rId13" Type="http://schemas.openxmlformats.org/officeDocument/2006/relationships/image" Target="../media/image128.jpeg"/><Relationship Id="rId18" Type="http://schemas.openxmlformats.org/officeDocument/2006/relationships/image" Target="../media/image133.png"/><Relationship Id="rId3" Type="http://schemas.openxmlformats.org/officeDocument/2006/relationships/image" Target="../media/image118.png"/><Relationship Id="rId7" Type="http://schemas.openxmlformats.org/officeDocument/2006/relationships/image" Target="../media/image122.wmf"/><Relationship Id="rId12" Type="http://schemas.openxmlformats.org/officeDocument/2006/relationships/image" Target="../media/image127.png"/><Relationship Id="rId17" Type="http://schemas.openxmlformats.org/officeDocument/2006/relationships/image" Target="../media/image132.png"/><Relationship Id="rId2" Type="http://schemas.openxmlformats.org/officeDocument/2006/relationships/image" Target="../media/image117.jpeg"/><Relationship Id="rId16" Type="http://schemas.openxmlformats.org/officeDocument/2006/relationships/image" Target="../media/image131.png"/><Relationship Id="rId1" Type="http://schemas.openxmlformats.org/officeDocument/2006/relationships/slideLayout" Target="../slideLayouts/slideLayout1.xml"/><Relationship Id="rId6" Type="http://schemas.openxmlformats.org/officeDocument/2006/relationships/image" Target="../media/image121.wmf"/><Relationship Id="rId11" Type="http://schemas.openxmlformats.org/officeDocument/2006/relationships/image" Target="../media/image126.wmf"/><Relationship Id="rId5" Type="http://schemas.openxmlformats.org/officeDocument/2006/relationships/image" Target="../media/image120.png"/><Relationship Id="rId15" Type="http://schemas.openxmlformats.org/officeDocument/2006/relationships/image" Target="../media/image130.png"/><Relationship Id="rId10" Type="http://schemas.openxmlformats.org/officeDocument/2006/relationships/image" Target="../media/image125.png"/><Relationship Id="rId19" Type="http://schemas.openxmlformats.org/officeDocument/2006/relationships/image" Target="../media/image134.png"/><Relationship Id="rId4" Type="http://schemas.openxmlformats.org/officeDocument/2006/relationships/image" Target="../media/image119.png"/><Relationship Id="rId9" Type="http://schemas.openxmlformats.org/officeDocument/2006/relationships/image" Target="../media/image124.jpeg"/><Relationship Id="rId14" Type="http://schemas.openxmlformats.org/officeDocument/2006/relationships/image" Target="../media/image129.png"/></Relationships>
</file>

<file path=ppt/slides/_rels/slide2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xml"/><Relationship Id="rId5" Type="http://schemas.openxmlformats.org/officeDocument/2006/relationships/image" Target="../media/image142.png"/><Relationship Id="rId4" Type="http://schemas.openxmlformats.org/officeDocument/2006/relationships/image" Target="../media/image141.png"/></Relationships>
</file>

<file path=ppt/slides/_rels/slide32.xml.rels><?xml version="1.0" encoding="UTF-8" standalone="yes"?>
<Relationships xmlns="http://schemas.openxmlformats.org/package/2006/relationships"><Relationship Id="rId3" Type="http://schemas.openxmlformats.org/officeDocument/2006/relationships/image" Target="../media/image144.gif"/><Relationship Id="rId2" Type="http://schemas.openxmlformats.org/officeDocument/2006/relationships/image" Target="../media/image143.png"/><Relationship Id="rId1" Type="http://schemas.openxmlformats.org/officeDocument/2006/relationships/slideLayout" Target="../slideLayouts/slideLayout1.xml"/><Relationship Id="rId4" Type="http://schemas.openxmlformats.org/officeDocument/2006/relationships/image" Target="../media/image145.gif"/></Relationships>
</file>

<file path=ppt/slides/_rels/slide3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wm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36.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11.png"/><Relationship Id="rId12"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1.gif"/><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4100" name="TextBox 9"/>
          <p:cNvSpPr txBox="1">
            <a:spLocks noChangeArrowheads="1"/>
          </p:cNvSpPr>
          <p:nvPr/>
        </p:nvSpPr>
        <p:spPr bwMode="auto">
          <a:xfrm>
            <a:off x="2214546" y="4046529"/>
            <a:ext cx="4937124" cy="523220"/>
          </a:xfrm>
          <a:prstGeom prst="rect">
            <a:avLst/>
          </a:prstGeom>
          <a:noFill/>
          <a:ln w="9525">
            <a:noFill/>
            <a:miter lim="800000"/>
            <a:headEnd/>
            <a:tailEnd/>
          </a:ln>
        </p:spPr>
        <p:txBody>
          <a:bodyPr wrap="square">
            <a:spAutoFit/>
          </a:bodyPr>
          <a:lstStyle/>
          <a:p>
            <a:pPr algn="ctr"/>
            <a:r>
              <a:rPr lang="en-US" altLang="ko-KR" sz="2800" b="1" i="1" dirty="0" err="1" smtClean="0">
                <a:solidFill>
                  <a:srgbClr val="FFC000"/>
                </a:solidFill>
                <a:latin typeface="Arial" pitchFamily="34" charset="0"/>
                <a:ea typeface="Cre고딕 B" pitchFamily="18" charset="-127"/>
              </a:rPr>
              <a:t>Dohyeong</a:t>
            </a:r>
            <a:r>
              <a:rPr lang="en-US" altLang="ko-KR" sz="2800" b="1" i="1" dirty="0" smtClean="0">
                <a:solidFill>
                  <a:srgbClr val="FFC000"/>
                </a:solidFill>
                <a:latin typeface="Arial" pitchFamily="34" charset="0"/>
                <a:ea typeface="Cre고딕 B" pitchFamily="18" charset="-127"/>
              </a:rPr>
              <a:t> Kim</a:t>
            </a:r>
          </a:p>
        </p:txBody>
      </p:sp>
      <p:sp>
        <p:nvSpPr>
          <p:cNvPr id="4101" name="TextBox 10"/>
          <p:cNvSpPr txBox="1">
            <a:spLocks noChangeArrowheads="1"/>
          </p:cNvSpPr>
          <p:nvPr/>
        </p:nvSpPr>
        <p:spPr bwMode="auto">
          <a:xfrm>
            <a:off x="1832050" y="5046712"/>
            <a:ext cx="5557740" cy="1015663"/>
          </a:xfrm>
          <a:prstGeom prst="rect">
            <a:avLst/>
          </a:prstGeom>
          <a:noFill/>
          <a:ln w="9525">
            <a:noFill/>
            <a:miter lim="800000"/>
            <a:headEnd/>
            <a:tailEnd/>
          </a:ln>
        </p:spPr>
        <p:txBody>
          <a:bodyPr wrap="square">
            <a:spAutoFit/>
          </a:bodyPr>
          <a:lstStyle/>
          <a:p>
            <a:pPr algn="ctr"/>
            <a:r>
              <a:rPr lang="en-US" altLang="ko-KR" sz="2000" i="1" dirty="0" smtClean="0">
                <a:solidFill>
                  <a:schemeClr val="bg1"/>
                </a:solidFill>
                <a:latin typeface="Tahoma" pitchFamily="34" charset="0"/>
                <a:ea typeface="Cre고딕 B" pitchFamily="18" charset="-127"/>
                <a:cs typeface="Tahoma" pitchFamily="34" charset="0"/>
              </a:rPr>
              <a:t>National </a:t>
            </a:r>
            <a:r>
              <a:rPr lang="en-US" altLang="ko-KR" sz="2000" i="1" dirty="0">
                <a:solidFill>
                  <a:schemeClr val="bg1"/>
                </a:solidFill>
                <a:latin typeface="Tahoma" pitchFamily="34" charset="0"/>
                <a:ea typeface="Cre고딕 B" pitchFamily="18" charset="-127"/>
                <a:cs typeface="Tahoma" pitchFamily="34" charset="0"/>
              </a:rPr>
              <a:t>Meteorological Satellite </a:t>
            </a:r>
            <a:r>
              <a:rPr lang="en-US" altLang="ko-KR" sz="2000" i="1" dirty="0" smtClean="0">
                <a:solidFill>
                  <a:schemeClr val="bg1"/>
                </a:solidFill>
                <a:latin typeface="Tahoma" pitchFamily="34" charset="0"/>
                <a:ea typeface="Cre고딕 B" pitchFamily="18" charset="-127"/>
                <a:cs typeface="Tahoma" pitchFamily="34" charset="0"/>
              </a:rPr>
              <a:t>Center</a:t>
            </a:r>
          </a:p>
          <a:p>
            <a:pPr algn="ctr"/>
            <a:r>
              <a:rPr lang="en-US" altLang="ko-KR" sz="2000" i="1" dirty="0" smtClean="0">
                <a:solidFill>
                  <a:schemeClr val="bg1"/>
                </a:solidFill>
                <a:latin typeface="Tahoma" pitchFamily="34" charset="0"/>
                <a:ea typeface="Cre고딕 B" pitchFamily="18" charset="-127"/>
                <a:cs typeface="Tahoma" pitchFamily="34" charset="0"/>
              </a:rPr>
              <a:t>Korea Meteorological Administration</a:t>
            </a:r>
          </a:p>
          <a:p>
            <a:pPr algn="ctr"/>
            <a:r>
              <a:rPr lang="en-US" altLang="ko-KR" sz="2000" i="1" dirty="0" smtClean="0">
                <a:solidFill>
                  <a:schemeClr val="bg1"/>
                </a:solidFill>
                <a:latin typeface="Tahoma" pitchFamily="34" charset="0"/>
                <a:ea typeface="Cre고딕 B" pitchFamily="18" charset="-127"/>
                <a:cs typeface="Tahoma" pitchFamily="34" charset="0"/>
              </a:rPr>
              <a:t>dkim@kma.go.kr</a:t>
            </a:r>
          </a:p>
        </p:txBody>
      </p:sp>
      <p:sp>
        <p:nvSpPr>
          <p:cNvPr id="4102" name="TextBox 11"/>
          <p:cNvSpPr txBox="1">
            <a:spLocks noChangeArrowheads="1"/>
          </p:cNvSpPr>
          <p:nvPr/>
        </p:nvSpPr>
        <p:spPr bwMode="auto">
          <a:xfrm>
            <a:off x="215516" y="980728"/>
            <a:ext cx="8712968" cy="2031325"/>
          </a:xfrm>
          <a:prstGeom prst="rect">
            <a:avLst/>
          </a:prstGeom>
          <a:noFill/>
          <a:ln w="9525">
            <a:noFill/>
            <a:miter lim="800000"/>
            <a:headEnd/>
            <a:tailEnd/>
          </a:ln>
        </p:spPr>
        <p:txBody>
          <a:bodyPr wrap="square">
            <a:spAutoFit/>
          </a:bodyPr>
          <a:lstStyle/>
          <a:p>
            <a:pPr algn="ctr"/>
            <a:r>
              <a:rPr lang="en-US" altLang="ko-KR" sz="4200" b="1" i="1" dirty="0" smtClean="0">
                <a:solidFill>
                  <a:schemeClr val="bg1"/>
                </a:solidFill>
                <a:latin typeface="Tahoma" pitchFamily="34" charset="0"/>
                <a:ea typeface="맑은 고딕" pitchFamily="50" charset="-127"/>
                <a:cs typeface="Tahoma" pitchFamily="34" charset="0"/>
              </a:rPr>
              <a:t>Current and future satellite mission, related products, and user support</a:t>
            </a:r>
            <a:endParaRPr lang="en-US" altLang="ko-KR" sz="4200" b="1" i="1" dirty="0">
              <a:solidFill>
                <a:schemeClr val="bg1"/>
              </a:solidFill>
              <a:latin typeface="Tahoma" pitchFamily="34" charset="0"/>
              <a:ea typeface="맑은 고딕" pitchFamily="50" charset="-127"/>
              <a:cs typeface="Tahoma" pitchFamily="34" charset="0"/>
            </a:endParaRPr>
          </a:p>
        </p:txBody>
      </p:sp>
      <p:sp>
        <p:nvSpPr>
          <p:cNvPr id="6" name="Rectangle 9"/>
          <p:cNvSpPr>
            <a:spLocks noChangeArrowheads="1"/>
          </p:cNvSpPr>
          <p:nvPr/>
        </p:nvSpPr>
        <p:spPr bwMode="auto">
          <a:xfrm>
            <a:off x="50800" y="74711"/>
            <a:ext cx="7829387" cy="307777"/>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eaLnBrk="0" hangingPunct="0">
              <a:defRPr/>
            </a:pPr>
            <a:r>
              <a:rPr lang="en-US" altLang="ko-KR" sz="1400" b="1" i="1" dirty="0" smtClean="0">
                <a:solidFill>
                  <a:schemeClr val="bg1">
                    <a:lumMod val="85000"/>
                  </a:schemeClr>
                </a:solidFill>
                <a:latin typeface="Book Antiqua" pitchFamily="18" charset="0"/>
                <a:ea typeface="Cre고딕 B" pitchFamily="18" charset="-127"/>
              </a:rPr>
              <a:t>Regional Training Workshop on Preparation for Advanced Meteorological Imagers (2012. 10. 7) </a:t>
            </a:r>
            <a:endParaRPr lang="en-US" altLang="ko-KR" sz="1400" b="1" i="1" dirty="0">
              <a:solidFill>
                <a:schemeClr val="bg1">
                  <a:lumMod val="85000"/>
                </a:schemeClr>
              </a:solidFill>
              <a:latin typeface="Book Antiqua" pitchFamily="18" charset="0"/>
              <a:ea typeface="Cre고딕 B" pitchFamily="18" charset="-127"/>
            </a:endParaRPr>
          </a:p>
        </p:txBody>
      </p:sp>
    </p:spTree>
    <p:extLst>
      <p:ext uri="{BB962C8B-B14F-4D97-AF65-F5344CB8AC3E}">
        <p14:creationId xmlns:p14="http://schemas.microsoft.com/office/powerpoint/2010/main" xmlns="" val="16759507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pic>
        <p:nvPicPr>
          <p:cNvPr id="31746" name="Picture 2"/>
          <p:cNvPicPr>
            <a:picLocks noChangeAspect="1" noChangeArrowheads="1"/>
          </p:cNvPicPr>
          <p:nvPr/>
        </p:nvPicPr>
        <p:blipFill rotWithShape="1">
          <a:blip r:embed="rId4" cstate="print"/>
          <a:srcRect t="1244"/>
          <a:stretch/>
        </p:blipFill>
        <p:spPr bwMode="auto">
          <a:xfrm>
            <a:off x="1" y="85344"/>
            <a:ext cx="9144001" cy="6772656"/>
          </a:xfrm>
          <a:prstGeom prst="rect">
            <a:avLst/>
          </a:prstGeom>
          <a:noFill/>
          <a:ln w="12700">
            <a:noFill/>
            <a:miter lim="800000"/>
            <a:headEnd/>
            <a:tailEnd/>
          </a:ln>
        </p:spPr>
      </p:pic>
      <p:pic>
        <p:nvPicPr>
          <p:cNvPr id="27653" name="Picture 4"/>
          <p:cNvPicPr>
            <a:picLocks noChangeAspect="1" noChangeArrowheads="1"/>
          </p:cNvPicPr>
          <p:nvPr/>
        </p:nvPicPr>
        <p:blipFill>
          <a:blip r:embed="rId5" cstate="print"/>
          <a:srcRect/>
          <a:stretch>
            <a:fillRect/>
          </a:stretch>
        </p:blipFill>
        <p:spPr bwMode="auto">
          <a:xfrm>
            <a:off x="7498080" y="0"/>
            <a:ext cx="1645920" cy="681228"/>
          </a:xfrm>
          <a:prstGeom prst="rect">
            <a:avLst/>
          </a:prstGeom>
          <a:noFill/>
          <a:ln w="12700">
            <a:noFill/>
            <a:miter lim="800000"/>
            <a:headEnd/>
            <a:tailEnd/>
          </a:ln>
        </p:spPr>
      </p:pic>
      <p:sp>
        <p:nvSpPr>
          <p:cNvPr id="31749" name="Rectangle 5"/>
          <p:cNvSpPr>
            <a:spLocks/>
          </p:cNvSpPr>
          <p:nvPr/>
        </p:nvSpPr>
        <p:spPr bwMode="auto">
          <a:xfrm>
            <a:off x="179512" y="706946"/>
            <a:ext cx="8712968" cy="306324"/>
          </a:xfrm>
          <a:prstGeom prst="rect">
            <a:avLst/>
          </a:prstGeom>
          <a:noFill/>
          <a:ln>
            <a:noFill/>
          </a:ln>
          <a:effectLst>
            <a:outerShdw sx="1000" sy="1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latinLnBrk="0">
              <a:lnSpc>
                <a:spcPct val="110000"/>
              </a:lnSpc>
              <a:defRPr/>
            </a:pPr>
            <a:r>
              <a:rPr kumimoji="0" lang="en-US" altLang="ko-KR" sz="1700" dirty="0">
                <a:solidFill>
                  <a:schemeClr val="bg1"/>
                </a:solidFill>
                <a:latin typeface="Arial Unicode MS" pitchFamily="50" charset="-127"/>
                <a:ea typeface="Arial Unicode MS" pitchFamily="50" charset="-127"/>
                <a:cs typeface="ヒラギノ角ゴ ProN W3" charset="0"/>
                <a:sym typeface="Daum_Regular" charset="0"/>
              </a:rPr>
              <a:t>16 Baseline Products : </a:t>
            </a:r>
            <a:r>
              <a:rPr kumimoji="0" lang="en-US" altLang="ko-KR" sz="1700" dirty="0" smtClean="0">
                <a:solidFill>
                  <a:schemeClr val="bg1"/>
                </a:solidFill>
                <a:latin typeface="Arial Unicode MS" pitchFamily="50" charset="-127"/>
                <a:ea typeface="Arial Unicode MS" pitchFamily="50" charset="-127"/>
                <a:cs typeface="ヒラギノ角ゴ ProN W3" charset="0"/>
                <a:sym typeface="Daum_Regular" charset="0"/>
              </a:rPr>
              <a:t>Development </a:t>
            </a:r>
            <a:r>
              <a:rPr kumimoji="0" lang="en-US" altLang="ko-KR" sz="1700" dirty="0">
                <a:solidFill>
                  <a:schemeClr val="bg1"/>
                </a:solidFill>
                <a:latin typeface="Arial Unicode MS" pitchFamily="50" charset="-127"/>
                <a:ea typeface="Arial Unicode MS" pitchFamily="50" charset="-127"/>
                <a:cs typeface="ヒラギノ角ゴ ProN W3" charset="0"/>
                <a:sym typeface="Daum_Regular" charset="0"/>
              </a:rPr>
              <a:t>(2003-2010) and </a:t>
            </a:r>
            <a:r>
              <a:rPr kumimoji="0" lang="en-US" altLang="ko-KR" sz="1700" dirty="0" smtClean="0">
                <a:solidFill>
                  <a:schemeClr val="bg1"/>
                </a:solidFill>
                <a:latin typeface="Arial Unicode MS" pitchFamily="50" charset="-127"/>
                <a:ea typeface="Arial Unicode MS" pitchFamily="50" charset="-127"/>
                <a:cs typeface="ヒラギノ角ゴ ProN W3" charset="0"/>
                <a:sym typeface="Daum_Regular" charset="0"/>
              </a:rPr>
              <a:t>operation (2011</a:t>
            </a:r>
            <a:r>
              <a:rPr kumimoji="0" lang="en-US" altLang="ko-KR" sz="1700" dirty="0">
                <a:solidFill>
                  <a:schemeClr val="bg1"/>
                </a:solidFill>
                <a:latin typeface="Arial Unicode MS" pitchFamily="50" charset="-127"/>
                <a:ea typeface="Arial Unicode MS" pitchFamily="50" charset="-127"/>
                <a:cs typeface="ヒラギノ角ゴ ProN W3" charset="0"/>
                <a:sym typeface="Daum_Regular" charset="0"/>
              </a:rPr>
              <a:t>~)</a:t>
            </a:r>
          </a:p>
        </p:txBody>
      </p:sp>
      <p:pic>
        <p:nvPicPr>
          <p:cNvPr id="31751" name="Picture 7"/>
          <p:cNvPicPr>
            <a:picLocks noChangeAspect="1" noChangeArrowheads="1"/>
          </p:cNvPicPr>
          <p:nvPr/>
        </p:nvPicPr>
        <p:blipFill>
          <a:blip r:embed="rId6" cstate="print"/>
          <a:srcRect/>
          <a:stretch>
            <a:fillRect/>
          </a:stretch>
        </p:blipFill>
        <p:spPr bwMode="auto">
          <a:xfrm>
            <a:off x="-42291" y="1014984"/>
            <a:ext cx="9144000" cy="5788152"/>
          </a:xfrm>
          <a:prstGeom prst="rect">
            <a:avLst/>
          </a:prstGeom>
          <a:noFill/>
          <a:ln w="12700">
            <a:noFill/>
            <a:miter lim="800000"/>
            <a:headEnd/>
            <a:tailEnd/>
          </a:ln>
        </p:spPr>
      </p:pic>
      <p:pic>
        <p:nvPicPr>
          <p:cNvPr id="31752" name="Picture 8"/>
          <p:cNvPicPr>
            <a:picLocks noChangeAspect="1" noChangeArrowheads="1"/>
          </p:cNvPicPr>
          <p:nvPr/>
        </p:nvPicPr>
        <p:blipFill>
          <a:blip r:embed="rId7" cstate="print"/>
          <a:srcRect/>
          <a:stretch>
            <a:fillRect/>
          </a:stretch>
        </p:blipFill>
        <p:spPr bwMode="auto">
          <a:xfrm>
            <a:off x="2771800" y="2780928"/>
            <a:ext cx="2885504" cy="1690195"/>
          </a:xfrm>
          <a:prstGeom prst="rect">
            <a:avLst/>
          </a:prstGeom>
          <a:noFill/>
          <a:ln w="12700">
            <a:noFill/>
            <a:miter lim="800000"/>
            <a:headEnd/>
            <a:tailEnd/>
          </a:ln>
        </p:spPr>
      </p:pic>
      <p:grpSp>
        <p:nvGrpSpPr>
          <p:cNvPr id="2" name="Group 17"/>
          <p:cNvGrpSpPr>
            <a:grpSpLocks/>
          </p:cNvGrpSpPr>
          <p:nvPr/>
        </p:nvGrpSpPr>
        <p:grpSpPr bwMode="auto">
          <a:xfrm>
            <a:off x="630936" y="1117854"/>
            <a:ext cx="7754112" cy="5559552"/>
            <a:chOff x="0" y="0"/>
            <a:chExt cx="13568" cy="9728"/>
          </a:xfrm>
        </p:grpSpPr>
        <p:sp>
          <p:nvSpPr>
            <p:cNvPr id="31753" name="Rectangle 9"/>
            <p:cNvSpPr>
              <a:spLocks/>
            </p:cNvSpPr>
            <p:nvPr/>
          </p:nvSpPr>
          <p:spPr bwMode="auto">
            <a:xfrm>
              <a:off x="1656" y="748"/>
              <a:ext cx="2600" cy="648"/>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solidFill>
                    <a:srgbClr val="FFFFFF"/>
                  </a:solidFill>
                  <a:latin typeface="Arial Unicode MS" pitchFamily="50" charset="-127"/>
                  <a:ea typeface="Arial Unicode MS" pitchFamily="50" charset="-127"/>
                  <a:cs typeface="ヒラギノ角ゴ ProN W3" charset="0"/>
                  <a:sym typeface="Daum_Regular" charset="0"/>
                </a:rPr>
                <a:t>SST</a:t>
              </a:r>
            </a:p>
            <a:p>
              <a:pPr algn="ctr" latinLnBrk="0">
                <a:lnSpc>
                  <a:spcPct val="110000"/>
                </a:lnSpc>
                <a:defRPr/>
              </a:pPr>
              <a:r>
                <a:rPr kumimoji="0" lang="en-US" altLang="ko-KR" sz="900" dirty="0">
                  <a:solidFill>
                    <a:srgbClr val="FFFFFF"/>
                  </a:solidFill>
                  <a:latin typeface="Arial Unicode MS" pitchFamily="50" charset="-127"/>
                  <a:ea typeface="Arial Unicode MS" pitchFamily="50" charset="-127"/>
                  <a:cs typeface="ヒラギノ角ゴ ProN W3" charset="0"/>
                  <a:sym typeface="Daum_Regular" charset="0"/>
                </a:rPr>
                <a:t>(Sea Surface Temperature)</a:t>
              </a:r>
            </a:p>
          </p:txBody>
        </p:sp>
        <p:sp>
          <p:nvSpPr>
            <p:cNvPr id="31754" name="Rectangle 10"/>
            <p:cNvSpPr>
              <a:spLocks/>
            </p:cNvSpPr>
            <p:nvPr/>
          </p:nvSpPr>
          <p:spPr bwMode="auto">
            <a:xfrm>
              <a:off x="5752" y="0"/>
              <a:ext cx="2408" cy="880"/>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solidFill>
                    <a:srgbClr val="FFFFFF"/>
                  </a:solidFill>
                  <a:latin typeface="Arial Unicode MS" pitchFamily="50" charset="-127"/>
                  <a:ea typeface="Arial Unicode MS" pitchFamily="50" charset="-127"/>
                  <a:cs typeface="ヒラギノ角ゴ ProN W3" charset="0"/>
                  <a:sym typeface="Daum_Regular" charset="0"/>
                </a:rPr>
                <a:t>AMV </a:t>
              </a:r>
            </a:p>
            <a:p>
              <a:pPr algn="ctr" latinLnBrk="0">
                <a:lnSpc>
                  <a:spcPct val="110000"/>
                </a:lnSpc>
                <a:defRPr/>
              </a:pPr>
              <a:r>
                <a:rPr kumimoji="0" lang="en-US" altLang="ko-KR" sz="900" dirty="0">
                  <a:solidFill>
                    <a:srgbClr val="FFFFFF"/>
                  </a:solidFill>
                  <a:latin typeface="Arial Unicode MS" pitchFamily="50" charset="-127"/>
                  <a:ea typeface="Arial Unicode MS" pitchFamily="50" charset="-127"/>
                  <a:cs typeface="ヒラギノ角ゴ ProN W3" charset="0"/>
                  <a:sym typeface="Daum_Regular" charset="0"/>
                </a:rPr>
                <a:t>(Atmospheric Motion Vector)</a:t>
              </a:r>
            </a:p>
          </p:txBody>
        </p:sp>
        <p:sp>
          <p:nvSpPr>
            <p:cNvPr id="31755" name="Rectangle 11"/>
            <p:cNvSpPr>
              <a:spLocks/>
            </p:cNvSpPr>
            <p:nvPr/>
          </p:nvSpPr>
          <p:spPr bwMode="auto">
            <a:xfrm>
              <a:off x="7976" y="80"/>
              <a:ext cx="1944" cy="880"/>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solidFill>
                    <a:srgbClr val="FFFFFF"/>
                  </a:solidFill>
                  <a:latin typeface="Arial Unicode MS" pitchFamily="50" charset="-127"/>
                  <a:ea typeface="Arial Unicode MS" pitchFamily="50" charset="-127"/>
                  <a:cs typeface="ヒラギノ角ゴ ProN W3" charset="0"/>
                  <a:sym typeface="Daum_Regular" charset="0"/>
                </a:rPr>
                <a:t>LST </a:t>
              </a:r>
            </a:p>
            <a:p>
              <a:pPr algn="ctr" latinLnBrk="0">
                <a:lnSpc>
                  <a:spcPct val="110000"/>
                </a:lnSpc>
                <a:defRPr/>
              </a:pPr>
              <a:r>
                <a:rPr kumimoji="0" lang="en-US" altLang="ko-KR" sz="900" dirty="0">
                  <a:solidFill>
                    <a:srgbClr val="FFFFFF"/>
                  </a:solidFill>
                  <a:latin typeface="Arial Unicode MS" pitchFamily="50" charset="-127"/>
                  <a:ea typeface="Arial Unicode MS" pitchFamily="50" charset="-127"/>
                  <a:cs typeface="ヒラギノ角ゴ ProN W3" charset="0"/>
                  <a:sym typeface="Daum_Regular" charset="0"/>
                </a:rPr>
                <a:t>(Land Surface Temperature)</a:t>
              </a:r>
            </a:p>
          </p:txBody>
        </p:sp>
        <p:sp>
          <p:nvSpPr>
            <p:cNvPr id="31756" name="Rectangle 12"/>
            <p:cNvSpPr>
              <a:spLocks/>
            </p:cNvSpPr>
            <p:nvPr/>
          </p:nvSpPr>
          <p:spPr bwMode="auto">
            <a:xfrm>
              <a:off x="0" y="1888"/>
              <a:ext cx="2600" cy="576"/>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latinLnBrk="0">
                <a:lnSpc>
                  <a:spcPct val="90000"/>
                </a:lnSpc>
                <a:defRPr/>
              </a:pPr>
              <a:r>
                <a:rPr kumimoji="0" lang="en-US" altLang="ko-KR" sz="1300" dirty="0">
                  <a:solidFill>
                    <a:srgbClr val="FFFFFF"/>
                  </a:solidFill>
                  <a:latin typeface="Arial Unicode MS" pitchFamily="50" charset="-127"/>
                  <a:ea typeface="Arial Unicode MS" pitchFamily="50" charset="-127"/>
                  <a:cs typeface="ヒラギノ角ゴ ProN W3" charset="0"/>
                  <a:sym typeface="Daum_Regular" charset="0"/>
                </a:rPr>
                <a:t>TPW</a:t>
              </a:r>
            </a:p>
            <a:p>
              <a:pPr algn="ctr" latinLnBrk="0">
                <a:lnSpc>
                  <a:spcPct val="90000"/>
                </a:lnSpc>
                <a:defRPr/>
              </a:pPr>
              <a:r>
                <a:rPr kumimoji="0" lang="en-US" altLang="ko-KR" sz="900" dirty="0">
                  <a:solidFill>
                    <a:srgbClr val="FFFFFF"/>
                  </a:solidFill>
                  <a:latin typeface="Arial Unicode MS" pitchFamily="50" charset="-127"/>
                  <a:ea typeface="Arial Unicode MS" pitchFamily="50" charset="-127"/>
                  <a:cs typeface="ヒラギノ角ゴ ProN W3" charset="0"/>
                  <a:sym typeface="Daum_Regular" charset="0"/>
                </a:rPr>
                <a:t>(Total </a:t>
              </a:r>
              <a:r>
                <a:rPr kumimoji="0" lang="en-US" altLang="ko-KR" sz="900" dirty="0" err="1">
                  <a:solidFill>
                    <a:srgbClr val="FFFFFF"/>
                  </a:solidFill>
                  <a:latin typeface="Arial Unicode MS" pitchFamily="50" charset="-127"/>
                  <a:ea typeface="Arial Unicode MS" pitchFamily="50" charset="-127"/>
                  <a:cs typeface="ヒラギノ角ゴ ProN W3" charset="0"/>
                  <a:sym typeface="Daum_Regular" charset="0"/>
                </a:rPr>
                <a:t>Precipitable</a:t>
              </a:r>
              <a:r>
                <a:rPr kumimoji="0" lang="en-US" altLang="ko-KR" sz="900" dirty="0">
                  <a:solidFill>
                    <a:srgbClr val="FFFFFF"/>
                  </a:solidFill>
                  <a:latin typeface="Arial Unicode MS" pitchFamily="50" charset="-127"/>
                  <a:ea typeface="Arial Unicode MS" pitchFamily="50" charset="-127"/>
                  <a:cs typeface="ヒラギノ角ゴ ProN W3" charset="0"/>
                  <a:sym typeface="Daum_Regular" charset="0"/>
                </a:rPr>
                <a:t> Water)</a:t>
              </a:r>
            </a:p>
          </p:txBody>
        </p:sp>
        <p:sp>
          <p:nvSpPr>
            <p:cNvPr id="31757" name="Rectangle 13"/>
            <p:cNvSpPr>
              <a:spLocks/>
            </p:cNvSpPr>
            <p:nvPr/>
          </p:nvSpPr>
          <p:spPr bwMode="auto">
            <a:xfrm>
              <a:off x="1768" y="8092"/>
              <a:ext cx="2280" cy="648"/>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solidFill>
                    <a:srgbClr val="FFFFFF"/>
                  </a:solidFill>
                  <a:latin typeface="Arial Unicode MS" pitchFamily="50" charset="-127"/>
                  <a:ea typeface="Arial Unicode MS" pitchFamily="50" charset="-127"/>
                  <a:cs typeface="ヒラギノ角ゴ ProN W3" charset="0"/>
                  <a:sym typeface="Daum_Regular" charset="0"/>
                </a:rPr>
                <a:t>AOD</a:t>
              </a:r>
            </a:p>
            <a:p>
              <a:pPr algn="ctr" latinLnBrk="0">
                <a:lnSpc>
                  <a:spcPct val="110000"/>
                </a:lnSpc>
                <a:defRPr/>
              </a:pPr>
              <a:r>
                <a:rPr kumimoji="0" lang="en-US" altLang="ko-KR" sz="900" dirty="0">
                  <a:solidFill>
                    <a:srgbClr val="FFFFFF"/>
                  </a:solidFill>
                  <a:latin typeface="Arial Unicode MS" pitchFamily="50" charset="-127"/>
                  <a:ea typeface="Arial Unicode MS" pitchFamily="50" charset="-127"/>
                  <a:cs typeface="ヒラギノ角ゴ ProN W3" charset="0"/>
                  <a:sym typeface="Daum_Regular" charset="0"/>
                </a:rPr>
                <a:t>(Aerosol Optical Depth)</a:t>
              </a:r>
            </a:p>
          </p:txBody>
        </p:sp>
        <p:sp>
          <p:nvSpPr>
            <p:cNvPr id="31758" name="Rectangle 14"/>
            <p:cNvSpPr>
              <a:spLocks/>
            </p:cNvSpPr>
            <p:nvPr/>
          </p:nvSpPr>
          <p:spPr bwMode="auto">
            <a:xfrm>
              <a:off x="5872" y="8848"/>
              <a:ext cx="2048" cy="880"/>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solidFill>
                    <a:srgbClr val="FFFFFF"/>
                  </a:solidFill>
                  <a:latin typeface="Arial Unicode MS" pitchFamily="50" charset="-127"/>
                  <a:ea typeface="Arial Unicode MS" pitchFamily="50" charset="-127"/>
                  <a:cs typeface="ヒラギノ角ゴ ProN W3" charset="0"/>
                  <a:sym typeface="Daum_Regular" charset="0"/>
                </a:rPr>
                <a:t>OLR</a:t>
              </a:r>
            </a:p>
            <a:p>
              <a:pPr algn="ctr" latinLnBrk="0">
                <a:lnSpc>
                  <a:spcPct val="110000"/>
                </a:lnSpc>
                <a:defRPr/>
              </a:pPr>
              <a:r>
                <a:rPr kumimoji="0" lang="en-US" altLang="ko-KR" sz="900" dirty="0">
                  <a:solidFill>
                    <a:srgbClr val="FFFFFF"/>
                  </a:solidFill>
                  <a:latin typeface="Arial Unicode MS" pitchFamily="50" charset="-127"/>
                  <a:ea typeface="Arial Unicode MS" pitchFamily="50" charset="-127"/>
                  <a:cs typeface="ヒラギノ角ゴ ProN W3" charset="0"/>
                  <a:sym typeface="Daum_Regular" charset="0"/>
                </a:rPr>
                <a:t>(Outgoing </a:t>
              </a:r>
              <a:r>
                <a:rPr kumimoji="0" lang="en-US" altLang="ko-KR" sz="900" dirty="0" err="1">
                  <a:solidFill>
                    <a:srgbClr val="FFFFFF"/>
                  </a:solidFill>
                  <a:latin typeface="Arial Unicode MS" pitchFamily="50" charset="-127"/>
                  <a:ea typeface="Arial Unicode MS" pitchFamily="50" charset="-127"/>
                  <a:cs typeface="ヒラギノ角ゴ ProN W3" charset="0"/>
                  <a:sym typeface="Daum_Regular" charset="0"/>
                </a:rPr>
                <a:t>Longwave</a:t>
              </a:r>
              <a:r>
                <a:rPr kumimoji="0" lang="en-US" altLang="ko-KR" sz="900" dirty="0">
                  <a:solidFill>
                    <a:srgbClr val="FFFFFF"/>
                  </a:solidFill>
                  <a:latin typeface="Arial Unicode MS" pitchFamily="50" charset="-127"/>
                  <a:ea typeface="Arial Unicode MS" pitchFamily="50" charset="-127"/>
                  <a:cs typeface="ヒラギノ角ゴ ProN W3" charset="0"/>
                  <a:sym typeface="Daum_Regular" charset="0"/>
                </a:rPr>
                <a:t> Radiation)</a:t>
              </a:r>
            </a:p>
          </p:txBody>
        </p:sp>
        <p:sp>
          <p:nvSpPr>
            <p:cNvPr id="31759" name="Rectangle 15"/>
            <p:cNvSpPr>
              <a:spLocks/>
            </p:cNvSpPr>
            <p:nvPr/>
          </p:nvSpPr>
          <p:spPr bwMode="auto">
            <a:xfrm>
              <a:off x="11688" y="2028"/>
              <a:ext cx="1488" cy="392"/>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solidFill>
                    <a:srgbClr val="FFFFFF"/>
                  </a:solidFill>
                  <a:latin typeface="Arial Unicode MS" pitchFamily="50" charset="-127"/>
                  <a:ea typeface="Arial Unicode MS" pitchFamily="50" charset="-127"/>
                  <a:cs typeface="ヒラギノ角ゴ ProN W3" charset="0"/>
                  <a:sym typeface="Daum_Regular" charset="0"/>
                </a:rPr>
                <a:t>Fog</a:t>
              </a:r>
            </a:p>
          </p:txBody>
        </p:sp>
        <p:sp>
          <p:nvSpPr>
            <p:cNvPr id="31760" name="Rectangle 16"/>
            <p:cNvSpPr>
              <a:spLocks/>
            </p:cNvSpPr>
            <p:nvPr/>
          </p:nvSpPr>
          <p:spPr bwMode="auto">
            <a:xfrm>
              <a:off x="11520" y="7036"/>
              <a:ext cx="2048" cy="648"/>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solidFill>
                    <a:srgbClr val="FFFFFF"/>
                  </a:solidFill>
                  <a:latin typeface="Arial Unicode MS" pitchFamily="50" charset="-127"/>
                  <a:ea typeface="Arial Unicode MS" pitchFamily="50" charset="-127"/>
                  <a:cs typeface="ヒラギノ角ゴ ProN W3" charset="0"/>
                  <a:sym typeface="Daum_Regular" charset="0"/>
                </a:rPr>
                <a:t>CSR </a:t>
              </a:r>
            </a:p>
            <a:p>
              <a:pPr algn="ctr" latinLnBrk="0">
                <a:lnSpc>
                  <a:spcPct val="110000"/>
                </a:lnSpc>
                <a:defRPr/>
              </a:pPr>
              <a:r>
                <a:rPr kumimoji="0" lang="en-US" altLang="ko-KR" sz="900" dirty="0">
                  <a:solidFill>
                    <a:srgbClr val="FFFFFF"/>
                  </a:solidFill>
                  <a:latin typeface="Arial Unicode MS" pitchFamily="50" charset="-127"/>
                  <a:ea typeface="Arial Unicode MS" pitchFamily="50" charset="-127"/>
                  <a:cs typeface="ヒラギノ角ゴ ProN W3" charset="0"/>
                  <a:sym typeface="Daum_Regular" charset="0"/>
                </a:rPr>
                <a:t>(Clear Sky Radiance)</a:t>
              </a:r>
            </a:p>
          </p:txBody>
        </p:sp>
      </p:grpSp>
      <p:sp>
        <p:nvSpPr>
          <p:cNvPr id="31762" name="Rectangle 18"/>
          <p:cNvSpPr>
            <a:spLocks/>
          </p:cNvSpPr>
          <p:nvPr/>
        </p:nvSpPr>
        <p:spPr bwMode="auto">
          <a:xfrm>
            <a:off x="4721822" y="4385399"/>
            <a:ext cx="758825" cy="224028"/>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solidFill>
                  <a:schemeClr val="bg1"/>
                </a:solidFill>
                <a:latin typeface="Arial Unicode MS" pitchFamily="50" charset="-127"/>
                <a:ea typeface="Arial Unicode MS" pitchFamily="50" charset="-127"/>
                <a:cs typeface="ヒラギノ角ゴ ProN W3" charset="0"/>
                <a:sym typeface="Daum_Regular" charset="0"/>
              </a:rPr>
              <a:t>COMS</a:t>
            </a:r>
          </a:p>
        </p:txBody>
      </p:sp>
      <p:sp>
        <p:nvSpPr>
          <p:cNvPr id="31763" name="Line 19"/>
          <p:cNvSpPr>
            <a:spLocks noChangeShapeType="1"/>
          </p:cNvSpPr>
          <p:nvPr/>
        </p:nvSpPr>
        <p:spPr bwMode="auto">
          <a:xfrm>
            <a:off x="1481328" y="921831"/>
            <a:ext cx="6336792" cy="56007"/>
          </a:xfrm>
          <a:prstGeom prst="line">
            <a:avLst/>
          </a:prstGeom>
          <a:noFill/>
          <a:ln w="25400">
            <a:solidFill>
              <a:schemeClr val="tx1">
                <a:alpha val="0"/>
              </a:schemeClr>
            </a:solidFill>
            <a:miter lim="800000"/>
            <a:headEnd/>
            <a:tailEnd/>
          </a:ln>
        </p:spPr>
        <p:txBody>
          <a:bodyPr lIns="0" tIns="0" rIns="0" bIns="0"/>
          <a:lstStyle/>
          <a:p>
            <a:endParaRPr lang="ko-KR" altLang="en-US" dirty="0">
              <a:latin typeface="Arial Unicode MS" pitchFamily="50" charset="-127"/>
              <a:ea typeface="Arial Unicode MS" pitchFamily="50" charset="-127"/>
            </a:endParaRPr>
          </a:p>
        </p:txBody>
      </p:sp>
      <p:sp>
        <p:nvSpPr>
          <p:cNvPr id="31764" name="Line 20"/>
          <p:cNvSpPr>
            <a:spLocks noChangeShapeType="1"/>
          </p:cNvSpPr>
          <p:nvPr/>
        </p:nvSpPr>
        <p:spPr bwMode="auto">
          <a:xfrm>
            <a:off x="1527048" y="969266"/>
            <a:ext cx="6336792" cy="56007"/>
          </a:xfrm>
          <a:prstGeom prst="line">
            <a:avLst/>
          </a:prstGeom>
          <a:noFill/>
          <a:ln w="25400">
            <a:solidFill>
              <a:schemeClr val="tx1">
                <a:alpha val="0"/>
              </a:schemeClr>
            </a:solidFill>
            <a:miter lim="800000"/>
            <a:headEnd/>
            <a:tailEnd/>
          </a:ln>
        </p:spPr>
        <p:txBody>
          <a:bodyPr lIns="0" tIns="0" rIns="0" bIns="0"/>
          <a:lstStyle/>
          <a:p>
            <a:endParaRPr lang="ko-KR" altLang="en-US" dirty="0">
              <a:latin typeface="Arial Unicode MS" pitchFamily="50" charset="-127"/>
              <a:ea typeface="Arial Unicode MS" pitchFamily="50" charset="-127"/>
            </a:endParaRPr>
          </a:p>
        </p:txBody>
      </p:sp>
      <p:sp>
        <p:nvSpPr>
          <p:cNvPr id="31765" name="Line 21"/>
          <p:cNvSpPr>
            <a:spLocks noChangeShapeType="1"/>
          </p:cNvSpPr>
          <p:nvPr/>
        </p:nvSpPr>
        <p:spPr bwMode="auto">
          <a:xfrm>
            <a:off x="1572768" y="1014986"/>
            <a:ext cx="6336792" cy="56007"/>
          </a:xfrm>
          <a:prstGeom prst="line">
            <a:avLst/>
          </a:prstGeom>
          <a:noFill/>
          <a:ln w="25400">
            <a:solidFill>
              <a:schemeClr val="tx1">
                <a:alpha val="0"/>
              </a:schemeClr>
            </a:solidFill>
            <a:miter lim="800000"/>
            <a:headEnd/>
            <a:tailEnd/>
          </a:ln>
        </p:spPr>
        <p:txBody>
          <a:bodyPr lIns="0" tIns="0" rIns="0" bIns="0"/>
          <a:lstStyle/>
          <a:p>
            <a:endParaRPr lang="ko-KR" altLang="en-US" dirty="0">
              <a:latin typeface="Arial Unicode MS" pitchFamily="50" charset="-127"/>
              <a:ea typeface="Arial Unicode MS" pitchFamily="50" charset="-127"/>
            </a:endParaRPr>
          </a:p>
        </p:txBody>
      </p:sp>
      <p:sp>
        <p:nvSpPr>
          <p:cNvPr id="31766" name="Rectangle 22"/>
          <p:cNvSpPr>
            <a:spLocks/>
          </p:cNvSpPr>
          <p:nvPr/>
        </p:nvSpPr>
        <p:spPr bwMode="auto">
          <a:xfrm>
            <a:off x="2683764" y="1234440"/>
            <a:ext cx="1485900" cy="370332"/>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solidFill>
                  <a:srgbClr val="FFFFFF"/>
                </a:solidFill>
                <a:latin typeface="Arial Unicode MS" pitchFamily="50" charset="-127"/>
                <a:ea typeface="Arial Unicode MS" pitchFamily="50" charset="-127"/>
                <a:cs typeface="ヒラギノ角ゴ ProN W3" charset="0"/>
                <a:sym typeface="Daum_Regular" charset="0"/>
              </a:rPr>
              <a:t>CLD</a:t>
            </a:r>
          </a:p>
          <a:p>
            <a:pPr algn="ctr" latinLnBrk="0">
              <a:lnSpc>
                <a:spcPct val="110000"/>
              </a:lnSpc>
              <a:defRPr/>
            </a:pPr>
            <a:r>
              <a:rPr kumimoji="0" lang="en-US" altLang="ko-KR" sz="900" dirty="0">
                <a:solidFill>
                  <a:srgbClr val="FFFFFF"/>
                </a:solidFill>
                <a:latin typeface="Arial Unicode MS" pitchFamily="50" charset="-127"/>
                <a:ea typeface="Arial Unicode MS" pitchFamily="50" charset="-127"/>
                <a:cs typeface="ヒラギノ角ゴ ProN W3" charset="0"/>
                <a:sym typeface="Daum_Regular" charset="0"/>
              </a:rPr>
              <a:t>(Cloud Detection)</a:t>
            </a:r>
          </a:p>
        </p:txBody>
      </p:sp>
      <p:sp>
        <p:nvSpPr>
          <p:cNvPr id="31767" name="Rectangle 23"/>
          <p:cNvSpPr>
            <a:spLocks/>
          </p:cNvSpPr>
          <p:nvPr/>
        </p:nvSpPr>
        <p:spPr bwMode="auto">
          <a:xfrm>
            <a:off x="6012180" y="1472184"/>
            <a:ext cx="1485900" cy="370332"/>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solidFill>
                  <a:srgbClr val="FFFFFF"/>
                </a:solidFill>
                <a:latin typeface="Arial Unicode MS" pitchFamily="50" charset="-127"/>
                <a:ea typeface="Arial Unicode MS" pitchFamily="50" charset="-127"/>
                <a:cs typeface="ヒラギノ角ゴ ProN W3" charset="0"/>
                <a:sym typeface="Daum_Regular" charset="0"/>
              </a:rPr>
              <a:t>SSI</a:t>
            </a:r>
          </a:p>
          <a:p>
            <a:pPr algn="ctr" latinLnBrk="0">
              <a:lnSpc>
                <a:spcPct val="110000"/>
              </a:lnSpc>
              <a:defRPr/>
            </a:pPr>
            <a:r>
              <a:rPr kumimoji="0" lang="en-US" altLang="ko-KR" sz="900" dirty="0">
                <a:solidFill>
                  <a:srgbClr val="FFFFFF"/>
                </a:solidFill>
                <a:latin typeface="Arial Unicode MS" pitchFamily="50" charset="-127"/>
                <a:ea typeface="Arial Unicode MS" pitchFamily="50" charset="-127"/>
                <a:cs typeface="ヒラギノ角ゴ ProN W3" charset="0"/>
                <a:sym typeface="Daum_Regular" charset="0"/>
              </a:rPr>
              <a:t>(Sea Ice/Snow)</a:t>
            </a:r>
          </a:p>
        </p:txBody>
      </p:sp>
      <p:sp>
        <p:nvSpPr>
          <p:cNvPr id="31768" name="Rectangle 24"/>
          <p:cNvSpPr>
            <a:spLocks/>
          </p:cNvSpPr>
          <p:nvPr/>
        </p:nvSpPr>
        <p:spPr bwMode="auto">
          <a:xfrm>
            <a:off x="7498080" y="3122676"/>
            <a:ext cx="1600200" cy="370332"/>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solidFill>
                  <a:srgbClr val="FFFFFF"/>
                </a:solidFill>
                <a:latin typeface="Arial Unicode MS" pitchFamily="50" charset="-127"/>
                <a:ea typeface="Arial Unicode MS" pitchFamily="50" charset="-127"/>
                <a:cs typeface="ヒラギノ角ゴ ProN W3" charset="0"/>
                <a:sym typeface="Daum_Regular" charset="0"/>
              </a:rPr>
              <a:t>UTH</a:t>
            </a:r>
          </a:p>
          <a:p>
            <a:pPr algn="ctr" latinLnBrk="0">
              <a:lnSpc>
                <a:spcPct val="110000"/>
              </a:lnSpc>
              <a:defRPr/>
            </a:pPr>
            <a:r>
              <a:rPr kumimoji="0" lang="en-US" altLang="ko-KR" sz="900" dirty="0">
                <a:solidFill>
                  <a:srgbClr val="FFFFFF"/>
                </a:solidFill>
                <a:latin typeface="Arial Unicode MS" pitchFamily="50" charset="-127"/>
                <a:ea typeface="Arial Unicode MS" pitchFamily="50" charset="-127"/>
                <a:cs typeface="ヒラギノ角ゴ ProN W3" charset="0"/>
                <a:sym typeface="Daum_Regular" charset="0"/>
              </a:rPr>
              <a:t>(Upper </a:t>
            </a:r>
            <a:r>
              <a:rPr kumimoji="0" lang="en-US" altLang="ko-KR" sz="900" dirty="0" err="1">
                <a:solidFill>
                  <a:srgbClr val="FFFFFF"/>
                </a:solidFill>
                <a:latin typeface="Arial Unicode MS" pitchFamily="50" charset="-127"/>
                <a:ea typeface="Arial Unicode MS" pitchFamily="50" charset="-127"/>
                <a:cs typeface="ヒラギノ角ゴ ProN W3" charset="0"/>
                <a:sym typeface="Daum_Regular" charset="0"/>
              </a:rPr>
              <a:t>Tropospheric</a:t>
            </a:r>
            <a:r>
              <a:rPr kumimoji="0" lang="en-US" altLang="ko-KR" sz="900" dirty="0">
                <a:solidFill>
                  <a:srgbClr val="FFFFFF"/>
                </a:solidFill>
                <a:latin typeface="Arial Unicode MS" pitchFamily="50" charset="-127"/>
                <a:ea typeface="Arial Unicode MS" pitchFamily="50" charset="-127"/>
                <a:cs typeface="ヒラギノ角ゴ ProN W3" charset="0"/>
                <a:sym typeface="Daum_Regular" charset="0"/>
              </a:rPr>
              <a:t> Humidity)</a:t>
            </a:r>
          </a:p>
        </p:txBody>
      </p:sp>
      <p:sp>
        <p:nvSpPr>
          <p:cNvPr id="31769" name="Rectangle 25"/>
          <p:cNvSpPr>
            <a:spLocks/>
          </p:cNvSpPr>
          <p:nvPr/>
        </p:nvSpPr>
        <p:spPr bwMode="auto">
          <a:xfrm>
            <a:off x="6071616" y="5756148"/>
            <a:ext cx="1600200" cy="370332"/>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solidFill>
                  <a:srgbClr val="FFFFFF"/>
                </a:solidFill>
                <a:latin typeface="Arial Unicode MS" pitchFamily="50" charset="-127"/>
                <a:ea typeface="Arial Unicode MS" pitchFamily="50" charset="-127"/>
                <a:cs typeface="ヒラギノ角ゴ ProN W3" charset="0"/>
                <a:sym typeface="Daum_Regular" charset="0"/>
              </a:rPr>
              <a:t>INS</a:t>
            </a:r>
          </a:p>
          <a:p>
            <a:pPr algn="ctr" latinLnBrk="0">
              <a:lnSpc>
                <a:spcPct val="110000"/>
              </a:lnSpc>
              <a:defRPr/>
            </a:pPr>
            <a:r>
              <a:rPr kumimoji="0" lang="en-US" altLang="ko-KR" sz="900" dirty="0">
                <a:solidFill>
                  <a:srgbClr val="FFFFFF"/>
                </a:solidFill>
                <a:latin typeface="Arial Unicode MS" pitchFamily="50" charset="-127"/>
                <a:ea typeface="Arial Unicode MS" pitchFamily="50" charset="-127"/>
                <a:cs typeface="ヒラギノ角ゴ ProN W3" charset="0"/>
                <a:sym typeface="Daum_Regular" charset="0"/>
              </a:rPr>
              <a:t>(</a:t>
            </a:r>
            <a:r>
              <a:rPr kumimoji="0" lang="en-US" altLang="ko-KR" sz="900" dirty="0" err="1">
                <a:solidFill>
                  <a:srgbClr val="FFFFFF"/>
                </a:solidFill>
                <a:latin typeface="Arial Unicode MS" pitchFamily="50" charset="-127"/>
                <a:ea typeface="Arial Unicode MS" pitchFamily="50" charset="-127"/>
                <a:cs typeface="ヒラギノ角ゴ ProN W3" charset="0"/>
                <a:sym typeface="Daum_Regular" charset="0"/>
              </a:rPr>
              <a:t>Insolation</a:t>
            </a:r>
            <a:r>
              <a:rPr kumimoji="0" lang="en-US" altLang="ko-KR" sz="900" dirty="0">
                <a:solidFill>
                  <a:srgbClr val="FFFFFF"/>
                </a:solidFill>
                <a:latin typeface="Arial Unicode MS" pitchFamily="50" charset="-127"/>
                <a:ea typeface="Arial Unicode MS" pitchFamily="50" charset="-127"/>
                <a:cs typeface="ヒラギノ角ゴ ProN W3" charset="0"/>
                <a:sym typeface="Daum_Regular" charset="0"/>
              </a:rPr>
              <a:t>)</a:t>
            </a:r>
          </a:p>
        </p:txBody>
      </p:sp>
      <p:sp>
        <p:nvSpPr>
          <p:cNvPr id="31770" name="Rectangle 26"/>
          <p:cNvSpPr>
            <a:spLocks/>
          </p:cNvSpPr>
          <p:nvPr/>
        </p:nvSpPr>
        <p:spPr bwMode="auto">
          <a:xfrm>
            <a:off x="5020056" y="6217920"/>
            <a:ext cx="1600200" cy="370332"/>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solidFill>
                  <a:srgbClr val="FFFFFF"/>
                </a:solidFill>
                <a:latin typeface="Arial Unicode MS" pitchFamily="50" charset="-127"/>
                <a:ea typeface="Arial Unicode MS" pitchFamily="50" charset="-127"/>
                <a:cs typeface="ヒラギノ角ゴ ProN W3" charset="0"/>
                <a:sym typeface="Daum_Regular" charset="0"/>
              </a:rPr>
              <a:t>RI</a:t>
            </a:r>
          </a:p>
          <a:p>
            <a:pPr algn="ctr" latinLnBrk="0">
              <a:lnSpc>
                <a:spcPct val="110000"/>
              </a:lnSpc>
              <a:defRPr/>
            </a:pPr>
            <a:r>
              <a:rPr kumimoji="0" lang="en-US" altLang="ko-KR" sz="900" dirty="0">
                <a:solidFill>
                  <a:srgbClr val="FFFFFF"/>
                </a:solidFill>
                <a:latin typeface="Arial Unicode MS" pitchFamily="50" charset="-127"/>
                <a:ea typeface="Arial Unicode MS" pitchFamily="50" charset="-127"/>
                <a:cs typeface="ヒラギノ角ゴ ProN W3" charset="0"/>
                <a:sym typeface="Daum_Regular" charset="0"/>
              </a:rPr>
              <a:t>(Rain Intensity)</a:t>
            </a:r>
          </a:p>
        </p:txBody>
      </p:sp>
      <p:sp>
        <p:nvSpPr>
          <p:cNvPr id="31771" name="Rectangle 27"/>
          <p:cNvSpPr>
            <a:spLocks/>
          </p:cNvSpPr>
          <p:nvPr/>
        </p:nvSpPr>
        <p:spPr bwMode="auto">
          <a:xfrm>
            <a:off x="2638044" y="6199632"/>
            <a:ext cx="1600200" cy="370332"/>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solidFill>
                  <a:srgbClr val="FFFFFF"/>
                </a:solidFill>
                <a:latin typeface="Arial Unicode MS" pitchFamily="50" charset="-127"/>
                <a:ea typeface="Arial Unicode MS" pitchFamily="50" charset="-127"/>
                <a:cs typeface="ヒラギノ角ゴ ProN W3" charset="0"/>
                <a:sym typeface="Daum_Regular" charset="0"/>
              </a:rPr>
              <a:t>AI</a:t>
            </a:r>
          </a:p>
          <a:p>
            <a:pPr algn="ctr" latinLnBrk="0">
              <a:lnSpc>
                <a:spcPct val="110000"/>
              </a:lnSpc>
              <a:defRPr/>
            </a:pPr>
            <a:r>
              <a:rPr kumimoji="0" lang="en-US" altLang="ko-KR" sz="900" dirty="0">
                <a:solidFill>
                  <a:srgbClr val="FFFFFF"/>
                </a:solidFill>
                <a:latin typeface="Arial Unicode MS" pitchFamily="50" charset="-127"/>
                <a:ea typeface="Arial Unicode MS" pitchFamily="50" charset="-127"/>
                <a:cs typeface="ヒラギノ角ゴ ProN W3" charset="0"/>
                <a:sym typeface="Daum_Regular" charset="0"/>
              </a:rPr>
              <a:t>(Aerosol Index)</a:t>
            </a:r>
          </a:p>
        </p:txBody>
      </p:sp>
      <p:sp>
        <p:nvSpPr>
          <p:cNvPr id="31772" name="Rectangle 28"/>
          <p:cNvSpPr>
            <a:spLocks/>
          </p:cNvSpPr>
          <p:nvPr/>
        </p:nvSpPr>
        <p:spPr bwMode="auto">
          <a:xfrm>
            <a:off x="576072" y="5234940"/>
            <a:ext cx="1600200" cy="370332"/>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solidFill>
                  <a:srgbClr val="FFFFFF"/>
                </a:solidFill>
                <a:latin typeface="Arial Unicode MS" pitchFamily="50" charset="-127"/>
                <a:ea typeface="Arial Unicode MS" pitchFamily="50" charset="-127"/>
                <a:cs typeface="ヒラギノ角ゴ ProN W3" charset="0"/>
                <a:sym typeface="Daum_Regular" charset="0"/>
              </a:rPr>
              <a:t>CA</a:t>
            </a:r>
          </a:p>
          <a:p>
            <a:pPr algn="ctr" latinLnBrk="0">
              <a:lnSpc>
                <a:spcPct val="110000"/>
              </a:lnSpc>
              <a:defRPr/>
            </a:pPr>
            <a:r>
              <a:rPr kumimoji="0" lang="en-US" altLang="ko-KR" sz="900" dirty="0">
                <a:solidFill>
                  <a:srgbClr val="FFFFFF"/>
                </a:solidFill>
                <a:latin typeface="Arial Unicode MS" pitchFamily="50" charset="-127"/>
                <a:ea typeface="Arial Unicode MS" pitchFamily="50" charset="-127"/>
                <a:cs typeface="ヒラギノ角ゴ ProN W3" charset="0"/>
                <a:sym typeface="Daum_Regular" charset="0"/>
              </a:rPr>
              <a:t>(Cloud Analysis)</a:t>
            </a:r>
          </a:p>
        </p:txBody>
      </p:sp>
      <p:sp>
        <p:nvSpPr>
          <p:cNvPr id="31773" name="Rectangle 29"/>
          <p:cNvSpPr>
            <a:spLocks/>
          </p:cNvSpPr>
          <p:nvPr/>
        </p:nvSpPr>
        <p:spPr bwMode="auto">
          <a:xfrm>
            <a:off x="146304" y="3172968"/>
            <a:ext cx="1696212" cy="370332"/>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solidFill>
                  <a:srgbClr val="FFFFFF"/>
                </a:solidFill>
                <a:latin typeface="Arial Unicode MS" pitchFamily="50" charset="-127"/>
                <a:ea typeface="Arial Unicode MS" pitchFamily="50" charset="-127"/>
                <a:cs typeface="ヒラギノ角ゴ ProN W3" charset="0"/>
                <a:sym typeface="Daum_Regular" charset="0"/>
              </a:rPr>
              <a:t>CTT/CTH</a:t>
            </a:r>
          </a:p>
          <a:p>
            <a:pPr algn="ctr" latinLnBrk="0">
              <a:lnSpc>
                <a:spcPct val="110000"/>
              </a:lnSpc>
              <a:defRPr/>
            </a:pPr>
            <a:r>
              <a:rPr kumimoji="0" lang="en-US" altLang="ko-KR" sz="900" dirty="0">
                <a:solidFill>
                  <a:srgbClr val="FFFFFF"/>
                </a:solidFill>
                <a:latin typeface="Arial Unicode MS" pitchFamily="50" charset="-127"/>
                <a:ea typeface="Arial Unicode MS" pitchFamily="50" charset="-127"/>
                <a:cs typeface="ヒラギノ角ゴ ProN W3" charset="0"/>
                <a:sym typeface="Daum_Regular" charset="0"/>
              </a:rPr>
              <a:t>(Cloud Top Temperature/Height)</a:t>
            </a:r>
          </a:p>
        </p:txBody>
      </p:sp>
      <p:sp>
        <p:nvSpPr>
          <p:cNvPr id="31" name="Rectangle 2"/>
          <p:cNvSpPr>
            <a:spLocks/>
          </p:cNvSpPr>
          <p:nvPr/>
        </p:nvSpPr>
        <p:spPr bwMode="auto">
          <a:xfrm>
            <a:off x="111600" y="190800"/>
            <a:ext cx="5832648" cy="420624"/>
          </a:xfrm>
          <a:prstGeom prst="rect">
            <a:avLst/>
          </a:prstGeom>
          <a:noFill/>
          <a:ln w="12700">
            <a:noFill/>
            <a:miter lim="800000"/>
            <a:headEnd/>
            <a:tailEnd/>
          </a:ln>
        </p:spPr>
        <p:txBody>
          <a:bodyPr lIns="0" tIns="0" rIns="0" bIns="0" anchor="ctr"/>
          <a:lstStyle/>
          <a:p>
            <a:pPr latinLnBrk="0"/>
            <a:r>
              <a:rPr kumimoji="0" lang="en-US" altLang="ko-KR" sz="2800" b="1" dirty="0" smtClean="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rPr>
              <a:t>COMS Products</a:t>
            </a:r>
            <a:endParaRPr kumimoji="0" lang="en-US" altLang="ko-KR" sz="2800" b="1" dirty="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endParaRPr>
          </a:p>
        </p:txBody>
      </p:sp>
      <p:sp>
        <p:nvSpPr>
          <p:cNvPr id="30" name="슬라이드 번호 개체 틀 5"/>
          <p:cNvSpPr txBox="1">
            <a:spLocks/>
          </p:cNvSpPr>
          <p:nvPr/>
        </p:nvSpPr>
        <p:spPr>
          <a:xfrm>
            <a:off x="8838647" y="6597352"/>
            <a:ext cx="341866" cy="260672"/>
          </a:xfrm>
          <a:prstGeom prst="rect">
            <a:avLst/>
          </a:prstGeom>
          <a:noFill/>
          <a:ln>
            <a:noFill/>
          </a:ln>
        </p:spPr>
        <p:txBody>
          <a:bodyPr>
            <a:scene3d>
              <a:camera prst="orthographicFront"/>
              <a:lightRig rig="flat" dir="tl">
                <a:rot lat="0" lon="0" rev="6600000"/>
              </a:lightRig>
            </a:scene3d>
            <a:sp3d extrusionH="25400" contourW="8890">
              <a:bevelT w="38100" h="31750"/>
              <a:contourClr>
                <a:schemeClr val="bg1"/>
              </a:contourClr>
            </a:sp3d>
          </a:bodyPr>
          <a:lstStyle>
            <a:lvl1pPr>
              <a:defRPr/>
            </a:lvl1pPr>
          </a:lstStyle>
          <a:p>
            <a:pPr>
              <a:defRPr/>
            </a:pPr>
            <a:fld id="{B6450232-7C14-4B2E-BCD9-F352925825AC}" type="slidenum">
              <a:rPr lang="en-US" altLang="ko-KR" sz="1000" b="1" smtClean="0">
                <a:ln w="11430"/>
                <a:solidFill>
                  <a:schemeClr val="bg1"/>
                </a:solidFill>
                <a:latin typeface="Arial Unicode MS" pitchFamily="50" charset="-127"/>
                <a:ea typeface="Arial Unicode MS" pitchFamily="50" charset="-127"/>
                <a:cs typeface="Arial" pitchFamily="34" charset="0"/>
              </a:rPr>
              <a:pPr>
                <a:defRPr/>
              </a:pPr>
              <a:t>10</a:t>
            </a:fld>
            <a:endParaRPr lang="en-US" altLang="ko-KR" sz="1000" b="1" dirty="0">
              <a:ln w="11430"/>
              <a:solidFill>
                <a:schemeClr val="bg1"/>
              </a:solidFill>
              <a:latin typeface="Arial Unicode MS" pitchFamily="50" charset="-127"/>
              <a:ea typeface="Arial Unicode MS" pitchFamily="50" charset="-127"/>
              <a:cs typeface="Arial" pitchFamily="34" charset="0"/>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4588160" presetClass="entr" presetSubtype="141965352" fill="hold" nodeType="afterEffect">
                                  <p:stCondLst>
                                    <p:cond delay="0"/>
                                  </p:stCondLst>
                                  <p:childTnLst>
                                    <p:set>
                                      <p:cBhvr>
                                        <p:cTn id="6" dur="1" fill="hold">
                                          <p:stCondLst>
                                            <p:cond delay="499"/>
                                          </p:stCondLst>
                                        </p:cTn>
                                        <p:tgtEl>
                                          <p:spTgt spid="31746"/>
                                        </p:tgtEl>
                                        <p:attrNameLst>
                                          <p:attrName>style.visibility</p:attrName>
                                        </p:attrNameLst>
                                      </p:cBhvr>
                                      <p:to>
                                        <p:strVal val="visible"/>
                                      </p:to>
                                    </p:set>
                                  </p:childTnLst>
                                </p:cTn>
                              </p:par>
                            </p:childTnLst>
                          </p:cTn>
                        </p:par>
                        <p:par>
                          <p:cTn id="7" fill="hold" nodeType="afterGroup">
                            <p:stCondLst>
                              <p:cond delay="500"/>
                            </p:stCondLst>
                            <p:childTnLst>
                              <p:par>
                                <p:cTn id="8" presetID="204588160" presetClass="entr" presetSubtype="220163840" fill="hold" nodeType="afterEffect">
                                  <p:stCondLst>
                                    <p:cond delay="1000"/>
                                  </p:stCondLst>
                                  <p:childTnLst>
                                    <p:set>
                                      <p:cBhvr>
                                        <p:cTn id="9" dur="1" fill="hold">
                                          <p:stCondLst>
                                            <p:cond delay="499"/>
                                          </p:stCondLst>
                                        </p:cTn>
                                        <p:tgtEl>
                                          <p:spTgt spid="31751"/>
                                        </p:tgtEl>
                                        <p:attrNameLst>
                                          <p:attrName>style.visibility</p:attrName>
                                        </p:attrNameLst>
                                      </p:cBhvr>
                                      <p:to>
                                        <p:strVal val="visible"/>
                                      </p:to>
                                    </p:set>
                                  </p:childTnLst>
                                </p:cTn>
                              </p:par>
                            </p:childTnLst>
                          </p:cTn>
                        </p:par>
                        <p:par>
                          <p:cTn id="10" fill="hold" nodeType="afterGroup">
                            <p:stCondLst>
                              <p:cond delay="2000"/>
                            </p:stCondLst>
                            <p:childTnLst>
                              <p:par>
                                <p:cTn id="11" presetID="204588160" presetClass="entr" presetSubtype="220162688" fill="hold" nodeType="afterEffect">
                                  <p:stCondLst>
                                    <p:cond delay="1500"/>
                                  </p:stCondLst>
                                  <p:childTnLst>
                                    <p:set>
                                      <p:cBhvr>
                                        <p:cTn id="12" dur="1" fill="hold">
                                          <p:stCondLst>
                                            <p:cond delay="499"/>
                                          </p:stCondLst>
                                        </p:cTn>
                                        <p:tgtEl>
                                          <p:spTgt spid="2"/>
                                        </p:tgtEl>
                                        <p:attrNameLst>
                                          <p:attrName>style.visibility</p:attrName>
                                        </p:attrNameLst>
                                      </p:cBhvr>
                                      <p:to>
                                        <p:strVal val="visible"/>
                                      </p:to>
                                    </p:set>
                                  </p:childTnLst>
                                </p:cTn>
                              </p:par>
                            </p:childTnLst>
                          </p:cTn>
                        </p:par>
                        <p:par>
                          <p:cTn id="13" fill="hold" nodeType="afterGroup">
                            <p:stCondLst>
                              <p:cond delay="4000"/>
                            </p:stCondLst>
                            <p:childTnLst>
                              <p:par>
                                <p:cTn id="14" presetID="204588160" presetClass="entr" presetSubtype="220163152" fill="hold" nodeType="afterEffect">
                                  <p:stCondLst>
                                    <p:cond delay="0"/>
                                  </p:stCondLst>
                                  <p:childTnLst>
                                    <p:set>
                                      <p:cBhvr>
                                        <p:cTn id="15" dur="1" fill="hold">
                                          <p:stCondLst>
                                            <p:cond delay="499"/>
                                          </p:stCondLst>
                                        </p:cTn>
                                        <p:tgtEl>
                                          <p:spTgt spid="31752"/>
                                        </p:tgtEl>
                                        <p:attrNameLst>
                                          <p:attrName>style.visibility</p:attrName>
                                        </p:attrNameLst>
                                      </p:cBhvr>
                                      <p:to>
                                        <p:strVal val="visible"/>
                                      </p:to>
                                    </p:set>
                                  </p:childTnLst>
                                </p:cTn>
                              </p:par>
                            </p:childTnLst>
                          </p:cTn>
                        </p:par>
                        <p:par>
                          <p:cTn id="16" fill="hold" nodeType="afterGroup">
                            <p:stCondLst>
                              <p:cond delay="4500"/>
                            </p:stCondLst>
                            <p:childTnLst>
                              <p:par>
                                <p:cTn id="17" presetID="204588160" presetClass="entr" presetSubtype="197094568" fill="hold" grpId="0" nodeType="afterEffect">
                                  <p:stCondLst>
                                    <p:cond delay="0"/>
                                  </p:stCondLst>
                                  <p:childTnLst>
                                    <p:set>
                                      <p:cBhvr>
                                        <p:cTn id="18" dur="1" fill="hold">
                                          <p:stCondLst>
                                            <p:cond delay="499"/>
                                          </p:stCondLst>
                                        </p:cTn>
                                        <p:tgtEl>
                                          <p:spTgt spid="31762"/>
                                        </p:tgtEl>
                                        <p:attrNameLst>
                                          <p:attrName>style.visibility</p:attrName>
                                        </p:attrNameLst>
                                      </p:cBhvr>
                                      <p:to>
                                        <p:strVal val="visible"/>
                                      </p:to>
                                    </p:set>
                                  </p:childTnLst>
                                </p:cTn>
                              </p:par>
                            </p:childTnLst>
                          </p:cTn>
                        </p:par>
                        <p:par>
                          <p:cTn id="19" fill="hold" nodeType="afterGroup">
                            <p:stCondLst>
                              <p:cond delay="5000"/>
                            </p:stCondLst>
                            <p:childTnLst>
                              <p:par>
                                <p:cTn id="20" presetID="22" presetClass="entr" presetSubtype="8" fill="hold" grpId="0" nodeType="afterEffect">
                                  <p:stCondLst>
                                    <p:cond delay="500"/>
                                  </p:stCondLst>
                                  <p:childTnLst>
                                    <p:set>
                                      <p:cBhvr>
                                        <p:cTn id="21" dur="1" fill="hold">
                                          <p:stCondLst>
                                            <p:cond delay="0"/>
                                          </p:stCondLst>
                                        </p:cTn>
                                        <p:tgtEl>
                                          <p:spTgt spid="31749"/>
                                        </p:tgtEl>
                                        <p:attrNameLst>
                                          <p:attrName>style.visibility</p:attrName>
                                        </p:attrNameLst>
                                      </p:cBhvr>
                                      <p:to>
                                        <p:strVal val="visible"/>
                                      </p:to>
                                    </p:set>
                                    <p:animEffect transition="in" filter="wipe(left)">
                                      <p:cBhvr>
                                        <p:cTn id="22" dur="500"/>
                                        <p:tgtEl>
                                          <p:spTgt spid="31749"/>
                                        </p:tgtEl>
                                      </p:cBhvr>
                                    </p:animEffect>
                                  </p:childTnLst>
                                </p:cTn>
                              </p:par>
                            </p:childTnLst>
                          </p:cTn>
                        </p:par>
                        <p:par>
                          <p:cTn id="23" fill="hold" nodeType="afterGroup">
                            <p:stCondLst>
                              <p:cond delay="6000"/>
                            </p:stCondLst>
                            <p:childTnLst>
                              <p:par>
                                <p:cTn id="24" presetID="204588160" presetClass="entr" presetSubtype="197094480" fill="hold" grpId="0" nodeType="afterEffect">
                                  <p:stCondLst>
                                    <p:cond delay="1000"/>
                                  </p:stCondLst>
                                  <p:childTnLst>
                                    <p:set>
                                      <p:cBhvr>
                                        <p:cTn id="25" dur="1" fill="hold">
                                          <p:stCondLst>
                                            <p:cond delay="499"/>
                                          </p:stCondLst>
                                        </p:cTn>
                                        <p:tgtEl>
                                          <p:spTgt spid="31763"/>
                                        </p:tgtEl>
                                        <p:attrNameLst>
                                          <p:attrName>style.visibility</p:attrName>
                                        </p:attrNameLst>
                                      </p:cBhvr>
                                      <p:to>
                                        <p:strVal val="visible"/>
                                      </p:to>
                                    </p:set>
                                  </p:childTnLst>
                                </p:cTn>
                              </p:par>
                            </p:childTnLst>
                          </p:cTn>
                        </p:par>
                        <p:par>
                          <p:cTn id="26" fill="hold" nodeType="afterGroup">
                            <p:stCondLst>
                              <p:cond delay="7500"/>
                            </p:stCondLst>
                            <p:childTnLst>
                              <p:par>
                                <p:cTn id="27" presetID="204588160" presetClass="entr" presetSubtype="197094528" fill="hold" grpId="0" nodeType="afterEffect">
                                  <p:stCondLst>
                                    <p:cond delay="1000"/>
                                  </p:stCondLst>
                                  <p:childTnLst>
                                    <p:set>
                                      <p:cBhvr>
                                        <p:cTn id="28" dur="1" fill="hold">
                                          <p:stCondLst>
                                            <p:cond delay="499"/>
                                          </p:stCondLst>
                                        </p:cTn>
                                        <p:tgtEl>
                                          <p:spTgt spid="31764"/>
                                        </p:tgtEl>
                                        <p:attrNameLst>
                                          <p:attrName>style.visibility</p:attrName>
                                        </p:attrNameLst>
                                      </p:cBhvr>
                                      <p:to>
                                        <p:strVal val="visible"/>
                                      </p:to>
                                    </p:set>
                                  </p:childTnLst>
                                </p:cTn>
                              </p:par>
                            </p:childTnLst>
                          </p:cTn>
                        </p:par>
                        <p:par>
                          <p:cTn id="29" fill="hold" nodeType="afterGroup">
                            <p:stCondLst>
                              <p:cond delay="9000"/>
                            </p:stCondLst>
                            <p:childTnLst>
                              <p:par>
                                <p:cTn id="30" presetID="204588160" presetClass="entr" presetSubtype="197094656" fill="hold" grpId="0" nodeType="afterEffect">
                                  <p:stCondLst>
                                    <p:cond delay="1000"/>
                                  </p:stCondLst>
                                  <p:childTnLst>
                                    <p:set>
                                      <p:cBhvr>
                                        <p:cTn id="31" dur="1" fill="hold">
                                          <p:stCondLst>
                                            <p:cond delay="499"/>
                                          </p:stCondLst>
                                        </p:cTn>
                                        <p:tgtEl>
                                          <p:spTgt spid="317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autoUpdateAnimBg="0"/>
      <p:bldP spid="31762" grpId="0" autoUpdateAnimBg="0"/>
      <p:bldP spid="31763" grpId="0" animBg="1"/>
      <p:bldP spid="31764" grpId="0" animBg="1"/>
      <p:bldP spid="3176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표 1"/>
          <p:cNvGraphicFramePr>
            <a:graphicFrameLocks noGrp="1"/>
          </p:cNvGraphicFramePr>
          <p:nvPr>
            <p:extLst>
              <p:ext uri="{D42A27DB-BD31-4B8C-83A1-F6EECF244321}">
                <p14:modId xmlns:p14="http://schemas.microsoft.com/office/powerpoint/2010/main" xmlns="" val="1048148579"/>
              </p:ext>
            </p:extLst>
          </p:nvPr>
        </p:nvGraphicFramePr>
        <p:xfrm>
          <a:off x="251518" y="1124738"/>
          <a:ext cx="8640961" cy="5153011"/>
        </p:xfrm>
        <a:graphic>
          <a:graphicData uri="http://schemas.openxmlformats.org/drawingml/2006/table">
            <a:tbl>
              <a:tblPr firstRow="1" bandRow="1">
                <a:tableStyleId>{5C22544A-7EE6-4342-B048-85BDC9FD1C3A}</a:tableStyleId>
              </a:tblPr>
              <a:tblGrid>
                <a:gridCol w="1089198"/>
                <a:gridCol w="798745"/>
                <a:gridCol w="2658990"/>
                <a:gridCol w="1612483"/>
                <a:gridCol w="1352498"/>
                <a:gridCol w="1129047"/>
              </a:tblGrid>
              <a:tr h="388526">
                <a:tc>
                  <a:txBody>
                    <a:bodyPr/>
                    <a:lstStyle/>
                    <a:p>
                      <a:pPr algn="ctr" latinLnBrk="1"/>
                      <a:r>
                        <a:rPr lang="en-US" altLang="ko-KR" sz="1400" dirty="0" smtClean="0">
                          <a:latin typeface="Arial Unicode MS" pitchFamily="50" charset="-127"/>
                          <a:ea typeface="Arial Unicode MS" pitchFamily="50" charset="-127"/>
                          <a:cs typeface="Arial Unicode MS" pitchFamily="50" charset="-127"/>
                        </a:rPr>
                        <a:t>Group</a:t>
                      </a:r>
                      <a:endParaRPr lang="ko-KR" altLang="en-US" sz="1400" dirty="0">
                        <a:latin typeface="Arial Unicode MS" pitchFamily="50" charset="-127"/>
                        <a:ea typeface="Arial Unicode MS" pitchFamily="50" charset="-127"/>
                        <a:cs typeface="Arial Unicode MS" pitchFamily="50" charset="-127"/>
                      </a:endParaRPr>
                    </a:p>
                  </a:txBody>
                  <a:tcPr marL="0" marR="0" anchor="ctr"/>
                </a:tc>
                <a:tc gridSpan="2">
                  <a:txBody>
                    <a:bodyPr/>
                    <a:lstStyle/>
                    <a:p>
                      <a:pPr algn="ctr" latinLnBrk="1"/>
                      <a:r>
                        <a:rPr lang="en-US" altLang="ko-KR" sz="1400" dirty="0" smtClean="0">
                          <a:latin typeface="Arial Unicode MS" pitchFamily="50" charset="-127"/>
                          <a:ea typeface="Arial Unicode MS" pitchFamily="50" charset="-127"/>
                          <a:cs typeface="Arial Unicode MS" pitchFamily="50" charset="-127"/>
                        </a:rPr>
                        <a:t>Product Name</a:t>
                      </a:r>
                      <a:endParaRPr lang="ko-KR" altLang="en-US" sz="1400" dirty="0">
                        <a:latin typeface="Arial Unicode MS" pitchFamily="50" charset="-127"/>
                        <a:ea typeface="Arial Unicode MS" pitchFamily="50" charset="-127"/>
                        <a:cs typeface="Arial Unicode MS" pitchFamily="50" charset="-127"/>
                      </a:endParaRPr>
                    </a:p>
                  </a:txBody>
                  <a:tcPr marL="0" marR="0" anchor="ctr"/>
                </a:tc>
                <a:tc hMerge="1">
                  <a:txBody>
                    <a:bodyPr/>
                    <a:lstStyle/>
                    <a:p>
                      <a:pPr latinLnBrk="1"/>
                      <a:endParaRPr lang="ko-KR" altLang="en-US"/>
                    </a:p>
                  </a:txBody>
                  <a:tcPr/>
                </a:tc>
                <a:tc>
                  <a:txBody>
                    <a:bodyPr/>
                    <a:lstStyle/>
                    <a:p>
                      <a:pPr algn="ctr" latinLnBrk="1"/>
                      <a:r>
                        <a:rPr lang="en-US" altLang="ko-KR" sz="1400" dirty="0" smtClean="0">
                          <a:latin typeface="Arial Unicode MS" pitchFamily="50" charset="-127"/>
                          <a:ea typeface="Arial Unicode MS" pitchFamily="50" charset="-127"/>
                          <a:cs typeface="Arial Unicode MS" pitchFamily="50" charset="-127"/>
                        </a:rPr>
                        <a:t>Area</a:t>
                      </a:r>
                      <a:endParaRPr lang="ko-KR" altLang="en-US" sz="1400" dirty="0">
                        <a:latin typeface="Arial Unicode MS" pitchFamily="50" charset="-127"/>
                        <a:ea typeface="Arial Unicode MS" pitchFamily="50" charset="-127"/>
                        <a:cs typeface="Arial Unicode MS" pitchFamily="50" charset="-127"/>
                      </a:endParaRPr>
                    </a:p>
                  </a:txBody>
                  <a:tcPr marL="0" marR="0" anchor="ctr"/>
                </a:tc>
                <a:tc>
                  <a:txBody>
                    <a:bodyPr/>
                    <a:lstStyle/>
                    <a:p>
                      <a:pPr algn="ctr" latinLnBrk="1"/>
                      <a:r>
                        <a:rPr lang="en-US" altLang="ko-KR" sz="1400" dirty="0" smtClean="0">
                          <a:latin typeface="Arial Unicode MS" pitchFamily="50" charset="-127"/>
                          <a:ea typeface="Arial Unicode MS" pitchFamily="50" charset="-127"/>
                          <a:cs typeface="Arial Unicode MS" pitchFamily="50" charset="-127"/>
                        </a:rPr>
                        <a:t>Alg.</a:t>
                      </a:r>
                      <a:r>
                        <a:rPr lang="en-US" altLang="ko-KR" sz="1400" baseline="0" dirty="0" smtClean="0">
                          <a:latin typeface="Arial Unicode MS" pitchFamily="50" charset="-127"/>
                          <a:ea typeface="Arial Unicode MS" pitchFamily="50" charset="-127"/>
                          <a:cs typeface="Arial Unicode MS" pitchFamily="50" charset="-127"/>
                        </a:rPr>
                        <a:t> Dev.</a:t>
                      </a:r>
                      <a:endParaRPr lang="ko-KR" altLang="en-US" sz="1400" dirty="0">
                        <a:latin typeface="Arial Unicode MS" pitchFamily="50" charset="-127"/>
                        <a:ea typeface="Arial Unicode MS" pitchFamily="50" charset="-127"/>
                        <a:cs typeface="Arial Unicode MS" pitchFamily="50" charset="-127"/>
                      </a:endParaRPr>
                    </a:p>
                  </a:txBody>
                  <a:tcPr marL="0" marR="0" anchor="ctr"/>
                </a:tc>
                <a:tc>
                  <a:txBody>
                    <a:bodyPr/>
                    <a:lstStyle/>
                    <a:p>
                      <a:pPr algn="ctr" latinLnBrk="1"/>
                      <a:r>
                        <a:rPr lang="en-US" altLang="ko-KR" sz="1400" dirty="0" smtClean="0">
                          <a:latin typeface="Arial Unicode MS" pitchFamily="50" charset="-127"/>
                          <a:ea typeface="Arial Unicode MS" pitchFamily="50" charset="-127"/>
                          <a:cs typeface="Arial Unicode MS" pitchFamily="50" charset="-127"/>
                        </a:rPr>
                        <a:t>Remarks</a:t>
                      </a:r>
                      <a:endParaRPr lang="ko-KR" altLang="en-US" sz="1400" dirty="0">
                        <a:latin typeface="Arial Unicode MS" pitchFamily="50" charset="-127"/>
                        <a:ea typeface="Arial Unicode MS" pitchFamily="50" charset="-127"/>
                        <a:cs typeface="Arial Unicode MS" pitchFamily="50" charset="-127"/>
                      </a:endParaRPr>
                    </a:p>
                  </a:txBody>
                  <a:tcPr marL="0" marR="0" anchor="ctr"/>
                </a:tc>
              </a:tr>
              <a:tr h="233115">
                <a:tc rowSpan="5">
                  <a:txBody>
                    <a:bodyPr/>
                    <a:lstStyle/>
                    <a:p>
                      <a:pPr algn="ctr" latinLnBrk="1"/>
                      <a:r>
                        <a:rPr lang="en-US" altLang="ko-KR" sz="1200" dirty="0" smtClean="0">
                          <a:latin typeface="Arial Unicode MS" pitchFamily="50" charset="-127"/>
                          <a:ea typeface="Arial Unicode MS" pitchFamily="50" charset="-127"/>
                          <a:cs typeface="Arial Unicode MS" pitchFamily="50" charset="-127"/>
                        </a:rPr>
                        <a:t>Scene</a:t>
                      </a:r>
                    </a:p>
                    <a:p>
                      <a:pPr algn="ctr" latinLnBrk="1"/>
                      <a:r>
                        <a:rPr lang="en-US" altLang="ko-KR" sz="1200" dirty="0" smtClean="0">
                          <a:latin typeface="Arial Unicode MS" pitchFamily="50" charset="-127"/>
                          <a:ea typeface="Arial Unicode MS" pitchFamily="50" charset="-127"/>
                          <a:cs typeface="Arial Unicode MS" pitchFamily="50" charset="-127"/>
                        </a:rPr>
                        <a:t>Analysis</a:t>
                      </a:r>
                      <a:endParaRPr lang="ko-KR" altLang="en-US" sz="1200" dirty="0">
                        <a:latin typeface="Arial Unicode MS" pitchFamily="50" charset="-127"/>
                        <a:ea typeface="Arial Unicode MS" pitchFamily="50" charset="-127"/>
                        <a:cs typeface="Arial Unicode MS" pitchFamily="50" charset="-127"/>
                      </a:endParaRPr>
                    </a:p>
                  </a:txBody>
                  <a:tcPr marL="0" marR="0" anchor="ctr"/>
                </a:tc>
                <a:tc gridSpan="2">
                  <a:txBody>
                    <a:bodyPr/>
                    <a:lstStyle/>
                    <a:p>
                      <a:pPr marL="92075" indent="0" latinLnBrk="1"/>
                      <a:r>
                        <a:rPr lang="en-US" altLang="ko-KR" sz="1200" dirty="0" smtClean="0">
                          <a:solidFill>
                            <a:schemeClr val="tx1"/>
                          </a:solidFill>
                          <a:latin typeface="Arial Unicode MS" pitchFamily="50" charset="-127"/>
                          <a:ea typeface="Arial Unicode MS" pitchFamily="50" charset="-127"/>
                          <a:cs typeface="Arial Unicode MS" pitchFamily="50" charset="-127"/>
                        </a:rPr>
                        <a:t>Cloud Detection  (CLD)</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c hMerge="1">
                  <a:txBody>
                    <a:bodyPr/>
                    <a:lstStyle/>
                    <a:p>
                      <a:pPr latinLnBrk="1"/>
                      <a:endParaRPr lang="ko-KR" altLang="en-US"/>
                    </a:p>
                  </a:txBody>
                  <a:tcPr/>
                </a:tc>
                <a:tc>
                  <a:txBody>
                    <a:bodyPr/>
                    <a:lstStyle/>
                    <a:p>
                      <a:pPr algn="ctr" latinLnBrk="1"/>
                      <a:r>
                        <a:rPr lang="en-US" altLang="ko-KR" sz="1200" dirty="0" smtClean="0">
                          <a:solidFill>
                            <a:schemeClr val="tx1"/>
                          </a:solidFill>
                          <a:latin typeface="Arial Unicode MS" pitchFamily="50" charset="-127"/>
                          <a:ea typeface="Arial Unicode MS" pitchFamily="50" charset="-127"/>
                          <a:cs typeface="Arial Unicode MS" pitchFamily="50" charset="-127"/>
                        </a:rPr>
                        <a:t>FD</a:t>
                      </a:r>
                      <a:r>
                        <a:rPr lang="en-US" altLang="ko-KR" sz="1200" baseline="0" dirty="0" smtClean="0">
                          <a:solidFill>
                            <a:schemeClr val="tx1"/>
                          </a:solidFill>
                          <a:latin typeface="Arial Unicode MS" pitchFamily="50" charset="-127"/>
                          <a:ea typeface="Arial Unicode MS" pitchFamily="50" charset="-127"/>
                          <a:cs typeface="Arial Unicode MS" pitchFamily="50" charset="-127"/>
                        </a:rPr>
                        <a:t> / ENH / LA</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1200" dirty="0" smtClean="0">
                          <a:solidFill>
                            <a:schemeClr val="tx1"/>
                          </a:solidFill>
                          <a:latin typeface="Arial Unicode MS" pitchFamily="50" charset="-127"/>
                          <a:ea typeface="Arial Unicode MS" pitchFamily="50" charset="-127"/>
                          <a:cs typeface="Arial Unicode MS" pitchFamily="50" charset="-127"/>
                        </a:rPr>
                        <a:t>NIMR</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1200" dirty="0" smtClean="0">
                          <a:solidFill>
                            <a:schemeClr val="tx1"/>
                          </a:solidFill>
                          <a:latin typeface="Arial Unicode MS" pitchFamily="50" charset="-127"/>
                          <a:ea typeface="Arial Unicode MS" pitchFamily="50" charset="-127"/>
                          <a:cs typeface="Arial Unicode MS" pitchFamily="50" charset="-127"/>
                        </a:rPr>
                        <a:t>Apr 2011</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r>
              <a:tr h="233115">
                <a:tc vMerge="1">
                  <a:txBody>
                    <a:bodyPr/>
                    <a:lstStyle/>
                    <a:p>
                      <a:pPr latinLnBrk="1"/>
                      <a:endParaRPr lang="ko-KR" altLang="en-US" sz="1200" dirty="0"/>
                    </a:p>
                  </a:txBody>
                  <a:tcPr/>
                </a:tc>
                <a:tc gridSpan="2">
                  <a:txBody>
                    <a:bodyPr/>
                    <a:lstStyle/>
                    <a:p>
                      <a:pPr marL="92075" indent="0" latinLnBrk="1"/>
                      <a:r>
                        <a:rPr lang="en-US" altLang="ko-KR" sz="1200" dirty="0" smtClean="0">
                          <a:solidFill>
                            <a:schemeClr val="tx1"/>
                          </a:solidFill>
                          <a:latin typeface="Arial Unicode MS" pitchFamily="50" charset="-127"/>
                          <a:ea typeface="Arial Unicode MS" pitchFamily="50" charset="-127"/>
                          <a:cs typeface="Arial Unicode MS" pitchFamily="50" charset="-127"/>
                        </a:rPr>
                        <a:t>Fog Detection  (FOG)</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c hMerge="1">
                  <a:txBody>
                    <a:bodyPr/>
                    <a:lstStyle/>
                    <a:p>
                      <a:pPr latinLnBrk="1"/>
                      <a:endParaRPr lang="ko-KR" altLang="en-US"/>
                    </a:p>
                  </a:txBody>
                  <a:tcPr/>
                </a:tc>
                <a:tc>
                  <a:txBody>
                    <a:bodyPr/>
                    <a:lstStyle/>
                    <a:p>
                      <a:pPr algn="ctr" latinLnBrk="1"/>
                      <a:r>
                        <a:rPr lang="en-US" altLang="ko-KR" sz="1200" dirty="0" smtClean="0">
                          <a:solidFill>
                            <a:schemeClr val="tx1"/>
                          </a:solidFill>
                          <a:latin typeface="Arial Unicode MS" pitchFamily="50" charset="-127"/>
                          <a:ea typeface="Arial Unicode MS" pitchFamily="50" charset="-127"/>
                          <a:cs typeface="Arial Unicode MS" pitchFamily="50" charset="-127"/>
                        </a:rPr>
                        <a:t>East Asia</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1200" dirty="0" smtClean="0">
                          <a:solidFill>
                            <a:schemeClr val="tx1"/>
                          </a:solidFill>
                          <a:latin typeface="Arial Unicode MS" pitchFamily="50" charset="-127"/>
                          <a:ea typeface="Arial Unicode MS" pitchFamily="50" charset="-127"/>
                          <a:cs typeface="Arial Unicode MS" pitchFamily="50" charset="-127"/>
                        </a:rPr>
                        <a:t>NIMR</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1200" dirty="0" smtClean="0">
                          <a:solidFill>
                            <a:schemeClr val="tx1"/>
                          </a:solidFill>
                          <a:latin typeface="Arial Unicode MS" pitchFamily="50" charset="-127"/>
                          <a:ea typeface="Arial Unicode MS" pitchFamily="50" charset="-127"/>
                          <a:cs typeface="Arial Unicode MS" pitchFamily="50" charset="-127"/>
                        </a:rPr>
                        <a:t>Apr 2011</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r>
              <a:tr h="233115">
                <a:tc vMerge="1">
                  <a:txBody>
                    <a:bodyPr/>
                    <a:lstStyle/>
                    <a:p>
                      <a:pPr latinLnBrk="1"/>
                      <a:endParaRPr lang="ko-KR" altLang="en-US" sz="1200" dirty="0"/>
                    </a:p>
                  </a:txBody>
                  <a:tcPr/>
                </a:tc>
                <a:tc gridSpan="2">
                  <a:txBody>
                    <a:bodyPr/>
                    <a:lstStyle/>
                    <a:p>
                      <a:pPr marL="92075" marR="0" indent="0" algn="l" defTabSz="914400" rtl="0" eaLnBrk="1" fontAlgn="auto" latinLnBrk="1" hangingPunct="1">
                        <a:lnSpc>
                          <a:spcPct val="100000"/>
                        </a:lnSpc>
                        <a:spcBef>
                          <a:spcPts val="0"/>
                        </a:spcBef>
                        <a:spcAft>
                          <a:spcPts val="0"/>
                        </a:spcAft>
                        <a:buClrTx/>
                        <a:buSzTx/>
                        <a:buFontTx/>
                        <a:buNone/>
                        <a:tabLst/>
                        <a:defRPr/>
                      </a:pPr>
                      <a:r>
                        <a:rPr lang="en-US" altLang="ko-KR" sz="1200" dirty="0" smtClean="0">
                          <a:solidFill>
                            <a:schemeClr val="tx1"/>
                          </a:solidFill>
                          <a:latin typeface="Arial Unicode MS" pitchFamily="50" charset="-127"/>
                          <a:ea typeface="Arial Unicode MS" pitchFamily="50" charset="-127"/>
                          <a:cs typeface="Arial Unicode MS" pitchFamily="50" charset="-127"/>
                        </a:rPr>
                        <a:t>Snow/Sea</a:t>
                      </a:r>
                      <a:r>
                        <a:rPr lang="en-US" altLang="ko-KR" sz="1200" baseline="0" dirty="0" smtClean="0">
                          <a:solidFill>
                            <a:schemeClr val="tx1"/>
                          </a:solidFill>
                          <a:latin typeface="Arial Unicode MS" pitchFamily="50" charset="-127"/>
                          <a:ea typeface="Arial Unicode MS" pitchFamily="50" charset="-127"/>
                          <a:cs typeface="Arial Unicode MS" pitchFamily="50" charset="-127"/>
                        </a:rPr>
                        <a:t> Ice  (SSI)</a:t>
                      </a:r>
                      <a:endParaRPr lang="ko-KR" altLang="en-US" sz="1200" dirty="0" smtClean="0">
                        <a:solidFill>
                          <a:schemeClr val="tx1"/>
                        </a:solidFill>
                        <a:latin typeface="Arial Unicode MS" pitchFamily="50" charset="-127"/>
                        <a:ea typeface="Arial Unicode MS" pitchFamily="50" charset="-127"/>
                        <a:cs typeface="Arial Unicode MS" pitchFamily="50" charset="-127"/>
                      </a:endParaRPr>
                    </a:p>
                  </a:txBody>
                  <a:tcPr marL="0" marR="0" marT="0" marB="0" anchor="ctr"/>
                </a:tc>
                <a:tc hMerge="1">
                  <a:txBody>
                    <a:bodyPr/>
                    <a:lstStyle/>
                    <a:p>
                      <a:pPr latinLnBrk="1"/>
                      <a:endParaRPr lang="ko-KR" altLang="en-US"/>
                    </a:p>
                  </a:txBody>
                  <a:tcPr/>
                </a:tc>
                <a:tc>
                  <a:txBody>
                    <a:bodyPr/>
                    <a:lstStyle/>
                    <a:p>
                      <a:pPr algn="ctr" latinLnBrk="1"/>
                      <a:r>
                        <a:rPr lang="en-US" altLang="ko-KR" sz="1200" dirty="0" smtClean="0">
                          <a:solidFill>
                            <a:schemeClr val="tx1"/>
                          </a:solidFill>
                          <a:latin typeface="Arial Unicode MS" pitchFamily="50" charset="-127"/>
                          <a:ea typeface="Arial Unicode MS" pitchFamily="50" charset="-127"/>
                          <a:cs typeface="Arial Unicode MS" pitchFamily="50" charset="-127"/>
                        </a:rPr>
                        <a:t>FD</a:t>
                      </a:r>
                      <a:r>
                        <a:rPr lang="en-US" altLang="ko-KR" sz="1200" baseline="0" dirty="0" smtClean="0">
                          <a:solidFill>
                            <a:schemeClr val="tx1"/>
                          </a:solidFill>
                          <a:latin typeface="Arial Unicode MS" pitchFamily="50" charset="-127"/>
                          <a:ea typeface="Arial Unicode MS" pitchFamily="50" charset="-127"/>
                          <a:cs typeface="Arial Unicode MS" pitchFamily="50" charset="-127"/>
                        </a:rPr>
                        <a:t> / ENH + comp.</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1200" dirty="0" smtClean="0">
                          <a:solidFill>
                            <a:schemeClr val="tx1"/>
                          </a:solidFill>
                          <a:latin typeface="Arial Unicode MS" pitchFamily="50" charset="-127"/>
                          <a:ea typeface="Arial Unicode MS" pitchFamily="50" charset="-127"/>
                          <a:cs typeface="Arial Unicode MS" pitchFamily="50" charset="-127"/>
                        </a:rPr>
                        <a:t>NIMR</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1200" dirty="0" smtClean="0">
                          <a:solidFill>
                            <a:schemeClr val="tx1"/>
                          </a:solidFill>
                          <a:latin typeface="Arial Unicode MS" pitchFamily="50" charset="-127"/>
                          <a:ea typeface="Arial Unicode MS" pitchFamily="50" charset="-127"/>
                          <a:cs typeface="Arial Unicode MS" pitchFamily="50" charset="-127"/>
                        </a:rPr>
                        <a:t>Jan</a:t>
                      </a:r>
                      <a:r>
                        <a:rPr lang="en-US" altLang="ko-KR" sz="1200" baseline="0" dirty="0" smtClean="0">
                          <a:solidFill>
                            <a:schemeClr val="tx1"/>
                          </a:solidFill>
                          <a:latin typeface="Arial Unicode MS" pitchFamily="50" charset="-127"/>
                          <a:ea typeface="Arial Unicode MS" pitchFamily="50" charset="-127"/>
                          <a:cs typeface="Arial Unicode MS" pitchFamily="50" charset="-127"/>
                        </a:rPr>
                        <a:t> </a:t>
                      </a:r>
                      <a:r>
                        <a:rPr lang="en-US" altLang="ko-KR" sz="1200" dirty="0" smtClean="0">
                          <a:solidFill>
                            <a:schemeClr val="tx1"/>
                          </a:solidFill>
                          <a:latin typeface="Arial Unicode MS" pitchFamily="50" charset="-127"/>
                          <a:ea typeface="Arial Unicode MS" pitchFamily="50" charset="-127"/>
                          <a:cs typeface="Arial Unicode MS" pitchFamily="50" charset="-127"/>
                        </a:rPr>
                        <a:t>2012</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r>
              <a:tr h="233115">
                <a:tc vMerge="1">
                  <a:txBody>
                    <a:bodyPr/>
                    <a:lstStyle/>
                    <a:p>
                      <a:pPr latinLnBrk="1"/>
                      <a:endParaRPr lang="ko-KR" altLang="en-US" sz="1200" dirty="0"/>
                    </a:p>
                  </a:txBody>
                  <a:tcPr/>
                </a:tc>
                <a:tc gridSpan="2">
                  <a:txBody>
                    <a:bodyPr/>
                    <a:lstStyle/>
                    <a:p>
                      <a:pPr marL="92075" marR="0" indent="0" algn="l" defTabSz="914400" rtl="0" eaLnBrk="1" fontAlgn="auto" latinLnBrk="1" hangingPunct="1">
                        <a:lnSpc>
                          <a:spcPct val="100000"/>
                        </a:lnSpc>
                        <a:spcBef>
                          <a:spcPts val="0"/>
                        </a:spcBef>
                        <a:spcAft>
                          <a:spcPts val="0"/>
                        </a:spcAft>
                        <a:buClrTx/>
                        <a:buSzTx/>
                        <a:buFontTx/>
                        <a:buNone/>
                        <a:tabLst/>
                        <a:defRPr/>
                      </a:pPr>
                      <a:r>
                        <a:rPr lang="en-US" altLang="ko-KR" sz="1200" dirty="0" smtClean="0">
                          <a:solidFill>
                            <a:schemeClr val="tx1"/>
                          </a:solidFill>
                          <a:latin typeface="Arial Unicode MS" pitchFamily="50" charset="-127"/>
                          <a:ea typeface="Arial Unicode MS" pitchFamily="50" charset="-127"/>
                          <a:cs typeface="Arial Unicode MS" pitchFamily="50" charset="-127"/>
                        </a:rPr>
                        <a:t>Aerosol</a:t>
                      </a:r>
                      <a:r>
                        <a:rPr lang="en-US" altLang="ko-KR" sz="1200" baseline="0" dirty="0" smtClean="0">
                          <a:solidFill>
                            <a:schemeClr val="tx1"/>
                          </a:solidFill>
                          <a:latin typeface="Arial Unicode MS" pitchFamily="50" charset="-127"/>
                          <a:ea typeface="Arial Unicode MS" pitchFamily="50" charset="-127"/>
                          <a:cs typeface="Arial Unicode MS" pitchFamily="50" charset="-127"/>
                        </a:rPr>
                        <a:t> Index  (AI)</a:t>
                      </a:r>
                      <a:endParaRPr lang="ko-KR" altLang="en-US" sz="1200" dirty="0" smtClean="0">
                        <a:solidFill>
                          <a:schemeClr val="tx1"/>
                        </a:solidFill>
                        <a:latin typeface="Arial Unicode MS" pitchFamily="50" charset="-127"/>
                        <a:ea typeface="Arial Unicode MS" pitchFamily="50" charset="-127"/>
                        <a:cs typeface="Arial Unicode MS" pitchFamily="50" charset="-127"/>
                      </a:endParaRPr>
                    </a:p>
                  </a:txBody>
                  <a:tcPr marL="0" marR="0" marT="0" marB="0" anchor="ctr"/>
                </a:tc>
                <a:tc hMerge="1">
                  <a:txBody>
                    <a:bodyPr/>
                    <a:lstStyle/>
                    <a:p>
                      <a:pPr latinLnBrk="1"/>
                      <a:endParaRPr lang="ko-KR" altLang="en-US"/>
                    </a:p>
                  </a:txBody>
                  <a:tcPr/>
                </a:tc>
                <a:tc>
                  <a:txBody>
                    <a:bodyPr/>
                    <a:lstStyle/>
                    <a:p>
                      <a:pPr algn="ctr" latinLnBrk="1"/>
                      <a:r>
                        <a:rPr lang="en-US" altLang="ko-KR" sz="1200" dirty="0" smtClean="0">
                          <a:solidFill>
                            <a:schemeClr val="tx1"/>
                          </a:solidFill>
                          <a:latin typeface="Arial Unicode MS" pitchFamily="50" charset="-127"/>
                          <a:ea typeface="Arial Unicode MS" pitchFamily="50" charset="-127"/>
                          <a:cs typeface="Arial Unicode MS" pitchFamily="50" charset="-127"/>
                        </a:rPr>
                        <a:t>East Asia</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1200" dirty="0" smtClean="0">
                          <a:solidFill>
                            <a:schemeClr val="tx1"/>
                          </a:solidFill>
                          <a:latin typeface="Arial Unicode MS" pitchFamily="50" charset="-127"/>
                          <a:ea typeface="Arial Unicode MS" pitchFamily="50" charset="-127"/>
                          <a:cs typeface="Arial Unicode MS" pitchFamily="50" charset="-127"/>
                        </a:rPr>
                        <a:t>Pusan NU</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1200" dirty="0" smtClean="0">
                          <a:solidFill>
                            <a:schemeClr val="tx1"/>
                          </a:solidFill>
                          <a:latin typeface="Arial Unicode MS" pitchFamily="50" charset="-127"/>
                          <a:ea typeface="Arial Unicode MS" pitchFamily="50" charset="-127"/>
                          <a:cs typeface="Arial Unicode MS" pitchFamily="50" charset="-127"/>
                        </a:rPr>
                        <a:t>Apr 2011</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r>
              <a:tr h="233115">
                <a:tc vMerge="1">
                  <a:txBody>
                    <a:bodyPr/>
                    <a:lstStyle/>
                    <a:p>
                      <a:pPr latinLnBrk="1"/>
                      <a:endParaRPr lang="ko-KR" altLang="en-US" sz="1200" dirty="0"/>
                    </a:p>
                  </a:txBody>
                  <a:tcPr/>
                </a:tc>
                <a:tc gridSpan="2">
                  <a:txBody>
                    <a:bodyPr/>
                    <a:lstStyle/>
                    <a:p>
                      <a:pPr marL="92075" marR="0" indent="0" algn="l" defTabSz="914400" rtl="0" eaLnBrk="1" fontAlgn="auto" latinLnBrk="1" hangingPunct="1">
                        <a:lnSpc>
                          <a:spcPct val="100000"/>
                        </a:lnSpc>
                        <a:spcBef>
                          <a:spcPts val="0"/>
                        </a:spcBef>
                        <a:spcAft>
                          <a:spcPts val="0"/>
                        </a:spcAft>
                        <a:buClrTx/>
                        <a:buSzTx/>
                        <a:buFontTx/>
                        <a:buNone/>
                        <a:tabLst/>
                        <a:defRPr/>
                      </a:pPr>
                      <a:r>
                        <a:rPr lang="en-US" altLang="ko-KR" sz="1200" dirty="0" smtClean="0">
                          <a:solidFill>
                            <a:schemeClr val="tx1"/>
                          </a:solidFill>
                          <a:latin typeface="Arial Unicode MS" pitchFamily="50" charset="-127"/>
                          <a:ea typeface="Arial Unicode MS" pitchFamily="50" charset="-127"/>
                          <a:cs typeface="Arial Unicode MS" pitchFamily="50" charset="-127"/>
                        </a:rPr>
                        <a:t>Aerosol</a:t>
                      </a:r>
                      <a:r>
                        <a:rPr lang="en-US" altLang="ko-KR" sz="1200" baseline="0" dirty="0" smtClean="0">
                          <a:solidFill>
                            <a:schemeClr val="tx1"/>
                          </a:solidFill>
                          <a:latin typeface="Arial Unicode MS" pitchFamily="50" charset="-127"/>
                          <a:ea typeface="Arial Unicode MS" pitchFamily="50" charset="-127"/>
                          <a:cs typeface="Arial Unicode MS" pitchFamily="50" charset="-127"/>
                        </a:rPr>
                        <a:t> Optical Depth  (AOD)</a:t>
                      </a:r>
                      <a:endParaRPr lang="ko-KR" altLang="en-US" sz="1200" dirty="0" smtClean="0">
                        <a:solidFill>
                          <a:schemeClr val="tx1"/>
                        </a:solidFill>
                        <a:latin typeface="Arial Unicode MS" pitchFamily="50" charset="-127"/>
                        <a:ea typeface="Arial Unicode MS" pitchFamily="50" charset="-127"/>
                        <a:cs typeface="Arial Unicode MS" pitchFamily="50" charset="-127"/>
                      </a:endParaRPr>
                    </a:p>
                  </a:txBody>
                  <a:tcPr marL="0" marR="0" marT="0" marB="0" anchor="ctr"/>
                </a:tc>
                <a:tc hMerge="1">
                  <a:txBody>
                    <a:bodyPr/>
                    <a:lstStyle/>
                    <a:p>
                      <a:pPr latinLnBrk="1"/>
                      <a:endParaRPr lang="ko-KR" altLang="en-US"/>
                    </a:p>
                  </a:txBody>
                  <a:tcPr/>
                </a:tc>
                <a:tc>
                  <a:txBody>
                    <a:bodyPr/>
                    <a:lstStyle/>
                    <a:p>
                      <a:pPr algn="ctr" latinLnBrk="1"/>
                      <a:r>
                        <a:rPr lang="en-US" altLang="ko-KR" sz="1200" dirty="0" smtClean="0">
                          <a:solidFill>
                            <a:schemeClr val="tx1"/>
                          </a:solidFill>
                          <a:latin typeface="Arial Unicode MS" pitchFamily="50" charset="-127"/>
                          <a:ea typeface="Arial Unicode MS" pitchFamily="50" charset="-127"/>
                          <a:cs typeface="Arial Unicode MS" pitchFamily="50" charset="-127"/>
                        </a:rPr>
                        <a:t>East Asia</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1200" dirty="0" smtClean="0">
                          <a:solidFill>
                            <a:schemeClr val="tx1"/>
                          </a:solidFill>
                          <a:latin typeface="Arial Unicode MS" pitchFamily="50" charset="-127"/>
                          <a:ea typeface="Arial Unicode MS" pitchFamily="50" charset="-127"/>
                          <a:cs typeface="Arial Unicode MS" pitchFamily="50" charset="-127"/>
                        </a:rPr>
                        <a:t>YSU</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1200" dirty="0" smtClean="0">
                          <a:solidFill>
                            <a:schemeClr val="tx1"/>
                          </a:solidFill>
                          <a:latin typeface="Arial Unicode MS" pitchFamily="50" charset="-127"/>
                          <a:ea typeface="Arial Unicode MS" pitchFamily="50" charset="-127"/>
                          <a:cs typeface="Arial Unicode MS" pitchFamily="50" charset="-127"/>
                        </a:rPr>
                        <a:t>Jan 2012</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r>
              <a:tr h="233115">
                <a:tc rowSpan="6">
                  <a:txBody>
                    <a:bodyPr/>
                    <a:lstStyle/>
                    <a:p>
                      <a:pPr algn="ctr" latinLnBrk="1"/>
                      <a:r>
                        <a:rPr lang="en-US" altLang="ko-KR" sz="1200" dirty="0" smtClean="0">
                          <a:latin typeface="Arial Unicode MS" pitchFamily="50" charset="-127"/>
                          <a:ea typeface="Arial Unicode MS" pitchFamily="50" charset="-127"/>
                          <a:cs typeface="Arial Unicode MS" pitchFamily="50" charset="-127"/>
                        </a:rPr>
                        <a:t>Cloud Information</a:t>
                      </a:r>
                      <a:endParaRPr lang="ko-KR" altLang="en-US" sz="1200" dirty="0">
                        <a:latin typeface="Arial Unicode MS" pitchFamily="50" charset="-127"/>
                        <a:ea typeface="Arial Unicode MS" pitchFamily="50" charset="-127"/>
                        <a:cs typeface="Arial Unicode MS" pitchFamily="50" charset="-127"/>
                      </a:endParaRPr>
                    </a:p>
                  </a:txBody>
                  <a:tcPr marL="0" marR="0" anchor="ctr"/>
                </a:tc>
                <a:tc rowSpan="4">
                  <a:txBody>
                    <a:bodyPr/>
                    <a:lstStyle/>
                    <a:p>
                      <a:pPr algn="ctr" latinLnBrk="1"/>
                      <a:r>
                        <a:rPr lang="en-US" altLang="ko-KR" sz="1200" dirty="0" smtClean="0">
                          <a:latin typeface="Arial Unicode MS" pitchFamily="50" charset="-127"/>
                          <a:ea typeface="Arial Unicode MS" pitchFamily="50" charset="-127"/>
                          <a:cs typeface="Arial Unicode MS" pitchFamily="50" charset="-127"/>
                        </a:rPr>
                        <a:t>Cloud  Analysis</a:t>
                      </a:r>
                    </a:p>
                    <a:p>
                      <a:pPr algn="ctr" latinLnBrk="1"/>
                      <a:r>
                        <a:rPr lang="en-US" altLang="ko-KR" sz="1200" dirty="0" smtClean="0">
                          <a:latin typeface="Arial Unicode MS" pitchFamily="50" charset="-127"/>
                          <a:ea typeface="Arial Unicode MS" pitchFamily="50" charset="-127"/>
                          <a:cs typeface="Arial Unicode MS" pitchFamily="50" charset="-127"/>
                        </a:rPr>
                        <a:t>(CLA)</a:t>
                      </a:r>
                      <a:endParaRPr lang="ko-KR" altLang="en-US" sz="1200" dirty="0">
                        <a:latin typeface="Arial Unicode MS" pitchFamily="50" charset="-127"/>
                        <a:ea typeface="Arial Unicode MS" pitchFamily="50" charset="-127"/>
                        <a:cs typeface="Arial Unicode MS" pitchFamily="50" charset="-127"/>
                      </a:endParaRPr>
                    </a:p>
                  </a:txBody>
                  <a:tcPr marL="0" marR="0" marT="0" marB="0" anchor="ctr"/>
                </a:tc>
                <a:tc>
                  <a:txBody>
                    <a:bodyPr/>
                    <a:lstStyle/>
                    <a:p>
                      <a:pPr marL="92075" indent="0" latinLnBrk="1"/>
                      <a:r>
                        <a:rPr lang="en-US" altLang="ko-KR" sz="1200" dirty="0" smtClean="0">
                          <a:solidFill>
                            <a:schemeClr val="tx1"/>
                          </a:solidFill>
                          <a:latin typeface="Arial Unicode MS" pitchFamily="50" charset="-127"/>
                          <a:ea typeface="Arial Unicode MS" pitchFamily="50" charset="-127"/>
                          <a:cs typeface="Arial Unicode MS" pitchFamily="50" charset="-127"/>
                        </a:rPr>
                        <a:t>Cloud Type  (CT)</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1200" dirty="0" smtClean="0">
                          <a:solidFill>
                            <a:schemeClr val="tx1"/>
                          </a:solidFill>
                          <a:latin typeface="Arial Unicode MS" pitchFamily="50" charset="-127"/>
                          <a:ea typeface="Arial Unicode MS" pitchFamily="50" charset="-127"/>
                          <a:cs typeface="Arial Unicode MS" pitchFamily="50" charset="-127"/>
                        </a:rPr>
                        <a:t>FD</a:t>
                      </a:r>
                      <a:r>
                        <a:rPr lang="en-US" altLang="ko-KR" sz="1200" baseline="0" dirty="0" smtClean="0">
                          <a:solidFill>
                            <a:schemeClr val="tx1"/>
                          </a:solidFill>
                          <a:latin typeface="Arial Unicode MS" pitchFamily="50" charset="-127"/>
                          <a:ea typeface="Arial Unicode MS" pitchFamily="50" charset="-127"/>
                          <a:cs typeface="Arial Unicode MS" pitchFamily="50" charset="-127"/>
                        </a:rPr>
                        <a:t> / ENH / LA</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c rowSpan="4">
                  <a:txBody>
                    <a:bodyPr/>
                    <a:lstStyle/>
                    <a:p>
                      <a:pPr algn="ctr" latinLnBrk="1"/>
                      <a:r>
                        <a:rPr lang="en-US" altLang="ko-KR" sz="1200" dirty="0" smtClean="0">
                          <a:solidFill>
                            <a:schemeClr val="tx1"/>
                          </a:solidFill>
                          <a:latin typeface="Arial Unicode MS" pitchFamily="50" charset="-127"/>
                          <a:ea typeface="Arial Unicode MS" pitchFamily="50" charset="-127"/>
                          <a:cs typeface="Arial Unicode MS" pitchFamily="50" charset="-127"/>
                        </a:rPr>
                        <a:t>SNU</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c rowSpan="2">
                  <a:txBody>
                    <a:bodyPr/>
                    <a:lstStyle/>
                    <a:p>
                      <a:pPr algn="ctr" latinLnBrk="1"/>
                      <a:r>
                        <a:rPr lang="en-US" altLang="ko-KR" sz="1200" dirty="0" smtClean="0">
                          <a:solidFill>
                            <a:schemeClr val="tx1"/>
                          </a:solidFill>
                          <a:latin typeface="Arial Unicode MS" pitchFamily="50" charset="-127"/>
                          <a:ea typeface="Arial Unicode MS" pitchFamily="50" charset="-127"/>
                          <a:cs typeface="Arial Unicode MS" pitchFamily="50" charset="-127"/>
                        </a:rPr>
                        <a:t>Apr 2011</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r>
              <a:tr h="233115">
                <a:tc vMerge="1">
                  <a:txBody>
                    <a:bodyPr/>
                    <a:lstStyle/>
                    <a:p>
                      <a:pPr latinLnBrk="1"/>
                      <a:endParaRPr lang="ko-KR" altLang="en-US" sz="1200"/>
                    </a:p>
                  </a:txBody>
                  <a:tcPr/>
                </a:tc>
                <a:tc vMerge="1">
                  <a:txBody>
                    <a:bodyPr/>
                    <a:lstStyle/>
                    <a:p>
                      <a:pPr latinLnBrk="1"/>
                      <a:endParaRPr lang="ko-KR" altLang="en-US" sz="1200" dirty="0"/>
                    </a:p>
                  </a:txBody>
                  <a:tcPr/>
                </a:tc>
                <a:tc>
                  <a:txBody>
                    <a:bodyPr/>
                    <a:lstStyle/>
                    <a:p>
                      <a:pPr marL="92075" indent="0" latinLnBrk="1"/>
                      <a:r>
                        <a:rPr lang="en-US" altLang="ko-KR" sz="1200" dirty="0" smtClean="0">
                          <a:solidFill>
                            <a:schemeClr val="tx1"/>
                          </a:solidFill>
                          <a:latin typeface="Arial Unicode MS" pitchFamily="50" charset="-127"/>
                          <a:ea typeface="Arial Unicode MS" pitchFamily="50" charset="-127"/>
                          <a:cs typeface="Arial Unicode MS" pitchFamily="50" charset="-127"/>
                        </a:rPr>
                        <a:t>Cloud Amount  (CA)</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dirty="0" smtClean="0">
                          <a:solidFill>
                            <a:schemeClr val="tx1"/>
                          </a:solidFill>
                          <a:latin typeface="Arial Unicode MS" pitchFamily="50" charset="-127"/>
                          <a:ea typeface="Arial Unicode MS" pitchFamily="50" charset="-127"/>
                          <a:cs typeface="Arial Unicode MS" pitchFamily="50" charset="-127"/>
                        </a:rPr>
                        <a:t>FD</a:t>
                      </a:r>
                      <a:r>
                        <a:rPr lang="en-US" altLang="ko-KR" sz="1200" baseline="0" dirty="0" smtClean="0">
                          <a:solidFill>
                            <a:schemeClr val="tx1"/>
                          </a:solidFill>
                          <a:latin typeface="Arial Unicode MS" pitchFamily="50" charset="-127"/>
                          <a:ea typeface="Arial Unicode MS" pitchFamily="50" charset="-127"/>
                          <a:cs typeface="Arial Unicode MS" pitchFamily="50" charset="-127"/>
                        </a:rPr>
                        <a:t> / ENH / LA</a:t>
                      </a:r>
                      <a:endParaRPr lang="ko-KR" altLang="en-US" sz="1200" dirty="0" smtClean="0">
                        <a:solidFill>
                          <a:schemeClr val="tx1"/>
                        </a:solidFill>
                        <a:latin typeface="Arial Unicode MS" pitchFamily="50" charset="-127"/>
                        <a:ea typeface="Arial Unicode MS" pitchFamily="50" charset="-127"/>
                        <a:cs typeface="Arial Unicode MS" pitchFamily="50" charset="-127"/>
                      </a:endParaRPr>
                    </a:p>
                  </a:txBody>
                  <a:tcPr marL="0" marR="0" marT="0" marB="0" anchor="ctr"/>
                </a:tc>
                <a:tc vMerge="1">
                  <a:txBody>
                    <a:bodyPr/>
                    <a:lstStyle/>
                    <a:p>
                      <a:pPr algn="ctr" latinLnBrk="1"/>
                      <a:endParaRPr lang="ko-KR" altLang="en-US" sz="1200" dirty="0"/>
                    </a:p>
                  </a:txBody>
                  <a:tcPr/>
                </a:tc>
                <a:tc vMerge="1">
                  <a:txBody>
                    <a:bodyPr/>
                    <a:lstStyle/>
                    <a:p>
                      <a:pPr algn="ctr" latinLnBrk="1"/>
                      <a:endParaRPr lang="ko-KR" altLang="en-US" sz="1200" dirty="0"/>
                    </a:p>
                  </a:txBody>
                  <a:tcPr/>
                </a:tc>
              </a:tr>
              <a:tr h="233115">
                <a:tc vMerge="1">
                  <a:txBody>
                    <a:bodyPr/>
                    <a:lstStyle/>
                    <a:p>
                      <a:pPr latinLnBrk="1"/>
                      <a:endParaRPr lang="ko-KR" altLang="en-US" sz="1200"/>
                    </a:p>
                  </a:txBody>
                  <a:tcPr/>
                </a:tc>
                <a:tc vMerge="1">
                  <a:txBody>
                    <a:bodyPr/>
                    <a:lstStyle/>
                    <a:p>
                      <a:pPr latinLnBrk="1"/>
                      <a:endParaRPr lang="ko-KR" altLang="en-US" sz="1200" dirty="0"/>
                    </a:p>
                  </a:txBody>
                  <a:tcPr/>
                </a:tc>
                <a:tc>
                  <a:txBody>
                    <a:bodyPr/>
                    <a:lstStyle/>
                    <a:p>
                      <a:pPr marL="92075" indent="0" latinLnBrk="1"/>
                      <a:r>
                        <a:rPr lang="en-US" altLang="ko-KR" sz="1200" dirty="0" smtClean="0">
                          <a:solidFill>
                            <a:schemeClr val="tx1"/>
                          </a:solidFill>
                          <a:latin typeface="Arial Unicode MS" pitchFamily="50" charset="-127"/>
                          <a:ea typeface="Arial Unicode MS" pitchFamily="50" charset="-127"/>
                          <a:cs typeface="Arial Unicode MS" pitchFamily="50" charset="-127"/>
                        </a:rPr>
                        <a:t>Cloud Phase (CP)</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dirty="0" smtClean="0">
                          <a:solidFill>
                            <a:schemeClr val="tx1"/>
                          </a:solidFill>
                          <a:latin typeface="Arial Unicode MS" pitchFamily="50" charset="-127"/>
                          <a:ea typeface="Arial Unicode MS" pitchFamily="50" charset="-127"/>
                          <a:cs typeface="Arial Unicode MS" pitchFamily="50" charset="-127"/>
                        </a:rPr>
                        <a:t>FD</a:t>
                      </a:r>
                      <a:r>
                        <a:rPr lang="en-US" altLang="ko-KR" sz="1200" baseline="0" dirty="0" smtClean="0">
                          <a:solidFill>
                            <a:schemeClr val="tx1"/>
                          </a:solidFill>
                          <a:latin typeface="Arial Unicode MS" pitchFamily="50" charset="-127"/>
                          <a:ea typeface="Arial Unicode MS" pitchFamily="50" charset="-127"/>
                          <a:cs typeface="Arial Unicode MS" pitchFamily="50" charset="-127"/>
                        </a:rPr>
                        <a:t> / ENH / LA</a:t>
                      </a:r>
                      <a:endParaRPr lang="ko-KR" altLang="en-US" sz="1200" dirty="0" smtClean="0">
                        <a:solidFill>
                          <a:schemeClr val="tx1"/>
                        </a:solidFill>
                        <a:latin typeface="Arial Unicode MS" pitchFamily="50" charset="-127"/>
                        <a:ea typeface="Arial Unicode MS" pitchFamily="50" charset="-127"/>
                        <a:cs typeface="Arial Unicode MS" pitchFamily="50" charset="-127"/>
                      </a:endParaRPr>
                    </a:p>
                  </a:txBody>
                  <a:tcPr marL="0" marR="0" marT="0" marB="0" anchor="ctr"/>
                </a:tc>
                <a:tc vMerge="1">
                  <a:txBody>
                    <a:bodyPr/>
                    <a:lstStyle/>
                    <a:p>
                      <a:pPr algn="ctr" latinLnBrk="1"/>
                      <a:endParaRPr lang="ko-KR" altLang="en-US" sz="1200" dirty="0"/>
                    </a:p>
                  </a:txBody>
                  <a:tcPr marL="0" marR="0" anchor="ctr"/>
                </a:tc>
                <a:tc>
                  <a:txBody>
                    <a:bodyPr/>
                    <a:lstStyle/>
                    <a:p>
                      <a:pPr algn="ctr" latinLnBrk="1"/>
                      <a:r>
                        <a:rPr lang="en-US" altLang="ko-KR" sz="1200" dirty="0" smtClean="0">
                          <a:solidFill>
                            <a:schemeClr val="tx1"/>
                          </a:solidFill>
                          <a:latin typeface="Arial Unicode MS" pitchFamily="50" charset="-127"/>
                          <a:ea typeface="Arial Unicode MS" pitchFamily="50" charset="-127"/>
                          <a:cs typeface="Arial Unicode MS" pitchFamily="50" charset="-127"/>
                        </a:rPr>
                        <a:t>Jan</a:t>
                      </a:r>
                      <a:r>
                        <a:rPr lang="en-US" altLang="ko-KR" sz="1200" baseline="0" dirty="0" smtClean="0">
                          <a:solidFill>
                            <a:schemeClr val="tx1"/>
                          </a:solidFill>
                          <a:latin typeface="Arial Unicode MS" pitchFamily="50" charset="-127"/>
                          <a:ea typeface="Arial Unicode MS" pitchFamily="50" charset="-127"/>
                          <a:cs typeface="Arial Unicode MS" pitchFamily="50" charset="-127"/>
                        </a:rPr>
                        <a:t> </a:t>
                      </a:r>
                      <a:r>
                        <a:rPr lang="en-US" altLang="ko-KR" sz="1200" dirty="0" smtClean="0">
                          <a:solidFill>
                            <a:schemeClr val="tx1"/>
                          </a:solidFill>
                          <a:latin typeface="Arial Unicode MS" pitchFamily="50" charset="-127"/>
                          <a:ea typeface="Arial Unicode MS" pitchFamily="50" charset="-127"/>
                          <a:cs typeface="Arial Unicode MS" pitchFamily="50" charset="-127"/>
                        </a:rPr>
                        <a:t>2012</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r>
              <a:tr h="233115">
                <a:tc vMerge="1">
                  <a:txBody>
                    <a:bodyPr/>
                    <a:lstStyle/>
                    <a:p>
                      <a:pPr latinLnBrk="1"/>
                      <a:endParaRPr lang="ko-KR" altLang="en-US" sz="1200"/>
                    </a:p>
                  </a:txBody>
                  <a:tcPr/>
                </a:tc>
                <a:tc vMerge="1">
                  <a:txBody>
                    <a:bodyPr/>
                    <a:lstStyle/>
                    <a:p>
                      <a:pPr latinLnBrk="1"/>
                      <a:endParaRPr lang="ko-KR" altLang="en-US" sz="1200" dirty="0"/>
                    </a:p>
                  </a:txBody>
                  <a:tcPr/>
                </a:tc>
                <a:tc>
                  <a:txBody>
                    <a:bodyPr/>
                    <a:lstStyle/>
                    <a:p>
                      <a:pPr marL="92075" indent="0" latinLnBrk="1"/>
                      <a:r>
                        <a:rPr lang="en-US" altLang="ko-KR" sz="1200" dirty="0" smtClean="0">
                          <a:solidFill>
                            <a:schemeClr val="tx1"/>
                          </a:solidFill>
                          <a:latin typeface="Arial Unicode MS" pitchFamily="50" charset="-127"/>
                          <a:ea typeface="Arial Unicode MS" pitchFamily="50" charset="-127"/>
                          <a:cs typeface="Arial Unicode MS" pitchFamily="50" charset="-127"/>
                        </a:rPr>
                        <a:t>Cloud</a:t>
                      </a:r>
                      <a:r>
                        <a:rPr lang="en-US" altLang="ko-KR" sz="1200" baseline="0" dirty="0" smtClean="0">
                          <a:solidFill>
                            <a:schemeClr val="tx1"/>
                          </a:solidFill>
                          <a:latin typeface="Arial Unicode MS" pitchFamily="50" charset="-127"/>
                          <a:ea typeface="Arial Unicode MS" pitchFamily="50" charset="-127"/>
                          <a:cs typeface="Arial Unicode MS" pitchFamily="50" charset="-127"/>
                        </a:rPr>
                        <a:t> Optical Thickness (COT)</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dirty="0" smtClean="0">
                          <a:solidFill>
                            <a:schemeClr val="tx1"/>
                          </a:solidFill>
                          <a:latin typeface="Arial Unicode MS" pitchFamily="50" charset="-127"/>
                          <a:ea typeface="Arial Unicode MS" pitchFamily="50" charset="-127"/>
                          <a:cs typeface="Arial Unicode MS" pitchFamily="50" charset="-127"/>
                        </a:rPr>
                        <a:t>FD</a:t>
                      </a:r>
                      <a:r>
                        <a:rPr lang="en-US" altLang="ko-KR" sz="1200" baseline="0" dirty="0" smtClean="0">
                          <a:solidFill>
                            <a:schemeClr val="tx1"/>
                          </a:solidFill>
                          <a:latin typeface="Arial Unicode MS" pitchFamily="50" charset="-127"/>
                          <a:ea typeface="Arial Unicode MS" pitchFamily="50" charset="-127"/>
                          <a:cs typeface="Arial Unicode MS" pitchFamily="50" charset="-127"/>
                        </a:rPr>
                        <a:t> / ENH / LA</a:t>
                      </a:r>
                      <a:endParaRPr lang="ko-KR" altLang="en-US" sz="1200" dirty="0" smtClean="0">
                        <a:solidFill>
                          <a:schemeClr val="tx1"/>
                        </a:solidFill>
                        <a:latin typeface="Arial Unicode MS" pitchFamily="50" charset="-127"/>
                        <a:ea typeface="Arial Unicode MS" pitchFamily="50" charset="-127"/>
                        <a:cs typeface="Arial Unicode MS" pitchFamily="50" charset="-127"/>
                      </a:endParaRPr>
                    </a:p>
                  </a:txBody>
                  <a:tcPr marL="0" marR="0" marT="0" marB="0" anchor="ctr"/>
                </a:tc>
                <a:tc vMerge="1">
                  <a:txBody>
                    <a:bodyPr/>
                    <a:lstStyle/>
                    <a:p>
                      <a:pPr algn="ctr" latinLnBrk="1"/>
                      <a:endParaRPr lang="ko-KR" altLang="en-US" sz="1200" dirty="0"/>
                    </a:p>
                  </a:txBody>
                  <a:tcPr marL="0" marR="0" anchor="ctr"/>
                </a:tc>
                <a:tc>
                  <a:txBody>
                    <a:bodyPr/>
                    <a:lstStyle/>
                    <a:p>
                      <a:pPr algn="ctr" latinLnBrk="1"/>
                      <a:r>
                        <a:rPr lang="en-US" altLang="ko-KR" sz="1200" dirty="0" smtClean="0">
                          <a:solidFill>
                            <a:schemeClr val="tx1"/>
                          </a:solidFill>
                          <a:latin typeface="Arial Unicode MS" pitchFamily="50" charset="-127"/>
                          <a:ea typeface="Arial Unicode MS" pitchFamily="50" charset="-127"/>
                          <a:cs typeface="Arial Unicode MS" pitchFamily="50" charset="-127"/>
                        </a:rPr>
                        <a:t>Jan</a:t>
                      </a:r>
                      <a:r>
                        <a:rPr lang="en-US" altLang="ko-KR" sz="1200" baseline="0" dirty="0" smtClean="0">
                          <a:solidFill>
                            <a:schemeClr val="tx1"/>
                          </a:solidFill>
                          <a:latin typeface="Arial Unicode MS" pitchFamily="50" charset="-127"/>
                          <a:ea typeface="Arial Unicode MS" pitchFamily="50" charset="-127"/>
                          <a:cs typeface="Arial Unicode MS" pitchFamily="50" charset="-127"/>
                        </a:rPr>
                        <a:t> </a:t>
                      </a:r>
                      <a:r>
                        <a:rPr lang="en-US" altLang="ko-KR" sz="1200" dirty="0" smtClean="0">
                          <a:solidFill>
                            <a:schemeClr val="tx1"/>
                          </a:solidFill>
                          <a:latin typeface="Arial Unicode MS" pitchFamily="50" charset="-127"/>
                          <a:ea typeface="Arial Unicode MS" pitchFamily="50" charset="-127"/>
                          <a:cs typeface="Arial Unicode MS" pitchFamily="50" charset="-127"/>
                        </a:rPr>
                        <a:t>2012</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r>
              <a:tr h="233115">
                <a:tc vMerge="1">
                  <a:txBody>
                    <a:bodyPr/>
                    <a:lstStyle/>
                    <a:p>
                      <a:pPr latinLnBrk="1"/>
                      <a:endParaRPr lang="ko-KR" altLang="en-US" sz="1200" dirty="0"/>
                    </a:p>
                  </a:txBody>
                  <a:tcPr/>
                </a:tc>
                <a:tc gridSpan="2">
                  <a:txBody>
                    <a:bodyPr/>
                    <a:lstStyle/>
                    <a:p>
                      <a:pPr marL="92075" indent="0" latinLnBrk="1"/>
                      <a:r>
                        <a:rPr lang="en-US" altLang="ko-KR" sz="1200" dirty="0" smtClean="0">
                          <a:solidFill>
                            <a:schemeClr val="tx1"/>
                          </a:solidFill>
                          <a:latin typeface="Arial Unicode MS" pitchFamily="50" charset="-127"/>
                          <a:ea typeface="Arial Unicode MS" pitchFamily="50" charset="-127"/>
                          <a:cs typeface="Arial Unicode MS" pitchFamily="50" charset="-127"/>
                        </a:rPr>
                        <a:t>Cloud Top Temp./Height  (CTTH)</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c hMerge="1">
                  <a:txBody>
                    <a:bodyPr/>
                    <a:lstStyle/>
                    <a:p>
                      <a:pPr latinLnBrk="1"/>
                      <a:endParaRPr lang="ko-KR" altLang="en-US"/>
                    </a:p>
                  </a:txBody>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dirty="0" smtClean="0">
                          <a:solidFill>
                            <a:schemeClr val="tx1"/>
                          </a:solidFill>
                          <a:latin typeface="Arial Unicode MS" pitchFamily="50" charset="-127"/>
                          <a:ea typeface="Arial Unicode MS" pitchFamily="50" charset="-127"/>
                          <a:cs typeface="Arial Unicode MS" pitchFamily="50" charset="-127"/>
                        </a:rPr>
                        <a:t>FD</a:t>
                      </a:r>
                      <a:r>
                        <a:rPr lang="en-US" altLang="ko-KR" sz="1200" baseline="0" dirty="0" smtClean="0">
                          <a:solidFill>
                            <a:schemeClr val="tx1"/>
                          </a:solidFill>
                          <a:latin typeface="Arial Unicode MS" pitchFamily="50" charset="-127"/>
                          <a:ea typeface="Arial Unicode MS" pitchFamily="50" charset="-127"/>
                          <a:cs typeface="Arial Unicode MS" pitchFamily="50" charset="-127"/>
                        </a:rPr>
                        <a:t> / ENH / LA</a:t>
                      </a:r>
                      <a:endParaRPr lang="ko-KR" altLang="en-US" sz="1200" dirty="0" smtClean="0">
                        <a:solidFill>
                          <a:schemeClr val="tx1"/>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1200" dirty="0" smtClean="0">
                          <a:solidFill>
                            <a:schemeClr val="tx1"/>
                          </a:solidFill>
                          <a:latin typeface="Arial Unicode MS" pitchFamily="50" charset="-127"/>
                          <a:ea typeface="Arial Unicode MS" pitchFamily="50" charset="-127"/>
                          <a:cs typeface="Arial Unicode MS" pitchFamily="50" charset="-127"/>
                        </a:rPr>
                        <a:t>SNU</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1200" dirty="0" smtClean="0">
                          <a:solidFill>
                            <a:schemeClr val="tx1"/>
                          </a:solidFill>
                          <a:latin typeface="Arial Unicode MS" pitchFamily="50" charset="-127"/>
                          <a:ea typeface="Arial Unicode MS" pitchFamily="50" charset="-127"/>
                          <a:cs typeface="Arial Unicode MS" pitchFamily="50" charset="-127"/>
                        </a:rPr>
                        <a:t>Apr 2011</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r>
              <a:tr h="233115">
                <a:tc vMerge="1">
                  <a:txBody>
                    <a:bodyPr/>
                    <a:lstStyle/>
                    <a:p>
                      <a:pPr latinLnBrk="1"/>
                      <a:endParaRPr lang="ko-KR" altLang="en-US"/>
                    </a:p>
                  </a:txBody>
                  <a:tcPr/>
                </a:tc>
                <a:tc gridSpan="2">
                  <a:txBody>
                    <a:bodyPr/>
                    <a:lstStyle/>
                    <a:p>
                      <a:pPr marL="92075" indent="0" latinLnBrk="1"/>
                      <a:r>
                        <a:rPr lang="en-US" altLang="ko-KR" sz="1200" dirty="0" smtClean="0">
                          <a:solidFill>
                            <a:schemeClr val="tx1"/>
                          </a:solidFill>
                          <a:latin typeface="Arial Unicode MS" pitchFamily="50" charset="-127"/>
                          <a:ea typeface="Arial Unicode MS" pitchFamily="50" charset="-127"/>
                          <a:cs typeface="Arial Unicode MS" pitchFamily="50" charset="-127"/>
                        </a:rPr>
                        <a:t>Rainfall</a:t>
                      </a:r>
                      <a:r>
                        <a:rPr lang="en-US" altLang="ko-KR" sz="1200" baseline="0" dirty="0" smtClean="0">
                          <a:solidFill>
                            <a:schemeClr val="tx1"/>
                          </a:solidFill>
                          <a:latin typeface="Arial Unicode MS" pitchFamily="50" charset="-127"/>
                          <a:ea typeface="Arial Unicode MS" pitchFamily="50" charset="-127"/>
                          <a:cs typeface="Arial Unicode MS" pitchFamily="50" charset="-127"/>
                        </a:rPr>
                        <a:t> Intensity  (RI)</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c hMerge="1">
                  <a:txBody>
                    <a:bodyPr/>
                    <a:lstStyle/>
                    <a:p>
                      <a:pPr latinLnBrk="1"/>
                      <a:endParaRPr lang="ko-KR" altLang="en-US"/>
                    </a:p>
                  </a:txBody>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dirty="0" smtClean="0">
                          <a:solidFill>
                            <a:schemeClr val="tx1"/>
                          </a:solidFill>
                          <a:latin typeface="Arial Unicode MS" pitchFamily="50" charset="-127"/>
                          <a:ea typeface="Arial Unicode MS" pitchFamily="50" charset="-127"/>
                          <a:cs typeface="Arial Unicode MS" pitchFamily="50" charset="-127"/>
                        </a:rPr>
                        <a:t>East Asia /</a:t>
                      </a:r>
                      <a:r>
                        <a:rPr lang="en-US" altLang="ko-KR" sz="1200" baseline="0" dirty="0" smtClean="0">
                          <a:solidFill>
                            <a:schemeClr val="tx1"/>
                          </a:solidFill>
                          <a:latin typeface="Arial Unicode MS" pitchFamily="50" charset="-127"/>
                          <a:ea typeface="Arial Unicode MS" pitchFamily="50" charset="-127"/>
                          <a:cs typeface="Arial Unicode MS" pitchFamily="50" charset="-127"/>
                        </a:rPr>
                        <a:t> LA</a:t>
                      </a:r>
                      <a:endParaRPr lang="ko-KR" altLang="en-US" sz="1200" dirty="0" smtClean="0">
                        <a:solidFill>
                          <a:schemeClr val="tx1"/>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1200" dirty="0" err="1" smtClean="0">
                          <a:solidFill>
                            <a:schemeClr val="tx1"/>
                          </a:solidFill>
                          <a:latin typeface="Arial Unicode MS" pitchFamily="50" charset="-127"/>
                          <a:ea typeface="Arial Unicode MS" pitchFamily="50" charset="-127"/>
                          <a:cs typeface="Arial Unicode MS" pitchFamily="50" charset="-127"/>
                        </a:rPr>
                        <a:t>Kangnung</a:t>
                      </a:r>
                      <a:r>
                        <a:rPr lang="en-US" altLang="ko-KR" sz="1200" dirty="0" smtClean="0">
                          <a:solidFill>
                            <a:schemeClr val="tx1"/>
                          </a:solidFill>
                          <a:latin typeface="Arial Unicode MS" pitchFamily="50" charset="-127"/>
                          <a:ea typeface="Arial Unicode MS" pitchFamily="50" charset="-127"/>
                          <a:cs typeface="Arial Unicode MS" pitchFamily="50" charset="-127"/>
                        </a:rPr>
                        <a:t> NU</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1200" dirty="0" smtClean="0">
                          <a:solidFill>
                            <a:schemeClr val="tx1"/>
                          </a:solidFill>
                          <a:latin typeface="Arial Unicode MS" pitchFamily="50" charset="-127"/>
                          <a:ea typeface="Arial Unicode MS" pitchFamily="50" charset="-127"/>
                          <a:cs typeface="Arial Unicode MS" pitchFamily="50" charset="-127"/>
                        </a:rPr>
                        <a:t>Aug 2011</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r>
              <a:tr h="233115">
                <a:tc rowSpan="2">
                  <a:txBody>
                    <a:bodyPr/>
                    <a:lstStyle/>
                    <a:p>
                      <a:pPr algn="ctr" latinLnBrk="1"/>
                      <a:r>
                        <a:rPr lang="en-US" altLang="ko-KR" sz="1200" dirty="0" smtClean="0">
                          <a:latin typeface="Arial Unicode MS" pitchFamily="50" charset="-127"/>
                          <a:ea typeface="Arial Unicode MS" pitchFamily="50" charset="-127"/>
                          <a:cs typeface="Arial Unicode MS" pitchFamily="50" charset="-127"/>
                        </a:rPr>
                        <a:t>Water vapor Information</a:t>
                      </a:r>
                      <a:endParaRPr lang="ko-KR" altLang="en-US" sz="1200" dirty="0">
                        <a:latin typeface="Arial Unicode MS" pitchFamily="50" charset="-127"/>
                        <a:ea typeface="Arial Unicode MS" pitchFamily="50" charset="-127"/>
                        <a:cs typeface="Arial Unicode MS" pitchFamily="50" charset="-127"/>
                      </a:endParaRPr>
                    </a:p>
                  </a:txBody>
                  <a:tcPr marL="0" marR="0" anchor="ctr"/>
                </a:tc>
                <a:tc gridSpan="2">
                  <a:txBody>
                    <a:bodyPr/>
                    <a:lstStyle/>
                    <a:p>
                      <a:pPr marL="92075" indent="0" latinLnBrk="1"/>
                      <a:r>
                        <a:rPr lang="en-US" altLang="ko-KR" sz="1200" dirty="0" smtClean="0">
                          <a:solidFill>
                            <a:schemeClr val="tx1"/>
                          </a:solidFill>
                          <a:latin typeface="Arial Unicode MS" pitchFamily="50" charset="-127"/>
                          <a:ea typeface="Arial Unicode MS" pitchFamily="50" charset="-127"/>
                          <a:cs typeface="Arial Unicode MS" pitchFamily="50" charset="-127"/>
                        </a:rPr>
                        <a:t>Total </a:t>
                      </a:r>
                      <a:r>
                        <a:rPr lang="en-US" altLang="ko-KR" sz="1200" dirty="0" err="1" smtClean="0">
                          <a:solidFill>
                            <a:schemeClr val="tx1"/>
                          </a:solidFill>
                          <a:latin typeface="Arial Unicode MS" pitchFamily="50" charset="-127"/>
                          <a:ea typeface="Arial Unicode MS" pitchFamily="50" charset="-127"/>
                          <a:cs typeface="Arial Unicode MS" pitchFamily="50" charset="-127"/>
                        </a:rPr>
                        <a:t>Precipitable</a:t>
                      </a:r>
                      <a:r>
                        <a:rPr lang="en-US" altLang="ko-KR" sz="1200" dirty="0" smtClean="0">
                          <a:solidFill>
                            <a:schemeClr val="tx1"/>
                          </a:solidFill>
                          <a:latin typeface="Arial Unicode MS" pitchFamily="50" charset="-127"/>
                          <a:ea typeface="Arial Unicode MS" pitchFamily="50" charset="-127"/>
                          <a:cs typeface="Arial Unicode MS" pitchFamily="50" charset="-127"/>
                        </a:rPr>
                        <a:t> Water  (TPW)</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c hMerge="1">
                  <a:txBody>
                    <a:bodyPr/>
                    <a:lstStyle/>
                    <a:p>
                      <a:pPr latinLnBrk="1"/>
                      <a:endParaRPr lang="ko-KR" altLang="en-US"/>
                    </a:p>
                  </a:txBody>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dirty="0" smtClean="0">
                          <a:solidFill>
                            <a:schemeClr val="tx1"/>
                          </a:solidFill>
                          <a:latin typeface="Arial Unicode MS" pitchFamily="50" charset="-127"/>
                          <a:ea typeface="Arial Unicode MS" pitchFamily="50" charset="-127"/>
                          <a:cs typeface="Arial Unicode MS" pitchFamily="50" charset="-127"/>
                        </a:rPr>
                        <a:t>East Asia</a:t>
                      </a:r>
                      <a:endParaRPr lang="ko-KR" altLang="en-US" sz="1200" dirty="0" smtClean="0">
                        <a:solidFill>
                          <a:schemeClr val="tx1"/>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dirty="0" err="1" smtClean="0">
                          <a:solidFill>
                            <a:schemeClr val="tx1"/>
                          </a:solidFill>
                          <a:latin typeface="Arial Unicode MS" pitchFamily="50" charset="-127"/>
                          <a:ea typeface="Arial Unicode MS" pitchFamily="50" charset="-127"/>
                          <a:cs typeface="Arial Unicode MS" pitchFamily="50" charset="-127"/>
                        </a:rPr>
                        <a:t>Kyoungpook</a:t>
                      </a:r>
                      <a:r>
                        <a:rPr lang="en-US" altLang="ko-KR" sz="1200" dirty="0" smtClean="0">
                          <a:solidFill>
                            <a:schemeClr val="tx1"/>
                          </a:solidFill>
                          <a:latin typeface="Arial Unicode MS" pitchFamily="50" charset="-127"/>
                          <a:ea typeface="Arial Unicode MS" pitchFamily="50" charset="-127"/>
                          <a:cs typeface="Arial Unicode MS" pitchFamily="50" charset="-127"/>
                        </a:rPr>
                        <a:t> NU</a:t>
                      </a:r>
                      <a:endParaRPr lang="ko-KR" altLang="en-US" sz="1200" dirty="0" smtClean="0">
                        <a:solidFill>
                          <a:schemeClr val="tx1"/>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dirty="0" smtClean="0">
                          <a:solidFill>
                            <a:schemeClr val="tx1"/>
                          </a:solidFill>
                          <a:latin typeface="Arial Unicode MS" pitchFamily="50" charset="-127"/>
                          <a:ea typeface="Arial Unicode MS" pitchFamily="50" charset="-127"/>
                          <a:cs typeface="Arial Unicode MS" pitchFamily="50" charset="-127"/>
                        </a:rPr>
                        <a:t>Jan 2012</a:t>
                      </a:r>
                      <a:endParaRPr lang="ko-KR" altLang="en-US" sz="1200" dirty="0" smtClean="0">
                        <a:solidFill>
                          <a:schemeClr val="tx1"/>
                        </a:solidFill>
                        <a:latin typeface="Arial Unicode MS" pitchFamily="50" charset="-127"/>
                        <a:ea typeface="Arial Unicode MS" pitchFamily="50" charset="-127"/>
                        <a:cs typeface="Arial Unicode MS" pitchFamily="50" charset="-127"/>
                      </a:endParaRPr>
                    </a:p>
                  </a:txBody>
                  <a:tcPr marL="0" marR="0" marT="0" marB="0" anchor="ctr"/>
                </a:tc>
              </a:tr>
              <a:tr h="326440">
                <a:tc vMerge="1">
                  <a:txBody>
                    <a:bodyPr/>
                    <a:lstStyle/>
                    <a:p>
                      <a:pPr algn="ctr" latinLnBrk="1"/>
                      <a:endParaRPr lang="ko-KR" altLang="en-US" sz="1200" dirty="0"/>
                    </a:p>
                  </a:txBody>
                  <a:tcPr/>
                </a:tc>
                <a:tc gridSpan="2">
                  <a:txBody>
                    <a:bodyPr/>
                    <a:lstStyle/>
                    <a:p>
                      <a:pPr marL="92075" indent="0" latinLnBrk="1"/>
                      <a:r>
                        <a:rPr lang="en-US" altLang="ko-KR" sz="1200" dirty="0" smtClean="0">
                          <a:solidFill>
                            <a:schemeClr val="tx1"/>
                          </a:solidFill>
                          <a:latin typeface="Arial Unicode MS" pitchFamily="50" charset="-127"/>
                          <a:ea typeface="Arial Unicode MS" pitchFamily="50" charset="-127"/>
                          <a:cs typeface="Arial Unicode MS" pitchFamily="50" charset="-127"/>
                        </a:rPr>
                        <a:t>Upper</a:t>
                      </a:r>
                      <a:r>
                        <a:rPr lang="en-US" altLang="ko-KR" sz="1200" baseline="0" dirty="0" smtClean="0">
                          <a:solidFill>
                            <a:schemeClr val="tx1"/>
                          </a:solidFill>
                          <a:latin typeface="Arial Unicode MS" pitchFamily="50" charset="-127"/>
                          <a:ea typeface="Arial Unicode MS" pitchFamily="50" charset="-127"/>
                          <a:cs typeface="Arial Unicode MS" pitchFamily="50" charset="-127"/>
                        </a:rPr>
                        <a:t> </a:t>
                      </a:r>
                      <a:r>
                        <a:rPr lang="en-US" altLang="ko-KR" sz="1200" baseline="0" dirty="0" err="1" smtClean="0">
                          <a:solidFill>
                            <a:schemeClr val="tx1"/>
                          </a:solidFill>
                          <a:latin typeface="Arial Unicode MS" pitchFamily="50" charset="-127"/>
                          <a:ea typeface="Arial Unicode MS" pitchFamily="50" charset="-127"/>
                          <a:cs typeface="Arial Unicode MS" pitchFamily="50" charset="-127"/>
                        </a:rPr>
                        <a:t>Tropospheric</a:t>
                      </a:r>
                      <a:r>
                        <a:rPr lang="en-US" altLang="ko-KR" sz="1200" baseline="0" dirty="0" smtClean="0">
                          <a:solidFill>
                            <a:schemeClr val="tx1"/>
                          </a:solidFill>
                          <a:latin typeface="Arial Unicode MS" pitchFamily="50" charset="-127"/>
                          <a:ea typeface="Arial Unicode MS" pitchFamily="50" charset="-127"/>
                          <a:cs typeface="Arial Unicode MS" pitchFamily="50" charset="-127"/>
                        </a:rPr>
                        <a:t> Humidity  (UTH)</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c hMerge="1">
                  <a:txBody>
                    <a:bodyPr/>
                    <a:lstStyle/>
                    <a:p>
                      <a:pPr latinLnBrk="1"/>
                      <a:endParaRPr lang="ko-KR" altLang="en-US"/>
                    </a:p>
                  </a:txBody>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dirty="0" smtClean="0">
                          <a:solidFill>
                            <a:schemeClr val="tx1"/>
                          </a:solidFill>
                          <a:latin typeface="Arial Unicode MS" pitchFamily="50" charset="-127"/>
                          <a:ea typeface="Arial Unicode MS" pitchFamily="50" charset="-127"/>
                          <a:cs typeface="Arial Unicode MS" pitchFamily="50" charset="-127"/>
                        </a:rPr>
                        <a:t>East Asia</a:t>
                      </a:r>
                      <a:endParaRPr lang="ko-KR" altLang="en-US" sz="1200" dirty="0" smtClean="0">
                        <a:solidFill>
                          <a:schemeClr val="tx1"/>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dirty="0" err="1" smtClean="0">
                          <a:solidFill>
                            <a:schemeClr val="tx1"/>
                          </a:solidFill>
                          <a:latin typeface="Arial Unicode MS" pitchFamily="50" charset="-127"/>
                          <a:ea typeface="Arial Unicode MS" pitchFamily="50" charset="-127"/>
                          <a:cs typeface="Arial Unicode MS" pitchFamily="50" charset="-127"/>
                        </a:rPr>
                        <a:t>Kyoungpook</a:t>
                      </a:r>
                      <a:r>
                        <a:rPr lang="en-US" altLang="ko-KR" sz="1200" dirty="0" smtClean="0">
                          <a:solidFill>
                            <a:schemeClr val="tx1"/>
                          </a:solidFill>
                          <a:latin typeface="Arial Unicode MS" pitchFamily="50" charset="-127"/>
                          <a:ea typeface="Arial Unicode MS" pitchFamily="50" charset="-127"/>
                          <a:cs typeface="Arial Unicode MS" pitchFamily="50" charset="-127"/>
                        </a:rPr>
                        <a:t> NU</a:t>
                      </a:r>
                      <a:endParaRPr lang="ko-KR" altLang="en-US" sz="1200" dirty="0" smtClean="0">
                        <a:solidFill>
                          <a:schemeClr val="tx1"/>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1200" dirty="0" smtClean="0">
                          <a:solidFill>
                            <a:schemeClr val="tx1"/>
                          </a:solidFill>
                          <a:latin typeface="Arial Unicode MS" pitchFamily="50" charset="-127"/>
                          <a:ea typeface="Arial Unicode MS" pitchFamily="50" charset="-127"/>
                          <a:cs typeface="Arial Unicode MS" pitchFamily="50" charset="-127"/>
                        </a:rPr>
                        <a:t>Aug 2011</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r>
              <a:tr h="233115">
                <a:tc rowSpan="2">
                  <a:txBody>
                    <a:bodyPr/>
                    <a:lstStyle/>
                    <a:p>
                      <a:pPr algn="ctr" latinLnBrk="1"/>
                      <a:r>
                        <a:rPr lang="en-US" altLang="ko-KR" sz="1200" dirty="0" smtClean="0">
                          <a:latin typeface="Arial Unicode MS" pitchFamily="50" charset="-127"/>
                          <a:ea typeface="Arial Unicode MS" pitchFamily="50" charset="-127"/>
                          <a:cs typeface="Arial Unicode MS" pitchFamily="50" charset="-127"/>
                        </a:rPr>
                        <a:t>Surface Information</a:t>
                      </a:r>
                      <a:endParaRPr lang="ko-KR" altLang="en-US" sz="1200" dirty="0">
                        <a:latin typeface="Arial Unicode MS" pitchFamily="50" charset="-127"/>
                        <a:ea typeface="Arial Unicode MS" pitchFamily="50" charset="-127"/>
                        <a:cs typeface="Arial Unicode MS" pitchFamily="50" charset="-127"/>
                      </a:endParaRPr>
                    </a:p>
                  </a:txBody>
                  <a:tcPr marL="0" marR="0" anchor="ctr"/>
                </a:tc>
                <a:tc gridSpan="2">
                  <a:txBody>
                    <a:bodyPr/>
                    <a:lstStyle/>
                    <a:p>
                      <a:pPr marL="92075" indent="0" latinLnBrk="1"/>
                      <a:r>
                        <a:rPr lang="en-US" altLang="ko-KR" sz="1200" dirty="0" smtClean="0">
                          <a:solidFill>
                            <a:schemeClr val="tx1"/>
                          </a:solidFill>
                          <a:latin typeface="Arial Unicode MS" pitchFamily="50" charset="-127"/>
                          <a:ea typeface="Arial Unicode MS" pitchFamily="50" charset="-127"/>
                          <a:cs typeface="Arial Unicode MS" pitchFamily="50" charset="-127"/>
                        </a:rPr>
                        <a:t>Sea Surface</a:t>
                      </a:r>
                      <a:r>
                        <a:rPr lang="en-US" altLang="ko-KR" sz="1200" baseline="0" dirty="0" smtClean="0">
                          <a:solidFill>
                            <a:schemeClr val="tx1"/>
                          </a:solidFill>
                          <a:latin typeface="Arial Unicode MS" pitchFamily="50" charset="-127"/>
                          <a:ea typeface="Arial Unicode MS" pitchFamily="50" charset="-127"/>
                          <a:cs typeface="Arial Unicode MS" pitchFamily="50" charset="-127"/>
                        </a:rPr>
                        <a:t> Temperature  (SST)</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c hMerge="1">
                  <a:txBody>
                    <a:bodyPr/>
                    <a:lstStyle/>
                    <a:p>
                      <a:pPr latinLnBrk="1"/>
                      <a:endParaRPr lang="ko-KR" altLang="en-US"/>
                    </a:p>
                  </a:txBody>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dirty="0" smtClean="0">
                          <a:solidFill>
                            <a:schemeClr val="tx1"/>
                          </a:solidFill>
                          <a:latin typeface="Arial Unicode MS" pitchFamily="50" charset="-127"/>
                          <a:ea typeface="Arial Unicode MS" pitchFamily="50" charset="-127"/>
                          <a:cs typeface="Arial Unicode MS" pitchFamily="50" charset="-127"/>
                        </a:rPr>
                        <a:t>FD</a:t>
                      </a:r>
                      <a:r>
                        <a:rPr lang="en-US" altLang="ko-KR" sz="1200" baseline="0" dirty="0" smtClean="0">
                          <a:solidFill>
                            <a:schemeClr val="tx1"/>
                          </a:solidFill>
                          <a:latin typeface="Arial Unicode MS" pitchFamily="50" charset="-127"/>
                          <a:ea typeface="Arial Unicode MS" pitchFamily="50" charset="-127"/>
                          <a:cs typeface="Arial Unicode MS" pitchFamily="50" charset="-127"/>
                        </a:rPr>
                        <a:t> / ENH + comp.</a:t>
                      </a:r>
                      <a:endParaRPr lang="ko-KR" altLang="en-US" sz="1200" dirty="0" smtClean="0">
                        <a:solidFill>
                          <a:schemeClr val="tx1"/>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dirty="0" smtClean="0">
                          <a:solidFill>
                            <a:schemeClr val="tx1"/>
                          </a:solidFill>
                          <a:latin typeface="Arial Unicode MS" pitchFamily="50" charset="-127"/>
                          <a:ea typeface="Arial Unicode MS" pitchFamily="50" charset="-127"/>
                          <a:cs typeface="Arial Unicode MS" pitchFamily="50" charset="-127"/>
                        </a:rPr>
                        <a:t>SNU</a:t>
                      </a:r>
                      <a:endParaRPr lang="ko-KR" altLang="en-US" sz="1200" dirty="0" smtClean="0">
                        <a:solidFill>
                          <a:schemeClr val="tx1"/>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1200" dirty="0" smtClean="0">
                          <a:solidFill>
                            <a:schemeClr val="tx1"/>
                          </a:solidFill>
                          <a:latin typeface="Arial Unicode MS" pitchFamily="50" charset="-127"/>
                          <a:ea typeface="Arial Unicode MS" pitchFamily="50" charset="-127"/>
                          <a:cs typeface="Arial Unicode MS" pitchFamily="50" charset="-127"/>
                        </a:rPr>
                        <a:t>Aug 2011</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r>
              <a:tr h="326440">
                <a:tc vMerge="1">
                  <a:txBody>
                    <a:bodyPr/>
                    <a:lstStyle/>
                    <a:p>
                      <a:pPr latinLnBrk="1"/>
                      <a:endParaRPr lang="ko-KR" altLang="en-US" sz="1200" dirty="0"/>
                    </a:p>
                  </a:txBody>
                  <a:tcPr/>
                </a:tc>
                <a:tc gridSpan="2">
                  <a:txBody>
                    <a:bodyPr/>
                    <a:lstStyle/>
                    <a:p>
                      <a:pPr marL="92075" indent="0" latinLnBrk="1"/>
                      <a:r>
                        <a:rPr lang="en-US" altLang="ko-KR" sz="1200" dirty="0" smtClean="0">
                          <a:solidFill>
                            <a:schemeClr val="tx1"/>
                          </a:solidFill>
                          <a:latin typeface="Arial Unicode MS" pitchFamily="50" charset="-127"/>
                          <a:ea typeface="Arial Unicode MS" pitchFamily="50" charset="-127"/>
                          <a:cs typeface="Arial Unicode MS" pitchFamily="50" charset="-127"/>
                        </a:rPr>
                        <a:t>Land Surface Temperature  (LST)</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c hMerge="1">
                  <a:txBody>
                    <a:bodyPr/>
                    <a:lstStyle/>
                    <a:p>
                      <a:pPr latinLnBrk="1"/>
                      <a:endParaRPr lang="ko-KR" altLang="en-US"/>
                    </a:p>
                  </a:txBody>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dirty="0" smtClean="0">
                          <a:solidFill>
                            <a:schemeClr val="tx1"/>
                          </a:solidFill>
                          <a:latin typeface="Arial Unicode MS" pitchFamily="50" charset="-127"/>
                          <a:ea typeface="Arial Unicode MS" pitchFamily="50" charset="-127"/>
                          <a:cs typeface="Arial Unicode MS" pitchFamily="50" charset="-127"/>
                        </a:rPr>
                        <a:t>East Asia</a:t>
                      </a:r>
                      <a:endParaRPr lang="ko-KR" altLang="en-US" sz="1200" dirty="0" smtClean="0">
                        <a:solidFill>
                          <a:schemeClr val="tx1"/>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1200" dirty="0" err="1" smtClean="0">
                          <a:solidFill>
                            <a:schemeClr val="tx1"/>
                          </a:solidFill>
                          <a:latin typeface="Arial Unicode MS" pitchFamily="50" charset="-127"/>
                          <a:ea typeface="Arial Unicode MS" pitchFamily="50" charset="-127"/>
                          <a:cs typeface="Arial Unicode MS" pitchFamily="50" charset="-127"/>
                        </a:rPr>
                        <a:t>Kongju</a:t>
                      </a:r>
                      <a:r>
                        <a:rPr lang="en-US" altLang="ko-KR" sz="1200" dirty="0" smtClean="0">
                          <a:solidFill>
                            <a:schemeClr val="tx1"/>
                          </a:solidFill>
                          <a:latin typeface="Arial Unicode MS" pitchFamily="50" charset="-127"/>
                          <a:ea typeface="Arial Unicode MS" pitchFamily="50" charset="-127"/>
                          <a:cs typeface="Arial Unicode MS" pitchFamily="50" charset="-127"/>
                        </a:rPr>
                        <a:t> NU</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1200" dirty="0" smtClean="0">
                          <a:solidFill>
                            <a:schemeClr val="tx1"/>
                          </a:solidFill>
                          <a:latin typeface="Arial Unicode MS" pitchFamily="50" charset="-127"/>
                          <a:ea typeface="Arial Unicode MS" pitchFamily="50" charset="-127"/>
                          <a:cs typeface="Arial Unicode MS" pitchFamily="50" charset="-127"/>
                        </a:rPr>
                        <a:t>Jan 2012</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r>
              <a:tr h="233115">
                <a:tc rowSpan="3">
                  <a:txBody>
                    <a:bodyPr/>
                    <a:lstStyle/>
                    <a:p>
                      <a:pPr algn="ctr" latinLnBrk="1"/>
                      <a:r>
                        <a:rPr lang="en-US" altLang="ko-KR" sz="1200" dirty="0" smtClean="0">
                          <a:latin typeface="Arial Unicode MS" pitchFamily="50" charset="-127"/>
                          <a:ea typeface="Arial Unicode MS" pitchFamily="50" charset="-127"/>
                          <a:cs typeface="Arial Unicode MS" pitchFamily="50" charset="-127"/>
                        </a:rPr>
                        <a:t>Radiation</a:t>
                      </a:r>
                      <a:r>
                        <a:rPr lang="en-US" altLang="ko-KR" sz="1200" baseline="0" dirty="0" smtClean="0">
                          <a:latin typeface="Arial Unicode MS" pitchFamily="50" charset="-127"/>
                          <a:ea typeface="Arial Unicode MS" pitchFamily="50" charset="-127"/>
                          <a:cs typeface="Arial Unicode MS" pitchFamily="50" charset="-127"/>
                        </a:rPr>
                        <a:t> Information</a:t>
                      </a:r>
                      <a:endParaRPr lang="ko-KR" altLang="en-US" sz="1200" dirty="0">
                        <a:latin typeface="Arial Unicode MS" pitchFamily="50" charset="-127"/>
                        <a:ea typeface="Arial Unicode MS" pitchFamily="50" charset="-127"/>
                        <a:cs typeface="Arial Unicode MS" pitchFamily="50" charset="-127"/>
                      </a:endParaRPr>
                    </a:p>
                  </a:txBody>
                  <a:tcPr marL="0" marR="0" anchor="ctr"/>
                </a:tc>
                <a:tc gridSpan="2">
                  <a:txBody>
                    <a:bodyPr/>
                    <a:lstStyle/>
                    <a:p>
                      <a:pPr marL="92075" marR="0" indent="0" algn="l" defTabSz="914400" rtl="0" eaLnBrk="1" fontAlgn="auto" latinLnBrk="1" hangingPunct="1">
                        <a:lnSpc>
                          <a:spcPct val="100000"/>
                        </a:lnSpc>
                        <a:spcBef>
                          <a:spcPts val="0"/>
                        </a:spcBef>
                        <a:spcAft>
                          <a:spcPts val="0"/>
                        </a:spcAft>
                        <a:buClrTx/>
                        <a:buSzTx/>
                        <a:buFontTx/>
                        <a:buNone/>
                        <a:tabLst/>
                        <a:defRPr/>
                      </a:pPr>
                      <a:r>
                        <a:rPr lang="en-US" altLang="ko-KR" sz="1200" dirty="0" smtClean="0">
                          <a:solidFill>
                            <a:schemeClr val="tx1"/>
                          </a:solidFill>
                          <a:latin typeface="Arial Unicode MS" pitchFamily="50" charset="-127"/>
                          <a:ea typeface="Arial Unicode MS" pitchFamily="50" charset="-127"/>
                          <a:cs typeface="Arial Unicode MS" pitchFamily="50" charset="-127"/>
                        </a:rPr>
                        <a:t>Clear Sky Radiance  (CSR)</a:t>
                      </a:r>
                      <a:endParaRPr lang="ko-KR" altLang="en-US" sz="1200" dirty="0" smtClean="0">
                        <a:solidFill>
                          <a:schemeClr val="tx1"/>
                        </a:solidFill>
                        <a:latin typeface="Arial Unicode MS" pitchFamily="50" charset="-127"/>
                        <a:ea typeface="Arial Unicode MS" pitchFamily="50" charset="-127"/>
                        <a:cs typeface="Arial Unicode MS" pitchFamily="50" charset="-127"/>
                      </a:endParaRPr>
                    </a:p>
                  </a:txBody>
                  <a:tcPr marL="0" marR="0" marT="0" marB="0" anchor="ctr"/>
                </a:tc>
                <a:tc hMerge="1">
                  <a:txBody>
                    <a:bodyPr/>
                    <a:lstStyle/>
                    <a:p>
                      <a:pPr latinLnBrk="1"/>
                      <a:endParaRPr lang="ko-KR" altLang="en-US"/>
                    </a:p>
                  </a:txBody>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dirty="0" smtClean="0">
                          <a:solidFill>
                            <a:schemeClr val="tx1"/>
                          </a:solidFill>
                          <a:latin typeface="Arial Unicode MS" pitchFamily="50" charset="-127"/>
                          <a:ea typeface="Arial Unicode MS" pitchFamily="50" charset="-127"/>
                          <a:cs typeface="Arial Unicode MS" pitchFamily="50" charset="-127"/>
                        </a:rPr>
                        <a:t>FD / ENH</a:t>
                      </a:r>
                      <a:endParaRPr lang="ko-KR" altLang="en-US" sz="1200" dirty="0" smtClean="0">
                        <a:solidFill>
                          <a:schemeClr val="tx1"/>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1200" dirty="0" smtClean="0">
                          <a:solidFill>
                            <a:schemeClr val="tx1"/>
                          </a:solidFill>
                          <a:latin typeface="Arial Unicode MS" pitchFamily="50" charset="-127"/>
                          <a:ea typeface="Arial Unicode MS" pitchFamily="50" charset="-127"/>
                          <a:cs typeface="Arial Unicode MS" pitchFamily="50" charset="-127"/>
                        </a:rPr>
                        <a:t>NIMR</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1200" dirty="0" smtClean="0">
                          <a:solidFill>
                            <a:schemeClr val="tx1"/>
                          </a:solidFill>
                          <a:latin typeface="Arial Unicode MS" pitchFamily="50" charset="-127"/>
                          <a:ea typeface="Arial Unicode MS" pitchFamily="50" charset="-127"/>
                          <a:cs typeface="Arial Unicode MS" pitchFamily="50" charset="-127"/>
                        </a:rPr>
                        <a:t>Jan 2012</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r>
              <a:tr h="233115">
                <a:tc vMerge="1">
                  <a:txBody>
                    <a:bodyPr/>
                    <a:lstStyle/>
                    <a:p>
                      <a:pPr algn="ctr" latinLnBrk="1"/>
                      <a:endParaRPr lang="ko-KR" altLang="en-US" sz="1200" dirty="0"/>
                    </a:p>
                  </a:txBody>
                  <a:tcPr/>
                </a:tc>
                <a:tc gridSpan="2">
                  <a:txBody>
                    <a:bodyPr/>
                    <a:lstStyle/>
                    <a:p>
                      <a:pPr marL="92075" indent="0" latinLnBrk="1"/>
                      <a:r>
                        <a:rPr lang="en-US" altLang="ko-KR" sz="1200" dirty="0" err="1" smtClean="0">
                          <a:solidFill>
                            <a:schemeClr val="tx1"/>
                          </a:solidFill>
                          <a:latin typeface="Arial Unicode MS" pitchFamily="50" charset="-127"/>
                          <a:ea typeface="Arial Unicode MS" pitchFamily="50" charset="-127"/>
                          <a:cs typeface="Arial Unicode MS" pitchFamily="50" charset="-127"/>
                        </a:rPr>
                        <a:t>Insolation</a:t>
                      </a:r>
                      <a:r>
                        <a:rPr lang="en-US" altLang="ko-KR" sz="1200" dirty="0" smtClean="0">
                          <a:solidFill>
                            <a:schemeClr val="tx1"/>
                          </a:solidFill>
                          <a:latin typeface="Arial Unicode MS" pitchFamily="50" charset="-127"/>
                          <a:ea typeface="Arial Unicode MS" pitchFamily="50" charset="-127"/>
                          <a:cs typeface="Arial Unicode MS" pitchFamily="50" charset="-127"/>
                        </a:rPr>
                        <a:t>  (INS)</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c hMerge="1">
                  <a:txBody>
                    <a:bodyPr/>
                    <a:lstStyle/>
                    <a:p>
                      <a:pPr latinLnBrk="1"/>
                      <a:endParaRPr lang="ko-KR" altLang="en-US"/>
                    </a:p>
                  </a:txBody>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dirty="0" smtClean="0">
                          <a:solidFill>
                            <a:schemeClr val="tx1"/>
                          </a:solidFill>
                          <a:latin typeface="Arial Unicode MS" pitchFamily="50" charset="-127"/>
                          <a:ea typeface="Arial Unicode MS" pitchFamily="50" charset="-127"/>
                          <a:cs typeface="Arial Unicode MS" pitchFamily="50" charset="-127"/>
                        </a:rPr>
                        <a:t>FD</a:t>
                      </a:r>
                      <a:r>
                        <a:rPr lang="en-US" altLang="ko-KR" sz="1200" baseline="0" dirty="0" smtClean="0">
                          <a:solidFill>
                            <a:schemeClr val="tx1"/>
                          </a:solidFill>
                          <a:latin typeface="Arial Unicode MS" pitchFamily="50" charset="-127"/>
                          <a:ea typeface="Arial Unicode MS" pitchFamily="50" charset="-127"/>
                          <a:cs typeface="Arial Unicode MS" pitchFamily="50" charset="-127"/>
                        </a:rPr>
                        <a:t> / ENH</a:t>
                      </a:r>
                      <a:endParaRPr lang="ko-KR" altLang="en-US" sz="1200" dirty="0" smtClean="0">
                        <a:solidFill>
                          <a:schemeClr val="tx1"/>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1200" dirty="0" err="1" smtClean="0">
                          <a:solidFill>
                            <a:schemeClr val="tx1"/>
                          </a:solidFill>
                          <a:latin typeface="Arial Unicode MS" pitchFamily="50" charset="-127"/>
                          <a:ea typeface="Arial Unicode MS" pitchFamily="50" charset="-127"/>
                          <a:cs typeface="Arial Unicode MS" pitchFamily="50" charset="-127"/>
                        </a:rPr>
                        <a:t>Pukyoung</a:t>
                      </a:r>
                      <a:r>
                        <a:rPr lang="en-US" altLang="ko-KR" sz="1200" dirty="0" smtClean="0">
                          <a:solidFill>
                            <a:schemeClr val="tx1"/>
                          </a:solidFill>
                          <a:latin typeface="Arial Unicode MS" pitchFamily="50" charset="-127"/>
                          <a:ea typeface="Arial Unicode MS" pitchFamily="50" charset="-127"/>
                          <a:cs typeface="Arial Unicode MS" pitchFamily="50" charset="-127"/>
                        </a:rPr>
                        <a:t> NU</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1200" dirty="0" smtClean="0">
                          <a:solidFill>
                            <a:schemeClr val="tx1"/>
                          </a:solidFill>
                          <a:latin typeface="Arial Unicode MS" pitchFamily="50" charset="-127"/>
                          <a:ea typeface="Arial Unicode MS" pitchFamily="50" charset="-127"/>
                          <a:cs typeface="Arial Unicode MS" pitchFamily="50" charset="-127"/>
                        </a:rPr>
                        <a:t>Jan 2012</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r>
              <a:tr h="233115">
                <a:tc vMerge="1">
                  <a:txBody>
                    <a:bodyPr/>
                    <a:lstStyle/>
                    <a:p>
                      <a:pPr algn="ctr" latinLnBrk="1"/>
                      <a:endParaRPr lang="ko-KR" altLang="en-US" sz="1200" dirty="0"/>
                    </a:p>
                  </a:txBody>
                  <a:tcPr/>
                </a:tc>
                <a:tc gridSpan="2">
                  <a:txBody>
                    <a:bodyPr/>
                    <a:lstStyle/>
                    <a:p>
                      <a:pPr marL="92075" indent="0" latinLnBrk="1"/>
                      <a:r>
                        <a:rPr lang="en-US" altLang="ko-KR" sz="1200" dirty="0" smtClean="0">
                          <a:solidFill>
                            <a:schemeClr val="tx1"/>
                          </a:solidFill>
                          <a:latin typeface="Arial Unicode MS" pitchFamily="50" charset="-127"/>
                          <a:ea typeface="Arial Unicode MS" pitchFamily="50" charset="-127"/>
                          <a:cs typeface="Arial Unicode MS" pitchFamily="50" charset="-127"/>
                        </a:rPr>
                        <a:t>Outgoing</a:t>
                      </a:r>
                      <a:r>
                        <a:rPr lang="en-US" altLang="ko-KR" sz="1200" baseline="0" dirty="0" smtClean="0">
                          <a:solidFill>
                            <a:schemeClr val="tx1"/>
                          </a:solidFill>
                          <a:latin typeface="Arial Unicode MS" pitchFamily="50" charset="-127"/>
                          <a:ea typeface="Arial Unicode MS" pitchFamily="50" charset="-127"/>
                          <a:cs typeface="Arial Unicode MS" pitchFamily="50" charset="-127"/>
                        </a:rPr>
                        <a:t> </a:t>
                      </a:r>
                      <a:r>
                        <a:rPr lang="en-US" altLang="ko-KR" sz="1200" baseline="0" dirty="0" err="1" smtClean="0">
                          <a:solidFill>
                            <a:schemeClr val="tx1"/>
                          </a:solidFill>
                          <a:latin typeface="Arial Unicode MS" pitchFamily="50" charset="-127"/>
                          <a:ea typeface="Arial Unicode MS" pitchFamily="50" charset="-127"/>
                          <a:cs typeface="Arial Unicode MS" pitchFamily="50" charset="-127"/>
                        </a:rPr>
                        <a:t>Longwave</a:t>
                      </a:r>
                      <a:r>
                        <a:rPr lang="en-US" altLang="ko-KR" sz="1200" baseline="0" dirty="0" smtClean="0">
                          <a:solidFill>
                            <a:schemeClr val="tx1"/>
                          </a:solidFill>
                          <a:latin typeface="Arial Unicode MS" pitchFamily="50" charset="-127"/>
                          <a:ea typeface="Arial Unicode MS" pitchFamily="50" charset="-127"/>
                          <a:cs typeface="Arial Unicode MS" pitchFamily="50" charset="-127"/>
                        </a:rPr>
                        <a:t> Radiation  (OLR)</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c hMerge="1">
                  <a:txBody>
                    <a:bodyPr/>
                    <a:lstStyle/>
                    <a:p>
                      <a:pPr latinLnBrk="1"/>
                      <a:endParaRPr lang="ko-KR" altLang="en-US"/>
                    </a:p>
                  </a:txBody>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dirty="0" smtClean="0">
                          <a:solidFill>
                            <a:schemeClr val="tx1"/>
                          </a:solidFill>
                          <a:latin typeface="Arial Unicode MS" pitchFamily="50" charset="-127"/>
                          <a:ea typeface="Arial Unicode MS" pitchFamily="50" charset="-127"/>
                          <a:cs typeface="Arial Unicode MS" pitchFamily="50" charset="-127"/>
                        </a:rPr>
                        <a:t>FD</a:t>
                      </a:r>
                      <a:r>
                        <a:rPr lang="en-US" altLang="ko-KR" sz="1200" baseline="0" dirty="0" smtClean="0">
                          <a:solidFill>
                            <a:schemeClr val="tx1"/>
                          </a:solidFill>
                          <a:latin typeface="Arial Unicode MS" pitchFamily="50" charset="-127"/>
                          <a:ea typeface="Arial Unicode MS" pitchFamily="50" charset="-127"/>
                          <a:cs typeface="Arial Unicode MS" pitchFamily="50" charset="-127"/>
                        </a:rPr>
                        <a:t> / ENH + comp.</a:t>
                      </a:r>
                      <a:endParaRPr lang="ko-KR" altLang="en-US" sz="1200" dirty="0" smtClean="0">
                        <a:solidFill>
                          <a:schemeClr val="tx1"/>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dirty="0" smtClean="0">
                          <a:solidFill>
                            <a:schemeClr val="tx1"/>
                          </a:solidFill>
                          <a:latin typeface="Arial Unicode MS" pitchFamily="50" charset="-127"/>
                          <a:ea typeface="Arial Unicode MS" pitchFamily="50" charset="-127"/>
                          <a:cs typeface="Arial Unicode MS" pitchFamily="50" charset="-127"/>
                        </a:rPr>
                        <a:t>SNU</a:t>
                      </a:r>
                      <a:endParaRPr lang="ko-KR" altLang="en-US" sz="1200" dirty="0" smtClean="0">
                        <a:solidFill>
                          <a:schemeClr val="tx1"/>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1200" dirty="0" smtClean="0">
                          <a:solidFill>
                            <a:schemeClr val="tx1"/>
                          </a:solidFill>
                          <a:latin typeface="Arial Unicode MS" pitchFamily="50" charset="-127"/>
                          <a:ea typeface="Arial Unicode MS" pitchFamily="50" charset="-127"/>
                          <a:cs typeface="Arial Unicode MS" pitchFamily="50" charset="-127"/>
                        </a:rPr>
                        <a:t>Aug 2011</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r>
              <a:tr h="381765">
                <a:tc>
                  <a:txBody>
                    <a:bodyPr/>
                    <a:lstStyle/>
                    <a:p>
                      <a:pPr algn="ctr" latinLnBrk="1"/>
                      <a:r>
                        <a:rPr lang="en-US" altLang="ko-KR" sz="1200" dirty="0" smtClean="0">
                          <a:latin typeface="Arial Unicode MS" pitchFamily="50" charset="-127"/>
                          <a:ea typeface="Arial Unicode MS" pitchFamily="50" charset="-127"/>
                          <a:cs typeface="Arial Unicode MS" pitchFamily="50" charset="-127"/>
                        </a:rPr>
                        <a:t>Wind</a:t>
                      </a:r>
                      <a:endParaRPr lang="ko-KR" altLang="en-US" sz="1200" dirty="0">
                        <a:latin typeface="Arial Unicode MS" pitchFamily="50" charset="-127"/>
                        <a:ea typeface="Arial Unicode MS" pitchFamily="50" charset="-127"/>
                        <a:cs typeface="Arial Unicode MS" pitchFamily="50" charset="-127"/>
                      </a:endParaRPr>
                    </a:p>
                  </a:txBody>
                  <a:tcPr marL="0" marR="0" anchor="ctr"/>
                </a:tc>
                <a:tc gridSpan="2">
                  <a:txBody>
                    <a:bodyPr/>
                    <a:lstStyle/>
                    <a:p>
                      <a:pPr marL="92075" indent="0" latinLnBrk="1"/>
                      <a:r>
                        <a:rPr lang="en-US" altLang="ko-KR" sz="1200" dirty="0" smtClean="0">
                          <a:solidFill>
                            <a:schemeClr val="tx1"/>
                          </a:solidFill>
                          <a:latin typeface="Arial Unicode MS" pitchFamily="50" charset="-127"/>
                          <a:ea typeface="Arial Unicode MS" pitchFamily="50" charset="-127"/>
                          <a:cs typeface="Arial Unicode MS" pitchFamily="50" charset="-127"/>
                        </a:rPr>
                        <a:t>Atmospheric Motion Vector  (AMV)</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c hMerge="1">
                  <a:txBody>
                    <a:bodyPr/>
                    <a:lstStyle/>
                    <a:p>
                      <a:pPr latinLnBrk="1"/>
                      <a:endParaRPr lang="ko-KR" altLang="en-US"/>
                    </a:p>
                  </a:txBody>
                  <a:tcPr/>
                </a:tc>
                <a:tc>
                  <a:txBody>
                    <a:bodyPr/>
                    <a:lstStyle/>
                    <a:p>
                      <a:pPr algn="ctr" latinLnBrk="1"/>
                      <a:r>
                        <a:rPr lang="en-US" altLang="ko-KR" sz="1200" dirty="0" smtClean="0">
                          <a:solidFill>
                            <a:schemeClr val="tx1"/>
                          </a:solidFill>
                          <a:latin typeface="Arial Unicode MS" pitchFamily="50" charset="-127"/>
                          <a:ea typeface="Arial Unicode MS" pitchFamily="50" charset="-127"/>
                          <a:cs typeface="Arial Unicode MS" pitchFamily="50" charset="-127"/>
                        </a:rPr>
                        <a:t>Enhanced</a:t>
                      </a:r>
                      <a:r>
                        <a:rPr lang="en-US" altLang="ko-KR" sz="1200" baseline="0" dirty="0" smtClean="0">
                          <a:solidFill>
                            <a:schemeClr val="tx1"/>
                          </a:solidFill>
                          <a:latin typeface="Arial Unicode MS" pitchFamily="50" charset="-127"/>
                          <a:ea typeface="Arial Unicode MS" pitchFamily="50" charset="-127"/>
                          <a:cs typeface="Arial Unicode MS" pitchFamily="50" charset="-127"/>
                        </a:rPr>
                        <a:t> Northern Hemi.</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1200" dirty="0" smtClean="0">
                          <a:solidFill>
                            <a:schemeClr val="tx1"/>
                          </a:solidFill>
                          <a:latin typeface="Arial Unicode MS" pitchFamily="50" charset="-127"/>
                          <a:ea typeface="Arial Unicode MS" pitchFamily="50" charset="-127"/>
                          <a:cs typeface="Arial Unicode MS" pitchFamily="50" charset="-127"/>
                        </a:rPr>
                        <a:t>NIMR</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1200" dirty="0" smtClean="0">
                          <a:solidFill>
                            <a:schemeClr val="tx1"/>
                          </a:solidFill>
                          <a:latin typeface="Arial Unicode MS" pitchFamily="50" charset="-127"/>
                          <a:ea typeface="Arial Unicode MS" pitchFamily="50" charset="-127"/>
                          <a:cs typeface="Arial Unicode MS" pitchFamily="50" charset="-127"/>
                        </a:rPr>
                        <a:t>Apr 2011</a:t>
                      </a:r>
                      <a:endParaRPr lang="ko-KR" altLang="en-US" sz="1200" dirty="0">
                        <a:solidFill>
                          <a:schemeClr val="tx1"/>
                        </a:solidFill>
                        <a:latin typeface="Arial Unicode MS" pitchFamily="50" charset="-127"/>
                        <a:ea typeface="Arial Unicode MS" pitchFamily="50" charset="-127"/>
                        <a:cs typeface="Arial Unicode MS" pitchFamily="50" charset="-127"/>
                      </a:endParaRPr>
                    </a:p>
                  </a:txBody>
                  <a:tcPr marL="0" marR="0" marT="0" marB="0" anchor="ctr"/>
                </a:tc>
              </a:tr>
            </a:tbl>
          </a:graphicData>
        </a:graphic>
      </p:graphicFrame>
      <p:sp>
        <p:nvSpPr>
          <p:cNvPr id="3" name="Rectangle 2"/>
          <p:cNvSpPr>
            <a:spLocks/>
          </p:cNvSpPr>
          <p:nvPr/>
        </p:nvSpPr>
        <p:spPr bwMode="auto">
          <a:xfrm>
            <a:off x="111600" y="190800"/>
            <a:ext cx="5832648" cy="420624"/>
          </a:xfrm>
          <a:prstGeom prst="rect">
            <a:avLst/>
          </a:prstGeom>
          <a:noFill/>
          <a:ln w="12700">
            <a:noFill/>
            <a:miter lim="800000"/>
            <a:headEnd/>
            <a:tailEnd/>
          </a:ln>
        </p:spPr>
        <p:txBody>
          <a:bodyPr lIns="0" tIns="0" rIns="0" bIns="0" anchor="ctr"/>
          <a:lstStyle/>
          <a:p>
            <a:pPr latinLnBrk="0"/>
            <a:r>
              <a:rPr kumimoji="0" lang="en-US" altLang="ko-KR" sz="2800" b="1" dirty="0" smtClean="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rPr>
              <a:t>COMS baseline Products</a:t>
            </a:r>
            <a:endParaRPr kumimoji="0" lang="en-US" altLang="ko-KR" sz="2800" b="1" dirty="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endParaRPr>
          </a:p>
        </p:txBody>
      </p:sp>
    </p:spTree>
    <p:extLst>
      <p:ext uri="{BB962C8B-B14F-4D97-AF65-F5344CB8AC3E}">
        <p14:creationId xmlns:p14="http://schemas.microsoft.com/office/powerpoint/2010/main" xmlns="" val="4152381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직사각형 25"/>
          <p:cNvSpPr/>
          <p:nvPr/>
        </p:nvSpPr>
        <p:spPr>
          <a:xfrm>
            <a:off x="348492" y="921069"/>
            <a:ext cx="8183948" cy="646331"/>
          </a:xfrm>
          <a:prstGeom prst="rect">
            <a:avLst/>
          </a:prstGeom>
        </p:spPr>
        <p:txBody>
          <a:bodyPr wrap="square">
            <a:spAutoFit/>
          </a:bodyPr>
          <a:lstStyle/>
          <a:p>
            <a:pPr marL="179388"/>
            <a:r>
              <a:rPr lang="en-US" altLang="ko-KR" dirty="0" smtClean="0">
                <a:solidFill>
                  <a:schemeClr val="bg1"/>
                </a:solidFill>
                <a:latin typeface="Arial Unicode MS" pitchFamily="50" charset="-127"/>
                <a:ea typeface="Arial Unicode MS" pitchFamily="50" charset="-127"/>
              </a:rPr>
              <a:t>Algorithm improvement, feedback and continuous effort for user satisfaction through the COMS data quality </a:t>
            </a:r>
            <a:r>
              <a:rPr lang="en-US" altLang="ko-KR" dirty="0">
                <a:solidFill>
                  <a:schemeClr val="bg1"/>
                </a:solidFill>
                <a:latin typeface="Arial Unicode MS" pitchFamily="50" charset="-127"/>
                <a:ea typeface="Arial Unicode MS" pitchFamily="50" charset="-127"/>
              </a:rPr>
              <a:t>monitoring and evaluation at all times</a:t>
            </a:r>
            <a:endParaRPr lang="ko-KR" altLang="en-US" dirty="0">
              <a:solidFill>
                <a:schemeClr val="bg1"/>
              </a:solidFill>
              <a:latin typeface="Arial Unicode MS" pitchFamily="50" charset="-127"/>
              <a:ea typeface="Arial Unicode MS" pitchFamily="50" charset="-127"/>
            </a:endParaRPr>
          </a:p>
        </p:txBody>
      </p:sp>
      <p:sp>
        <p:nvSpPr>
          <p:cNvPr id="5" name="모서리가 둥근 직사각형 4"/>
          <p:cNvSpPr/>
          <p:nvPr/>
        </p:nvSpPr>
        <p:spPr>
          <a:xfrm>
            <a:off x="143508" y="2368773"/>
            <a:ext cx="8856984" cy="4064124"/>
          </a:xfrm>
          <a:prstGeom prst="roundRect">
            <a:avLst>
              <a:gd name="adj" fmla="val 12285"/>
            </a:avLst>
          </a:prstGeom>
          <a:solidFill>
            <a:schemeClr val="bg1"/>
          </a:solidFill>
          <a:ln w="19050">
            <a:noFill/>
          </a:ln>
        </p:spPr>
        <p:style>
          <a:lnRef idx="1">
            <a:schemeClr val="accent1"/>
          </a:lnRef>
          <a:fillRef idx="2">
            <a:schemeClr val="accent1"/>
          </a:fillRef>
          <a:effectRef idx="1">
            <a:schemeClr val="accent1"/>
          </a:effectRef>
          <a:fontRef idx="minor">
            <a:schemeClr val="dk1"/>
          </a:fontRef>
        </p:style>
        <p:txBody>
          <a:bodyPr lIns="96981" tIns="48491" rIns="96981" bIns="48491" rtlCol="0" anchor="ctr"/>
          <a:lstStyle/>
          <a:p>
            <a:pPr algn="ctr"/>
            <a:endParaRPr lang="ko-KR" altLang="en-US" dirty="0">
              <a:latin typeface="Arial Unicode MS" pitchFamily="50" charset="-127"/>
              <a:ea typeface="Arial Unicode MS" pitchFamily="50" charset="-127"/>
            </a:endParaRPr>
          </a:p>
        </p:txBody>
      </p:sp>
      <p:pic>
        <p:nvPicPr>
          <p:cNvPr id="6" name="Picture 2"/>
          <p:cNvPicPr>
            <a:picLocks noChangeAspect="1" noChangeArrowheads="1"/>
          </p:cNvPicPr>
          <p:nvPr/>
        </p:nvPicPr>
        <p:blipFill>
          <a:blip r:embed="rId3" cstate="print"/>
          <a:srcRect/>
          <a:stretch>
            <a:fillRect/>
          </a:stretch>
        </p:blipFill>
        <p:spPr bwMode="auto">
          <a:xfrm>
            <a:off x="348492" y="2920095"/>
            <a:ext cx="2431342" cy="3297467"/>
          </a:xfrm>
          <a:prstGeom prst="rect">
            <a:avLst/>
          </a:prstGeom>
          <a:noFill/>
          <a:ln w="9525">
            <a:noFill/>
            <a:miter lim="800000"/>
            <a:headEnd/>
            <a:tailEnd/>
          </a:ln>
        </p:spPr>
      </p:pic>
      <p:pic>
        <p:nvPicPr>
          <p:cNvPr id="7" name="Picture 3"/>
          <p:cNvPicPr>
            <a:picLocks noChangeAspect="1" noChangeArrowheads="1"/>
          </p:cNvPicPr>
          <p:nvPr/>
        </p:nvPicPr>
        <p:blipFill>
          <a:blip r:embed="rId4" cstate="print"/>
          <a:srcRect/>
          <a:stretch>
            <a:fillRect/>
          </a:stretch>
        </p:blipFill>
        <p:spPr bwMode="auto">
          <a:xfrm>
            <a:off x="2991992" y="2848087"/>
            <a:ext cx="2164107" cy="3569245"/>
          </a:xfrm>
          <a:prstGeom prst="rect">
            <a:avLst/>
          </a:prstGeom>
          <a:noFill/>
          <a:ln w="9525">
            <a:noFill/>
            <a:miter lim="800000"/>
            <a:headEnd/>
            <a:tailEnd/>
          </a:ln>
        </p:spPr>
      </p:pic>
      <p:pic>
        <p:nvPicPr>
          <p:cNvPr id="8" name="Picture 4"/>
          <p:cNvPicPr>
            <a:picLocks noChangeAspect="1" noChangeArrowheads="1"/>
          </p:cNvPicPr>
          <p:nvPr/>
        </p:nvPicPr>
        <p:blipFill>
          <a:blip r:embed="rId5" cstate="print"/>
          <a:srcRect/>
          <a:stretch>
            <a:fillRect/>
          </a:stretch>
        </p:blipFill>
        <p:spPr bwMode="auto">
          <a:xfrm>
            <a:off x="5264111" y="2816932"/>
            <a:ext cx="3664374" cy="3397874"/>
          </a:xfrm>
          <a:prstGeom prst="rect">
            <a:avLst/>
          </a:prstGeom>
          <a:noFill/>
          <a:ln w="9525">
            <a:noFill/>
            <a:miter lim="800000"/>
            <a:headEnd/>
            <a:tailEnd/>
          </a:ln>
        </p:spPr>
      </p:pic>
      <p:sp>
        <p:nvSpPr>
          <p:cNvPr id="9" name="직사각형 8"/>
          <p:cNvSpPr/>
          <p:nvPr/>
        </p:nvSpPr>
        <p:spPr>
          <a:xfrm>
            <a:off x="1589189" y="2152749"/>
            <a:ext cx="6408712" cy="399750"/>
          </a:xfrm>
          <a:prstGeom prst="rect">
            <a:avLst/>
          </a:prstGeom>
          <a:solidFill>
            <a:schemeClr val="bg1"/>
          </a:solidFill>
          <a:ln w="19050">
            <a:solidFill>
              <a:srgbClr val="080808"/>
            </a:solidFill>
          </a:ln>
        </p:spPr>
        <p:style>
          <a:lnRef idx="1">
            <a:schemeClr val="accent1"/>
          </a:lnRef>
          <a:fillRef idx="2">
            <a:schemeClr val="accent1"/>
          </a:fillRef>
          <a:effectRef idx="1">
            <a:schemeClr val="accent1"/>
          </a:effectRef>
          <a:fontRef idx="minor">
            <a:schemeClr val="dk1"/>
          </a:fontRef>
        </p:style>
        <p:txBody>
          <a:bodyPr lIns="96981" tIns="48491" rIns="96981" bIns="48491" rtlCol="0" anchor="ctr"/>
          <a:lstStyle/>
          <a:p>
            <a:pPr algn="ctr"/>
            <a:r>
              <a:rPr lang="en-US" altLang="ko-KR" sz="1700" dirty="0" smtClean="0">
                <a:latin typeface="Arial Unicode MS" pitchFamily="50" charset="-127"/>
                <a:ea typeface="Arial Unicode MS" pitchFamily="50" charset="-127"/>
              </a:rPr>
              <a:t>Meteorological products quality evaluation system</a:t>
            </a:r>
            <a:endParaRPr lang="ko-KR" altLang="en-US" sz="1700" dirty="0">
              <a:latin typeface="Arial Unicode MS" pitchFamily="50" charset="-127"/>
              <a:ea typeface="Arial Unicode MS" pitchFamily="50" charset="-127"/>
            </a:endParaRPr>
          </a:p>
        </p:txBody>
      </p:sp>
      <p:sp>
        <p:nvSpPr>
          <p:cNvPr id="3" name="TextBox 2"/>
          <p:cNvSpPr txBox="1"/>
          <p:nvPr/>
        </p:nvSpPr>
        <p:spPr>
          <a:xfrm>
            <a:off x="323495" y="2920093"/>
            <a:ext cx="1198481" cy="400110"/>
          </a:xfrm>
          <a:prstGeom prst="rect">
            <a:avLst/>
          </a:prstGeom>
          <a:solidFill>
            <a:schemeClr val="bg1"/>
          </a:solidFill>
          <a:ln>
            <a:solidFill>
              <a:schemeClr val="accent2">
                <a:lumMod val="40000"/>
                <a:lumOff val="60000"/>
              </a:schemeClr>
            </a:solidFill>
          </a:ln>
        </p:spPr>
        <p:txBody>
          <a:bodyPr wrap="square" rtlCol="0">
            <a:spAutoFit/>
          </a:bodyPr>
          <a:lstStyle/>
          <a:p>
            <a:pPr algn="ctr"/>
            <a:r>
              <a:rPr lang="en-US" altLang="ko-KR" sz="1000" dirty="0" smtClean="0">
                <a:latin typeface="Arial Unicode MS" pitchFamily="50" charset="-127"/>
                <a:ea typeface="Arial Unicode MS" pitchFamily="50" charset="-127"/>
              </a:rPr>
              <a:t>Meteorological products</a:t>
            </a:r>
            <a:endParaRPr lang="ko-KR" altLang="en-US" sz="1000" dirty="0">
              <a:latin typeface="Arial Unicode MS" pitchFamily="50" charset="-127"/>
              <a:ea typeface="Arial Unicode MS" pitchFamily="50" charset="-127"/>
            </a:endParaRPr>
          </a:p>
        </p:txBody>
      </p:sp>
      <p:sp>
        <p:nvSpPr>
          <p:cNvPr id="12" name="TextBox 11"/>
          <p:cNvSpPr txBox="1"/>
          <p:nvPr/>
        </p:nvSpPr>
        <p:spPr>
          <a:xfrm>
            <a:off x="1684406" y="2920093"/>
            <a:ext cx="1095428" cy="400110"/>
          </a:xfrm>
          <a:prstGeom prst="rect">
            <a:avLst/>
          </a:prstGeom>
          <a:solidFill>
            <a:schemeClr val="bg1"/>
          </a:solidFill>
          <a:ln>
            <a:solidFill>
              <a:schemeClr val="accent2">
                <a:lumMod val="40000"/>
                <a:lumOff val="60000"/>
              </a:schemeClr>
            </a:solidFill>
          </a:ln>
        </p:spPr>
        <p:txBody>
          <a:bodyPr wrap="square" rtlCol="0" anchor="ctr">
            <a:noAutofit/>
          </a:bodyPr>
          <a:lstStyle/>
          <a:p>
            <a:pPr algn="ctr"/>
            <a:r>
              <a:rPr lang="en-US" altLang="ko-KR" sz="1000" dirty="0" smtClean="0">
                <a:latin typeface="Arial Unicode MS" pitchFamily="50" charset="-127"/>
                <a:ea typeface="Arial Unicode MS" pitchFamily="50" charset="-127"/>
              </a:rPr>
              <a:t>Ancillary data</a:t>
            </a:r>
          </a:p>
        </p:txBody>
      </p:sp>
      <p:sp>
        <p:nvSpPr>
          <p:cNvPr id="13" name="TextBox 12"/>
          <p:cNvSpPr txBox="1"/>
          <p:nvPr/>
        </p:nvSpPr>
        <p:spPr>
          <a:xfrm>
            <a:off x="3707904" y="2816932"/>
            <a:ext cx="1008112" cy="400110"/>
          </a:xfrm>
          <a:prstGeom prst="rect">
            <a:avLst/>
          </a:prstGeom>
          <a:solidFill>
            <a:schemeClr val="bg1"/>
          </a:solidFill>
          <a:ln>
            <a:solidFill>
              <a:schemeClr val="accent2">
                <a:lumMod val="40000"/>
                <a:lumOff val="60000"/>
              </a:schemeClr>
            </a:solidFill>
          </a:ln>
        </p:spPr>
        <p:txBody>
          <a:bodyPr wrap="square" rtlCol="0" anchor="ctr">
            <a:noAutofit/>
          </a:bodyPr>
          <a:lstStyle/>
          <a:p>
            <a:pPr algn="ctr"/>
            <a:r>
              <a:rPr lang="en-US" altLang="ko-KR" sz="1000" dirty="0" smtClean="0">
                <a:latin typeface="Arial Unicode MS" pitchFamily="50" charset="-127"/>
                <a:ea typeface="Arial Unicode MS" pitchFamily="50" charset="-127"/>
              </a:rPr>
              <a:t>Collocation</a:t>
            </a:r>
          </a:p>
        </p:txBody>
      </p:sp>
      <p:sp>
        <p:nvSpPr>
          <p:cNvPr id="14" name="TextBox 13"/>
          <p:cNvSpPr txBox="1"/>
          <p:nvPr/>
        </p:nvSpPr>
        <p:spPr>
          <a:xfrm>
            <a:off x="4211961" y="3239982"/>
            <a:ext cx="581584" cy="200055"/>
          </a:xfrm>
          <a:prstGeom prst="rect">
            <a:avLst/>
          </a:prstGeom>
          <a:solidFill>
            <a:schemeClr val="bg1"/>
          </a:solidFill>
          <a:ln>
            <a:noFill/>
          </a:ln>
        </p:spPr>
        <p:txBody>
          <a:bodyPr wrap="square" rtlCol="0" anchor="ctr">
            <a:noAutofit/>
          </a:bodyPr>
          <a:lstStyle/>
          <a:p>
            <a:pPr algn="ctr"/>
            <a:r>
              <a:rPr lang="en-US" altLang="ko-KR" sz="1000" dirty="0" smtClean="0">
                <a:latin typeface="Arial Unicode MS" pitchFamily="50" charset="-127"/>
                <a:ea typeface="Arial Unicode MS" pitchFamily="50" charset="-127"/>
              </a:rPr>
              <a:t>COMS</a:t>
            </a:r>
          </a:p>
        </p:txBody>
      </p:sp>
      <p:sp>
        <p:nvSpPr>
          <p:cNvPr id="15" name="TextBox 14"/>
          <p:cNvSpPr txBox="1"/>
          <p:nvPr/>
        </p:nvSpPr>
        <p:spPr>
          <a:xfrm>
            <a:off x="3131840" y="5013176"/>
            <a:ext cx="792088" cy="400110"/>
          </a:xfrm>
          <a:prstGeom prst="rect">
            <a:avLst/>
          </a:prstGeom>
          <a:solidFill>
            <a:schemeClr val="bg1"/>
          </a:solidFill>
          <a:ln>
            <a:solidFill>
              <a:schemeClr val="accent2">
                <a:lumMod val="40000"/>
                <a:lumOff val="60000"/>
              </a:schemeClr>
            </a:solidFill>
          </a:ln>
        </p:spPr>
        <p:txBody>
          <a:bodyPr wrap="square" rtlCol="0" anchor="ctr">
            <a:noAutofit/>
          </a:bodyPr>
          <a:lstStyle/>
          <a:p>
            <a:pPr algn="ctr"/>
            <a:r>
              <a:rPr lang="en-US" altLang="ko-KR" sz="800" dirty="0" smtClean="0">
                <a:latin typeface="Arial Unicode MS" pitchFamily="50" charset="-127"/>
                <a:ea typeface="Arial Unicode MS" pitchFamily="50" charset="-127"/>
              </a:rPr>
              <a:t>Verification index</a:t>
            </a:r>
          </a:p>
        </p:txBody>
      </p:sp>
      <p:sp>
        <p:nvSpPr>
          <p:cNvPr id="16" name="TextBox 15"/>
          <p:cNvSpPr txBox="1"/>
          <p:nvPr/>
        </p:nvSpPr>
        <p:spPr>
          <a:xfrm>
            <a:off x="6156177" y="2995200"/>
            <a:ext cx="1008112" cy="400110"/>
          </a:xfrm>
          <a:prstGeom prst="rect">
            <a:avLst/>
          </a:prstGeom>
          <a:solidFill>
            <a:schemeClr val="bg1"/>
          </a:solidFill>
          <a:ln>
            <a:solidFill>
              <a:schemeClr val="accent2">
                <a:lumMod val="40000"/>
                <a:lumOff val="60000"/>
              </a:schemeClr>
            </a:solidFill>
          </a:ln>
        </p:spPr>
        <p:txBody>
          <a:bodyPr wrap="square" rtlCol="0" anchor="ctr">
            <a:noAutofit/>
          </a:bodyPr>
          <a:lstStyle/>
          <a:p>
            <a:pPr algn="ctr"/>
            <a:r>
              <a:rPr lang="en-US" altLang="ko-KR" sz="1000" dirty="0" smtClean="0">
                <a:latin typeface="Arial Unicode MS" pitchFamily="50" charset="-127"/>
                <a:ea typeface="Arial Unicode MS" pitchFamily="50" charset="-127"/>
              </a:rPr>
              <a:t>Quality monitoring</a:t>
            </a:r>
          </a:p>
        </p:txBody>
      </p:sp>
      <p:sp>
        <p:nvSpPr>
          <p:cNvPr id="10" name="직사각형 9"/>
          <p:cNvSpPr/>
          <p:nvPr/>
        </p:nvSpPr>
        <p:spPr>
          <a:xfrm>
            <a:off x="5156099" y="3861048"/>
            <a:ext cx="496022" cy="17281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오른쪽 화살표 3"/>
          <p:cNvSpPr/>
          <p:nvPr/>
        </p:nvSpPr>
        <p:spPr>
          <a:xfrm>
            <a:off x="5004048" y="3820586"/>
            <a:ext cx="864096" cy="1624246"/>
          </a:xfrm>
          <a:prstGeom prst="rightArrow">
            <a:avLst/>
          </a:prstGeom>
          <a:solidFill>
            <a:srgbClr val="893533"/>
          </a:solidFill>
          <a:ln>
            <a:noFill/>
          </a:ln>
          <a:scene3d>
            <a:camera prst="perspectiveRight" fov="7200000">
              <a:rot lat="0" lon="18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직사각형 22"/>
          <p:cNvSpPr/>
          <p:nvPr/>
        </p:nvSpPr>
        <p:spPr>
          <a:xfrm>
            <a:off x="7587854" y="3820586"/>
            <a:ext cx="368522" cy="480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오른쪽 화살표 16"/>
          <p:cNvSpPr/>
          <p:nvPr/>
        </p:nvSpPr>
        <p:spPr>
          <a:xfrm>
            <a:off x="7596337" y="3812445"/>
            <a:ext cx="288032" cy="432048"/>
          </a:xfrm>
          <a:prstGeom prst="rightArrow">
            <a:avLst>
              <a:gd name="adj1" fmla="val 50000"/>
              <a:gd name="adj2" fmla="val 46727"/>
            </a:avLst>
          </a:prstGeom>
          <a:solidFill>
            <a:srgbClr val="893533"/>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직사각형 23"/>
          <p:cNvSpPr/>
          <p:nvPr/>
        </p:nvSpPr>
        <p:spPr>
          <a:xfrm>
            <a:off x="7580846" y="4988584"/>
            <a:ext cx="368522" cy="480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오른쪽 화살표 21"/>
          <p:cNvSpPr/>
          <p:nvPr/>
        </p:nvSpPr>
        <p:spPr>
          <a:xfrm>
            <a:off x="7596337" y="5036824"/>
            <a:ext cx="288032" cy="432048"/>
          </a:xfrm>
          <a:prstGeom prst="rightArrow">
            <a:avLst>
              <a:gd name="adj1" fmla="val 50000"/>
              <a:gd name="adj2" fmla="val 46727"/>
            </a:avLst>
          </a:prstGeom>
          <a:solidFill>
            <a:srgbClr val="893533"/>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p:cNvSpPr txBox="1"/>
          <p:nvPr/>
        </p:nvSpPr>
        <p:spPr>
          <a:xfrm>
            <a:off x="5076056" y="4300876"/>
            <a:ext cx="640038" cy="646331"/>
          </a:xfrm>
          <a:prstGeom prst="rect">
            <a:avLst/>
          </a:prstGeom>
          <a:noFill/>
        </p:spPr>
        <p:txBody>
          <a:bodyPr wrap="square" rtlCol="0">
            <a:spAutoFit/>
          </a:bodyPr>
          <a:lstStyle/>
          <a:p>
            <a:r>
              <a:rPr lang="en-US" altLang="ko-KR" sz="900" dirty="0" smtClean="0">
                <a:solidFill>
                  <a:schemeClr val="bg1"/>
                </a:solidFill>
                <a:latin typeface="Arial Unicode MS" pitchFamily="50" charset="-127"/>
                <a:ea typeface="Arial Unicode MS" pitchFamily="50" charset="-127"/>
              </a:rPr>
              <a:t>Map,</a:t>
            </a:r>
          </a:p>
          <a:p>
            <a:r>
              <a:rPr lang="en-US" altLang="ko-KR" sz="900" dirty="0" smtClean="0">
                <a:solidFill>
                  <a:schemeClr val="bg1"/>
                </a:solidFill>
                <a:latin typeface="Arial Unicode MS" pitchFamily="50" charset="-127"/>
                <a:ea typeface="Arial Unicode MS" pitchFamily="50" charset="-127"/>
              </a:rPr>
              <a:t>Day,</a:t>
            </a:r>
          </a:p>
          <a:p>
            <a:r>
              <a:rPr lang="en-US" altLang="ko-KR" sz="900" dirty="0" smtClean="0">
                <a:solidFill>
                  <a:schemeClr val="bg1"/>
                </a:solidFill>
                <a:latin typeface="Arial Unicode MS" pitchFamily="50" charset="-127"/>
                <a:ea typeface="Arial Unicode MS" pitchFamily="50" charset="-127"/>
              </a:rPr>
              <a:t>Month,</a:t>
            </a:r>
          </a:p>
          <a:p>
            <a:r>
              <a:rPr lang="en-US" altLang="ko-KR" sz="900" dirty="0" smtClean="0">
                <a:solidFill>
                  <a:schemeClr val="bg1"/>
                </a:solidFill>
                <a:latin typeface="Arial Unicode MS" pitchFamily="50" charset="-127"/>
                <a:ea typeface="Arial Unicode MS" pitchFamily="50" charset="-127"/>
              </a:rPr>
              <a:t>Season</a:t>
            </a:r>
            <a:endParaRPr lang="ko-KR" altLang="en-US" sz="900" dirty="0">
              <a:solidFill>
                <a:schemeClr val="bg1"/>
              </a:solidFill>
              <a:latin typeface="Arial Unicode MS" pitchFamily="50" charset="-127"/>
              <a:ea typeface="Arial Unicode MS" pitchFamily="50" charset="-127"/>
            </a:endParaRPr>
          </a:p>
        </p:txBody>
      </p:sp>
      <p:sp>
        <p:nvSpPr>
          <p:cNvPr id="28" name="TextBox 27"/>
          <p:cNvSpPr txBox="1"/>
          <p:nvPr/>
        </p:nvSpPr>
        <p:spPr>
          <a:xfrm>
            <a:off x="7884369" y="3356992"/>
            <a:ext cx="936104" cy="784830"/>
          </a:xfrm>
          <a:prstGeom prst="rect">
            <a:avLst/>
          </a:prstGeom>
          <a:solidFill>
            <a:schemeClr val="bg1"/>
          </a:solidFill>
          <a:ln>
            <a:solidFill>
              <a:schemeClr val="accent2">
                <a:lumMod val="40000"/>
                <a:lumOff val="60000"/>
              </a:schemeClr>
            </a:solidFill>
          </a:ln>
        </p:spPr>
        <p:txBody>
          <a:bodyPr wrap="square" rtlCol="0">
            <a:spAutoFit/>
          </a:bodyPr>
          <a:lstStyle/>
          <a:p>
            <a:r>
              <a:rPr lang="en-US" altLang="ko-KR" sz="900" dirty="0" smtClean="0">
                <a:latin typeface="Arial Unicode MS" pitchFamily="50" charset="-127"/>
                <a:ea typeface="Arial Unicode MS" pitchFamily="50" charset="-127"/>
              </a:rPr>
              <a:t>Application after improving data processing module</a:t>
            </a:r>
            <a:endParaRPr lang="ko-KR" altLang="en-US" sz="900" dirty="0">
              <a:latin typeface="Arial Unicode MS" pitchFamily="50" charset="-127"/>
              <a:ea typeface="Arial Unicode MS" pitchFamily="50" charset="-127"/>
            </a:endParaRPr>
          </a:p>
        </p:txBody>
      </p:sp>
      <p:sp>
        <p:nvSpPr>
          <p:cNvPr id="29" name="TextBox 28"/>
          <p:cNvSpPr txBox="1"/>
          <p:nvPr/>
        </p:nvSpPr>
        <p:spPr>
          <a:xfrm>
            <a:off x="7884369" y="4988584"/>
            <a:ext cx="936104" cy="600656"/>
          </a:xfrm>
          <a:prstGeom prst="rect">
            <a:avLst/>
          </a:prstGeom>
          <a:solidFill>
            <a:schemeClr val="bg1"/>
          </a:solidFill>
          <a:ln>
            <a:solidFill>
              <a:schemeClr val="accent2">
                <a:lumMod val="40000"/>
                <a:lumOff val="60000"/>
              </a:schemeClr>
            </a:solidFill>
          </a:ln>
        </p:spPr>
        <p:txBody>
          <a:bodyPr wrap="square" rtlCol="0" anchor="ctr">
            <a:noAutofit/>
          </a:bodyPr>
          <a:lstStyle/>
          <a:p>
            <a:r>
              <a:rPr lang="en-US" altLang="ko-KR" sz="900" dirty="0" smtClean="0">
                <a:latin typeface="Arial Unicode MS" pitchFamily="50" charset="-127"/>
                <a:ea typeface="Arial Unicode MS" pitchFamily="50" charset="-127"/>
              </a:rPr>
              <a:t>Complement of ATBD</a:t>
            </a:r>
            <a:endParaRPr lang="ko-KR" altLang="en-US" sz="900" dirty="0">
              <a:latin typeface="Arial Unicode MS" pitchFamily="50" charset="-127"/>
              <a:ea typeface="Arial Unicode MS" pitchFamily="50" charset="-127"/>
            </a:endParaRPr>
          </a:p>
        </p:txBody>
      </p:sp>
      <p:sp>
        <p:nvSpPr>
          <p:cNvPr id="30" name="Rectangle 2"/>
          <p:cNvSpPr>
            <a:spLocks/>
          </p:cNvSpPr>
          <p:nvPr/>
        </p:nvSpPr>
        <p:spPr bwMode="auto">
          <a:xfrm>
            <a:off x="109728" y="190800"/>
            <a:ext cx="7274052" cy="420624"/>
          </a:xfrm>
          <a:prstGeom prst="rect">
            <a:avLst/>
          </a:prstGeom>
          <a:noFill/>
          <a:ln w="12700">
            <a:noFill/>
            <a:miter lim="800000"/>
            <a:headEnd/>
            <a:tailEnd/>
          </a:ln>
        </p:spPr>
        <p:txBody>
          <a:bodyPr lIns="0" tIns="0" rIns="0" bIns="0" anchor="ctr"/>
          <a:lstStyle/>
          <a:p>
            <a:pPr latinLnBrk="0"/>
            <a:r>
              <a:rPr lang="en-US" altLang="ko-KR" sz="2800" b="1" dirty="0" smtClean="0">
                <a:solidFill>
                  <a:schemeClr val="bg1"/>
                </a:solidFill>
                <a:latin typeface="Arial Unicode MS" pitchFamily="50" charset="-127"/>
                <a:ea typeface="Arial Unicode MS" pitchFamily="50" charset="-127"/>
              </a:rPr>
              <a:t>COMS data quality evaluation </a:t>
            </a:r>
            <a:endParaRPr kumimoji="0" lang="en-US" altLang="ko-KR" sz="2000" b="1" dirty="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다음_Regular" pitchFamily="2" charset="-127"/>
              <a:ea typeface="다음_Regular" pitchFamily="2" charset="-127"/>
              <a:sym typeface="Daum_Regular" pitchFamily="2" charset="-127"/>
            </a:endParaRPr>
          </a:p>
        </p:txBody>
      </p:sp>
      <p:sp>
        <p:nvSpPr>
          <p:cNvPr id="25" name="슬라이드 번호 개체 틀 5"/>
          <p:cNvSpPr txBox="1">
            <a:spLocks/>
          </p:cNvSpPr>
          <p:nvPr/>
        </p:nvSpPr>
        <p:spPr>
          <a:xfrm>
            <a:off x="8838647" y="6597352"/>
            <a:ext cx="341866" cy="260672"/>
          </a:xfrm>
          <a:prstGeom prst="rect">
            <a:avLst/>
          </a:prstGeom>
          <a:noFill/>
          <a:ln>
            <a:noFill/>
          </a:ln>
        </p:spPr>
        <p:txBody>
          <a:bodyPr>
            <a:scene3d>
              <a:camera prst="orthographicFront"/>
              <a:lightRig rig="flat" dir="tl">
                <a:rot lat="0" lon="0" rev="6600000"/>
              </a:lightRig>
            </a:scene3d>
            <a:sp3d extrusionH="25400" contourW="8890">
              <a:bevelT w="38100" h="31750"/>
              <a:contourClr>
                <a:schemeClr val="bg1"/>
              </a:contourClr>
            </a:sp3d>
          </a:bodyPr>
          <a:lstStyle>
            <a:lvl1pPr>
              <a:defRPr/>
            </a:lvl1pPr>
          </a:lstStyle>
          <a:p>
            <a:pPr>
              <a:defRPr/>
            </a:pPr>
            <a:fld id="{B6450232-7C14-4B2E-BCD9-F352925825AC}" type="slidenum">
              <a:rPr lang="en-US" altLang="ko-KR" sz="1000" b="1" smtClean="0">
                <a:ln w="11430"/>
                <a:solidFill>
                  <a:schemeClr val="bg1"/>
                </a:solidFill>
                <a:latin typeface="Arial Unicode MS" pitchFamily="50" charset="-127"/>
                <a:ea typeface="Arial Unicode MS" pitchFamily="50" charset="-127"/>
                <a:cs typeface="Arial" pitchFamily="34" charset="0"/>
              </a:rPr>
              <a:pPr>
                <a:defRPr/>
              </a:pPr>
              <a:t>12</a:t>
            </a:fld>
            <a:endParaRPr lang="en-US" altLang="ko-KR" sz="1000" b="1" dirty="0">
              <a:ln w="11430"/>
              <a:solidFill>
                <a:schemeClr val="bg1"/>
              </a:solidFill>
              <a:latin typeface="Arial Unicode MS" pitchFamily="50" charset="-127"/>
              <a:ea typeface="Arial Unicode MS" pitchFamily="50" charset="-127"/>
              <a:cs typeface="Arial" pitchFamily="34" charset="0"/>
            </a:endParaRPr>
          </a:p>
        </p:txBody>
      </p:sp>
    </p:spTree>
    <p:extLst>
      <p:ext uri="{BB962C8B-B14F-4D97-AF65-F5344CB8AC3E}">
        <p14:creationId xmlns="" xmlns:p14="http://schemas.microsoft.com/office/powerpoint/2010/main" val="710680798"/>
      </p:ext>
    </p:extLst>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179512" y="836712"/>
            <a:ext cx="8852182" cy="5724636"/>
          </a:xfrm>
          <a:prstGeom prst="rect">
            <a:avLst/>
          </a:prstGeom>
          <a:solidFill>
            <a:schemeClr val="bg1">
              <a:alpha val="3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Arial Unicode MS" pitchFamily="50" charset="-127"/>
              <a:ea typeface="Arial Unicode MS" pitchFamily="50" charset="-127"/>
            </a:endParaRPr>
          </a:p>
        </p:txBody>
      </p:sp>
      <p:pic>
        <p:nvPicPr>
          <p:cNvPr id="5" name="그림 21" descr="ai_coms_mi_le2_ai_a_201105120415_thn.png"/>
          <p:cNvPicPr>
            <a:picLocks noChangeAspect="1"/>
          </p:cNvPicPr>
          <p:nvPr/>
        </p:nvPicPr>
        <p:blipFill>
          <a:blip r:embed="rId3" cstate="print">
            <a:extLst>
              <a:ext uri="{28A0092B-C50C-407E-A947-70E740481C1C}">
                <a14:useLocalDpi xmlns:a14="http://schemas.microsoft.com/office/drawing/2010/main" xmlns="" val="0"/>
              </a:ext>
            </a:extLst>
          </a:blip>
          <a:srcRect l="25085" t="11955" r="27586" b="40559"/>
          <a:stretch>
            <a:fillRect/>
          </a:stretch>
        </p:blipFill>
        <p:spPr bwMode="auto">
          <a:xfrm>
            <a:off x="5431878" y="1016733"/>
            <a:ext cx="2700225" cy="2344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그림 43" descr="coms_mi_le1b_vis_a_201105120415_thn.pn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71262" y="1566263"/>
            <a:ext cx="4358774" cy="37798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직사각형 6"/>
          <p:cNvSpPr/>
          <p:nvPr/>
        </p:nvSpPr>
        <p:spPr>
          <a:xfrm>
            <a:off x="1694903" y="2420942"/>
            <a:ext cx="1943100" cy="1800225"/>
          </a:xfrm>
          <a:prstGeom prst="rect">
            <a:avLst/>
          </a:prstGeom>
          <a:noFill/>
          <a:ln w="25400">
            <a:solidFill>
              <a:srgbClr val="FF0000"/>
            </a:solidFill>
            <a:prstDash val="sysDash"/>
          </a:ln>
        </p:spPr>
        <p:style>
          <a:lnRef idx="1">
            <a:schemeClr val="accent1"/>
          </a:lnRef>
          <a:fillRef idx="2">
            <a:schemeClr val="accent1"/>
          </a:fillRef>
          <a:effectRef idx="1">
            <a:schemeClr val="accent1"/>
          </a:effectRef>
          <a:fontRef idx="minor">
            <a:schemeClr val="dk1"/>
          </a:fontRef>
        </p:style>
        <p:txBody>
          <a:bodyPr lIns="96981" tIns="48491" rIns="96981" bIns="48491" anchor="ctr"/>
          <a:lstStyle/>
          <a:p>
            <a:pPr algn="ctr">
              <a:defRPr/>
            </a:pPr>
            <a:endParaRPr lang="ko-KR" altLang="en-US">
              <a:latin typeface="HY울릉도M" pitchFamily="18" charset="-127"/>
              <a:ea typeface="HY울릉도M" pitchFamily="18" charset="-127"/>
            </a:endParaRPr>
          </a:p>
        </p:txBody>
      </p:sp>
      <p:cxnSp>
        <p:nvCxnSpPr>
          <p:cNvPr id="8" name="직선 화살표 연결선 45"/>
          <p:cNvCxnSpPr>
            <a:cxnSpLocks noChangeShapeType="1"/>
          </p:cNvCxnSpPr>
          <p:nvPr/>
        </p:nvCxnSpPr>
        <p:spPr bwMode="auto">
          <a:xfrm flipV="1">
            <a:off x="3638004" y="1268764"/>
            <a:ext cx="1793875" cy="1152181"/>
          </a:xfrm>
          <a:prstGeom prst="straightConnector1">
            <a:avLst/>
          </a:prstGeom>
          <a:noFill/>
          <a:ln w="25400" algn="ctr">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9" name="직선 화살표 연결선 46"/>
          <p:cNvCxnSpPr>
            <a:cxnSpLocks noChangeShapeType="1"/>
            <a:endCxn id="11" idx="1"/>
          </p:cNvCxnSpPr>
          <p:nvPr/>
        </p:nvCxnSpPr>
        <p:spPr bwMode="auto">
          <a:xfrm>
            <a:off x="3638003" y="4221165"/>
            <a:ext cx="1793874" cy="731143"/>
          </a:xfrm>
          <a:prstGeom prst="straightConnector1">
            <a:avLst/>
          </a:prstGeom>
          <a:noFill/>
          <a:ln w="25400" algn="ctr">
            <a:solidFill>
              <a:srgbClr val="FF0000"/>
            </a:solidFill>
            <a:round/>
            <a:headEnd/>
            <a:tailEnd type="arrow" w="med" len="med"/>
          </a:ln>
          <a:extLst>
            <a:ext uri="{909E8E84-426E-40DD-AFC4-6F175D3DCCD1}">
              <a14:hiddenFill xmlns:a14="http://schemas.microsoft.com/office/drawing/2010/main" xmlns="">
                <a:noFill/>
              </a14:hiddenFill>
            </a:ext>
          </a:extLst>
        </p:spPr>
      </p:cxnSp>
      <p:grpSp>
        <p:nvGrpSpPr>
          <p:cNvPr id="2" name="그룹 9"/>
          <p:cNvGrpSpPr>
            <a:grpSpLocks/>
          </p:cNvGrpSpPr>
          <p:nvPr/>
        </p:nvGrpSpPr>
        <p:grpSpPr bwMode="auto">
          <a:xfrm>
            <a:off x="5431878" y="3692506"/>
            <a:ext cx="2700225" cy="2420843"/>
            <a:chOff x="5364163" y="3590925"/>
            <a:chExt cx="3600450" cy="3113088"/>
          </a:xfrm>
        </p:grpSpPr>
        <p:pic>
          <p:nvPicPr>
            <p:cNvPr id="11" name="_x75893360" descr="EMB000000c0151c"/>
            <p:cNvPicPr>
              <a:picLocks noChangeAspect="1" noChangeArrowheads="1"/>
            </p:cNvPicPr>
            <p:nvPr/>
          </p:nvPicPr>
          <p:blipFill>
            <a:blip r:embed="rId5" cstate="print">
              <a:extLst>
                <a:ext uri="{28A0092B-C50C-407E-A947-70E740481C1C}">
                  <a14:useLocalDpi xmlns:a14="http://schemas.microsoft.com/office/drawing/2010/main" xmlns="" val="0"/>
                </a:ext>
              </a:extLst>
            </a:blip>
            <a:srcRect b="8162"/>
            <a:stretch>
              <a:fillRect/>
            </a:stretch>
          </p:blipFill>
          <p:spPr bwMode="auto">
            <a:xfrm>
              <a:off x="5364163" y="3717925"/>
              <a:ext cx="3600450" cy="298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타원 11"/>
            <p:cNvSpPr/>
            <p:nvPr/>
          </p:nvSpPr>
          <p:spPr>
            <a:xfrm rot="1705744">
              <a:off x="6100763" y="3590925"/>
              <a:ext cx="1152525" cy="1871663"/>
            </a:xfrm>
            <a:prstGeom prst="ellipse">
              <a:avLst/>
            </a:prstGeom>
            <a:noFill/>
            <a:ln w="19050">
              <a:solidFill>
                <a:srgbClr val="FFFF00"/>
              </a:solidFill>
            </a:ln>
          </p:spPr>
          <p:style>
            <a:lnRef idx="1">
              <a:schemeClr val="accent1"/>
            </a:lnRef>
            <a:fillRef idx="2">
              <a:schemeClr val="accent1"/>
            </a:fillRef>
            <a:effectRef idx="1">
              <a:schemeClr val="accent1"/>
            </a:effectRef>
            <a:fontRef idx="minor">
              <a:schemeClr val="dk1"/>
            </a:fontRef>
          </p:style>
          <p:txBody>
            <a:bodyPr lIns="96981" tIns="48491" rIns="96981" bIns="48491" anchor="ctr"/>
            <a:lstStyle/>
            <a:p>
              <a:pPr algn="ctr">
                <a:defRPr/>
              </a:pPr>
              <a:endParaRPr lang="ko-KR" altLang="en-US">
                <a:latin typeface="HY울릉도M" pitchFamily="18" charset="-127"/>
                <a:ea typeface="HY울릉도M" pitchFamily="18" charset="-127"/>
              </a:endParaRPr>
            </a:p>
          </p:txBody>
        </p:sp>
      </p:grpSp>
      <p:sp>
        <p:nvSpPr>
          <p:cNvPr id="13" name="타원 12"/>
          <p:cNvSpPr/>
          <p:nvPr/>
        </p:nvSpPr>
        <p:spPr>
          <a:xfrm rot="1705744">
            <a:off x="6424707" y="1031697"/>
            <a:ext cx="991134" cy="1701684"/>
          </a:xfrm>
          <a:prstGeom prst="ellipse">
            <a:avLst/>
          </a:prstGeom>
          <a:noFill/>
          <a:ln w="19050">
            <a:solidFill>
              <a:srgbClr val="FFFF00"/>
            </a:solidFill>
          </a:ln>
        </p:spPr>
        <p:style>
          <a:lnRef idx="1">
            <a:schemeClr val="accent1"/>
          </a:lnRef>
          <a:fillRef idx="2">
            <a:schemeClr val="accent1"/>
          </a:fillRef>
          <a:effectRef idx="1">
            <a:schemeClr val="accent1"/>
          </a:effectRef>
          <a:fontRef idx="minor">
            <a:schemeClr val="dk1"/>
          </a:fontRef>
        </p:style>
        <p:txBody>
          <a:bodyPr lIns="96981" tIns="48491" rIns="96981" bIns="48491" anchor="ctr"/>
          <a:lstStyle/>
          <a:p>
            <a:pPr algn="ctr">
              <a:defRPr/>
            </a:pPr>
            <a:endParaRPr lang="ko-KR" altLang="en-US">
              <a:latin typeface="HY울릉도M" pitchFamily="18" charset="-127"/>
              <a:ea typeface="HY울릉도M" pitchFamily="18" charset="-127"/>
            </a:endParaRPr>
          </a:p>
        </p:txBody>
      </p:sp>
      <p:sp>
        <p:nvSpPr>
          <p:cNvPr id="14" name="타원 13"/>
          <p:cNvSpPr/>
          <p:nvPr/>
        </p:nvSpPr>
        <p:spPr>
          <a:xfrm rot="1705744">
            <a:off x="2085427" y="2468563"/>
            <a:ext cx="788987" cy="1128712"/>
          </a:xfrm>
          <a:prstGeom prst="ellipse">
            <a:avLst/>
          </a:prstGeom>
          <a:noFill/>
          <a:ln w="19050">
            <a:solidFill>
              <a:srgbClr val="FFFF00"/>
            </a:solidFill>
          </a:ln>
        </p:spPr>
        <p:style>
          <a:lnRef idx="1">
            <a:schemeClr val="accent1"/>
          </a:lnRef>
          <a:fillRef idx="2">
            <a:schemeClr val="accent1"/>
          </a:fillRef>
          <a:effectRef idx="1">
            <a:schemeClr val="accent1"/>
          </a:effectRef>
          <a:fontRef idx="minor">
            <a:schemeClr val="dk1"/>
          </a:fontRef>
        </p:style>
        <p:txBody>
          <a:bodyPr lIns="96981" tIns="48491" rIns="96981" bIns="48491" anchor="ctr"/>
          <a:lstStyle/>
          <a:p>
            <a:pPr algn="ctr">
              <a:defRPr/>
            </a:pPr>
            <a:endParaRPr lang="ko-KR" altLang="en-US">
              <a:latin typeface="HY울릉도M" pitchFamily="18" charset="-127"/>
              <a:ea typeface="HY울릉도M" pitchFamily="18" charset="-127"/>
            </a:endParaRPr>
          </a:p>
        </p:txBody>
      </p:sp>
      <p:sp>
        <p:nvSpPr>
          <p:cNvPr id="15" name="TextBox 8"/>
          <p:cNvSpPr txBox="1">
            <a:spLocks noChangeArrowheads="1"/>
          </p:cNvSpPr>
          <p:nvPr/>
        </p:nvSpPr>
        <p:spPr bwMode="auto">
          <a:xfrm>
            <a:off x="1708161" y="5301208"/>
            <a:ext cx="235513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1600" b="1" dirty="0" smtClean="0">
                <a:solidFill>
                  <a:srgbClr val="0000FF"/>
                </a:solidFill>
                <a:latin typeface="Arial Unicode MS" pitchFamily="50" charset="-127"/>
                <a:ea typeface="Arial Unicode MS" pitchFamily="50" charset="-127"/>
              </a:rPr>
              <a:t>COMS MI visible image</a:t>
            </a:r>
            <a:endParaRPr lang="ko-KR" altLang="en-US" sz="1600" b="1" dirty="0">
              <a:solidFill>
                <a:srgbClr val="0000FF"/>
              </a:solidFill>
              <a:latin typeface="Arial Unicode MS" pitchFamily="50" charset="-127"/>
              <a:ea typeface="Arial Unicode MS" pitchFamily="50" charset="-127"/>
            </a:endParaRPr>
          </a:p>
        </p:txBody>
      </p:sp>
      <p:sp>
        <p:nvSpPr>
          <p:cNvPr id="19" name="TextBox 8"/>
          <p:cNvSpPr txBox="1">
            <a:spLocks noChangeArrowheads="1"/>
          </p:cNvSpPr>
          <p:nvPr/>
        </p:nvSpPr>
        <p:spPr bwMode="auto">
          <a:xfrm>
            <a:off x="5652120" y="6113349"/>
            <a:ext cx="234230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1400" b="1" dirty="0" smtClean="0">
                <a:solidFill>
                  <a:srgbClr val="0000FF"/>
                </a:solidFill>
                <a:latin typeface="Arial Unicode MS" pitchFamily="50" charset="-127"/>
                <a:ea typeface="Arial Unicode MS" pitchFamily="50" charset="-127"/>
              </a:rPr>
              <a:t>GOCI(Ocean Color) image</a:t>
            </a:r>
            <a:endParaRPr lang="ko-KR" altLang="en-US" sz="1400" b="1" dirty="0">
              <a:solidFill>
                <a:srgbClr val="0000FF"/>
              </a:solidFill>
              <a:latin typeface="Arial Unicode MS" pitchFamily="50" charset="-127"/>
              <a:ea typeface="Arial Unicode MS" pitchFamily="50" charset="-127"/>
            </a:endParaRPr>
          </a:p>
        </p:txBody>
      </p:sp>
      <p:sp>
        <p:nvSpPr>
          <p:cNvPr id="21" name="TextBox 8"/>
          <p:cNvSpPr txBox="1">
            <a:spLocks noChangeArrowheads="1"/>
          </p:cNvSpPr>
          <p:nvPr/>
        </p:nvSpPr>
        <p:spPr bwMode="auto">
          <a:xfrm>
            <a:off x="5292080" y="3405240"/>
            <a:ext cx="3096344"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algn="ctr" eaLnBrk="1" hangingPunct="1"/>
            <a:r>
              <a:rPr lang="en-US" altLang="ko-KR" sz="1350" b="1" dirty="0" smtClean="0">
                <a:solidFill>
                  <a:srgbClr val="0000FF"/>
                </a:solidFill>
                <a:latin typeface="Arial Unicode MS" pitchFamily="50" charset="-127"/>
                <a:ea typeface="Arial Unicode MS" pitchFamily="50" charset="-127"/>
              </a:rPr>
              <a:t>Application </a:t>
            </a:r>
            <a:r>
              <a:rPr lang="en-US" altLang="ko-KR" sz="1350" b="1" dirty="0">
                <a:solidFill>
                  <a:srgbClr val="0000FF"/>
                </a:solidFill>
                <a:latin typeface="Arial Unicode MS" pitchFamily="50" charset="-127"/>
                <a:ea typeface="Arial Unicode MS" pitchFamily="50" charset="-127"/>
              </a:rPr>
              <a:t>of </a:t>
            </a:r>
            <a:r>
              <a:rPr lang="en-US" altLang="ko-KR" sz="1350" b="1" dirty="0" smtClean="0">
                <a:solidFill>
                  <a:srgbClr val="0000FF"/>
                </a:solidFill>
                <a:latin typeface="Arial Unicode MS" pitchFamily="50" charset="-127"/>
                <a:ea typeface="Arial Unicode MS" pitchFamily="50" charset="-127"/>
              </a:rPr>
              <a:t>Asian </a:t>
            </a:r>
            <a:r>
              <a:rPr lang="en-US" altLang="ko-KR" sz="1350" b="1" dirty="0">
                <a:solidFill>
                  <a:srgbClr val="0000FF"/>
                </a:solidFill>
                <a:latin typeface="Arial Unicode MS" pitchFamily="50" charset="-127"/>
                <a:ea typeface="Arial Unicode MS" pitchFamily="50" charset="-127"/>
              </a:rPr>
              <a:t>dust </a:t>
            </a:r>
            <a:r>
              <a:rPr lang="en-US" altLang="ko-KR" sz="1350" b="1" dirty="0" smtClean="0">
                <a:solidFill>
                  <a:srgbClr val="0000FF"/>
                </a:solidFill>
                <a:latin typeface="Arial Unicode MS" pitchFamily="50" charset="-127"/>
                <a:ea typeface="Arial Unicode MS" pitchFamily="50" charset="-127"/>
              </a:rPr>
              <a:t>detection</a:t>
            </a:r>
            <a:endParaRPr lang="ko-KR" altLang="en-US" sz="1350" b="1" dirty="0">
              <a:solidFill>
                <a:srgbClr val="0000FF"/>
              </a:solidFill>
              <a:latin typeface="Arial Unicode MS" pitchFamily="50" charset="-127"/>
              <a:ea typeface="Arial Unicode MS" pitchFamily="50" charset="-127"/>
            </a:endParaRPr>
          </a:p>
        </p:txBody>
      </p:sp>
      <p:sp>
        <p:nvSpPr>
          <p:cNvPr id="22" name="Rectangle 2"/>
          <p:cNvSpPr>
            <a:spLocks/>
          </p:cNvSpPr>
          <p:nvPr/>
        </p:nvSpPr>
        <p:spPr bwMode="auto">
          <a:xfrm>
            <a:off x="109728" y="190800"/>
            <a:ext cx="7274052" cy="420624"/>
          </a:xfrm>
          <a:prstGeom prst="rect">
            <a:avLst/>
          </a:prstGeom>
          <a:noFill/>
          <a:ln w="12700">
            <a:noFill/>
            <a:miter lim="800000"/>
            <a:headEnd/>
            <a:tailEnd/>
          </a:ln>
        </p:spPr>
        <p:txBody>
          <a:bodyPr lIns="0" tIns="0" rIns="0" bIns="0" anchor="ctr"/>
          <a:lstStyle/>
          <a:p>
            <a:pPr latinLnBrk="0"/>
            <a:r>
              <a:rPr kumimoji="0" lang="en-US" altLang="ko-KR" sz="2800" b="1" dirty="0" smtClean="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rPr>
              <a:t>Utilization of COMS products </a:t>
            </a:r>
          </a:p>
          <a:p>
            <a:pPr latinLnBrk="0"/>
            <a:r>
              <a:rPr kumimoji="0" lang="en-US" altLang="ko-KR" sz="2400" b="1" dirty="0" smtClean="0">
                <a:solidFill>
                  <a:schemeClr val="bg1"/>
                </a:solidFill>
                <a:effectLst>
                  <a:glow>
                    <a:schemeClr val="accent1"/>
                  </a:glow>
                  <a:reflection endPos="0" dist="50800" dir="5400000" sy="-100000" algn="bl" rotWithShape="0"/>
                </a:effectLst>
                <a:latin typeface="Arial Unicode MS" pitchFamily="50" charset="-127"/>
                <a:ea typeface="Arial Unicode MS" pitchFamily="50" charset="-127"/>
                <a:sym typeface="Daum_Regular" pitchFamily="2" charset="-127"/>
              </a:rPr>
              <a:t>: Asian dust analysis</a:t>
            </a:r>
            <a:endParaRPr kumimoji="0" lang="en-US" altLang="ko-KR" sz="2400" b="1" dirty="0">
              <a:solidFill>
                <a:schemeClr val="bg1"/>
              </a:solidFill>
              <a:effectLst>
                <a:glow>
                  <a:schemeClr val="accent1"/>
                </a:glow>
                <a:reflection endPos="0" dist="50800" dir="5400000" sy="-100000" algn="bl" rotWithShape="0"/>
              </a:effectLst>
              <a:latin typeface="Arial Unicode MS" pitchFamily="50" charset="-127"/>
              <a:ea typeface="Arial Unicode MS" pitchFamily="50" charset="-127"/>
              <a:sym typeface="Daum_Regular" pitchFamily="2" charset="-127"/>
            </a:endParaRPr>
          </a:p>
        </p:txBody>
      </p:sp>
    </p:spTree>
    <p:extLst>
      <p:ext uri="{BB962C8B-B14F-4D97-AF65-F5344CB8AC3E}">
        <p14:creationId xmlns:p14="http://schemas.microsoft.com/office/powerpoint/2010/main" xmlns="" val="14031312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5" name="Rectangle 15"/>
          <p:cNvSpPr>
            <a:spLocks/>
          </p:cNvSpPr>
          <p:nvPr/>
        </p:nvSpPr>
        <p:spPr bwMode="auto">
          <a:xfrm>
            <a:off x="323529" y="2636912"/>
            <a:ext cx="2738628" cy="434340"/>
          </a:xfrm>
          <a:prstGeom prst="rect">
            <a:avLst/>
          </a:prstGeom>
          <a:noFill/>
          <a:ln w="12700">
            <a:noFill/>
            <a:miter lim="800000"/>
            <a:headEnd/>
            <a:tailEnd/>
          </a:ln>
        </p:spPr>
        <p:txBody>
          <a:bodyPr lIns="0" tIns="0" rIns="0" bIns="0" anchor="ctr"/>
          <a:lstStyle/>
          <a:p>
            <a:pPr algn="ctr" latinLnBrk="0">
              <a:lnSpc>
                <a:spcPct val="110000"/>
              </a:lnSpc>
            </a:pPr>
            <a:r>
              <a:rPr kumimoji="0" lang="en-US" altLang="ko-KR" sz="1300" dirty="0" smtClean="0">
                <a:solidFill>
                  <a:srgbClr val="FFFFFF"/>
                </a:solidFill>
                <a:latin typeface="Arial Unicode MS" pitchFamily="50" charset="-127"/>
                <a:ea typeface="Arial Unicode MS" pitchFamily="50" charset="-127"/>
                <a:sym typeface="Daum_SemiBold" pitchFamily="2" charset="-127"/>
              </a:rPr>
              <a:t>Infrared image</a:t>
            </a:r>
            <a:endParaRPr kumimoji="0" lang="en-US" altLang="ko-KR" sz="1300" dirty="0">
              <a:solidFill>
                <a:srgbClr val="FFFFFF"/>
              </a:solidFill>
              <a:latin typeface="Arial Unicode MS" pitchFamily="50" charset="-127"/>
              <a:ea typeface="Arial Unicode MS" pitchFamily="50" charset="-127"/>
              <a:sym typeface="Daum_SemiBold" pitchFamily="2" charset="-127"/>
            </a:endParaRPr>
          </a:p>
        </p:txBody>
      </p:sp>
      <p:sp>
        <p:nvSpPr>
          <p:cNvPr id="6" name="Rectangle 15"/>
          <p:cNvSpPr>
            <a:spLocks/>
          </p:cNvSpPr>
          <p:nvPr/>
        </p:nvSpPr>
        <p:spPr bwMode="auto">
          <a:xfrm>
            <a:off x="3202687" y="2636912"/>
            <a:ext cx="2738628" cy="434340"/>
          </a:xfrm>
          <a:prstGeom prst="rect">
            <a:avLst/>
          </a:prstGeom>
          <a:noFill/>
          <a:ln w="12700">
            <a:noFill/>
            <a:miter lim="800000"/>
            <a:headEnd/>
            <a:tailEnd/>
          </a:ln>
        </p:spPr>
        <p:txBody>
          <a:bodyPr lIns="0" tIns="0" rIns="0" bIns="0" anchor="ctr"/>
          <a:lstStyle/>
          <a:p>
            <a:pPr algn="ctr" latinLnBrk="0">
              <a:lnSpc>
                <a:spcPct val="110000"/>
              </a:lnSpc>
            </a:pPr>
            <a:r>
              <a:rPr kumimoji="0" lang="en-US" altLang="ko-KR" sz="1300" dirty="0" smtClean="0">
                <a:solidFill>
                  <a:srgbClr val="FFFFFF"/>
                </a:solidFill>
                <a:latin typeface="Arial Unicode MS" pitchFamily="50" charset="-127"/>
                <a:ea typeface="Arial Unicode MS" pitchFamily="50" charset="-127"/>
                <a:sym typeface="Daum_SemiBold" pitchFamily="2" charset="-127"/>
              </a:rPr>
              <a:t>Infrared image + AWS</a:t>
            </a:r>
            <a:endParaRPr kumimoji="0" lang="en-US" altLang="ko-KR" sz="1300" dirty="0">
              <a:solidFill>
                <a:srgbClr val="FFFFFF"/>
              </a:solidFill>
              <a:latin typeface="Arial Unicode MS" pitchFamily="50" charset="-127"/>
              <a:ea typeface="Arial Unicode MS" pitchFamily="50" charset="-127"/>
              <a:sym typeface="Daum_SemiBold" pitchFamily="2" charset="-127"/>
            </a:endParaRPr>
          </a:p>
        </p:txBody>
      </p:sp>
      <p:sp>
        <p:nvSpPr>
          <p:cNvPr id="7" name="Rectangle 15"/>
          <p:cNvSpPr>
            <a:spLocks/>
          </p:cNvSpPr>
          <p:nvPr/>
        </p:nvSpPr>
        <p:spPr bwMode="auto">
          <a:xfrm>
            <a:off x="6012160" y="2636912"/>
            <a:ext cx="2738628" cy="434340"/>
          </a:xfrm>
          <a:prstGeom prst="rect">
            <a:avLst/>
          </a:prstGeom>
          <a:noFill/>
          <a:ln w="12700">
            <a:noFill/>
            <a:miter lim="800000"/>
            <a:headEnd/>
            <a:tailEnd/>
          </a:ln>
        </p:spPr>
        <p:txBody>
          <a:bodyPr lIns="0" tIns="0" rIns="0" bIns="0" anchor="ctr"/>
          <a:lstStyle/>
          <a:p>
            <a:pPr algn="ctr" latinLnBrk="0">
              <a:lnSpc>
                <a:spcPct val="110000"/>
              </a:lnSpc>
            </a:pPr>
            <a:r>
              <a:rPr kumimoji="0" lang="en-US" altLang="ko-KR" sz="1300" dirty="0" smtClean="0">
                <a:solidFill>
                  <a:srgbClr val="FFFFFF"/>
                </a:solidFill>
                <a:latin typeface="Arial Unicode MS" pitchFamily="50" charset="-127"/>
                <a:ea typeface="Arial Unicode MS" pitchFamily="50" charset="-127"/>
                <a:sym typeface="Daum_SemiBold" pitchFamily="2" charset="-127"/>
              </a:rPr>
              <a:t>Infrared image + Radar</a:t>
            </a:r>
            <a:endParaRPr kumimoji="0" lang="en-US" altLang="ko-KR" sz="1300" dirty="0">
              <a:solidFill>
                <a:srgbClr val="FFFFFF"/>
              </a:solidFill>
              <a:latin typeface="Arial Unicode MS" pitchFamily="50" charset="-127"/>
              <a:ea typeface="Arial Unicode MS" pitchFamily="50" charset="-127"/>
              <a:sym typeface="Daum_SemiBold" pitchFamily="2" charset="-127"/>
            </a:endParaRPr>
          </a:p>
        </p:txBody>
      </p:sp>
      <p:sp>
        <p:nvSpPr>
          <p:cNvPr id="8" name="Rectangle 15"/>
          <p:cNvSpPr>
            <a:spLocks/>
          </p:cNvSpPr>
          <p:nvPr/>
        </p:nvSpPr>
        <p:spPr bwMode="auto">
          <a:xfrm>
            <a:off x="2267745" y="908720"/>
            <a:ext cx="4608512" cy="434340"/>
          </a:xfrm>
          <a:prstGeom prst="rect">
            <a:avLst/>
          </a:prstGeom>
          <a:noFill/>
          <a:ln w="12700">
            <a:noFill/>
            <a:miter lim="800000"/>
            <a:headEnd/>
            <a:tailEnd/>
          </a:ln>
        </p:spPr>
        <p:txBody>
          <a:bodyPr lIns="0" tIns="0" rIns="0" bIns="0" anchor="ctr"/>
          <a:lstStyle/>
          <a:p>
            <a:pPr algn="ctr" latinLnBrk="0">
              <a:lnSpc>
                <a:spcPct val="110000"/>
              </a:lnSpc>
            </a:pPr>
            <a:r>
              <a:rPr kumimoji="0" lang="en-US" altLang="ko-KR" sz="1600" dirty="0" smtClean="0">
                <a:solidFill>
                  <a:srgbClr val="FFFFFF"/>
                </a:solidFill>
                <a:latin typeface="Arial Unicode MS" pitchFamily="50" charset="-127"/>
                <a:ea typeface="Arial Unicode MS" pitchFamily="50" charset="-127"/>
                <a:sym typeface="Daum_SemiBold" pitchFamily="2" charset="-127"/>
              </a:rPr>
              <a:t>Synchronizing with COMS 10 minutes data  in temporal and spatial</a:t>
            </a:r>
            <a:endParaRPr kumimoji="0" lang="en-US" altLang="ko-KR" sz="1600" dirty="0">
              <a:solidFill>
                <a:srgbClr val="FFFFFF"/>
              </a:solidFill>
              <a:latin typeface="Arial Unicode MS" pitchFamily="50" charset="-127"/>
              <a:ea typeface="Arial Unicode MS" pitchFamily="50" charset="-127"/>
              <a:sym typeface="Daum_SemiBold" pitchFamily="2" charset="-127"/>
            </a:endParaRPr>
          </a:p>
        </p:txBody>
      </p:sp>
      <p:sp>
        <p:nvSpPr>
          <p:cNvPr id="9" name="Rectangle 15"/>
          <p:cNvSpPr>
            <a:spLocks/>
          </p:cNvSpPr>
          <p:nvPr/>
        </p:nvSpPr>
        <p:spPr bwMode="auto">
          <a:xfrm>
            <a:off x="2411760" y="1559084"/>
            <a:ext cx="4320480" cy="434340"/>
          </a:xfrm>
          <a:prstGeom prst="rect">
            <a:avLst/>
          </a:prstGeom>
          <a:noFill/>
          <a:ln w="12700">
            <a:noFill/>
            <a:miter lim="800000"/>
            <a:headEnd/>
            <a:tailEnd/>
          </a:ln>
        </p:spPr>
        <p:txBody>
          <a:bodyPr lIns="0" tIns="0" rIns="0" bIns="0" anchor="ctr"/>
          <a:lstStyle/>
          <a:p>
            <a:pPr algn="ctr" latinLnBrk="0">
              <a:lnSpc>
                <a:spcPct val="80000"/>
              </a:lnSpc>
            </a:pPr>
            <a:r>
              <a:rPr kumimoji="0" lang="en-US" altLang="ko-KR" sz="1200" dirty="0" smtClean="0">
                <a:latin typeface="Arial Unicode MS" pitchFamily="50" charset="-127"/>
                <a:ea typeface="Arial Unicode MS" pitchFamily="50" charset="-127"/>
                <a:sym typeface="Daum_SemiBold" pitchFamily="2" charset="-127"/>
              </a:rPr>
              <a:t>Integration between COMS and ground-based observation data</a:t>
            </a:r>
            <a:endParaRPr kumimoji="0" lang="en-US" altLang="ko-KR" sz="1200" dirty="0">
              <a:latin typeface="Arial Unicode MS" pitchFamily="50" charset="-127"/>
              <a:ea typeface="Arial Unicode MS" pitchFamily="50" charset="-127"/>
              <a:sym typeface="Daum_SemiBold" pitchFamily="2" charset="-127"/>
            </a:endParaRPr>
          </a:p>
        </p:txBody>
      </p:sp>
      <p:sp>
        <p:nvSpPr>
          <p:cNvPr id="10" name="Rectangle 2"/>
          <p:cNvSpPr>
            <a:spLocks/>
          </p:cNvSpPr>
          <p:nvPr/>
        </p:nvSpPr>
        <p:spPr bwMode="auto">
          <a:xfrm>
            <a:off x="111600" y="344080"/>
            <a:ext cx="7704856" cy="420624"/>
          </a:xfrm>
          <a:prstGeom prst="rect">
            <a:avLst/>
          </a:prstGeom>
          <a:noFill/>
          <a:ln w="12700">
            <a:noFill/>
            <a:miter lim="800000"/>
            <a:headEnd/>
            <a:tailEnd/>
          </a:ln>
          <a:effectLst>
            <a:outerShdw dir="5400000" algn="ctr" rotWithShape="0">
              <a:srgbClr val="000000"/>
            </a:outerShdw>
          </a:effectLst>
        </p:spPr>
        <p:txBody>
          <a:bodyPr lIns="0" tIns="0" rIns="0" bIns="0" anchor="ctr">
            <a:scene3d>
              <a:camera prst="orthographicFront"/>
              <a:lightRig rig="threePt" dir="t"/>
            </a:scene3d>
            <a:sp3d>
              <a:bevelT w="0" h="0"/>
              <a:bevelB w="0" h="0"/>
            </a:sp3d>
          </a:bodyPr>
          <a:lstStyle/>
          <a:p>
            <a:pPr latinLnBrk="0"/>
            <a:r>
              <a:rPr kumimoji="0" lang="en-US" altLang="ko-KR" sz="2800" b="1" dirty="0" err="1" smtClean="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rPr>
              <a:t>Nowcasting</a:t>
            </a:r>
            <a:r>
              <a:rPr kumimoji="0" lang="en-US" altLang="ko-KR" sz="2800" b="1" dirty="0" smtClean="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rPr>
              <a:t> &amp; Short-range Weather Forecasting</a:t>
            </a:r>
            <a:endParaRPr kumimoji="0" lang="en-US" altLang="ko-KR" sz="2800" b="1" dirty="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endParaRPr>
          </a:p>
        </p:txBody>
      </p:sp>
      <p:sp>
        <p:nvSpPr>
          <p:cNvPr id="11" name="슬라이드 번호 개체 틀 5"/>
          <p:cNvSpPr txBox="1">
            <a:spLocks/>
          </p:cNvSpPr>
          <p:nvPr/>
        </p:nvSpPr>
        <p:spPr>
          <a:xfrm>
            <a:off x="8838647" y="6597352"/>
            <a:ext cx="341866" cy="260672"/>
          </a:xfrm>
          <a:prstGeom prst="rect">
            <a:avLst/>
          </a:prstGeom>
          <a:noFill/>
          <a:ln>
            <a:noFill/>
          </a:ln>
        </p:spPr>
        <p:txBody>
          <a:bodyPr>
            <a:scene3d>
              <a:camera prst="orthographicFront"/>
              <a:lightRig rig="flat" dir="tl">
                <a:rot lat="0" lon="0" rev="6600000"/>
              </a:lightRig>
            </a:scene3d>
            <a:sp3d extrusionH="25400" contourW="8890">
              <a:bevelT w="38100" h="31750"/>
              <a:contourClr>
                <a:schemeClr val="bg1"/>
              </a:contourClr>
            </a:sp3d>
          </a:bodyPr>
          <a:lstStyle>
            <a:lvl1pPr>
              <a:defRPr/>
            </a:lvl1pPr>
          </a:lstStyle>
          <a:p>
            <a:pPr>
              <a:defRPr/>
            </a:pPr>
            <a:fld id="{B6450232-7C14-4B2E-BCD9-F352925825AC}" type="slidenum">
              <a:rPr lang="en-US" altLang="ko-KR" sz="1000" b="1" smtClean="0">
                <a:ln w="11430"/>
                <a:solidFill>
                  <a:schemeClr val="bg1"/>
                </a:solidFill>
                <a:latin typeface="Arial Unicode MS" pitchFamily="50" charset="-127"/>
                <a:ea typeface="Arial Unicode MS" pitchFamily="50" charset="-127"/>
                <a:cs typeface="Arial" pitchFamily="34" charset="0"/>
              </a:rPr>
              <a:pPr>
                <a:defRPr/>
              </a:pPr>
              <a:t>14</a:t>
            </a:fld>
            <a:endParaRPr lang="en-US" altLang="ko-KR" sz="1000" b="1" dirty="0">
              <a:ln w="11430"/>
              <a:solidFill>
                <a:schemeClr val="bg1"/>
              </a:solidFill>
              <a:latin typeface="Arial Unicode MS" pitchFamily="50" charset="-127"/>
              <a:ea typeface="Arial Unicode MS" pitchFamily="50" charset="-127"/>
              <a:cs typeface="Arial"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4588544" presetClass="entr" presetSubtype="198478120" fill="hold" grpId="0" nodeType="after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par>
                          <p:cTn id="7" fill="hold">
                            <p:stCondLst>
                              <p:cond delay="500"/>
                            </p:stCondLst>
                            <p:childTnLst>
                              <p:par>
                                <p:cTn id="8" presetID="204588544" presetClass="entr" presetSubtype="198478120" fill="hold" grpId="0" nodeType="afterEffect">
                                  <p:stCondLst>
                                    <p:cond delay="0"/>
                                  </p:stCondLst>
                                  <p:childTnLst>
                                    <p:set>
                                      <p:cBhvr>
                                        <p:cTn id="9" dur="1" fill="hold">
                                          <p:stCondLst>
                                            <p:cond delay="499"/>
                                          </p:stCondLst>
                                        </p:cTn>
                                        <p:tgtEl>
                                          <p:spTgt spid="6"/>
                                        </p:tgtEl>
                                        <p:attrNameLst>
                                          <p:attrName>style.visibility</p:attrName>
                                        </p:attrNameLst>
                                      </p:cBhvr>
                                      <p:to>
                                        <p:strVal val="visible"/>
                                      </p:to>
                                    </p:set>
                                  </p:childTnLst>
                                </p:cTn>
                              </p:par>
                            </p:childTnLst>
                          </p:cTn>
                        </p:par>
                        <p:par>
                          <p:cTn id="10" fill="hold">
                            <p:stCondLst>
                              <p:cond delay="1000"/>
                            </p:stCondLst>
                            <p:childTnLst>
                              <p:par>
                                <p:cTn id="11" presetID="204588544" presetClass="entr" presetSubtype="198478120" fill="hold" grpId="0" nodeType="afterEffect">
                                  <p:stCondLst>
                                    <p:cond delay="0"/>
                                  </p:stCondLst>
                                  <p:childTnLst>
                                    <p:set>
                                      <p:cBhvr>
                                        <p:cTn id="12" dur="1" fill="hold">
                                          <p:stCondLst>
                                            <p:cond delay="499"/>
                                          </p:stCondLst>
                                        </p:cTn>
                                        <p:tgtEl>
                                          <p:spTgt spid="7"/>
                                        </p:tgtEl>
                                        <p:attrNameLst>
                                          <p:attrName>style.visibility</p:attrName>
                                        </p:attrNameLst>
                                      </p:cBhvr>
                                      <p:to>
                                        <p:strVal val="visible"/>
                                      </p:to>
                                    </p:set>
                                  </p:childTnLst>
                                </p:cTn>
                              </p:par>
                            </p:childTnLst>
                          </p:cTn>
                        </p:par>
                        <p:par>
                          <p:cTn id="13" fill="hold">
                            <p:stCondLst>
                              <p:cond delay="1500"/>
                            </p:stCondLst>
                            <p:childTnLst>
                              <p:par>
                                <p:cTn id="14" presetID="204588544" presetClass="entr" presetSubtype="198478120" fill="hold" grpId="0" nodeType="afterEffect">
                                  <p:stCondLst>
                                    <p:cond delay="0"/>
                                  </p:stCondLst>
                                  <p:childTnLst>
                                    <p:set>
                                      <p:cBhvr>
                                        <p:cTn id="15" dur="1" fill="hold">
                                          <p:stCondLst>
                                            <p:cond delay="499"/>
                                          </p:stCondLst>
                                        </p:cTn>
                                        <p:tgtEl>
                                          <p:spTgt spid="8"/>
                                        </p:tgtEl>
                                        <p:attrNameLst>
                                          <p:attrName>style.visibility</p:attrName>
                                        </p:attrNameLst>
                                      </p:cBhvr>
                                      <p:to>
                                        <p:strVal val="visible"/>
                                      </p:to>
                                    </p:set>
                                  </p:childTnLst>
                                </p:cTn>
                              </p:par>
                            </p:childTnLst>
                          </p:cTn>
                        </p:par>
                        <p:par>
                          <p:cTn id="16" fill="hold">
                            <p:stCondLst>
                              <p:cond delay="2000"/>
                            </p:stCondLst>
                            <p:childTnLst>
                              <p:par>
                                <p:cTn id="17" presetID="204588544" presetClass="entr" presetSubtype="198478120" fill="hold" grpId="0" nodeType="afterEffect">
                                  <p:stCondLst>
                                    <p:cond delay="0"/>
                                  </p:stCondLst>
                                  <p:childTnLst>
                                    <p:set>
                                      <p:cBhvr>
                                        <p:cTn id="18"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utoUpdateAnimBg="0"/>
      <p:bldP spid="7" grpId="0" autoUpdateAnimBg="0"/>
      <p:bldP spid="8" grpId="0" autoUpdateAnimBg="0"/>
      <p:bldP spid="9"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3" name="Rectangle 2"/>
          <p:cNvSpPr>
            <a:spLocks/>
          </p:cNvSpPr>
          <p:nvPr/>
        </p:nvSpPr>
        <p:spPr bwMode="auto">
          <a:xfrm>
            <a:off x="111600" y="190800"/>
            <a:ext cx="7704856" cy="420624"/>
          </a:xfrm>
          <a:prstGeom prst="rect">
            <a:avLst/>
          </a:prstGeom>
          <a:noFill/>
          <a:ln w="12700">
            <a:noFill/>
            <a:miter lim="800000"/>
            <a:headEnd/>
            <a:tailEnd/>
          </a:ln>
        </p:spPr>
        <p:txBody>
          <a:bodyPr lIns="0" tIns="0" rIns="0" bIns="0" anchor="ctr"/>
          <a:lstStyle/>
          <a:p>
            <a:pPr latinLnBrk="0"/>
            <a:r>
              <a:rPr kumimoji="0" lang="en-US" altLang="ko-KR" sz="2800" b="1" dirty="0" err="1" smtClean="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rPr>
              <a:t>Mephanalysis</a:t>
            </a:r>
            <a:r>
              <a:rPr kumimoji="0" lang="en-US" altLang="ko-KR" sz="2800" b="1" dirty="0" smtClean="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rPr>
              <a:t> information</a:t>
            </a:r>
            <a:endParaRPr kumimoji="0" lang="en-US" altLang="ko-KR" sz="2800" b="1" dirty="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endParaRPr>
          </a:p>
        </p:txBody>
      </p:sp>
      <p:sp>
        <p:nvSpPr>
          <p:cNvPr id="4" name="Rectangle 16"/>
          <p:cNvSpPr>
            <a:spLocks/>
          </p:cNvSpPr>
          <p:nvPr/>
        </p:nvSpPr>
        <p:spPr bwMode="auto">
          <a:xfrm>
            <a:off x="827584" y="980728"/>
            <a:ext cx="3744416" cy="434340"/>
          </a:xfrm>
          <a:prstGeom prst="rect">
            <a:avLst/>
          </a:prstGeom>
          <a:noFill/>
          <a:ln w="12700">
            <a:noFill/>
            <a:miter lim="800000"/>
            <a:headEnd/>
            <a:tailEnd/>
          </a:ln>
        </p:spPr>
        <p:txBody>
          <a:bodyPr lIns="0" tIns="0" rIns="0" bIns="0" anchor="ctr"/>
          <a:lstStyle/>
          <a:p>
            <a:pPr algn="ctr" latinLnBrk="0">
              <a:lnSpc>
                <a:spcPct val="110000"/>
              </a:lnSpc>
            </a:pPr>
            <a:r>
              <a:rPr kumimoji="0" lang="en-US" altLang="ko-KR" sz="1500" dirty="0" smtClean="0">
                <a:solidFill>
                  <a:srgbClr val="FFFFFF"/>
                </a:solidFill>
                <a:latin typeface="Arial Unicode MS" pitchFamily="50" charset="-127"/>
                <a:ea typeface="Arial Unicode MS" pitchFamily="50" charset="-127"/>
                <a:sym typeface="Daum_SemiBold" pitchFamily="2" charset="-127"/>
              </a:rPr>
              <a:t>Automatic interpretation information of satellite data(44 times/day)</a:t>
            </a:r>
            <a:endParaRPr kumimoji="0" lang="en-US" altLang="ko-KR" sz="1500" dirty="0">
              <a:solidFill>
                <a:srgbClr val="FFFFFF"/>
              </a:solidFill>
              <a:latin typeface="Arial Unicode MS" pitchFamily="50" charset="-127"/>
              <a:ea typeface="Arial Unicode MS" pitchFamily="50" charset="-127"/>
              <a:sym typeface="Daum_SemiBold" pitchFamily="2" charset="-127"/>
            </a:endParaRPr>
          </a:p>
        </p:txBody>
      </p:sp>
      <p:sp>
        <p:nvSpPr>
          <p:cNvPr id="5" name="Rectangle 16"/>
          <p:cNvSpPr>
            <a:spLocks/>
          </p:cNvSpPr>
          <p:nvPr/>
        </p:nvSpPr>
        <p:spPr bwMode="auto">
          <a:xfrm>
            <a:off x="5004049" y="980728"/>
            <a:ext cx="3744416" cy="434340"/>
          </a:xfrm>
          <a:prstGeom prst="rect">
            <a:avLst/>
          </a:prstGeom>
          <a:noFill/>
          <a:ln w="12700">
            <a:noFill/>
            <a:miter lim="800000"/>
            <a:headEnd/>
            <a:tailEnd/>
          </a:ln>
        </p:spPr>
        <p:txBody>
          <a:bodyPr lIns="0" tIns="0" rIns="0" bIns="0" anchor="ctr"/>
          <a:lstStyle/>
          <a:p>
            <a:pPr algn="ctr" latinLnBrk="0">
              <a:lnSpc>
                <a:spcPct val="110000"/>
              </a:lnSpc>
            </a:pPr>
            <a:r>
              <a:rPr kumimoji="0" lang="en-US" altLang="ko-KR" sz="1500" dirty="0" smtClean="0">
                <a:solidFill>
                  <a:srgbClr val="FFFFFF"/>
                </a:solidFill>
                <a:latin typeface="Arial Unicode MS" pitchFamily="50" charset="-127"/>
                <a:ea typeface="Arial Unicode MS" pitchFamily="50" charset="-127"/>
                <a:sym typeface="Daum_SemiBold" pitchFamily="2" charset="-127"/>
              </a:rPr>
              <a:t>Regular 4/day, severe weather 8/day</a:t>
            </a:r>
            <a:endParaRPr kumimoji="0" lang="en-US" altLang="ko-KR" sz="1500" dirty="0">
              <a:solidFill>
                <a:srgbClr val="FFFFFF"/>
              </a:solidFill>
              <a:latin typeface="Arial Unicode MS" pitchFamily="50" charset="-127"/>
              <a:ea typeface="Arial Unicode MS" pitchFamily="50" charset="-127"/>
              <a:sym typeface="Daum_SemiBold" pitchFamily="2" charset="-127"/>
            </a:endParaRPr>
          </a:p>
        </p:txBody>
      </p:sp>
      <p:sp>
        <p:nvSpPr>
          <p:cNvPr id="6" name="Rectangle 16"/>
          <p:cNvSpPr>
            <a:spLocks/>
          </p:cNvSpPr>
          <p:nvPr/>
        </p:nvSpPr>
        <p:spPr bwMode="auto">
          <a:xfrm>
            <a:off x="467544" y="5586948"/>
            <a:ext cx="2376264" cy="434340"/>
          </a:xfrm>
          <a:prstGeom prst="rect">
            <a:avLst/>
          </a:prstGeom>
          <a:noFill/>
          <a:ln w="12700">
            <a:noFill/>
            <a:miter lim="800000"/>
            <a:headEnd/>
            <a:tailEnd/>
          </a:ln>
        </p:spPr>
        <p:txBody>
          <a:bodyPr lIns="0" tIns="0" rIns="0" bIns="0" anchor="ctr"/>
          <a:lstStyle/>
          <a:p>
            <a:pPr latinLnBrk="0">
              <a:lnSpc>
                <a:spcPct val="110000"/>
              </a:lnSpc>
            </a:pPr>
            <a:r>
              <a:rPr kumimoji="0" lang="en-US" altLang="ko-KR" sz="1000" dirty="0" smtClean="0">
                <a:solidFill>
                  <a:srgbClr val="FFFFFF"/>
                </a:solidFill>
                <a:latin typeface="Arial Unicode MS" pitchFamily="50" charset="-127"/>
                <a:ea typeface="Arial Unicode MS" pitchFamily="50" charset="-127"/>
                <a:sym typeface="Daum_SemiBold" pitchFamily="2" charset="-127"/>
              </a:rPr>
              <a:t>C : Cold front</a:t>
            </a:r>
          </a:p>
          <a:p>
            <a:pPr latinLnBrk="0">
              <a:lnSpc>
                <a:spcPct val="110000"/>
              </a:lnSpc>
            </a:pPr>
            <a:r>
              <a:rPr kumimoji="0" lang="en-US" altLang="ko-KR" sz="1000" dirty="0" smtClean="0">
                <a:solidFill>
                  <a:srgbClr val="FFFFFF"/>
                </a:solidFill>
                <a:latin typeface="Arial Unicode MS" pitchFamily="50" charset="-127"/>
                <a:ea typeface="Arial Unicode MS" pitchFamily="50" charset="-127"/>
                <a:sym typeface="Daum_SemiBold" pitchFamily="2" charset="-127"/>
              </a:rPr>
              <a:t>W : Warm front</a:t>
            </a:r>
          </a:p>
          <a:p>
            <a:pPr latinLnBrk="0">
              <a:lnSpc>
                <a:spcPct val="110000"/>
              </a:lnSpc>
            </a:pPr>
            <a:r>
              <a:rPr kumimoji="0" lang="en-US" altLang="ko-KR" sz="1000" dirty="0" err="1" smtClean="0">
                <a:solidFill>
                  <a:srgbClr val="FFFFFF"/>
                </a:solidFill>
                <a:latin typeface="Arial Unicode MS" pitchFamily="50" charset="-127"/>
                <a:ea typeface="Arial Unicode MS" pitchFamily="50" charset="-127"/>
                <a:sym typeface="Daum_SemiBold" pitchFamily="2" charset="-127"/>
              </a:rPr>
              <a:t>cb</a:t>
            </a:r>
            <a:r>
              <a:rPr kumimoji="0" lang="en-US" altLang="ko-KR" sz="1000" dirty="0" smtClean="0">
                <a:solidFill>
                  <a:srgbClr val="FFFFFF"/>
                </a:solidFill>
                <a:latin typeface="Arial Unicode MS" pitchFamily="50" charset="-127"/>
                <a:ea typeface="Arial Unicode MS" pitchFamily="50" charset="-127"/>
                <a:sym typeface="Daum_SemiBold" pitchFamily="2" charset="-127"/>
              </a:rPr>
              <a:t> : cumulonimbus</a:t>
            </a:r>
          </a:p>
          <a:p>
            <a:pPr latinLnBrk="0">
              <a:lnSpc>
                <a:spcPct val="110000"/>
              </a:lnSpc>
            </a:pPr>
            <a:r>
              <a:rPr kumimoji="0" lang="en-US" altLang="ko-KR" sz="1000" dirty="0" smtClean="0">
                <a:solidFill>
                  <a:srgbClr val="FFFFFF"/>
                </a:solidFill>
                <a:latin typeface="Arial Unicode MS" pitchFamily="50" charset="-127"/>
                <a:ea typeface="Arial Unicode MS" pitchFamily="50" charset="-127"/>
                <a:sym typeface="Daum_SemiBold" pitchFamily="2" charset="-127"/>
              </a:rPr>
              <a:t>M : </a:t>
            </a:r>
            <a:r>
              <a:rPr kumimoji="0" lang="en-US" altLang="ko-KR" sz="1000" dirty="0" err="1" smtClean="0">
                <a:solidFill>
                  <a:srgbClr val="FFFFFF"/>
                </a:solidFill>
                <a:latin typeface="Arial Unicode MS" pitchFamily="50" charset="-127"/>
                <a:ea typeface="Arial Unicode MS" pitchFamily="50" charset="-127"/>
                <a:sym typeface="Daum_SemiBold" pitchFamily="2" charset="-127"/>
              </a:rPr>
              <a:t>Mesoscale</a:t>
            </a:r>
            <a:r>
              <a:rPr kumimoji="0" lang="en-US" altLang="ko-KR" sz="1000" dirty="0">
                <a:solidFill>
                  <a:srgbClr val="FFFFFF"/>
                </a:solidFill>
                <a:latin typeface="Arial Unicode MS" pitchFamily="50" charset="-127"/>
                <a:ea typeface="Arial Unicode MS" pitchFamily="50" charset="-127"/>
                <a:sym typeface="Daum_SemiBold" pitchFamily="2" charset="-127"/>
              </a:rPr>
              <a:t> </a:t>
            </a:r>
            <a:r>
              <a:rPr kumimoji="0" lang="en-US" altLang="ko-KR" sz="1000" dirty="0" smtClean="0">
                <a:solidFill>
                  <a:srgbClr val="FFFFFF"/>
                </a:solidFill>
                <a:latin typeface="Arial Unicode MS" pitchFamily="50" charset="-127"/>
                <a:ea typeface="Arial Unicode MS" pitchFamily="50" charset="-127"/>
                <a:sym typeface="Daum_SemiBold" pitchFamily="2" charset="-127"/>
              </a:rPr>
              <a:t>convective system</a:t>
            </a:r>
          </a:p>
          <a:p>
            <a:pPr latinLnBrk="0">
              <a:lnSpc>
                <a:spcPct val="110000"/>
              </a:lnSpc>
            </a:pPr>
            <a:r>
              <a:rPr kumimoji="0" lang="en-US" altLang="ko-KR" sz="1000" dirty="0" smtClean="0">
                <a:solidFill>
                  <a:srgbClr val="FFFFFF"/>
                </a:solidFill>
                <a:latin typeface="Arial Unicode MS" pitchFamily="50" charset="-127"/>
                <a:ea typeface="Arial Unicode MS" pitchFamily="50" charset="-127"/>
                <a:sym typeface="Daum_SemiBold" pitchFamily="2" charset="-127"/>
              </a:rPr>
              <a:t>● : convective sell   </a:t>
            </a:r>
            <a:endParaRPr kumimoji="0" lang="en-US" altLang="ko-KR" sz="1000" dirty="0">
              <a:solidFill>
                <a:srgbClr val="FFFFFF"/>
              </a:solidFill>
              <a:latin typeface="Arial Unicode MS" pitchFamily="50" charset="-127"/>
              <a:ea typeface="Arial Unicode MS" pitchFamily="50" charset="-127"/>
              <a:sym typeface="Daum_SemiBold" pitchFamily="2" charset="-127"/>
            </a:endParaRPr>
          </a:p>
        </p:txBody>
      </p:sp>
      <p:sp>
        <p:nvSpPr>
          <p:cNvPr id="7" name="Rectangle 16"/>
          <p:cNvSpPr>
            <a:spLocks/>
          </p:cNvSpPr>
          <p:nvPr/>
        </p:nvSpPr>
        <p:spPr bwMode="auto">
          <a:xfrm>
            <a:off x="2699792" y="5514940"/>
            <a:ext cx="2376264" cy="434340"/>
          </a:xfrm>
          <a:prstGeom prst="rect">
            <a:avLst/>
          </a:prstGeom>
          <a:noFill/>
          <a:ln w="12700">
            <a:noFill/>
            <a:miter lim="800000"/>
            <a:headEnd/>
            <a:tailEnd/>
          </a:ln>
        </p:spPr>
        <p:txBody>
          <a:bodyPr lIns="0" tIns="0" rIns="0" bIns="0" anchor="ctr"/>
          <a:lstStyle/>
          <a:p>
            <a:pPr latinLnBrk="0">
              <a:lnSpc>
                <a:spcPct val="110000"/>
              </a:lnSpc>
            </a:pPr>
            <a:r>
              <a:rPr kumimoji="0" lang="en-US" altLang="ko-KR" sz="1000" dirty="0" err="1">
                <a:solidFill>
                  <a:srgbClr val="FFFFFF"/>
                </a:solidFill>
                <a:latin typeface="Arial Unicode MS" pitchFamily="50" charset="-127"/>
                <a:ea typeface="Arial Unicode MS" pitchFamily="50" charset="-127"/>
                <a:sym typeface="Daum_SemiBold" pitchFamily="2" charset="-127"/>
              </a:rPr>
              <a:t>j</a:t>
            </a:r>
            <a:r>
              <a:rPr kumimoji="0" lang="en-US" altLang="ko-KR" sz="1000" dirty="0" err="1" smtClean="0">
                <a:solidFill>
                  <a:srgbClr val="FFFFFF"/>
                </a:solidFill>
                <a:latin typeface="Arial Unicode MS" pitchFamily="50" charset="-127"/>
                <a:ea typeface="Arial Unicode MS" pitchFamily="50" charset="-127"/>
                <a:sym typeface="Daum_SemiBold" pitchFamily="2" charset="-127"/>
              </a:rPr>
              <a:t>i</a:t>
            </a:r>
            <a:r>
              <a:rPr kumimoji="0" lang="en-US" altLang="ko-KR" sz="1000" dirty="0" smtClean="0">
                <a:solidFill>
                  <a:srgbClr val="FFFFFF"/>
                </a:solidFill>
                <a:latin typeface="Arial Unicode MS" pitchFamily="50" charset="-127"/>
                <a:ea typeface="Arial Unicode MS" pitchFamily="50" charset="-127"/>
                <a:sym typeface="Daum_SemiBold" pitchFamily="2" charset="-127"/>
              </a:rPr>
              <a:t> : front strengthening by jet</a:t>
            </a:r>
          </a:p>
          <a:p>
            <a:pPr latinLnBrk="0">
              <a:lnSpc>
                <a:spcPct val="110000"/>
              </a:lnSpc>
            </a:pPr>
            <a:r>
              <a:rPr kumimoji="0" lang="en-US" altLang="ko-KR" sz="1000" dirty="0" err="1">
                <a:solidFill>
                  <a:srgbClr val="FFFFFF"/>
                </a:solidFill>
                <a:latin typeface="Arial Unicode MS" pitchFamily="50" charset="-127"/>
                <a:ea typeface="Arial Unicode MS" pitchFamily="50" charset="-127"/>
                <a:sym typeface="Daum_SemiBold" pitchFamily="2" charset="-127"/>
              </a:rPr>
              <a:t>e</a:t>
            </a:r>
            <a:r>
              <a:rPr kumimoji="0" lang="en-US" altLang="ko-KR" sz="1000" dirty="0" err="1" smtClean="0">
                <a:solidFill>
                  <a:srgbClr val="FFFFFF"/>
                </a:solidFill>
                <a:latin typeface="Arial Unicode MS" pitchFamily="50" charset="-127"/>
                <a:ea typeface="Arial Unicode MS" pitchFamily="50" charset="-127"/>
                <a:sym typeface="Daum_SemiBold" pitchFamily="2" charset="-127"/>
              </a:rPr>
              <a:t>c</a:t>
            </a:r>
            <a:r>
              <a:rPr kumimoji="0" lang="en-US" altLang="ko-KR" sz="1000" dirty="0" smtClean="0">
                <a:solidFill>
                  <a:srgbClr val="FFFFFF"/>
                </a:solidFill>
                <a:latin typeface="Arial Unicode MS" pitchFamily="50" charset="-127"/>
                <a:ea typeface="Arial Unicode MS" pitchFamily="50" charset="-127"/>
                <a:sym typeface="Daum_SemiBold" pitchFamily="2" charset="-127"/>
              </a:rPr>
              <a:t> : intensified cumulus</a:t>
            </a:r>
          </a:p>
          <a:p>
            <a:pPr latinLnBrk="0">
              <a:lnSpc>
                <a:spcPct val="110000"/>
              </a:lnSpc>
            </a:pPr>
            <a:r>
              <a:rPr kumimoji="0" lang="en-US" altLang="ko-KR" sz="1000" dirty="0" smtClean="0">
                <a:solidFill>
                  <a:srgbClr val="FFFFFF"/>
                </a:solidFill>
                <a:latin typeface="Arial Unicode MS" pitchFamily="50" charset="-127"/>
                <a:ea typeface="Arial Unicode MS" pitchFamily="50" charset="-127"/>
                <a:sym typeface="Daum_SemiBold" pitchFamily="2" charset="-127"/>
              </a:rPr>
              <a:t>z : cold move</a:t>
            </a:r>
          </a:p>
          <a:p>
            <a:pPr latinLnBrk="0">
              <a:lnSpc>
                <a:spcPct val="110000"/>
              </a:lnSpc>
            </a:pPr>
            <a:r>
              <a:rPr kumimoji="0" lang="en-US" altLang="ko-KR" sz="1000" dirty="0" smtClean="0">
                <a:solidFill>
                  <a:srgbClr val="FFFFFF"/>
                </a:solidFill>
                <a:latin typeface="Arial Unicode MS" pitchFamily="50" charset="-127"/>
                <a:ea typeface="Arial Unicode MS" pitchFamily="50" charset="-127"/>
                <a:sym typeface="Daum_SemiBold" pitchFamily="2" charset="-127"/>
              </a:rPr>
              <a:t>dl : dry air injection</a:t>
            </a:r>
            <a:endParaRPr kumimoji="0" lang="en-US" altLang="ko-KR" sz="1000" dirty="0">
              <a:solidFill>
                <a:srgbClr val="FFFFFF"/>
              </a:solidFill>
              <a:latin typeface="Arial Unicode MS" pitchFamily="50" charset="-127"/>
              <a:ea typeface="Arial Unicode MS" pitchFamily="50" charset="-127"/>
              <a:sym typeface="Daum_SemiBold" pitchFamily="2" charset="-127"/>
            </a:endParaRPr>
          </a:p>
        </p:txBody>
      </p:sp>
      <p:sp>
        <p:nvSpPr>
          <p:cNvPr id="8" name="슬라이드 번호 개체 틀 5"/>
          <p:cNvSpPr txBox="1">
            <a:spLocks/>
          </p:cNvSpPr>
          <p:nvPr/>
        </p:nvSpPr>
        <p:spPr>
          <a:xfrm>
            <a:off x="8838647" y="6597352"/>
            <a:ext cx="341866" cy="260672"/>
          </a:xfrm>
          <a:prstGeom prst="rect">
            <a:avLst/>
          </a:prstGeom>
          <a:noFill/>
          <a:ln>
            <a:noFill/>
          </a:ln>
        </p:spPr>
        <p:txBody>
          <a:bodyPr>
            <a:scene3d>
              <a:camera prst="orthographicFront"/>
              <a:lightRig rig="flat" dir="tl">
                <a:rot lat="0" lon="0" rev="6600000"/>
              </a:lightRig>
            </a:scene3d>
            <a:sp3d extrusionH="25400" contourW="8890">
              <a:bevelT w="38100" h="31750"/>
              <a:contourClr>
                <a:schemeClr val="bg1"/>
              </a:contourClr>
            </a:sp3d>
          </a:bodyPr>
          <a:lstStyle>
            <a:lvl1pPr>
              <a:defRPr/>
            </a:lvl1pPr>
          </a:lstStyle>
          <a:p>
            <a:pPr>
              <a:defRPr/>
            </a:pPr>
            <a:fld id="{B6450232-7C14-4B2E-BCD9-F352925825AC}" type="slidenum">
              <a:rPr lang="en-US" altLang="ko-KR" sz="1000" b="1" smtClean="0">
                <a:ln w="11430"/>
                <a:solidFill>
                  <a:schemeClr val="bg1"/>
                </a:solidFill>
                <a:latin typeface="Arial Unicode MS" pitchFamily="50" charset="-127"/>
                <a:ea typeface="Arial Unicode MS" pitchFamily="50" charset="-127"/>
                <a:cs typeface="Arial" pitchFamily="34" charset="0"/>
              </a:rPr>
              <a:pPr>
                <a:defRPr/>
              </a:pPr>
              <a:t>15</a:t>
            </a:fld>
            <a:endParaRPr lang="en-US" altLang="ko-KR" sz="1000" b="1" dirty="0">
              <a:ln w="11430"/>
              <a:solidFill>
                <a:schemeClr val="bg1"/>
              </a:solidFill>
              <a:latin typeface="Arial Unicode MS" pitchFamily="50" charset="-127"/>
              <a:ea typeface="Arial Unicode MS" pitchFamily="50" charset="-127"/>
              <a:cs typeface="Arial"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4588544" presetClass="entr" presetSubtype="198478208" fill="hold" grpId="0" nodeType="after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par>
                          <p:cTn id="7" fill="hold">
                            <p:stCondLst>
                              <p:cond delay="500"/>
                            </p:stCondLst>
                            <p:childTnLst>
                              <p:par>
                                <p:cTn id="8" presetID="204588544" presetClass="entr" presetSubtype="198478208" fill="hold" grpId="0" nodeType="afterEffect">
                                  <p:stCondLst>
                                    <p:cond delay="0"/>
                                  </p:stCondLst>
                                  <p:childTnLst>
                                    <p:set>
                                      <p:cBhvr>
                                        <p:cTn id="9" dur="1" fill="hold">
                                          <p:stCondLst>
                                            <p:cond delay="499"/>
                                          </p:stCondLst>
                                        </p:cTn>
                                        <p:tgtEl>
                                          <p:spTgt spid="5"/>
                                        </p:tgtEl>
                                        <p:attrNameLst>
                                          <p:attrName>style.visibility</p:attrName>
                                        </p:attrNameLst>
                                      </p:cBhvr>
                                      <p:to>
                                        <p:strVal val="visible"/>
                                      </p:to>
                                    </p:set>
                                  </p:childTnLst>
                                </p:cTn>
                              </p:par>
                            </p:childTnLst>
                          </p:cTn>
                        </p:par>
                        <p:par>
                          <p:cTn id="10" fill="hold">
                            <p:stCondLst>
                              <p:cond delay="1000"/>
                            </p:stCondLst>
                            <p:childTnLst>
                              <p:par>
                                <p:cTn id="11" presetID="204588544" presetClass="entr" presetSubtype="198478208" fill="hold" grpId="0" nodeType="afterEffect">
                                  <p:stCondLst>
                                    <p:cond delay="0"/>
                                  </p:stCondLst>
                                  <p:childTnLst>
                                    <p:set>
                                      <p:cBhvr>
                                        <p:cTn id="12" dur="1" fill="hold">
                                          <p:stCondLst>
                                            <p:cond delay="499"/>
                                          </p:stCondLst>
                                        </p:cTn>
                                        <p:tgtEl>
                                          <p:spTgt spid="6"/>
                                        </p:tgtEl>
                                        <p:attrNameLst>
                                          <p:attrName>style.visibility</p:attrName>
                                        </p:attrNameLst>
                                      </p:cBhvr>
                                      <p:to>
                                        <p:strVal val="visible"/>
                                      </p:to>
                                    </p:set>
                                  </p:childTnLst>
                                </p:cTn>
                              </p:par>
                            </p:childTnLst>
                          </p:cTn>
                        </p:par>
                        <p:par>
                          <p:cTn id="13" fill="hold">
                            <p:stCondLst>
                              <p:cond delay="1500"/>
                            </p:stCondLst>
                            <p:childTnLst>
                              <p:par>
                                <p:cTn id="14" presetID="204588544" presetClass="entr" presetSubtype="198478208" fill="hold" grpId="0" nodeType="afterEffect">
                                  <p:stCondLst>
                                    <p:cond delay="0"/>
                                  </p:stCondLst>
                                  <p:childTnLst>
                                    <p:set>
                                      <p:cBhvr>
                                        <p:cTn id="15"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P spid="6" grpId="0" autoUpdateAnimBg="0"/>
      <p:bldP spid="7"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3"/>
          <p:cNvPicPr>
            <a:picLocks noChangeAspect="1" noChangeArrowheads="1"/>
          </p:cNvPicPr>
          <p:nvPr/>
        </p:nvPicPr>
        <p:blipFill>
          <a:blip r:embed="rId2" cstate="print"/>
          <a:srcRect/>
          <a:stretch>
            <a:fillRect/>
          </a:stretch>
        </p:blipFill>
        <p:spPr bwMode="auto">
          <a:xfrm>
            <a:off x="7498080" y="0"/>
            <a:ext cx="1645920" cy="681228"/>
          </a:xfrm>
          <a:prstGeom prst="rect">
            <a:avLst/>
          </a:prstGeom>
          <a:noFill/>
          <a:ln w="12700">
            <a:noFill/>
            <a:miter lim="800000"/>
            <a:headEnd/>
            <a:tailEnd/>
          </a:ln>
        </p:spPr>
      </p:pic>
      <p:sp>
        <p:nvSpPr>
          <p:cNvPr id="34820" name="Rectangle 4"/>
          <p:cNvSpPr>
            <a:spLocks/>
          </p:cNvSpPr>
          <p:nvPr/>
        </p:nvSpPr>
        <p:spPr bwMode="auto">
          <a:xfrm>
            <a:off x="155448" y="902970"/>
            <a:ext cx="8165592" cy="982980"/>
          </a:xfrm>
          <a:prstGeom prst="rect">
            <a:avLst/>
          </a:prstGeom>
          <a:noFill/>
          <a:ln>
            <a:noFill/>
          </a:ln>
          <a:effectLst>
            <a:outerShdw blurRad="127000" dist="888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96012" tIns="96012" rIns="96012" bIns="96012" anchor="ctr"/>
          <a:lstStyle/>
          <a:p>
            <a:pPr latinLnBrk="0">
              <a:lnSpc>
                <a:spcPct val="110000"/>
              </a:lnSpc>
              <a:buClr>
                <a:srgbClr val="FFFFFF"/>
              </a:buClr>
              <a:buSzPct val="40000"/>
              <a:defRPr/>
            </a:pPr>
            <a:r>
              <a:rPr kumimoji="0" lang="en-US" altLang="ko-KR" sz="1400" dirty="0" smtClean="0">
                <a:solidFill>
                  <a:srgbClr val="FFFFFF"/>
                </a:solidFill>
                <a:latin typeface="맑은 고딕"/>
                <a:ea typeface="맑은 고딕"/>
                <a:cs typeface="ヒラギノ角ゴ ProN W3" charset="0"/>
                <a:sym typeface="Daum_Regular" charset="0"/>
              </a:rPr>
              <a:t>• </a:t>
            </a:r>
            <a:r>
              <a:rPr kumimoji="0" lang="en-US" altLang="ko-KR" sz="1400" dirty="0" smtClean="0">
                <a:solidFill>
                  <a:srgbClr val="FFFFFF"/>
                </a:solidFill>
                <a:latin typeface="Arial Unicode MS" pitchFamily="50" charset="-127"/>
                <a:ea typeface="Arial Unicode MS" pitchFamily="50" charset="-127"/>
                <a:cs typeface="ヒラギノ角ゴ ProN W3" charset="0"/>
                <a:sym typeface="Daum_Regular" charset="0"/>
              </a:rPr>
              <a:t>COMS </a:t>
            </a:r>
            <a:r>
              <a:rPr kumimoji="0" lang="en-US" altLang="ko-KR" sz="1400" dirty="0">
                <a:solidFill>
                  <a:srgbClr val="FFFFFF"/>
                </a:solidFill>
                <a:latin typeface="Arial Unicode MS" pitchFamily="50" charset="-127"/>
                <a:ea typeface="Arial Unicode MS" pitchFamily="50" charset="-127"/>
                <a:cs typeface="ヒラギノ角ゴ ProN W3" charset="0"/>
                <a:sym typeface="Daum_Regular" charset="0"/>
              </a:rPr>
              <a:t>: AMV, CSR, SST, cloud amount, Yellow sand (Asian dust) detection, </a:t>
            </a:r>
            <a:r>
              <a:rPr kumimoji="0" lang="en-US" altLang="ko-KR" sz="1400" dirty="0" err="1">
                <a:solidFill>
                  <a:srgbClr val="FFFFFF"/>
                </a:solidFill>
                <a:latin typeface="Arial Unicode MS" pitchFamily="50" charset="-127"/>
                <a:ea typeface="Arial Unicode MS" pitchFamily="50" charset="-127"/>
                <a:cs typeface="ヒラギノ角ゴ ProN W3" charset="0"/>
                <a:sym typeface="Daum_Regular" charset="0"/>
              </a:rPr>
              <a:t>etc</a:t>
            </a:r>
            <a:endParaRPr kumimoji="0" lang="en-US" altLang="ko-KR" sz="1400" dirty="0">
              <a:solidFill>
                <a:srgbClr val="FFFFFF"/>
              </a:solidFill>
              <a:latin typeface="Arial Unicode MS" pitchFamily="50" charset="-127"/>
              <a:ea typeface="Arial Unicode MS" pitchFamily="50" charset="-127"/>
              <a:cs typeface="ヒラギノ角ゴ ProN W3" charset="0"/>
              <a:sym typeface="Daum_Regular" charset="0"/>
            </a:endParaRPr>
          </a:p>
          <a:p>
            <a:pPr latinLnBrk="0">
              <a:lnSpc>
                <a:spcPct val="110000"/>
              </a:lnSpc>
              <a:buClr>
                <a:srgbClr val="FFFFFF"/>
              </a:buClr>
              <a:buSzPct val="40000"/>
              <a:defRPr/>
            </a:pPr>
            <a:r>
              <a:rPr kumimoji="0" lang="en-US" altLang="ko-KR" sz="1400" dirty="0">
                <a:solidFill>
                  <a:srgbClr val="FFFFFF"/>
                </a:solidFill>
                <a:latin typeface="맑은 고딕"/>
                <a:ea typeface="맑은 고딕"/>
                <a:cs typeface="ヒラギノ角ゴ ProN W3" charset="0"/>
                <a:sym typeface="Daum_Regular" charset="0"/>
              </a:rPr>
              <a:t>• </a:t>
            </a:r>
            <a:r>
              <a:rPr kumimoji="0" lang="en-US" altLang="ko-KR" sz="1400" dirty="0" smtClean="0">
                <a:solidFill>
                  <a:srgbClr val="FFFFFF"/>
                </a:solidFill>
                <a:latin typeface="Arial Unicode MS" pitchFamily="50" charset="-127"/>
                <a:ea typeface="Arial Unicode MS" pitchFamily="50" charset="-127"/>
                <a:cs typeface="ヒラギノ角ゴ ProN W3" charset="0"/>
                <a:sym typeface="Daum_Regular" charset="0"/>
              </a:rPr>
              <a:t>Increase </a:t>
            </a:r>
            <a:r>
              <a:rPr kumimoji="0" lang="en-US" altLang="ko-KR" sz="1400" dirty="0">
                <a:solidFill>
                  <a:srgbClr val="FFFFFF"/>
                </a:solidFill>
                <a:latin typeface="Arial Unicode MS" pitchFamily="50" charset="-127"/>
                <a:ea typeface="Arial Unicode MS" pitchFamily="50" charset="-127"/>
                <a:cs typeface="ヒラギノ角ゴ ProN W3" charset="0"/>
                <a:sym typeface="Daum_Regular" charset="0"/>
              </a:rPr>
              <a:t>of available NWP satellite data </a:t>
            </a:r>
            <a:r>
              <a:rPr kumimoji="0" lang="en-US" altLang="ko-KR" sz="1400" dirty="0" smtClean="0">
                <a:solidFill>
                  <a:srgbClr val="FFFFFF"/>
                </a:solidFill>
                <a:latin typeface="Arial Unicode MS" pitchFamily="50" charset="-127"/>
                <a:ea typeface="Arial Unicode MS" pitchFamily="50" charset="-127"/>
                <a:cs typeface="ヒラギノ角ゴ ProN W3" charset="0"/>
                <a:sym typeface="Daum_Regular" charset="0"/>
              </a:rPr>
              <a:t>collection</a:t>
            </a:r>
            <a:endParaRPr kumimoji="0" lang="en-US" altLang="ko-KR" sz="1400" dirty="0">
              <a:solidFill>
                <a:srgbClr val="FFFFFF"/>
              </a:solidFill>
              <a:latin typeface="Arial Unicode MS" pitchFamily="50" charset="-127"/>
              <a:ea typeface="Arial Unicode MS" pitchFamily="50" charset="-127"/>
              <a:cs typeface="ヒラギノ角ゴ ProN W3" charset="0"/>
              <a:sym typeface="Daum_Regular" charset="0"/>
            </a:endParaRPr>
          </a:p>
          <a:p>
            <a:pPr latinLnBrk="0">
              <a:lnSpc>
                <a:spcPct val="110000"/>
              </a:lnSpc>
              <a:buClr>
                <a:srgbClr val="FFFFFF"/>
              </a:buClr>
              <a:buSzPct val="40000"/>
              <a:defRPr/>
            </a:pPr>
            <a:r>
              <a:rPr kumimoji="0" lang="en-US" altLang="ko-KR" sz="1400" dirty="0">
                <a:solidFill>
                  <a:srgbClr val="FFFFFF"/>
                </a:solidFill>
                <a:latin typeface="맑은 고딕"/>
                <a:ea typeface="맑은 고딕"/>
                <a:cs typeface="ヒラギノ角ゴ ProN W3" charset="0"/>
                <a:sym typeface="Daum_Regular" charset="0"/>
              </a:rPr>
              <a:t>• </a:t>
            </a:r>
            <a:r>
              <a:rPr kumimoji="0" lang="en-US" altLang="ko-KR" sz="1400" dirty="0" smtClean="0">
                <a:solidFill>
                  <a:srgbClr val="FFFFFF"/>
                </a:solidFill>
                <a:latin typeface="Arial Unicode MS" pitchFamily="50" charset="-127"/>
                <a:ea typeface="Arial Unicode MS" pitchFamily="50" charset="-127"/>
                <a:cs typeface="ヒラギノ角ゴ ProN W3" charset="0"/>
                <a:sym typeface="Daum_Regular" charset="0"/>
              </a:rPr>
              <a:t>Development </a:t>
            </a:r>
            <a:r>
              <a:rPr kumimoji="0" lang="en-US" altLang="ko-KR" sz="1400" dirty="0">
                <a:solidFill>
                  <a:srgbClr val="FFFFFF"/>
                </a:solidFill>
                <a:latin typeface="Arial Unicode MS" pitchFamily="50" charset="-127"/>
                <a:ea typeface="Arial Unicode MS" pitchFamily="50" charset="-127"/>
                <a:cs typeface="ヒラギノ角ゴ ProN W3" charset="0"/>
                <a:sym typeface="Daum_Regular" charset="0"/>
              </a:rPr>
              <a:t>of data application technique</a:t>
            </a:r>
          </a:p>
        </p:txBody>
      </p:sp>
      <p:pic>
        <p:nvPicPr>
          <p:cNvPr id="34821" name="Picture 5"/>
          <p:cNvPicPr>
            <a:picLocks noChangeAspect="1" noChangeArrowheads="1"/>
          </p:cNvPicPr>
          <p:nvPr/>
        </p:nvPicPr>
        <p:blipFill>
          <a:blip r:embed="rId3" cstate="print"/>
          <a:srcRect l="8971" t="14626" r="7123" b="34694"/>
          <a:stretch>
            <a:fillRect/>
          </a:stretch>
        </p:blipFill>
        <p:spPr bwMode="auto">
          <a:xfrm>
            <a:off x="3613024" y="5090920"/>
            <a:ext cx="2234565" cy="1046988"/>
          </a:xfrm>
          <a:prstGeom prst="rect">
            <a:avLst/>
          </a:prstGeom>
          <a:noFill/>
          <a:ln w="12700">
            <a:noFill/>
            <a:miter lim="800000"/>
            <a:headEnd/>
            <a:tailEnd/>
          </a:ln>
        </p:spPr>
      </p:pic>
      <p:sp>
        <p:nvSpPr>
          <p:cNvPr id="34822" name="Rectangle 6"/>
          <p:cNvSpPr>
            <a:spLocks/>
          </p:cNvSpPr>
          <p:nvPr/>
        </p:nvSpPr>
        <p:spPr bwMode="auto">
          <a:xfrm>
            <a:off x="1737360" y="6190444"/>
            <a:ext cx="5893308" cy="406908"/>
          </a:xfrm>
          <a:prstGeom prst="rect">
            <a:avLst/>
          </a:prstGeom>
          <a:noFill/>
          <a:ln>
            <a:noFill/>
          </a:ln>
          <a:effectLst>
            <a:outerShdw blurRad="127000" dist="888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2300" dirty="0">
                <a:solidFill>
                  <a:srgbClr val="F0EA00"/>
                </a:solidFill>
                <a:latin typeface="Arial Unicode MS" pitchFamily="50" charset="-127"/>
                <a:ea typeface="Arial Unicode MS" pitchFamily="50" charset="-127"/>
                <a:cs typeface="ヒラギノ角ゴ ProN W3" charset="0"/>
                <a:sym typeface="Daum_SemiBold" charset="0"/>
              </a:rPr>
              <a:t>Improvement of NWP performance</a:t>
            </a:r>
          </a:p>
        </p:txBody>
      </p:sp>
      <p:sp>
        <p:nvSpPr>
          <p:cNvPr id="30728" name="Line 7"/>
          <p:cNvSpPr>
            <a:spLocks noChangeShapeType="1"/>
          </p:cNvSpPr>
          <p:nvPr/>
        </p:nvSpPr>
        <p:spPr bwMode="auto">
          <a:xfrm>
            <a:off x="1682496" y="6336792"/>
            <a:ext cx="5458968" cy="667512"/>
          </a:xfrm>
          <a:prstGeom prst="line">
            <a:avLst/>
          </a:prstGeom>
          <a:noFill/>
          <a:ln w="25400">
            <a:solidFill>
              <a:schemeClr val="tx1">
                <a:alpha val="0"/>
              </a:schemeClr>
            </a:solidFill>
            <a:miter lim="800000"/>
            <a:headEnd/>
            <a:tailEnd/>
          </a:ln>
        </p:spPr>
        <p:txBody>
          <a:bodyPr lIns="0" tIns="0" rIns="0" bIns="0"/>
          <a:lstStyle/>
          <a:p>
            <a:endParaRPr lang="ko-KR" altLang="en-US" dirty="0">
              <a:latin typeface="Arial Unicode MS" pitchFamily="50" charset="-127"/>
              <a:ea typeface="Arial Unicode MS" pitchFamily="50" charset="-127"/>
            </a:endParaRPr>
          </a:p>
        </p:txBody>
      </p:sp>
      <p:sp>
        <p:nvSpPr>
          <p:cNvPr id="30729" name="Line 8"/>
          <p:cNvSpPr>
            <a:spLocks noChangeShapeType="1"/>
          </p:cNvSpPr>
          <p:nvPr/>
        </p:nvSpPr>
        <p:spPr bwMode="auto">
          <a:xfrm>
            <a:off x="1728216" y="6382512"/>
            <a:ext cx="5458968" cy="667512"/>
          </a:xfrm>
          <a:prstGeom prst="line">
            <a:avLst/>
          </a:prstGeom>
          <a:noFill/>
          <a:ln w="25400">
            <a:solidFill>
              <a:schemeClr val="tx1">
                <a:alpha val="0"/>
              </a:schemeClr>
            </a:solidFill>
            <a:miter lim="800000"/>
            <a:headEnd/>
            <a:tailEnd/>
          </a:ln>
        </p:spPr>
        <p:txBody>
          <a:bodyPr lIns="0" tIns="0" rIns="0" bIns="0"/>
          <a:lstStyle/>
          <a:p>
            <a:endParaRPr lang="ko-KR" altLang="en-US" dirty="0">
              <a:latin typeface="Arial Unicode MS" pitchFamily="50" charset="-127"/>
              <a:ea typeface="Arial Unicode MS" pitchFamily="50" charset="-127"/>
            </a:endParaRPr>
          </a:p>
        </p:txBody>
      </p:sp>
      <p:sp>
        <p:nvSpPr>
          <p:cNvPr id="30730" name="Line 9"/>
          <p:cNvSpPr>
            <a:spLocks noChangeShapeType="1"/>
          </p:cNvSpPr>
          <p:nvPr/>
        </p:nvSpPr>
        <p:spPr bwMode="auto">
          <a:xfrm>
            <a:off x="1773936" y="6428232"/>
            <a:ext cx="5458968" cy="667512"/>
          </a:xfrm>
          <a:prstGeom prst="line">
            <a:avLst/>
          </a:prstGeom>
          <a:noFill/>
          <a:ln w="25400">
            <a:solidFill>
              <a:schemeClr val="tx1">
                <a:alpha val="0"/>
              </a:schemeClr>
            </a:solidFill>
            <a:miter lim="800000"/>
            <a:headEnd/>
            <a:tailEnd/>
          </a:ln>
        </p:spPr>
        <p:txBody>
          <a:bodyPr lIns="0" tIns="0" rIns="0" bIns="0"/>
          <a:lstStyle/>
          <a:p>
            <a:endParaRPr lang="ko-KR" altLang="en-US" dirty="0">
              <a:latin typeface="Arial Unicode MS" pitchFamily="50" charset="-127"/>
              <a:ea typeface="Arial Unicode MS" pitchFamily="50" charset="-127"/>
            </a:endParaRPr>
          </a:p>
        </p:txBody>
      </p:sp>
      <p:sp>
        <p:nvSpPr>
          <p:cNvPr id="30731" name="Line 10"/>
          <p:cNvSpPr>
            <a:spLocks noChangeShapeType="1"/>
          </p:cNvSpPr>
          <p:nvPr/>
        </p:nvSpPr>
        <p:spPr bwMode="auto">
          <a:xfrm>
            <a:off x="1819656" y="6473952"/>
            <a:ext cx="5458968" cy="667512"/>
          </a:xfrm>
          <a:prstGeom prst="line">
            <a:avLst/>
          </a:prstGeom>
          <a:noFill/>
          <a:ln w="25400">
            <a:solidFill>
              <a:schemeClr val="tx1">
                <a:alpha val="0"/>
              </a:schemeClr>
            </a:solidFill>
            <a:miter lim="800000"/>
            <a:headEnd/>
            <a:tailEnd/>
          </a:ln>
        </p:spPr>
        <p:txBody>
          <a:bodyPr lIns="0" tIns="0" rIns="0" bIns="0"/>
          <a:lstStyle/>
          <a:p>
            <a:endParaRPr lang="ko-KR" altLang="en-US" dirty="0">
              <a:latin typeface="Arial Unicode MS" pitchFamily="50" charset="-127"/>
              <a:ea typeface="Arial Unicode MS" pitchFamily="50" charset="-127"/>
            </a:endParaRPr>
          </a:p>
        </p:txBody>
      </p:sp>
      <p:sp>
        <p:nvSpPr>
          <p:cNvPr id="30732" name="Line 11"/>
          <p:cNvSpPr>
            <a:spLocks noChangeShapeType="1"/>
          </p:cNvSpPr>
          <p:nvPr/>
        </p:nvSpPr>
        <p:spPr bwMode="auto">
          <a:xfrm>
            <a:off x="1865376" y="6519672"/>
            <a:ext cx="5458968" cy="667512"/>
          </a:xfrm>
          <a:prstGeom prst="line">
            <a:avLst/>
          </a:prstGeom>
          <a:noFill/>
          <a:ln w="25400">
            <a:solidFill>
              <a:schemeClr val="tx1">
                <a:alpha val="0"/>
              </a:schemeClr>
            </a:solidFill>
            <a:miter lim="800000"/>
            <a:headEnd/>
            <a:tailEnd/>
          </a:ln>
        </p:spPr>
        <p:txBody>
          <a:bodyPr lIns="0" tIns="0" rIns="0" bIns="0"/>
          <a:lstStyle/>
          <a:p>
            <a:endParaRPr lang="ko-KR" altLang="en-US" dirty="0">
              <a:latin typeface="Arial Unicode MS" pitchFamily="50" charset="-127"/>
              <a:ea typeface="Arial Unicode MS" pitchFamily="50" charset="-127"/>
            </a:endParaRPr>
          </a:p>
        </p:txBody>
      </p:sp>
      <p:sp>
        <p:nvSpPr>
          <p:cNvPr id="30733" name="Line 12"/>
          <p:cNvSpPr>
            <a:spLocks noChangeShapeType="1"/>
          </p:cNvSpPr>
          <p:nvPr/>
        </p:nvSpPr>
        <p:spPr bwMode="auto">
          <a:xfrm>
            <a:off x="1911096" y="6565392"/>
            <a:ext cx="5458968" cy="667512"/>
          </a:xfrm>
          <a:prstGeom prst="line">
            <a:avLst/>
          </a:prstGeom>
          <a:noFill/>
          <a:ln w="25400">
            <a:solidFill>
              <a:schemeClr val="tx1">
                <a:alpha val="0"/>
              </a:schemeClr>
            </a:solidFill>
            <a:miter lim="800000"/>
            <a:headEnd/>
            <a:tailEnd/>
          </a:ln>
        </p:spPr>
        <p:txBody>
          <a:bodyPr lIns="0" tIns="0" rIns="0" bIns="0"/>
          <a:lstStyle/>
          <a:p>
            <a:endParaRPr lang="ko-KR" altLang="en-US" dirty="0">
              <a:latin typeface="Arial Unicode MS" pitchFamily="50" charset="-127"/>
              <a:ea typeface="Arial Unicode MS" pitchFamily="50" charset="-127"/>
            </a:endParaRPr>
          </a:p>
        </p:txBody>
      </p:sp>
      <p:sp>
        <p:nvSpPr>
          <p:cNvPr id="30734" name="Line 13"/>
          <p:cNvSpPr>
            <a:spLocks noChangeShapeType="1"/>
          </p:cNvSpPr>
          <p:nvPr/>
        </p:nvSpPr>
        <p:spPr bwMode="auto">
          <a:xfrm>
            <a:off x="1956816" y="6611112"/>
            <a:ext cx="5458968" cy="667512"/>
          </a:xfrm>
          <a:prstGeom prst="line">
            <a:avLst/>
          </a:prstGeom>
          <a:noFill/>
          <a:ln w="25400">
            <a:solidFill>
              <a:schemeClr val="tx1">
                <a:alpha val="0"/>
              </a:schemeClr>
            </a:solidFill>
            <a:miter lim="800000"/>
            <a:headEnd/>
            <a:tailEnd/>
          </a:ln>
        </p:spPr>
        <p:txBody>
          <a:bodyPr lIns="0" tIns="0" rIns="0" bIns="0"/>
          <a:lstStyle/>
          <a:p>
            <a:endParaRPr lang="ko-KR" altLang="en-US" dirty="0">
              <a:latin typeface="Arial Unicode MS" pitchFamily="50" charset="-127"/>
              <a:ea typeface="Arial Unicode MS" pitchFamily="50" charset="-127"/>
            </a:endParaRPr>
          </a:p>
        </p:txBody>
      </p:sp>
      <p:sp>
        <p:nvSpPr>
          <p:cNvPr id="30735" name="Line 14"/>
          <p:cNvSpPr>
            <a:spLocks noChangeShapeType="1"/>
          </p:cNvSpPr>
          <p:nvPr/>
        </p:nvSpPr>
        <p:spPr bwMode="auto">
          <a:xfrm>
            <a:off x="2002536" y="6656832"/>
            <a:ext cx="5458968" cy="667512"/>
          </a:xfrm>
          <a:prstGeom prst="line">
            <a:avLst/>
          </a:prstGeom>
          <a:noFill/>
          <a:ln w="25400">
            <a:solidFill>
              <a:schemeClr val="tx1">
                <a:alpha val="0"/>
              </a:schemeClr>
            </a:solidFill>
            <a:miter lim="800000"/>
            <a:headEnd/>
            <a:tailEnd/>
          </a:ln>
        </p:spPr>
        <p:txBody>
          <a:bodyPr lIns="0" tIns="0" rIns="0" bIns="0"/>
          <a:lstStyle/>
          <a:p>
            <a:endParaRPr lang="ko-KR" altLang="en-US" dirty="0">
              <a:latin typeface="Arial Unicode MS" pitchFamily="50" charset="-127"/>
              <a:ea typeface="Arial Unicode MS" pitchFamily="50" charset="-127"/>
            </a:endParaRPr>
          </a:p>
        </p:txBody>
      </p:sp>
      <p:sp>
        <p:nvSpPr>
          <p:cNvPr id="34831" name="Line 15"/>
          <p:cNvSpPr>
            <a:spLocks noChangeShapeType="1"/>
          </p:cNvSpPr>
          <p:nvPr/>
        </p:nvSpPr>
        <p:spPr bwMode="auto">
          <a:xfrm rot="10800000" flipH="1">
            <a:off x="3566161" y="2735771"/>
            <a:ext cx="808673" cy="571"/>
          </a:xfrm>
          <a:prstGeom prst="line">
            <a:avLst/>
          </a:prstGeom>
          <a:noFill/>
          <a:ln w="25400">
            <a:solidFill>
              <a:srgbClr val="FFFFFF"/>
            </a:solidFill>
            <a:miter lim="800000"/>
            <a:headEnd/>
            <a:tailEnd/>
          </a:ln>
        </p:spPr>
        <p:txBody>
          <a:bodyPr lIns="0" tIns="0" rIns="0" bIns="0"/>
          <a:lstStyle/>
          <a:p>
            <a:endParaRPr lang="ko-KR" altLang="en-US" dirty="0">
              <a:latin typeface="Arial Unicode MS" pitchFamily="50" charset="-127"/>
              <a:ea typeface="Arial Unicode MS" pitchFamily="50" charset="-127"/>
            </a:endParaRPr>
          </a:p>
        </p:txBody>
      </p:sp>
      <p:sp>
        <p:nvSpPr>
          <p:cNvPr id="34832" name="Line 16"/>
          <p:cNvSpPr>
            <a:spLocks noChangeShapeType="1"/>
          </p:cNvSpPr>
          <p:nvPr/>
        </p:nvSpPr>
        <p:spPr bwMode="auto">
          <a:xfrm rot="10800000">
            <a:off x="4370261" y="2736342"/>
            <a:ext cx="0" cy="826389"/>
          </a:xfrm>
          <a:prstGeom prst="line">
            <a:avLst/>
          </a:prstGeom>
          <a:noFill/>
          <a:ln w="25400">
            <a:solidFill>
              <a:srgbClr val="FFFFFF"/>
            </a:solidFill>
            <a:miter lim="800000"/>
            <a:headEnd type="triangle" w="med" len="med"/>
            <a:tailEnd/>
          </a:ln>
        </p:spPr>
        <p:txBody>
          <a:bodyPr lIns="0" tIns="0" rIns="0" bIns="0"/>
          <a:lstStyle/>
          <a:p>
            <a:endParaRPr lang="ko-KR" altLang="en-US" dirty="0">
              <a:latin typeface="Arial Unicode MS" pitchFamily="50" charset="-127"/>
              <a:ea typeface="Arial Unicode MS" pitchFamily="50" charset="-127"/>
            </a:endParaRPr>
          </a:p>
        </p:txBody>
      </p:sp>
      <p:sp>
        <p:nvSpPr>
          <p:cNvPr id="34833" name="Line 17"/>
          <p:cNvSpPr>
            <a:spLocks noChangeShapeType="1"/>
          </p:cNvSpPr>
          <p:nvPr/>
        </p:nvSpPr>
        <p:spPr bwMode="auto">
          <a:xfrm>
            <a:off x="4890897" y="2734054"/>
            <a:ext cx="914972" cy="2286"/>
          </a:xfrm>
          <a:prstGeom prst="line">
            <a:avLst/>
          </a:prstGeom>
          <a:noFill/>
          <a:ln w="25400">
            <a:solidFill>
              <a:srgbClr val="FFFFFF"/>
            </a:solidFill>
            <a:miter lim="800000"/>
            <a:headEnd/>
            <a:tailEnd/>
          </a:ln>
        </p:spPr>
        <p:txBody>
          <a:bodyPr lIns="0" tIns="0" rIns="0" bIns="0"/>
          <a:lstStyle/>
          <a:p>
            <a:endParaRPr lang="ko-KR" altLang="en-US" dirty="0">
              <a:latin typeface="Arial Unicode MS" pitchFamily="50" charset="-127"/>
              <a:ea typeface="Arial Unicode MS" pitchFamily="50" charset="-127"/>
            </a:endParaRPr>
          </a:p>
        </p:txBody>
      </p:sp>
      <p:sp>
        <p:nvSpPr>
          <p:cNvPr id="34834" name="Line 18"/>
          <p:cNvSpPr>
            <a:spLocks noChangeShapeType="1"/>
          </p:cNvSpPr>
          <p:nvPr/>
        </p:nvSpPr>
        <p:spPr bwMode="auto">
          <a:xfrm rot="10800000">
            <a:off x="4896041" y="2736342"/>
            <a:ext cx="0" cy="826389"/>
          </a:xfrm>
          <a:prstGeom prst="line">
            <a:avLst/>
          </a:prstGeom>
          <a:noFill/>
          <a:ln w="25400">
            <a:solidFill>
              <a:srgbClr val="FFFFFF"/>
            </a:solidFill>
            <a:miter lim="800000"/>
            <a:headEnd type="triangle" w="med" len="med"/>
            <a:tailEnd/>
          </a:ln>
        </p:spPr>
        <p:txBody>
          <a:bodyPr lIns="0" tIns="0" rIns="0" bIns="0"/>
          <a:lstStyle/>
          <a:p>
            <a:endParaRPr lang="ko-KR" altLang="en-US" dirty="0">
              <a:latin typeface="Arial Unicode MS" pitchFamily="50" charset="-127"/>
              <a:ea typeface="Arial Unicode MS" pitchFamily="50" charset="-127"/>
            </a:endParaRPr>
          </a:p>
        </p:txBody>
      </p:sp>
      <p:sp>
        <p:nvSpPr>
          <p:cNvPr id="34835" name="Line 19"/>
          <p:cNvSpPr>
            <a:spLocks noChangeShapeType="1"/>
          </p:cNvSpPr>
          <p:nvPr/>
        </p:nvSpPr>
        <p:spPr bwMode="auto">
          <a:xfrm rot="10800000" flipH="1">
            <a:off x="1800226" y="4105654"/>
            <a:ext cx="1979105" cy="0"/>
          </a:xfrm>
          <a:prstGeom prst="line">
            <a:avLst/>
          </a:prstGeom>
          <a:noFill/>
          <a:ln w="25400">
            <a:solidFill>
              <a:srgbClr val="FFFFFF"/>
            </a:solidFill>
            <a:miter lim="800000"/>
            <a:headEnd/>
            <a:tailEnd type="triangle" w="med" len="med"/>
          </a:ln>
        </p:spPr>
        <p:txBody>
          <a:bodyPr lIns="0" tIns="0" rIns="0" bIns="0"/>
          <a:lstStyle/>
          <a:p>
            <a:endParaRPr lang="ko-KR" altLang="en-US" dirty="0">
              <a:latin typeface="Arial Unicode MS" pitchFamily="50" charset="-127"/>
              <a:ea typeface="Arial Unicode MS" pitchFamily="50" charset="-127"/>
            </a:endParaRPr>
          </a:p>
        </p:txBody>
      </p:sp>
      <p:sp>
        <p:nvSpPr>
          <p:cNvPr id="34836" name="Line 20"/>
          <p:cNvSpPr>
            <a:spLocks noChangeShapeType="1"/>
          </p:cNvSpPr>
          <p:nvPr/>
        </p:nvSpPr>
        <p:spPr bwMode="auto">
          <a:xfrm rot="10800000" flipH="1">
            <a:off x="1805369" y="4107942"/>
            <a:ext cx="0" cy="229743"/>
          </a:xfrm>
          <a:prstGeom prst="line">
            <a:avLst/>
          </a:prstGeom>
          <a:noFill/>
          <a:ln w="25400">
            <a:solidFill>
              <a:srgbClr val="FFFFFF"/>
            </a:solidFill>
            <a:miter lim="800000"/>
            <a:headEnd/>
            <a:tailEnd/>
          </a:ln>
        </p:spPr>
        <p:txBody>
          <a:bodyPr lIns="0" tIns="0" rIns="0" bIns="0"/>
          <a:lstStyle/>
          <a:p>
            <a:endParaRPr lang="ko-KR" altLang="en-US" dirty="0">
              <a:latin typeface="Arial Unicode MS" pitchFamily="50" charset="-127"/>
              <a:ea typeface="Arial Unicode MS" pitchFamily="50" charset="-127"/>
            </a:endParaRPr>
          </a:p>
        </p:txBody>
      </p:sp>
      <p:sp>
        <p:nvSpPr>
          <p:cNvPr id="34837" name="Line 21"/>
          <p:cNvSpPr>
            <a:spLocks noChangeShapeType="1"/>
          </p:cNvSpPr>
          <p:nvPr/>
        </p:nvSpPr>
        <p:spPr bwMode="auto">
          <a:xfrm rot="10800000" flipH="1">
            <a:off x="5476114" y="4105654"/>
            <a:ext cx="1979105" cy="0"/>
          </a:xfrm>
          <a:prstGeom prst="line">
            <a:avLst/>
          </a:prstGeom>
          <a:noFill/>
          <a:ln w="25400">
            <a:solidFill>
              <a:srgbClr val="FFFFFF"/>
            </a:solidFill>
            <a:miter lim="800000"/>
            <a:headEnd type="triangle" w="med" len="med"/>
            <a:tailEnd/>
          </a:ln>
        </p:spPr>
        <p:txBody>
          <a:bodyPr lIns="0" tIns="0" rIns="0" bIns="0"/>
          <a:lstStyle/>
          <a:p>
            <a:endParaRPr lang="ko-KR" altLang="en-US" dirty="0">
              <a:latin typeface="Arial Unicode MS" pitchFamily="50" charset="-127"/>
              <a:ea typeface="Arial Unicode MS" pitchFamily="50" charset="-127"/>
            </a:endParaRPr>
          </a:p>
        </p:txBody>
      </p:sp>
      <p:sp>
        <p:nvSpPr>
          <p:cNvPr id="34838" name="Line 22"/>
          <p:cNvSpPr>
            <a:spLocks noChangeShapeType="1"/>
          </p:cNvSpPr>
          <p:nvPr/>
        </p:nvSpPr>
        <p:spPr bwMode="auto">
          <a:xfrm rot="10800000">
            <a:off x="7451789" y="4107940"/>
            <a:ext cx="0" cy="150876"/>
          </a:xfrm>
          <a:prstGeom prst="line">
            <a:avLst/>
          </a:prstGeom>
          <a:noFill/>
          <a:ln w="25400">
            <a:solidFill>
              <a:srgbClr val="FFFFFF"/>
            </a:solidFill>
            <a:miter lim="800000"/>
            <a:headEnd/>
            <a:tailEnd/>
          </a:ln>
        </p:spPr>
        <p:txBody>
          <a:bodyPr lIns="0" tIns="0" rIns="0" bIns="0"/>
          <a:lstStyle/>
          <a:p>
            <a:endParaRPr lang="ko-KR" altLang="en-US" dirty="0">
              <a:latin typeface="Arial Unicode MS" pitchFamily="50" charset="-127"/>
              <a:ea typeface="Arial Unicode MS" pitchFamily="50" charset="-127"/>
            </a:endParaRPr>
          </a:p>
        </p:txBody>
      </p:sp>
      <p:pic>
        <p:nvPicPr>
          <p:cNvPr id="34839" name="Picture 23"/>
          <p:cNvPicPr>
            <a:picLocks noChangeAspect="1" noChangeArrowheads="1"/>
          </p:cNvPicPr>
          <p:nvPr/>
        </p:nvPicPr>
        <p:blipFill>
          <a:blip r:embed="rId4" cstate="print"/>
          <a:srcRect/>
          <a:stretch>
            <a:fillRect/>
          </a:stretch>
        </p:blipFill>
        <p:spPr bwMode="auto">
          <a:xfrm>
            <a:off x="3614738" y="3495292"/>
            <a:ext cx="2052828" cy="1545336"/>
          </a:xfrm>
          <a:prstGeom prst="rect">
            <a:avLst/>
          </a:prstGeom>
          <a:noFill/>
          <a:ln w="12700">
            <a:noFill/>
            <a:miter lim="800000"/>
            <a:headEnd/>
            <a:tailEnd/>
          </a:ln>
        </p:spPr>
      </p:pic>
      <p:pic>
        <p:nvPicPr>
          <p:cNvPr id="34840" name="Picture 24"/>
          <p:cNvPicPr>
            <a:picLocks noChangeAspect="1" noChangeArrowheads="1"/>
          </p:cNvPicPr>
          <p:nvPr/>
        </p:nvPicPr>
        <p:blipFill>
          <a:blip r:embed="rId5" cstate="print"/>
          <a:srcRect/>
          <a:stretch>
            <a:fillRect/>
          </a:stretch>
        </p:blipFill>
        <p:spPr bwMode="auto">
          <a:xfrm>
            <a:off x="397764" y="1895092"/>
            <a:ext cx="3223260" cy="2231136"/>
          </a:xfrm>
          <a:prstGeom prst="rect">
            <a:avLst/>
          </a:prstGeom>
          <a:noFill/>
          <a:ln w="12700">
            <a:noFill/>
            <a:miter lim="800000"/>
            <a:headEnd/>
            <a:tailEnd/>
          </a:ln>
        </p:spPr>
      </p:pic>
      <p:pic>
        <p:nvPicPr>
          <p:cNvPr id="34841" name="Picture 25"/>
          <p:cNvPicPr>
            <a:picLocks noChangeAspect="1" noChangeArrowheads="1"/>
          </p:cNvPicPr>
          <p:nvPr/>
        </p:nvPicPr>
        <p:blipFill>
          <a:blip r:embed="rId6" cstate="print"/>
          <a:srcRect/>
          <a:stretch>
            <a:fillRect/>
          </a:stretch>
        </p:blipFill>
        <p:spPr bwMode="auto">
          <a:xfrm>
            <a:off x="5715000" y="1895092"/>
            <a:ext cx="2761488" cy="2231136"/>
          </a:xfrm>
          <a:prstGeom prst="rect">
            <a:avLst/>
          </a:prstGeom>
          <a:noFill/>
          <a:ln w="12700">
            <a:noFill/>
            <a:miter lim="800000"/>
            <a:headEnd/>
            <a:tailEnd/>
          </a:ln>
        </p:spPr>
      </p:pic>
      <p:pic>
        <p:nvPicPr>
          <p:cNvPr id="34842" name="Picture 26"/>
          <p:cNvPicPr>
            <a:picLocks noChangeAspect="1" noChangeArrowheads="1"/>
          </p:cNvPicPr>
          <p:nvPr/>
        </p:nvPicPr>
        <p:blipFill>
          <a:blip r:embed="rId7" cstate="print"/>
          <a:srcRect/>
          <a:stretch>
            <a:fillRect/>
          </a:stretch>
        </p:blipFill>
        <p:spPr bwMode="auto">
          <a:xfrm>
            <a:off x="800100" y="4263388"/>
            <a:ext cx="2039112" cy="1915668"/>
          </a:xfrm>
          <a:prstGeom prst="rect">
            <a:avLst/>
          </a:prstGeom>
          <a:noFill/>
          <a:ln w="12700">
            <a:noFill/>
            <a:miter lim="800000"/>
            <a:headEnd/>
            <a:tailEnd/>
          </a:ln>
        </p:spPr>
      </p:pic>
      <p:sp>
        <p:nvSpPr>
          <p:cNvPr id="34843" name="Rectangle 27"/>
          <p:cNvSpPr>
            <a:spLocks/>
          </p:cNvSpPr>
          <p:nvPr/>
        </p:nvSpPr>
        <p:spPr bwMode="auto">
          <a:xfrm>
            <a:off x="7941564" y="4181092"/>
            <a:ext cx="315468" cy="379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96012" tIns="96012" rIns="96012" bIns="96012" anchor="ctr"/>
          <a:lstStyle/>
          <a:p>
            <a:pPr latinLnBrk="0">
              <a:lnSpc>
                <a:spcPct val="110000"/>
              </a:lnSpc>
            </a:pPr>
            <a:r>
              <a:rPr kumimoji="0" lang="en-US" altLang="ko-KR" sz="1300" dirty="0">
                <a:solidFill>
                  <a:srgbClr val="10283B"/>
                </a:solidFill>
                <a:effectLst>
                  <a:outerShdw blurRad="38100" dist="38100" dir="2700000" algn="tl">
                    <a:srgbClr val="C0C0C0"/>
                  </a:outerShdw>
                </a:effectLst>
                <a:latin typeface="Arial Unicode MS" pitchFamily="50" charset="-127"/>
                <a:ea typeface="Arial Unicode MS" pitchFamily="50" charset="-127"/>
                <a:sym typeface="Daum_Regular" pitchFamily="2" charset="-127"/>
              </a:rPr>
              <a:t>.</a:t>
            </a:r>
          </a:p>
        </p:txBody>
      </p:sp>
      <p:pic>
        <p:nvPicPr>
          <p:cNvPr id="34844" name="Picture 28"/>
          <p:cNvPicPr>
            <a:picLocks noChangeAspect="1" noChangeArrowheads="1"/>
          </p:cNvPicPr>
          <p:nvPr/>
        </p:nvPicPr>
        <p:blipFill>
          <a:blip r:embed="rId8" cstate="print"/>
          <a:srcRect l="67241" t="60388" r="2983" b="11847"/>
          <a:stretch>
            <a:fillRect/>
          </a:stretch>
        </p:blipFill>
        <p:spPr bwMode="auto">
          <a:xfrm>
            <a:off x="6167628" y="4263388"/>
            <a:ext cx="2560320" cy="1790510"/>
          </a:xfrm>
          <a:prstGeom prst="rect">
            <a:avLst/>
          </a:prstGeom>
          <a:noFill/>
          <a:ln w="12700">
            <a:noFill/>
            <a:miter lim="800000"/>
            <a:headEnd/>
            <a:tailEnd/>
          </a:ln>
        </p:spPr>
      </p:pic>
      <p:sp>
        <p:nvSpPr>
          <p:cNvPr id="31" name="Rectangle 2"/>
          <p:cNvSpPr>
            <a:spLocks/>
          </p:cNvSpPr>
          <p:nvPr/>
        </p:nvSpPr>
        <p:spPr bwMode="auto">
          <a:xfrm>
            <a:off x="111600" y="190800"/>
            <a:ext cx="5832648" cy="420624"/>
          </a:xfrm>
          <a:prstGeom prst="rect">
            <a:avLst/>
          </a:prstGeom>
          <a:noFill/>
          <a:ln w="12700">
            <a:noFill/>
            <a:miter lim="800000"/>
            <a:headEnd/>
            <a:tailEnd/>
          </a:ln>
        </p:spPr>
        <p:txBody>
          <a:bodyPr lIns="0" tIns="0" rIns="0" bIns="0" anchor="ctr"/>
          <a:lstStyle/>
          <a:p>
            <a:pPr latinLnBrk="0"/>
            <a:r>
              <a:rPr kumimoji="0" lang="en-US" altLang="ko-KR" sz="2800" b="1" dirty="0" smtClean="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rPr>
              <a:t>NWP Support</a:t>
            </a:r>
            <a:endParaRPr kumimoji="0" lang="en-US" altLang="ko-KR" sz="2800" b="1" dirty="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7128576" presetClass="entr" presetSubtype="141965904" fill="hold" grpId="0" nodeType="afterEffect">
                                  <p:stCondLst>
                                    <p:cond delay="500"/>
                                  </p:stCondLst>
                                  <p:childTnLst>
                                    <p:set>
                                      <p:cBhvr>
                                        <p:cTn id="6" dur="1" fill="hold">
                                          <p:stCondLst>
                                            <p:cond delay="499"/>
                                          </p:stCondLst>
                                        </p:cTn>
                                        <p:tgtEl>
                                          <p:spTgt spid="34820"/>
                                        </p:tgtEl>
                                        <p:attrNameLst>
                                          <p:attrName>style.visibility</p:attrName>
                                        </p:attrNameLst>
                                      </p:cBhvr>
                                      <p:to>
                                        <p:strVal val="visible"/>
                                      </p:to>
                                    </p:set>
                                  </p:childTnLst>
                                </p:cTn>
                              </p:par>
                            </p:childTnLst>
                          </p:cTn>
                        </p:par>
                        <p:par>
                          <p:cTn id="7" fill="hold" nodeType="afterGroup">
                            <p:stCondLst>
                              <p:cond delay="1000"/>
                            </p:stCondLst>
                            <p:childTnLst>
                              <p:par>
                                <p:cTn id="8" presetID="197128576" presetClass="entr" presetSubtype="200043688" fill="hold" nodeType="afterEffect">
                                  <p:stCondLst>
                                    <p:cond delay="0"/>
                                  </p:stCondLst>
                                  <p:childTnLst>
                                    <p:set>
                                      <p:cBhvr>
                                        <p:cTn id="9" dur="1" fill="hold">
                                          <p:stCondLst>
                                            <p:cond delay="499"/>
                                          </p:stCondLst>
                                        </p:cTn>
                                        <p:tgtEl>
                                          <p:spTgt spid="34840"/>
                                        </p:tgtEl>
                                        <p:attrNameLst>
                                          <p:attrName>style.visibility</p:attrName>
                                        </p:attrNameLst>
                                      </p:cBhvr>
                                      <p:to>
                                        <p:strVal val="visible"/>
                                      </p:to>
                                    </p:set>
                                  </p:childTnLst>
                                </p:cTn>
                              </p:par>
                            </p:childTnLst>
                          </p:cTn>
                        </p:par>
                        <p:par>
                          <p:cTn id="10" fill="hold" nodeType="afterGroup">
                            <p:stCondLst>
                              <p:cond delay="1500"/>
                            </p:stCondLst>
                            <p:childTnLst>
                              <p:par>
                                <p:cTn id="11" presetID="197128576" presetClass="entr" presetSubtype="200043728" fill="hold" nodeType="afterEffect">
                                  <p:stCondLst>
                                    <p:cond delay="0"/>
                                  </p:stCondLst>
                                  <p:childTnLst>
                                    <p:set>
                                      <p:cBhvr>
                                        <p:cTn id="12" dur="1" fill="hold">
                                          <p:stCondLst>
                                            <p:cond delay="499"/>
                                          </p:stCondLst>
                                        </p:cTn>
                                        <p:tgtEl>
                                          <p:spTgt spid="34841"/>
                                        </p:tgtEl>
                                        <p:attrNameLst>
                                          <p:attrName>style.visibility</p:attrName>
                                        </p:attrNameLst>
                                      </p:cBhvr>
                                      <p:to>
                                        <p:strVal val="visible"/>
                                      </p:to>
                                    </p:set>
                                  </p:childTnLst>
                                </p:cTn>
                              </p:par>
                            </p:childTnLst>
                          </p:cTn>
                        </p:par>
                        <p:par>
                          <p:cTn id="13" fill="hold" nodeType="afterGroup">
                            <p:stCondLst>
                              <p:cond delay="2000"/>
                            </p:stCondLst>
                            <p:childTnLst>
                              <p:par>
                                <p:cTn id="14" presetID="197128576" presetClass="entr" presetSubtype="200043776" fill="hold" nodeType="afterEffect">
                                  <p:stCondLst>
                                    <p:cond delay="0"/>
                                  </p:stCondLst>
                                  <p:childTnLst>
                                    <p:set>
                                      <p:cBhvr>
                                        <p:cTn id="15" dur="1" fill="hold">
                                          <p:stCondLst>
                                            <p:cond delay="499"/>
                                          </p:stCondLst>
                                        </p:cTn>
                                        <p:tgtEl>
                                          <p:spTgt spid="34842"/>
                                        </p:tgtEl>
                                        <p:attrNameLst>
                                          <p:attrName>style.visibility</p:attrName>
                                        </p:attrNameLst>
                                      </p:cBhvr>
                                      <p:to>
                                        <p:strVal val="visible"/>
                                      </p:to>
                                    </p:set>
                                  </p:childTnLst>
                                </p:cTn>
                              </p:par>
                            </p:childTnLst>
                          </p:cTn>
                        </p:par>
                        <p:par>
                          <p:cTn id="16" fill="hold" nodeType="afterGroup">
                            <p:stCondLst>
                              <p:cond delay="2500"/>
                            </p:stCondLst>
                            <p:childTnLst>
                              <p:par>
                                <p:cTn id="17" presetID="197128576" presetClass="entr" presetSubtype="200043904" fill="hold" nodeType="afterEffect">
                                  <p:stCondLst>
                                    <p:cond delay="0"/>
                                  </p:stCondLst>
                                  <p:childTnLst>
                                    <p:set>
                                      <p:cBhvr>
                                        <p:cTn id="18" dur="1" fill="hold">
                                          <p:stCondLst>
                                            <p:cond delay="499"/>
                                          </p:stCondLst>
                                        </p:cTn>
                                        <p:tgtEl>
                                          <p:spTgt spid="34844"/>
                                        </p:tgtEl>
                                        <p:attrNameLst>
                                          <p:attrName>style.visibility</p:attrName>
                                        </p:attrNameLst>
                                      </p:cBhvr>
                                      <p:to>
                                        <p:strVal val="visible"/>
                                      </p:to>
                                    </p:set>
                                  </p:childTnLst>
                                </p:cTn>
                              </p:par>
                            </p:childTnLst>
                          </p:cTn>
                        </p:par>
                        <p:par>
                          <p:cTn id="19" fill="hold" nodeType="afterGroup">
                            <p:stCondLst>
                              <p:cond delay="3000"/>
                            </p:stCondLst>
                            <p:childTnLst>
                              <p:par>
                                <p:cTn id="20" presetID="22" presetClass="entr" presetSubtype="8" fill="hold" grpId="0" nodeType="afterEffect">
                                  <p:stCondLst>
                                    <p:cond delay="0"/>
                                  </p:stCondLst>
                                  <p:childTnLst>
                                    <p:set>
                                      <p:cBhvr>
                                        <p:cTn id="21" dur="1" fill="hold">
                                          <p:stCondLst>
                                            <p:cond delay="0"/>
                                          </p:stCondLst>
                                        </p:cTn>
                                        <p:tgtEl>
                                          <p:spTgt spid="34831"/>
                                        </p:tgtEl>
                                        <p:attrNameLst>
                                          <p:attrName>style.visibility</p:attrName>
                                        </p:attrNameLst>
                                      </p:cBhvr>
                                      <p:to>
                                        <p:strVal val="visible"/>
                                      </p:to>
                                    </p:set>
                                    <p:animEffect transition="in" filter="wipe(left)">
                                      <p:cBhvr>
                                        <p:cTn id="22" dur="500"/>
                                        <p:tgtEl>
                                          <p:spTgt spid="34831"/>
                                        </p:tgtEl>
                                      </p:cBhvr>
                                    </p:animEffect>
                                  </p:childTnLst>
                                </p:cTn>
                              </p:par>
                            </p:childTnLst>
                          </p:cTn>
                        </p:par>
                        <p:par>
                          <p:cTn id="23" fill="hold" nodeType="afterGroup">
                            <p:stCondLst>
                              <p:cond delay="3500"/>
                            </p:stCondLst>
                            <p:childTnLst>
                              <p:par>
                                <p:cTn id="24" presetID="22" presetClass="entr" presetSubtype="2" fill="hold" grpId="0" nodeType="afterEffect">
                                  <p:stCondLst>
                                    <p:cond delay="0"/>
                                  </p:stCondLst>
                                  <p:childTnLst>
                                    <p:set>
                                      <p:cBhvr>
                                        <p:cTn id="25" dur="1" fill="hold">
                                          <p:stCondLst>
                                            <p:cond delay="0"/>
                                          </p:stCondLst>
                                        </p:cTn>
                                        <p:tgtEl>
                                          <p:spTgt spid="34833"/>
                                        </p:tgtEl>
                                        <p:attrNameLst>
                                          <p:attrName>style.visibility</p:attrName>
                                        </p:attrNameLst>
                                      </p:cBhvr>
                                      <p:to>
                                        <p:strVal val="visible"/>
                                      </p:to>
                                    </p:set>
                                    <p:animEffect transition="in" filter="wipe(right)">
                                      <p:cBhvr>
                                        <p:cTn id="26" dur="500"/>
                                        <p:tgtEl>
                                          <p:spTgt spid="34833"/>
                                        </p:tgtEl>
                                      </p:cBhvr>
                                    </p:animEffect>
                                  </p:childTnLst>
                                </p:cTn>
                              </p:par>
                            </p:childTnLst>
                          </p:cTn>
                        </p:par>
                        <p:par>
                          <p:cTn id="27" fill="hold" nodeType="afterGroup">
                            <p:stCondLst>
                              <p:cond delay="4000"/>
                            </p:stCondLst>
                            <p:childTnLst>
                              <p:par>
                                <p:cTn id="28" presetID="22" presetClass="entr" presetSubtype="4" fill="hold" grpId="0" nodeType="afterEffect">
                                  <p:stCondLst>
                                    <p:cond delay="0"/>
                                  </p:stCondLst>
                                  <p:childTnLst>
                                    <p:set>
                                      <p:cBhvr>
                                        <p:cTn id="29" dur="1" fill="hold">
                                          <p:stCondLst>
                                            <p:cond delay="0"/>
                                          </p:stCondLst>
                                        </p:cTn>
                                        <p:tgtEl>
                                          <p:spTgt spid="34836"/>
                                        </p:tgtEl>
                                        <p:attrNameLst>
                                          <p:attrName>style.visibility</p:attrName>
                                        </p:attrNameLst>
                                      </p:cBhvr>
                                      <p:to>
                                        <p:strVal val="visible"/>
                                      </p:to>
                                    </p:set>
                                    <p:animEffect transition="in" filter="wipe(down)">
                                      <p:cBhvr>
                                        <p:cTn id="30" dur="500"/>
                                        <p:tgtEl>
                                          <p:spTgt spid="34836"/>
                                        </p:tgtEl>
                                      </p:cBhvr>
                                    </p:animEffect>
                                  </p:childTnLst>
                                </p:cTn>
                              </p:par>
                            </p:childTnLst>
                          </p:cTn>
                        </p:par>
                        <p:par>
                          <p:cTn id="31" fill="hold" nodeType="afterGroup">
                            <p:stCondLst>
                              <p:cond delay="4500"/>
                            </p:stCondLst>
                            <p:childTnLst>
                              <p:par>
                                <p:cTn id="32" presetID="22" presetClass="entr" presetSubtype="4" fill="hold" grpId="0" nodeType="afterEffect">
                                  <p:stCondLst>
                                    <p:cond delay="0"/>
                                  </p:stCondLst>
                                  <p:childTnLst>
                                    <p:set>
                                      <p:cBhvr>
                                        <p:cTn id="33" dur="1" fill="hold">
                                          <p:stCondLst>
                                            <p:cond delay="0"/>
                                          </p:stCondLst>
                                        </p:cTn>
                                        <p:tgtEl>
                                          <p:spTgt spid="34838"/>
                                        </p:tgtEl>
                                        <p:attrNameLst>
                                          <p:attrName>style.visibility</p:attrName>
                                        </p:attrNameLst>
                                      </p:cBhvr>
                                      <p:to>
                                        <p:strVal val="visible"/>
                                      </p:to>
                                    </p:set>
                                    <p:animEffect transition="in" filter="wipe(down)">
                                      <p:cBhvr>
                                        <p:cTn id="34" dur="500"/>
                                        <p:tgtEl>
                                          <p:spTgt spid="34838"/>
                                        </p:tgtEl>
                                      </p:cBhvr>
                                    </p:animEffect>
                                  </p:childTnLst>
                                </p:cTn>
                              </p:par>
                            </p:childTnLst>
                          </p:cTn>
                        </p:par>
                        <p:par>
                          <p:cTn id="35" fill="hold" nodeType="afterGroup">
                            <p:stCondLst>
                              <p:cond delay="5000"/>
                            </p:stCondLst>
                            <p:childTnLst>
                              <p:par>
                                <p:cTn id="36" presetID="22" presetClass="entr" presetSubtype="1" fill="hold" grpId="0" nodeType="afterEffect">
                                  <p:stCondLst>
                                    <p:cond delay="0"/>
                                  </p:stCondLst>
                                  <p:childTnLst>
                                    <p:set>
                                      <p:cBhvr>
                                        <p:cTn id="37" dur="1" fill="hold">
                                          <p:stCondLst>
                                            <p:cond delay="0"/>
                                          </p:stCondLst>
                                        </p:cTn>
                                        <p:tgtEl>
                                          <p:spTgt spid="34832"/>
                                        </p:tgtEl>
                                        <p:attrNameLst>
                                          <p:attrName>style.visibility</p:attrName>
                                        </p:attrNameLst>
                                      </p:cBhvr>
                                      <p:to>
                                        <p:strVal val="visible"/>
                                      </p:to>
                                    </p:set>
                                    <p:animEffect transition="in" filter="wipe(up)">
                                      <p:cBhvr>
                                        <p:cTn id="38" dur="500"/>
                                        <p:tgtEl>
                                          <p:spTgt spid="34832"/>
                                        </p:tgtEl>
                                      </p:cBhvr>
                                    </p:animEffect>
                                  </p:childTnLst>
                                </p:cTn>
                              </p:par>
                            </p:childTnLst>
                          </p:cTn>
                        </p:par>
                        <p:par>
                          <p:cTn id="39" fill="hold" nodeType="afterGroup">
                            <p:stCondLst>
                              <p:cond delay="5500"/>
                            </p:stCondLst>
                            <p:childTnLst>
                              <p:par>
                                <p:cTn id="40" presetID="22" presetClass="entr" presetSubtype="1" fill="hold" grpId="0" nodeType="afterEffect">
                                  <p:stCondLst>
                                    <p:cond delay="0"/>
                                  </p:stCondLst>
                                  <p:childTnLst>
                                    <p:set>
                                      <p:cBhvr>
                                        <p:cTn id="41" dur="1" fill="hold">
                                          <p:stCondLst>
                                            <p:cond delay="0"/>
                                          </p:stCondLst>
                                        </p:cTn>
                                        <p:tgtEl>
                                          <p:spTgt spid="34834"/>
                                        </p:tgtEl>
                                        <p:attrNameLst>
                                          <p:attrName>style.visibility</p:attrName>
                                        </p:attrNameLst>
                                      </p:cBhvr>
                                      <p:to>
                                        <p:strVal val="visible"/>
                                      </p:to>
                                    </p:set>
                                    <p:animEffect transition="in" filter="wipe(up)">
                                      <p:cBhvr>
                                        <p:cTn id="42" dur="500"/>
                                        <p:tgtEl>
                                          <p:spTgt spid="34834"/>
                                        </p:tgtEl>
                                      </p:cBhvr>
                                    </p:animEffect>
                                  </p:childTnLst>
                                </p:cTn>
                              </p:par>
                            </p:childTnLst>
                          </p:cTn>
                        </p:par>
                        <p:par>
                          <p:cTn id="43" fill="hold" nodeType="afterGroup">
                            <p:stCondLst>
                              <p:cond delay="6000"/>
                            </p:stCondLst>
                            <p:childTnLst>
                              <p:par>
                                <p:cTn id="44" presetID="22" presetClass="entr" presetSubtype="8" fill="hold" grpId="0" nodeType="afterEffect">
                                  <p:stCondLst>
                                    <p:cond delay="0"/>
                                  </p:stCondLst>
                                  <p:childTnLst>
                                    <p:set>
                                      <p:cBhvr>
                                        <p:cTn id="45" dur="1" fill="hold">
                                          <p:stCondLst>
                                            <p:cond delay="0"/>
                                          </p:stCondLst>
                                        </p:cTn>
                                        <p:tgtEl>
                                          <p:spTgt spid="34835"/>
                                        </p:tgtEl>
                                        <p:attrNameLst>
                                          <p:attrName>style.visibility</p:attrName>
                                        </p:attrNameLst>
                                      </p:cBhvr>
                                      <p:to>
                                        <p:strVal val="visible"/>
                                      </p:to>
                                    </p:set>
                                    <p:animEffect transition="in" filter="wipe(left)">
                                      <p:cBhvr>
                                        <p:cTn id="46" dur="500"/>
                                        <p:tgtEl>
                                          <p:spTgt spid="34835"/>
                                        </p:tgtEl>
                                      </p:cBhvr>
                                    </p:animEffect>
                                  </p:childTnLst>
                                </p:cTn>
                              </p:par>
                            </p:childTnLst>
                          </p:cTn>
                        </p:par>
                        <p:par>
                          <p:cTn id="47" fill="hold" nodeType="afterGroup">
                            <p:stCondLst>
                              <p:cond delay="6500"/>
                            </p:stCondLst>
                            <p:childTnLst>
                              <p:par>
                                <p:cTn id="48" presetID="22" presetClass="entr" presetSubtype="2" fill="hold" grpId="0" nodeType="afterEffect">
                                  <p:stCondLst>
                                    <p:cond delay="0"/>
                                  </p:stCondLst>
                                  <p:childTnLst>
                                    <p:set>
                                      <p:cBhvr>
                                        <p:cTn id="49" dur="1" fill="hold">
                                          <p:stCondLst>
                                            <p:cond delay="0"/>
                                          </p:stCondLst>
                                        </p:cTn>
                                        <p:tgtEl>
                                          <p:spTgt spid="34837"/>
                                        </p:tgtEl>
                                        <p:attrNameLst>
                                          <p:attrName>style.visibility</p:attrName>
                                        </p:attrNameLst>
                                      </p:cBhvr>
                                      <p:to>
                                        <p:strVal val="visible"/>
                                      </p:to>
                                    </p:set>
                                    <p:animEffect transition="in" filter="wipe(right)">
                                      <p:cBhvr>
                                        <p:cTn id="50" dur="500"/>
                                        <p:tgtEl>
                                          <p:spTgt spid="34837"/>
                                        </p:tgtEl>
                                      </p:cBhvr>
                                    </p:animEffect>
                                  </p:childTnLst>
                                </p:cTn>
                              </p:par>
                            </p:childTnLst>
                          </p:cTn>
                        </p:par>
                        <p:par>
                          <p:cTn id="51" fill="hold" nodeType="afterGroup">
                            <p:stCondLst>
                              <p:cond delay="7000"/>
                            </p:stCondLst>
                            <p:childTnLst>
                              <p:par>
                                <p:cTn id="52" presetID="197128576" presetClass="entr" presetSubtype="200043648" fill="hold" nodeType="afterEffect">
                                  <p:stCondLst>
                                    <p:cond delay="0"/>
                                  </p:stCondLst>
                                  <p:childTnLst>
                                    <p:set>
                                      <p:cBhvr>
                                        <p:cTn id="53" dur="1" fill="hold">
                                          <p:stCondLst>
                                            <p:cond delay="499"/>
                                          </p:stCondLst>
                                        </p:cTn>
                                        <p:tgtEl>
                                          <p:spTgt spid="34839"/>
                                        </p:tgtEl>
                                        <p:attrNameLst>
                                          <p:attrName>style.visibility</p:attrName>
                                        </p:attrNameLst>
                                      </p:cBhvr>
                                      <p:to>
                                        <p:strVal val="visible"/>
                                      </p:to>
                                    </p:set>
                                  </p:childTnLst>
                                </p:cTn>
                              </p:par>
                            </p:childTnLst>
                          </p:cTn>
                        </p:par>
                        <p:par>
                          <p:cTn id="54" fill="hold" nodeType="afterGroup">
                            <p:stCondLst>
                              <p:cond delay="7500"/>
                            </p:stCondLst>
                            <p:childTnLst>
                              <p:par>
                                <p:cTn id="55" presetID="22" presetClass="entr" presetSubtype="1" fill="hold" nodeType="afterEffect">
                                  <p:stCondLst>
                                    <p:cond delay="500"/>
                                  </p:stCondLst>
                                  <p:childTnLst>
                                    <p:set>
                                      <p:cBhvr>
                                        <p:cTn id="56" dur="1" fill="hold">
                                          <p:stCondLst>
                                            <p:cond delay="0"/>
                                          </p:stCondLst>
                                        </p:cTn>
                                        <p:tgtEl>
                                          <p:spTgt spid="34821"/>
                                        </p:tgtEl>
                                        <p:attrNameLst>
                                          <p:attrName>style.visibility</p:attrName>
                                        </p:attrNameLst>
                                      </p:cBhvr>
                                      <p:to>
                                        <p:strVal val="visible"/>
                                      </p:to>
                                    </p:set>
                                    <p:animEffect transition="in" filter="wipe(up)">
                                      <p:cBhvr>
                                        <p:cTn id="57" dur="500"/>
                                        <p:tgtEl>
                                          <p:spTgt spid="34821"/>
                                        </p:tgtEl>
                                      </p:cBhvr>
                                    </p:animEffect>
                                  </p:childTnLst>
                                </p:cTn>
                              </p:par>
                            </p:childTnLst>
                          </p:cTn>
                        </p:par>
                        <p:par>
                          <p:cTn id="58" fill="hold" nodeType="afterGroup">
                            <p:stCondLst>
                              <p:cond delay="8500"/>
                            </p:stCondLst>
                            <p:childTnLst>
                              <p:par>
                                <p:cTn id="59" presetID="22" presetClass="entr" presetSubtype="1" fill="hold" grpId="0" nodeType="afterEffect">
                                  <p:stCondLst>
                                    <p:cond delay="0"/>
                                  </p:stCondLst>
                                  <p:childTnLst>
                                    <p:set>
                                      <p:cBhvr>
                                        <p:cTn id="60" dur="1" fill="hold">
                                          <p:stCondLst>
                                            <p:cond delay="0"/>
                                          </p:stCondLst>
                                        </p:cTn>
                                        <p:tgtEl>
                                          <p:spTgt spid="34822"/>
                                        </p:tgtEl>
                                        <p:attrNameLst>
                                          <p:attrName>style.visibility</p:attrName>
                                        </p:attrNameLst>
                                      </p:cBhvr>
                                      <p:to>
                                        <p:strVal val="visible"/>
                                      </p:to>
                                    </p:set>
                                    <p:animEffect transition="in" filter="wipe(up)">
                                      <p:cBhvr>
                                        <p:cTn id="61" dur="500"/>
                                        <p:tgtEl>
                                          <p:spTgt spid="34822"/>
                                        </p:tgtEl>
                                      </p:cBhvr>
                                    </p:animEffect>
                                  </p:childTnLst>
                                </p:cTn>
                              </p:par>
                            </p:childTnLst>
                          </p:cTn>
                        </p:par>
                        <p:par>
                          <p:cTn id="62" fill="hold" nodeType="afterGroup">
                            <p:stCondLst>
                              <p:cond delay="9000"/>
                            </p:stCondLst>
                            <p:childTnLst>
                              <p:par>
                                <p:cTn id="63" presetID="197128576" presetClass="entr" presetSubtype="200043816" fill="hold" grpId="0" nodeType="afterEffect">
                                  <p:stCondLst>
                                    <p:cond delay="500"/>
                                  </p:stCondLst>
                                  <p:childTnLst>
                                    <p:set>
                                      <p:cBhvr>
                                        <p:cTn id="64" dur="1" fill="hold">
                                          <p:stCondLst>
                                            <p:cond delay="499"/>
                                          </p:stCondLst>
                                        </p:cTn>
                                        <p:tgtEl>
                                          <p:spTgt spid="348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autoUpdateAnimBg="0"/>
      <p:bldP spid="34822" grpId="0" autoUpdateAnimBg="0"/>
      <p:bldP spid="34831" grpId="0" animBg="1"/>
      <p:bldP spid="34832" grpId="0" animBg="1"/>
      <p:bldP spid="34833" grpId="0" animBg="1"/>
      <p:bldP spid="34834" grpId="0" animBg="1"/>
      <p:bldP spid="34835" grpId="0" animBg="1"/>
      <p:bldP spid="34836" grpId="0" animBg="1"/>
      <p:bldP spid="34837" grpId="0" animBg="1"/>
      <p:bldP spid="34838" grpId="0" animBg="1"/>
      <p:bldP spid="34843"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직사각형 9"/>
          <p:cNvSpPr/>
          <p:nvPr/>
        </p:nvSpPr>
        <p:spPr>
          <a:xfrm>
            <a:off x="4664986" y="2871754"/>
            <a:ext cx="4227494" cy="2789494"/>
          </a:xfrm>
          <a:prstGeom prst="rect">
            <a:avLst/>
          </a:prstGeom>
          <a:solidFill>
            <a:schemeClr val="bg1">
              <a:lumMod val="50000"/>
              <a:alpha val="3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Arial Unicode MS" pitchFamily="50" charset="-127"/>
              <a:ea typeface="Arial Unicode MS" pitchFamily="50" charset="-127"/>
            </a:endParaRPr>
          </a:p>
        </p:txBody>
      </p:sp>
      <p:pic>
        <p:nvPicPr>
          <p:cNvPr id="5" name="그림 2"/>
          <p:cNvPicPr>
            <a:picLocks noChangeAspect="1" noChangeArrowheads="1"/>
          </p:cNvPicPr>
          <p:nvPr/>
        </p:nvPicPr>
        <p:blipFill>
          <a:blip r:embed="rId3" cstate="print"/>
          <a:srcRect/>
          <a:stretch>
            <a:fillRect/>
          </a:stretch>
        </p:blipFill>
        <p:spPr bwMode="auto">
          <a:xfrm>
            <a:off x="4898484" y="2851169"/>
            <a:ext cx="3763951" cy="1952149"/>
          </a:xfrm>
          <a:prstGeom prst="rect">
            <a:avLst/>
          </a:prstGeom>
          <a:noFill/>
        </p:spPr>
      </p:pic>
      <p:pic>
        <p:nvPicPr>
          <p:cNvPr id="6" name="그림 5" descr="coms_mi_le2_amv_vis_a_201306050300.png"/>
          <p:cNvPicPr>
            <a:picLocks noChangeAspect="1"/>
          </p:cNvPicPr>
          <p:nvPr/>
        </p:nvPicPr>
        <p:blipFill>
          <a:blip r:embed="rId4" cstate="print"/>
          <a:stretch>
            <a:fillRect/>
          </a:stretch>
        </p:blipFill>
        <p:spPr>
          <a:xfrm>
            <a:off x="611560" y="2852802"/>
            <a:ext cx="3991266" cy="3459098"/>
          </a:xfrm>
          <a:prstGeom prst="rect">
            <a:avLst/>
          </a:prstGeom>
        </p:spPr>
      </p:pic>
      <p:sp>
        <p:nvSpPr>
          <p:cNvPr id="7" name="오각형 6"/>
          <p:cNvSpPr/>
          <p:nvPr/>
        </p:nvSpPr>
        <p:spPr>
          <a:xfrm>
            <a:off x="2123729" y="5841268"/>
            <a:ext cx="6660741" cy="501228"/>
          </a:xfrm>
          <a:prstGeom prst="homePlate">
            <a:avLst/>
          </a:prstGeom>
          <a:ln/>
        </p:spPr>
        <p:style>
          <a:lnRef idx="3">
            <a:schemeClr val="lt1"/>
          </a:lnRef>
          <a:fillRef idx="1">
            <a:schemeClr val="accent2"/>
          </a:fillRef>
          <a:effectRef idx="1">
            <a:schemeClr val="accent2"/>
          </a:effectRef>
          <a:fontRef idx="minor">
            <a:schemeClr val="lt1"/>
          </a:fontRef>
        </p:style>
        <p:txBody>
          <a:bodyPr rtlCol="0" anchor="ctr"/>
          <a:lstStyle/>
          <a:p>
            <a:pPr lvl="0" algn="just"/>
            <a:r>
              <a:rPr lang="ko-KR" altLang="en-US" sz="1600" dirty="0" smtClean="0">
                <a:solidFill>
                  <a:schemeClr val="tx1"/>
                </a:solidFill>
                <a:latin typeface="Arial Unicode MS" pitchFamily="50" charset="-127"/>
                <a:ea typeface="Arial Unicode MS" pitchFamily="50" charset="-127"/>
                <a:cs typeface="굴림" pitchFamily="50" charset="-127"/>
              </a:rPr>
              <a:t> </a:t>
            </a:r>
            <a:r>
              <a:rPr lang="en-US" altLang="ko-KR" sz="1600" dirty="0" smtClean="0">
                <a:solidFill>
                  <a:schemeClr val="tx1"/>
                </a:solidFill>
                <a:latin typeface="Arial Unicode MS" pitchFamily="50" charset="-127"/>
                <a:ea typeface="Arial Unicode MS" pitchFamily="50" charset="-127"/>
                <a:cs typeface="굴림" pitchFamily="50" charset="-127"/>
              </a:rPr>
              <a:t>1% accuracy improvement of NWP by using COMS AMV data</a:t>
            </a:r>
            <a:endParaRPr lang="ko-KR" altLang="en-US" sz="1400" b="1" dirty="0" smtClean="0">
              <a:solidFill>
                <a:schemeClr val="bg1"/>
              </a:solidFill>
              <a:latin typeface="Arial Unicode MS" pitchFamily="50" charset="-127"/>
              <a:ea typeface="Arial Unicode MS" pitchFamily="50" charset="-127"/>
            </a:endParaRPr>
          </a:p>
        </p:txBody>
      </p:sp>
      <p:sp>
        <p:nvSpPr>
          <p:cNvPr id="8" name="위쪽 화살표 설명선 7"/>
          <p:cNvSpPr/>
          <p:nvPr/>
        </p:nvSpPr>
        <p:spPr>
          <a:xfrm>
            <a:off x="4737146" y="4044950"/>
            <a:ext cx="2355134" cy="1406044"/>
          </a:xfrm>
          <a:prstGeom prst="upArrowCallout">
            <a:avLst>
              <a:gd name="adj1" fmla="val 23367"/>
              <a:gd name="adj2" fmla="val 25000"/>
              <a:gd name="adj3" fmla="val 25000"/>
              <a:gd name="adj4" fmla="val 47018"/>
            </a:avLst>
          </a:prstGeom>
          <a:solidFill>
            <a:schemeClr val="bg1">
              <a:lumMod val="95000"/>
            </a:schemeClr>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r>
              <a:rPr lang="en-US" altLang="ko-KR" sz="1400" b="1" dirty="0">
                <a:solidFill>
                  <a:schemeClr val="tx1"/>
                </a:solidFill>
                <a:latin typeface="Arial Unicode MS" pitchFamily="50" charset="-127"/>
                <a:ea typeface="Arial Unicode MS" pitchFamily="50" charset="-127"/>
              </a:rPr>
              <a:t>Accuracy </a:t>
            </a:r>
            <a:r>
              <a:rPr lang="en-US" altLang="ko-KR" sz="1400" b="1" dirty="0" smtClean="0">
                <a:solidFill>
                  <a:schemeClr val="tx1"/>
                </a:solidFill>
                <a:latin typeface="Arial Unicode MS" pitchFamily="50" charset="-127"/>
                <a:ea typeface="Arial Unicode MS" pitchFamily="50" charset="-127"/>
              </a:rPr>
              <a:t>is Maximized in East Asia area</a:t>
            </a:r>
            <a:endParaRPr lang="ko-KR" altLang="en-US" sz="1400" b="1" dirty="0" smtClean="0">
              <a:solidFill>
                <a:schemeClr val="tx1"/>
              </a:solidFill>
              <a:latin typeface="Arial Unicode MS" pitchFamily="50" charset="-127"/>
              <a:ea typeface="Arial Unicode MS" pitchFamily="50" charset="-127"/>
            </a:endParaRPr>
          </a:p>
        </p:txBody>
      </p:sp>
      <p:sp>
        <p:nvSpPr>
          <p:cNvPr id="9" name="타원 8"/>
          <p:cNvSpPr/>
          <p:nvPr/>
        </p:nvSpPr>
        <p:spPr>
          <a:xfrm rot="20889697">
            <a:off x="5182045" y="3437725"/>
            <a:ext cx="2549405" cy="499281"/>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lang="ko-KR" altLang="en-US" sz="1100" b="1" dirty="0" smtClean="0">
              <a:solidFill>
                <a:schemeClr val="tx1"/>
              </a:solidFill>
              <a:latin typeface="Arial Unicode MS" pitchFamily="50" charset="-127"/>
              <a:ea typeface="Arial Unicode MS" pitchFamily="50" charset="-127"/>
            </a:endParaRPr>
          </a:p>
        </p:txBody>
      </p:sp>
      <p:sp>
        <p:nvSpPr>
          <p:cNvPr id="2" name="직사각형 1"/>
          <p:cNvSpPr/>
          <p:nvPr/>
        </p:nvSpPr>
        <p:spPr>
          <a:xfrm>
            <a:off x="503549" y="1120505"/>
            <a:ext cx="7456924" cy="1480405"/>
          </a:xfrm>
          <a:prstGeom prst="rect">
            <a:avLst/>
          </a:prstGeom>
        </p:spPr>
        <p:txBody>
          <a:bodyPr wrap="square">
            <a:spAutoFit/>
          </a:bodyPr>
          <a:lstStyle/>
          <a:p>
            <a:pPr marL="146050" indent="-342900">
              <a:lnSpc>
                <a:spcPct val="110000"/>
              </a:lnSpc>
              <a:buClr>
                <a:schemeClr val="bg1"/>
              </a:buClr>
              <a:buFont typeface="Wingdings" pitchFamily="2" charset="2"/>
              <a:buChar char="u"/>
              <a:defRPr/>
            </a:pPr>
            <a:r>
              <a:rPr lang="en-US" altLang="ko-KR" dirty="0" smtClean="0">
                <a:solidFill>
                  <a:schemeClr val="bg1"/>
                </a:solidFill>
                <a:latin typeface="Arial Unicode MS" pitchFamily="50" charset="-127"/>
                <a:ea typeface="Arial Unicode MS" pitchFamily="50" charset="-127"/>
              </a:rPr>
              <a:t>Development of techniques for supporting NWP</a:t>
            </a:r>
            <a:endParaRPr lang="ko-KR" altLang="en-US" dirty="0">
              <a:solidFill>
                <a:schemeClr val="bg1"/>
              </a:solidFill>
              <a:latin typeface="Arial Unicode MS" pitchFamily="50" charset="-127"/>
              <a:ea typeface="Arial Unicode MS" pitchFamily="50" charset="-127"/>
            </a:endParaRPr>
          </a:p>
          <a:p>
            <a:pPr marL="546100" lvl="1" indent="-342900">
              <a:lnSpc>
                <a:spcPct val="110000"/>
              </a:lnSpc>
              <a:buClr>
                <a:schemeClr val="bg1"/>
              </a:buClr>
              <a:buFont typeface="Wingdings" pitchFamily="2" charset="2"/>
              <a:buChar char="§"/>
              <a:defRPr/>
            </a:pPr>
            <a:r>
              <a:rPr lang="en-US" altLang="ko-KR" sz="1600" dirty="0" smtClean="0">
                <a:solidFill>
                  <a:schemeClr val="bg1"/>
                </a:solidFill>
                <a:latin typeface="Arial Unicode MS" pitchFamily="50" charset="-127"/>
                <a:ea typeface="Arial Unicode MS" pitchFamily="50" charset="-127"/>
              </a:rPr>
              <a:t>COMS products quality management(AMV, sea ice, snow</a:t>
            </a:r>
            <a:r>
              <a:rPr lang="ko-KR" altLang="en-US" sz="1600" dirty="0" smtClean="0">
                <a:solidFill>
                  <a:schemeClr val="bg1"/>
                </a:solidFill>
                <a:latin typeface="Arial Unicode MS" pitchFamily="50" charset="-127"/>
                <a:ea typeface="Arial Unicode MS" pitchFamily="50" charset="-127"/>
              </a:rPr>
              <a:t> </a:t>
            </a:r>
            <a:r>
              <a:rPr lang="en-US" altLang="ko-KR" sz="1600" dirty="0" smtClean="0">
                <a:solidFill>
                  <a:schemeClr val="bg1"/>
                </a:solidFill>
                <a:latin typeface="Arial Unicode MS" pitchFamily="50" charset="-127"/>
                <a:ea typeface="Arial Unicode MS" pitchFamily="50" charset="-127"/>
              </a:rPr>
              <a:t>etc.)</a:t>
            </a:r>
            <a:endParaRPr lang="ko-KR" altLang="en-US" sz="1600" dirty="0">
              <a:solidFill>
                <a:schemeClr val="bg1"/>
              </a:solidFill>
              <a:latin typeface="Arial Unicode MS" pitchFamily="50" charset="-127"/>
              <a:ea typeface="Arial Unicode MS" pitchFamily="50" charset="-127"/>
            </a:endParaRPr>
          </a:p>
          <a:p>
            <a:pPr marL="546100" lvl="1" indent="-342900">
              <a:lnSpc>
                <a:spcPct val="110000"/>
              </a:lnSpc>
              <a:buClr>
                <a:schemeClr val="bg1"/>
              </a:buClr>
              <a:buFont typeface="Wingdings" pitchFamily="2" charset="2"/>
              <a:buChar char="§"/>
              <a:defRPr/>
            </a:pPr>
            <a:r>
              <a:rPr lang="en-US" altLang="ko-KR" sz="1600" dirty="0" smtClean="0">
                <a:solidFill>
                  <a:schemeClr val="bg1"/>
                </a:solidFill>
                <a:latin typeface="Arial Unicode MS" pitchFamily="50" charset="-127"/>
                <a:ea typeface="Arial Unicode MS" pitchFamily="50" charset="-127"/>
              </a:rPr>
              <a:t>NWP sensitivity test</a:t>
            </a:r>
            <a:r>
              <a:rPr lang="ko-KR" altLang="en-US" sz="1600" dirty="0" smtClean="0">
                <a:solidFill>
                  <a:schemeClr val="bg1"/>
                </a:solidFill>
                <a:latin typeface="Arial Unicode MS" pitchFamily="50" charset="-127"/>
                <a:ea typeface="Arial Unicode MS" pitchFamily="50" charset="-127"/>
              </a:rPr>
              <a:t> </a:t>
            </a:r>
            <a:endParaRPr lang="en-US" altLang="ko-KR" sz="1600" dirty="0">
              <a:solidFill>
                <a:schemeClr val="bg1"/>
              </a:solidFill>
              <a:latin typeface="Arial Unicode MS" pitchFamily="50" charset="-127"/>
              <a:ea typeface="Arial Unicode MS" pitchFamily="50" charset="-127"/>
            </a:endParaRPr>
          </a:p>
          <a:p>
            <a:pPr marL="546100" lvl="1" indent="-342900">
              <a:lnSpc>
                <a:spcPct val="110000"/>
              </a:lnSpc>
              <a:buClr>
                <a:schemeClr val="bg1"/>
              </a:buClr>
              <a:buFont typeface="Wingdings" pitchFamily="2" charset="2"/>
              <a:buChar char="§"/>
              <a:defRPr/>
            </a:pPr>
            <a:r>
              <a:rPr lang="en-US" altLang="ko-KR" sz="1600" dirty="0" smtClean="0">
                <a:solidFill>
                  <a:schemeClr val="bg1"/>
                </a:solidFill>
                <a:latin typeface="Arial Unicode MS" pitchFamily="50" charset="-127"/>
                <a:ea typeface="Arial Unicode MS" pitchFamily="50" charset="-127"/>
              </a:rPr>
              <a:t>Analysis of characteristic of satellite data utilized in NWP</a:t>
            </a:r>
            <a:endParaRPr lang="ko-KR" altLang="en-US" sz="1600" dirty="0">
              <a:solidFill>
                <a:schemeClr val="bg1"/>
              </a:solidFill>
              <a:latin typeface="Arial Unicode MS" pitchFamily="50" charset="-127"/>
              <a:ea typeface="Arial Unicode MS" pitchFamily="50" charset="-127"/>
            </a:endParaRPr>
          </a:p>
          <a:p>
            <a:pPr marL="546100" lvl="1" indent="-342900">
              <a:lnSpc>
                <a:spcPct val="110000"/>
              </a:lnSpc>
              <a:buClr>
                <a:schemeClr val="bg1"/>
              </a:buClr>
              <a:buFont typeface="Wingdings" pitchFamily="2" charset="2"/>
              <a:buChar char="§"/>
              <a:defRPr/>
            </a:pPr>
            <a:r>
              <a:rPr lang="en-US" altLang="ko-KR" sz="1600" dirty="0" smtClean="0">
                <a:solidFill>
                  <a:schemeClr val="bg1"/>
                </a:solidFill>
                <a:latin typeface="Arial Unicode MS" pitchFamily="50" charset="-127"/>
                <a:ea typeface="Arial Unicode MS" pitchFamily="50" charset="-127"/>
              </a:rPr>
              <a:t>Improving RTM simulation</a:t>
            </a:r>
            <a:endParaRPr lang="ko-KR" altLang="en-US" sz="1600" dirty="0">
              <a:solidFill>
                <a:schemeClr val="bg1"/>
              </a:solidFill>
              <a:latin typeface="Arial Unicode MS" pitchFamily="50" charset="-127"/>
              <a:ea typeface="Arial Unicode MS" pitchFamily="50" charset="-127"/>
            </a:endParaRPr>
          </a:p>
        </p:txBody>
      </p:sp>
      <p:sp>
        <p:nvSpPr>
          <p:cNvPr id="12" name="Rectangle 2"/>
          <p:cNvSpPr>
            <a:spLocks/>
          </p:cNvSpPr>
          <p:nvPr/>
        </p:nvSpPr>
        <p:spPr bwMode="auto">
          <a:xfrm>
            <a:off x="111600" y="344080"/>
            <a:ext cx="7848873" cy="420624"/>
          </a:xfrm>
          <a:prstGeom prst="rect">
            <a:avLst/>
          </a:prstGeom>
          <a:noFill/>
          <a:ln w="12700">
            <a:noFill/>
            <a:miter lim="800000"/>
            <a:headEnd/>
            <a:tailEnd/>
          </a:ln>
        </p:spPr>
        <p:txBody>
          <a:bodyPr lIns="0" tIns="0" rIns="0" bIns="0" anchor="ctr"/>
          <a:lstStyle/>
          <a:p>
            <a:pPr latinLnBrk="0"/>
            <a:r>
              <a:rPr kumimoji="0" lang="en-US" altLang="ko-KR" sz="2800" b="1" dirty="0" smtClean="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rPr>
              <a:t>Development of techniques for supporting numerical weather prediction</a:t>
            </a:r>
            <a:endParaRPr kumimoji="0" lang="en-US" altLang="ko-KR" sz="2800" b="1" dirty="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endParaRPr>
          </a:p>
        </p:txBody>
      </p:sp>
    </p:spTree>
    <p:extLst>
      <p:ext uri="{BB962C8B-B14F-4D97-AF65-F5344CB8AC3E}">
        <p14:creationId xmlns:p14="http://schemas.microsoft.com/office/powerpoint/2010/main" xmlns="" val="68719027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4" name="Rectangle 4"/>
          <p:cNvSpPr>
            <a:spLocks/>
          </p:cNvSpPr>
          <p:nvPr/>
        </p:nvSpPr>
        <p:spPr bwMode="auto">
          <a:xfrm>
            <a:off x="251520" y="188640"/>
            <a:ext cx="6147028" cy="3240360"/>
          </a:xfrm>
          <a:prstGeom prst="rect">
            <a:avLst/>
          </a:prstGeom>
          <a:noFill/>
          <a:ln>
            <a:noFill/>
          </a:ln>
          <a:effectLst>
            <a:outerShdw sx="1000" sy="1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96012" tIns="96012" rIns="96012" bIns="96012" anchor="ctr"/>
          <a:lstStyle/>
          <a:p>
            <a:pPr latinLnBrk="0">
              <a:defRPr/>
            </a:pPr>
            <a:r>
              <a:rPr kumimoji="0" lang="en-US" altLang="ko-KR" sz="4800" b="1" dirty="0" smtClean="0">
                <a:solidFill>
                  <a:srgbClr val="FFFFFF"/>
                </a:solidFill>
                <a:latin typeface="Book Antiqua" pitchFamily="18" charset="0"/>
                <a:ea typeface="Arial Unicode MS" pitchFamily="50" charset="-127"/>
                <a:cs typeface="ヒラギノ角ゴ ProN W3" charset="0"/>
                <a:sym typeface="AuctionGothic Medium" charset="0"/>
              </a:rPr>
              <a:t>Preparation of Utilization of</a:t>
            </a:r>
          </a:p>
          <a:p>
            <a:pPr latinLnBrk="0">
              <a:defRPr/>
            </a:pPr>
            <a:r>
              <a:rPr kumimoji="0" lang="en-US" altLang="ko-KR" sz="4800" b="1" dirty="0" smtClean="0">
                <a:solidFill>
                  <a:srgbClr val="FFFFFF"/>
                </a:solidFill>
                <a:latin typeface="Book Antiqua" pitchFamily="18" charset="0"/>
                <a:ea typeface="Arial Unicode MS" pitchFamily="50" charset="-127"/>
                <a:cs typeface="ヒラギノ角ゴ ProN W3" charset="0"/>
                <a:sym typeface="AuctionGothic Medium" charset="0"/>
              </a:rPr>
              <a:t>Geo-KOMPSAT-2A</a:t>
            </a:r>
            <a:endParaRPr kumimoji="0" lang="en-US" altLang="ko-KR" sz="4800" b="1" dirty="0">
              <a:solidFill>
                <a:srgbClr val="FFFFFF"/>
              </a:solidFill>
              <a:latin typeface="Book Antiqua" pitchFamily="18" charset="0"/>
              <a:ea typeface="Arial Unicode MS" pitchFamily="50" charset="-127"/>
              <a:cs typeface="ヒラギノ角ゴ ProN W3" charset="0"/>
              <a:sym typeface="AuctionGothic Medium" charset="0"/>
            </a:endParaRPr>
          </a:p>
        </p:txBody>
      </p:sp>
      <p:sp>
        <p:nvSpPr>
          <p:cNvPr id="5" name="슬라이드 번호 개체 틀 5"/>
          <p:cNvSpPr txBox="1">
            <a:spLocks/>
          </p:cNvSpPr>
          <p:nvPr/>
        </p:nvSpPr>
        <p:spPr>
          <a:xfrm>
            <a:off x="8838647" y="6597352"/>
            <a:ext cx="341866" cy="260672"/>
          </a:xfrm>
          <a:prstGeom prst="rect">
            <a:avLst/>
          </a:prstGeom>
          <a:noFill/>
          <a:ln>
            <a:noFill/>
          </a:ln>
        </p:spPr>
        <p:txBody>
          <a:bodyPr>
            <a:scene3d>
              <a:camera prst="orthographicFront"/>
              <a:lightRig rig="flat" dir="tl">
                <a:rot lat="0" lon="0" rev="6600000"/>
              </a:lightRig>
            </a:scene3d>
            <a:sp3d extrusionH="25400" contourW="8890">
              <a:bevelT w="38100" h="31750"/>
              <a:contourClr>
                <a:schemeClr val="bg1"/>
              </a:contourClr>
            </a:sp3d>
          </a:bodyPr>
          <a:lstStyle>
            <a:lvl1pPr>
              <a:defRPr/>
            </a:lvl1pPr>
          </a:lstStyle>
          <a:p>
            <a:pPr>
              <a:defRPr/>
            </a:pPr>
            <a:fld id="{B6450232-7C14-4B2E-BCD9-F352925825AC}" type="slidenum">
              <a:rPr lang="en-US" altLang="ko-KR" sz="1000" b="1" smtClean="0">
                <a:ln w="11430"/>
                <a:solidFill>
                  <a:schemeClr val="bg1"/>
                </a:solidFill>
                <a:latin typeface="Arial Unicode MS" pitchFamily="50" charset="-127"/>
                <a:ea typeface="Arial Unicode MS" pitchFamily="50" charset="-127"/>
                <a:cs typeface="Arial" pitchFamily="34" charset="0"/>
              </a:rPr>
              <a:pPr>
                <a:defRPr/>
              </a:pPr>
              <a:t>18</a:t>
            </a:fld>
            <a:endParaRPr lang="en-US" altLang="ko-KR" sz="1000" b="1" dirty="0">
              <a:ln w="11430"/>
              <a:solidFill>
                <a:schemeClr val="bg1"/>
              </a:solidFill>
              <a:latin typeface="Arial Unicode MS" pitchFamily="50" charset="-127"/>
              <a:ea typeface="Arial Unicode MS" pitchFamily="50" charset="-127"/>
              <a:cs typeface="Arial"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6"/>
          <p:cNvSpPr>
            <a:spLocks/>
          </p:cNvSpPr>
          <p:nvPr/>
        </p:nvSpPr>
        <p:spPr bwMode="auto">
          <a:xfrm flipH="1">
            <a:off x="2266950" y="2330027"/>
            <a:ext cx="485775" cy="173038"/>
          </a:xfrm>
          <a:custGeom>
            <a:avLst/>
            <a:gdLst>
              <a:gd name="T0" fmla="*/ 0 w 272"/>
              <a:gd name="T1" fmla="*/ 129 h 181"/>
              <a:gd name="T2" fmla="*/ 83 w 272"/>
              <a:gd name="T3" fmla="*/ 0 h 181"/>
              <a:gd name="T4" fmla="*/ 248 w 272"/>
              <a:gd name="T5" fmla="*/ 0 h 181"/>
              <a:gd name="T6" fmla="*/ 0 60000 65536"/>
              <a:gd name="T7" fmla="*/ 0 60000 65536"/>
              <a:gd name="T8" fmla="*/ 0 60000 65536"/>
              <a:gd name="T9" fmla="*/ 0 w 272"/>
              <a:gd name="T10" fmla="*/ 0 h 181"/>
              <a:gd name="T11" fmla="*/ 272 w 272"/>
              <a:gd name="T12" fmla="*/ 181 h 181"/>
            </a:gdLst>
            <a:ahLst/>
            <a:cxnLst>
              <a:cxn ang="T6">
                <a:pos x="T0" y="T1"/>
              </a:cxn>
              <a:cxn ang="T7">
                <a:pos x="T2" y="T3"/>
              </a:cxn>
              <a:cxn ang="T8">
                <a:pos x="T4" y="T5"/>
              </a:cxn>
            </a:cxnLst>
            <a:rect l="T9" t="T10" r="T11" b="T12"/>
            <a:pathLst>
              <a:path w="272" h="181">
                <a:moveTo>
                  <a:pt x="0" y="181"/>
                </a:moveTo>
                <a:lnTo>
                  <a:pt x="91" y="0"/>
                </a:lnTo>
                <a:lnTo>
                  <a:pt x="272" y="0"/>
                </a:lnTo>
              </a:path>
            </a:pathLst>
          </a:custGeom>
          <a:noFill/>
          <a:ln w="25400">
            <a:solidFill>
              <a:srgbClr val="000000"/>
            </a:solidFill>
            <a:round/>
            <a:headEnd type="triangle" w="sm" len="med"/>
            <a:tailEnd/>
          </a:ln>
        </p:spPr>
        <p:txBody>
          <a:bodyPr/>
          <a:lstStyle>
            <a:defPPr>
              <a:defRPr lang="ko-KR"/>
            </a:defPPr>
            <a:lvl1pPr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5pPr>
            <a:lvl6pPr marL="2286000" algn="l" defTabSz="914400" rtl="0" eaLnBrk="1" latinLnBrk="1" hangingPunct="1">
              <a:defRPr kumimoji="1" b="1" kern="1200">
                <a:solidFill>
                  <a:schemeClr val="tx1"/>
                </a:solidFill>
                <a:latin typeface="굴림" pitchFamily="50" charset="-127"/>
                <a:ea typeface="굴림" pitchFamily="50" charset="-127"/>
                <a:cs typeface="+mn-cs"/>
              </a:defRPr>
            </a:lvl6pPr>
            <a:lvl7pPr marL="2743200" algn="l" defTabSz="914400" rtl="0" eaLnBrk="1" latinLnBrk="1" hangingPunct="1">
              <a:defRPr kumimoji="1" b="1" kern="1200">
                <a:solidFill>
                  <a:schemeClr val="tx1"/>
                </a:solidFill>
                <a:latin typeface="굴림" pitchFamily="50" charset="-127"/>
                <a:ea typeface="굴림" pitchFamily="50" charset="-127"/>
                <a:cs typeface="+mn-cs"/>
              </a:defRPr>
            </a:lvl7pPr>
            <a:lvl8pPr marL="3200400" algn="l" defTabSz="914400" rtl="0" eaLnBrk="1" latinLnBrk="1" hangingPunct="1">
              <a:defRPr kumimoji="1" b="1" kern="1200">
                <a:solidFill>
                  <a:schemeClr val="tx1"/>
                </a:solidFill>
                <a:latin typeface="굴림" pitchFamily="50" charset="-127"/>
                <a:ea typeface="굴림" pitchFamily="50" charset="-127"/>
                <a:cs typeface="+mn-cs"/>
              </a:defRPr>
            </a:lvl8pPr>
            <a:lvl9pPr marL="3657600" algn="l" defTabSz="914400" rtl="0" eaLnBrk="1" latinLnBrk="1" hangingPunct="1">
              <a:defRPr kumimoji="1" b="1" kern="1200">
                <a:solidFill>
                  <a:schemeClr val="tx1"/>
                </a:solidFill>
                <a:latin typeface="굴림" pitchFamily="50" charset="-127"/>
                <a:ea typeface="굴림" pitchFamily="50" charset="-127"/>
                <a:cs typeface="+mn-cs"/>
              </a:defRPr>
            </a:lvl9pPr>
          </a:lstStyle>
          <a:p>
            <a:pPr fontAlgn="auto" latinLnBrk="0">
              <a:spcBef>
                <a:spcPts val="0"/>
              </a:spcBef>
              <a:spcAft>
                <a:spcPts val="0"/>
              </a:spcAft>
              <a:defRPr/>
            </a:pPr>
            <a:endParaRPr kumimoji="0" lang="ko-KR" altLang="en-US" b="0" kern="0" dirty="0">
              <a:solidFill>
                <a:schemeClr val="bg1"/>
              </a:solidFill>
              <a:latin typeface="Arial Unicode MS" pitchFamily="50" charset="-127"/>
              <a:ea typeface="Arial Unicode MS" pitchFamily="50" charset="-127"/>
              <a:cs typeface="Arial" pitchFamily="34" charset="0"/>
            </a:endParaRPr>
          </a:p>
        </p:txBody>
      </p:sp>
      <p:sp>
        <p:nvSpPr>
          <p:cNvPr id="5" name="Text Box 7"/>
          <p:cNvSpPr txBox="1">
            <a:spLocks noChangeArrowheads="1"/>
          </p:cNvSpPr>
          <p:nvPr/>
        </p:nvSpPr>
        <p:spPr bwMode="auto">
          <a:xfrm>
            <a:off x="451010" y="2044516"/>
            <a:ext cx="1946275" cy="646112"/>
          </a:xfrm>
          <a:prstGeom prst="rect">
            <a:avLst/>
          </a:prstGeom>
          <a:noFill/>
          <a:ln w="9525">
            <a:noFill/>
            <a:miter lim="800000"/>
            <a:headEnd/>
            <a:tailEnd/>
          </a:ln>
        </p:spPr>
        <p:txBody>
          <a:bodyPr>
            <a:spAutoFit/>
          </a:bodyPr>
          <a:lstStyle>
            <a:defPPr>
              <a:defRPr lang="ko-KR"/>
            </a:defPPr>
            <a:lvl1pPr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5pPr>
            <a:lvl6pPr marL="2286000" algn="l" defTabSz="914400" rtl="0" eaLnBrk="1" latinLnBrk="1" hangingPunct="1">
              <a:defRPr kumimoji="1" b="1" kern="1200">
                <a:solidFill>
                  <a:schemeClr val="tx1"/>
                </a:solidFill>
                <a:latin typeface="굴림" pitchFamily="50" charset="-127"/>
                <a:ea typeface="굴림" pitchFamily="50" charset="-127"/>
                <a:cs typeface="+mn-cs"/>
              </a:defRPr>
            </a:lvl6pPr>
            <a:lvl7pPr marL="2743200" algn="l" defTabSz="914400" rtl="0" eaLnBrk="1" latinLnBrk="1" hangingPunct="1">
              <a:defRPr kumimoji="1" b="1" kern="1200">
                <a:solidFill>
                  <a:schemeClr val="tx1"/>
                </a:solidFill>
                <a:latin typeface="굴림" pitchFamily="50" charset="-127"/>
                <a:ea typeface="굴림" pitchFamily="50" charset="-127"/>
                <a:cs typeface="+mn-cs"/>
              </a:defRPr>
            </a:lvl7pPr>
            <a:lvl8pPr marL="3200400" algn="l" defTabSz="914400" rtl="0" eaLnBrk="1" latinLnBrk="1" hangingPunct="1">
              <a:defRPr kumimoji="1" b="1" kern="1200">
                <a:solidFill>
                  <a:schemeClr val="tx1"/>
                </a:solidFill>
                <a:latin typeface="굴림" pitchFamily="50" charset="-127"/>
                <a:ea typeface="굴림" pitchFamily="50" charset="-127"/>
                <a:cs typeface="+mn-cs"/>
              </a:defRPr>
            </a:lvl8pPr>
            <a:lvl9pPr marL="3657600" algn="l" defTabSz="914400" rtl="0" eaLnBrk="1" latinLnBrk="1" hangingPunct="1">
              <a:defRPr kumimoji="1" b="1" kern="1200">
                <a:solidFill>
                  <a:schemeClr val="tx1"/>
                </a:solidFill>
                <a:latin typeface="굴림" pitchFamily="50" charset="-127"/>
                <a:ea typeface="굴림" pitchFamily="50" charset="-127"/>
                <a:cs typeface="+mn-cs"/>
              </a:defRPr>
            </a:lvl9pPr>
          </a:lstStyle>
          <a:p>
            <a:pPr algn="ctr" fontAlgn="auto" latinLnBrk="0">
              <a:spcBef>
                <a:spcPct val="50000"/>
              </a:spcBef>
              <a:spcAft>
                <a:spcPts val="0"/>
              </a:spcAft>
              <a:defRPr/>
            </a:pPr>
            <a:r>
              <a:rPr kumimoji="0" lang="en-US" altLang="ko-KR" b="0" kern="0" dirty="0" smtClean="0">
                <a:solidFill>
                  <a:srgbClr val="FF0000"/>
                </a:solidFill>
                <a:latin typeface="Arial Unicode MS" pitchFamily="50" charset="-127"/>
                <a:ea typeface="Arial Unicode MS" pitchFamily="50" charset="-127"/>
                <a:cs typeface="Arial" pitchFamily="34" charset="0"/>
              </a:rPr>
              <a:t>Meteorological Sensor</a:t>
            </a:r>
          </a:p>
        </p:txBody>
      </p:sp>
      <p:sp>
        <p:nvSpPr>
          <p:cNvPr id="6" name="Freeform 6"/>
          <p:cNvSpPr>
            <a:spLocks/>
          </p:cNvSpPr>
          <p:nvPr/>
        </p:nvSpPr>
        <p:spPr bwMode="auto">
          <a:xfrm flipH="1" flipV="1">
            <a:off x="2501134" y="3115195"/>
            <a:ext cx="328613" cy="161925"/>
          </a:xfrm>
          <a:custGeom>
            <a:avLst/>
            <a:gdLst>
              <a:gd name="T0" fmla="*/ 0 w 272"/>
              <a:gd name="T1" fmla="*/ 129 h 181"/>
              <a:gd name="T2" fmla="*/ 83 w 272"/>
              <a:gd name="T3" fmla="*/ 0 h 181"/>
              <a:gd name="T4" fmla="*/ 248 w 272"/>
              <a:gd name="T5" fmla="*/ 0 h 181"/>
              <a:gd name="T6" fmla="*/ 0 60000 65536"/>
              <a:gd name="T7" fmla="*/ 0 60000 65536"/>
              <a:gd name="T8" fmla="*/ 0 60000 65536"/>
              <a:gd name="T9" fmla="*/ 0 w 272"/>
              <a:gd name="T10" fmla="*/ 0 h 181"/>
              <a:gd name="T11" fmla="*/ 272 w 272"/>
              <a:gd name="T12" fmla="*/ 181 h 181"/>
            </a:gdLst>
            <a:ahLst/>
            <a:cxnLst>
              <a:cxn ang="T6">
                <a:pos x="T0" y="T1"/>
              </a:cxn>
              <a:cxn ang="T7">
                <a:pos x="T2" y="T3"/>
              </a:cxn>
              <a:cxn ang="T8">
                <a:pos x="T4" y="T5"/>
              </a:cxn>
            </a:cxnLst>
            <a:rect l="T9" t="T10" r="T11" b="T12"/>
            <a:pathLst>
              <a:path w="272" h="181">
                <a:moveTo>
                  <a:pt x="0" y="181"/>
                </a:moveTo>
                <a:lnTo>
                  <a:pt x="91" y="0"/>
                </a:lnTo>
                <a:lnTo>
                  <a:pt x="272" y="0"/>
                </a:lnTo>
              </a:path>
            </a:pathLst>
          </a:custGeom>
          <a:noFill/>
          <a:ln w="25400">
            <a:solidFill>
              <a:srgbClr val="000000"/>
            </a:solidFill>
            <a:round/>
            <a:headEnd type="triangle" w="sm" len="med"/>
            <a:tailEnd/>
          </a:ln>
        </p:spPr>
        <p:txBody>
          <a:bodyPr/>
          <a:lstStyle>
            <a:defPPr>
              <a:defRPr lang="ko-KR"/>
            </a:defPPr>
            <a:lvl1pPr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5pPr>
            <a:lvl6pPr marL="2286000" algn="l" defTabSz="914400" rtl="0" eaLnBrk="1" latinLnBrk="1" hangingPunct="1">
              <a:defRPr kumimoji="1" b="1" kern="1200">
                <a:solidFill>
                  <a:schemeClr val="tx1"/>
                </a:solidFill>
                <a:latin typeface="굴림" pitchFamily="50" charset="-127"/>
                <a:ea typeface="굴림" pitchFamily="50" charset="-127"/>
                <a:cs typeface="+mn-cs"/>
              </a:defRPr>
            </a:lvl6pPr>
            <a:lvl7pPr marL="2743200" algn="l" defTabSz="914400" rtl="0" eaLnBrk="1" latinLnBrk="1" hangingPunct="1">
              <a:defRPr kumimoji="1" b="1" kern="1200">
                <a:solidFill>
                  <a:schemeClr val="tx1"/>
                </a:solidFill>
                <a:latin typeface="굴림" pitchFamily="50" charset="-127"/>
                <a:ea typeface="굴림" pitchFamily="50" charset="-127"/>
                <a:cs typeface="+mn-cs"/>
              </a:defRPr>
            </a:lvl7pPr>
            <a:lvl8pPr marL="3200400" algn="l" defTabSz="914400" rtl="0" eaLnBrk="1" latinLnBrk="1" hangingPunct="1">
              <a:defRPr kumimoji="1" b="1" kern="1200">
                <a:solidFill>
                  <a:schemeClr val="tx1"/>
                </a:solidFill>
                <a:latin typeface="굴림" pitchFamily="50" charset="-127"/>
                <a:ea typeface="굴림" pitchFamily="50" charset="-127"/>
                <a:cs typeface="+mn-cs"/>
              </a:defRPr>
            </a:lvl8pPr>
            <a:lvl9pPr marL="3657600" algn="l" defTabSz="914400" rtl="0" eaLnBrk="1" latinLnBrk="1" hangingPunct="1">
              <a:defRPr kumimoji="1" b="1" kern="1200">
                <a:solidFill>
                  <a:schemeClr val="tx1"/>
                </a:solidFill>
                <a:latin typeface="굴림" pitchFamily="50" charset="-127"/>
                <a:ea typeface="굴림" pitchFamily="50" charset="-127"/>
                <a:cs typeface="+mn-cs"/>
              </a:defRPr>
            </a:lvl9pPr>
          </a:lstStyle>
          <a:p>
            <a:pPr fontAlgn="auto" latinLnBrk="0">
              <a:spcBef>
                <a:spcPts val="0"/>
              </a:spcBef>
              <a:spcAft>
                <a:spcPts val="0"/>
              </a:spcAft>
              <a:defRPr/>
            </a:pPr>
            <a:endParaRPr kumimoji="0" lang="ko-KR" altLang="en-US" b="0" kern="0" dirty="0">
              <a:solidFill>
                <a:schemeClr val="bg1"/>
              </a:solidFill>
              <a:latin typeface="Arial Unicode MS" pitchFamily="50" charset="-127"/>
              <a:ea typeface="Arial Unicode MS" pitchFamily="50" charset="-127"/>
              <a:cs typeface="Arial" pitchFamily="34" charset="0"/>
            </a:endParaRPr>
          </a:p>
        </p:txBody>
      </p:sp>
      <p:sp>
        <p:nvSpPr>
          <p:cNvPr id="7" name="TextBox 6"/>
          <p:cNvSpPr txBox="1"/>
          <p:nvPr/>
        </p:nvSpPr>
        <p:spPr>
          <a:xfrm>
            <a:off x="744442" y="2904484"/>
            <a:ext cx="1902954" cy="646331"/>
          </a:xfrm>
          <a:prstGeom prst="rect">
            <a:avLst/>
          </a:prstGeom>
          <a:noFill/>
        </p:spPr>
        <p:txBody>
          <a:bodyPr wrap="square">
            <a:spAutoFit/>
          </a:bodyPr>
          <a:lstStyle/>
          <a:p>
            <a:pPr algn="ctr">
              <a:defRPr/>
            </a:pPr>
            <a:r>
              <a:rPr kumimoji="0" lang="en-US" altLang="ko-KR" b="1" kern="0" dirty="0">
                <a:solidFill>
                  <a:srgbClr val="FF0000"/>
                </a:solidFill>
                <a:latin typeface="Arial Unicode MS" pitchFamily="50" charset="-127"/>
                <a:ea typeface="Arial Unicode MS" pitchFamily="50" charset="-127"/>
                <a:cs typeface="Arial" pitchFamily="34" charset="0"/>
              </a:rPr>
              <a:t>Space weather Sensor</a:t>
            </a:r>
            <a:endParaRPr kumimoji="0" lang="ko-KR" altLang="en-US" b="1" kern="0" dirty="0">
              <a:solidFill>
                <a:srgbClr val="FF0000"/>
              </a:solidFill>
              <a:latin typeface="Arial Unicode MS" pitchFamily="50" charset="-127"/>
              <a:ea typeface="Arial Unicode MS" pitchFamily="50" charset="-127"/>
              <a:cs typeface="Arial" pitchFamily="34" charset="0"/>
            </a:endParaRPr>
          </a:p>
        </p:txBody>
      </p:sp>
      <p:grpSp>
        <p:nvGrpSpPr>
          <p:cNvPr id="2" name="그룹 7"/>
          <p:cNvGrpSpPr>
            <a:grpSpLocks/>
          </p:cNvGrpSpPr>
          <p:nvPr/>
        </p:nvGrpSpPr>
        <p:grpSpPr bwMode="auto">
          <a:xfrm>
            <a:off x="898525" y="2406227"/>
            <a:ext cx="6438900" cy="3378200"/>
            <a:chOff x="892380" y="1895412"/>
            <a:chExt cx="6975919" cy="3379253"/>
          </a:xfrm>
        </p:grpSpPr>
        <p:grpSp>
          <p:nvGrpSpPr>
            <p:cNvPr id="3" name="그룹 8"/>
            <p:cNvGrpSpPr/>
            <p:nvPr/>
          </p:nvGrpSpPr>
          <p:grpSpPr>
            <a:xfrm>
              <a:off x="4547558" y="4009053"/>
              <a:ext cx="576065" cy="1084837"/>
              <a:chOff x="4461329" y="3861048"/>
              <a:chExt cx="576065" cy="1084837"/>
            </a:xfrm>
            <a:effectLst>
              <a:outerShdw blurRad="50800" dist="38100" dir="2700000" algn="tl" rotWithShape="0">
                <a:prstClr val="black">
                  <a:alpha val="40000"/>
                </a:prstClr>
              </a:outerShdw>
            </a:effectLst>
          </p:grpSpPr>
          <p:grpSp>
            <p:nvGrpSpPr>
              <p:cNvPr id="8" name="그룹 23"/>
              <p:cNvGrpSpPr/>
              <p:nvPr/>
            </p:nvGrpSpPr>
            <p:grpSpPr>
              <a:xfrm>
                <a:off x="4461329" y="3861048"/>
                <a:ext cx="576065" cy="869355"/>
                <a:chOff x="5164063" y="2996952"/>
                <a:chExt cx="1298575" cy="1743075"/>
              </a:xfrm>
              <a:scene3d>
                <a:camera prst="orthographicFront">
                  <a:rot lat="0" lon="0" rev="19499999"/>
                </a:camera>
                <a:lightRig rig="threePt" dir="t"/>
              </a:scene3d>
            </p:grpSpPr>
            <p:sp>
              <p:nvSpPr>
                <p:cNvPr id="32" name="Freeform 70"/>
                <p:cNvSpPr>
                  <a:spLocks/>
                </p:cNvSpPr>
                <p:nvPr/>
              </p:nvSpPr>
              <p:spPr bwMode="auto">
                <a:xfrm>
                  <a:off x="5965552" y="3720249"/>
                  <a:ext cx="477423" cy="534747"/>
                </a:xfrm>
                <a:custGeom>
                  <a:avLst/>
                  <a:gdLst>
                    <a:gd name="connsiteX0" fmla="*/ 4448 w 10000"/>
                    <a:gd name="connsiteY0" fmla="*/ 0 h 10000"/>
                    <a:gd name="connsiteX1" fmla="*/ 3160 w 10000"/>
                    <a:gd name="connsiteY1" fmla="*/ 3671 h 10000"/>
                    <a:gd name="connsiteX2" fmla="*/ 3910 w 10000"/>
                    <a:gd name="connsiteY2" fmla="*/ 4063 h 10000"/>
                    <a:gd name="connsiteX3" fmla="*/ 3910 w 10000"/>
                    <a:gd name="connsiteY3" fmla="*/ 4949 h 10000"/>
                    <a:gd name="connsiteX4" fmla="*/ 0 w 10000"/>
                    <a:gd name="connsiteY4" fmla="*/ 9476 h 10000"/>
                    <a:gd name="connsiteX5" fmla="*/ 10000 w 10000"/>
                    <a:gd name="connsiteY5" fmla="*/ 10000 h 10000"/>
                    <a:gd name="connsiteX6" fmla="*/ 5937 w 10000"/>
                    <a:gd name="connsiteY6" fmla="*/ 5051 h 10000"/>
                    <a:gd name="connsiteX7" fmla="*/ 6465 w 10000"/>
                    <a:gd name="connsiteY7" fmla="*/ 5051 h 10000"/>
                    <a:gd name="connsiteX8" fmla="*/ 5234 w 10000"/>
                    <a:gd name="connsiteY8" fmla="*/ 6019 h 10000"/>
                    <a:gd name="connsiteX9" fmla="*/ 5562 w 10000"/>
                    <a:gd name="connsiteY9" fmla="*/ 4852 h 10000"/>
                    <a:gd name="connsiteX10" fmla="*/ 5562 w 10000"/>
                    <a:gd name="connsiteY10" fmla="*/ 4340 h 10000"/>
                    <a:gd name="connsiteX11" fmla="*/ 5793 w 10000"/>
                    <a:gd name="connsiteY11" fmla="*/ 4340 h 10000"/>
                    <a:gd name="connsiteX12" fmla="*/ 5793 w 10000"/>
                    <a:gd name="connsiteY12" fmla="*/ 4063 h 10000"/>
                    <a:gd name="connsiteX13" fmla="*/ 5274 w 10000"/>
                    <a:gd name="connsiteY13" fmla="*/ 4063 h 10000"/>
                    <a:gd name="connsiteX14" fmla="*/ 5274 w 10000"/>
                    <a:gd name="connsiteY14" fmla="*/ 3725 h 10000"/>
                    <a:gd name="connsiteX15" fmla="*/ 8578 w 10000"/>
                    <a:gd name="connsiteY15" fmla="*/ 3165 h 10000"/>
                    <a:gd name="connsiteX16" fmla="*/ 8943 w 10000"/>
                    <a:gd name="connsiteY16" fmla="*/ 2700 h 10000"/>
                    <a:gd name="connsiteX17" fmla="*/ 8943 w 10000"/>
                    <a:gd name="connsiteY17" fmla="*/ 1893 h 10000"/>
                    <a:gd name="connsiteX18" fmla="*/ 4448 w 10000"/>
                    <a:gd name="connsiteY18" fmla="*/ 0 h 10000"/>
                    <a:gd name="connsiteX19" fmla="*/ 4448 w 10000"/>
                    <a:gd name="connsiteY19" fmla="*/ 0 h 10000"/>
                    <a:gd name="connsiteX20" fmla="*/ 4448 w 10000"/>
                    <a:gd name="connsiteY20" fmla="*/ 0 h 10000"/>
                    <a:gd name="connsiteX0" fmla="*/ 4448 w 10000"/>
                    <a:gd name="connsiteY0" fmla="*/ 0 h 10000"/>
                    <a:gd name="connsiteX1" fmla="*/ 3160 w 10000"/>
                    <a:gd name="connsiteY1" fmla="*/ 3671 h 10000"/>
                    <a:gd name="connsiteX2" fmla="*/ 3910 w 10000"/>
                    <a:gd name="connsiteY2" fmla="*/ 4063 h 10000"/>
                    <a:gd name="connsiteX3" fmla="*/ 3910 w 10000"/>
                    <a:gd name="connsiteY3" fmla="*/ 4949 h 10000"/>
                    <a:gd name="connsiteX4" fmla="*/ 0 w 10000"/>
                    <a:gd name="connsiteY4" fmla="*/ 9476 h 10000"/>
                    <a:gd name="connsiteX5" fmla="*/ 10000 w 10000"/>
                    <a:gd name="connsiteY5" fmla="*/ 10000 h 10000"/>
                    <a:gd name="connsiteX6" fmla="*/ 5937 w 10000"/>
                    <a:gd name="connsiteY6" fmla="*/ 5051 h 10000"/>
                    <a:gd name="connsiteX7" fmla="*/ 6465 w 10000"/>
                    <a:gd name="connsiteY7" fmla="*/ 5051 h 10000"/>
                    <a:gd name="connsiteX8" fmla="*/ 5562 w 10000"/>
                    <a:gd name="connsiteY8" fmla="*/ 4852 h 10000"/>
                    <a:gd name="connsiteX9" fmla="*/ 5562 w 10000"/>
                    <a:gd name="connsiteY9" fmla="*/ 4340 h 10000"/>
                    <a:gd name="connsiteX10" fmla="*/ 5793 w 10000"/>
                    <a:gd name="connsiteY10" fmla="*/ 4340 h 10000"/>
                    <a:gd name="connsiteX11" fmla="*/ 5793 w 10000"/>
                    <a:gd name="connsiteY11" fmla="*/ 4063 h 10000"/>
                    <a:gd name="connsiteX12" fmla="*/ 5274 w 10000"/>
                    <a:gd name="connsiteY12" fmla="*/ 4063 h 10000"/>
                    <a:gd name="connsiteX13" fmla="*/ 5274 w 10000"/>
                    <a:gd name="connsiteY13" fmla="*/ 3725 h 10000"/>
                    <a:gd name="connsiteX14" fmla="*/ 8578 w 10000"/>
                    <a:gd name="connsiteY14" fmla="*/ 3165 h 10000"/>
                    <a:gd name="connsiteX15" fmla="*/ 8943 w 10000"/>
                    <a:gd name="connsiteY15" fmla="*/ 2700 h 10000"/>
                    <a:gd name="connsiteX16" fmla="*/ 8943 w 10000"/>
                    <a:gd name="connsiteY16" fmla="*/ 1893 h 10000"/>
                    <a:gd name="connsiteX17" fmla="*/ 4448 w 10000"/>
                    <a:gd name="connsiteY17" fmla="*/ 0 h 10000"/>
                    <a:gd name="connsiteX18" fmla="*/ 4448 w 10000"/>
                    <a:gd name="connsiteY18" fmla="*/ 0 h 10000"/>
                    <a:gd name="connsiteX19" fmla="*/ 4448 w 10000"/>
                    <a:gd name="connsiteY19" fmla="*/ 0 h 10000"/>
                    <a:gd name="connsiteX0" fmla="*/ 4448 w 10000"/>
                    <a:gd name="connsiteY0" fmla="*/ 0 h 10000"/>
                    <a:gd name="connsiteX1" fmla="*/ 3160 w 10000"/>
                    <a:gd name="connsiteY1" fmla="*/ 3671 h 10000"/>
                    <a:gd name="connsiteX2" fmla="*/ 3910 w 10000"/>
                    <a:gd name="connsiteY2" fmla="*/ 4063 h 10000"/>
                    <a:gd name="connsiteX3" fmla="*/ 3910 w 10000"/>
                    <a:gd name="connsiteY3" fmla="*/ 4949 h 10000"/>
                    <a:gd name="connsiteX4" fmla="*/ 0 w 10000"/>
                    <a:gd name="connsiteY4" fmla="*/ 9476 h 10000"/>
                    <a:gd name="connsiteX5" fmla="*/ 10000 w 10000"/>
                    <a:gd name="connsiteY5" fmla="*/ 10000 h 10000"/>
                    <a:gd name="connsiteX6" fmla="*/ 5937 w 10000"/>
                    <a:gd name="connsiteY6" fmla="*/ 5051 h 10000"/>
                    <a:gd name="connsiteX7" fmla="*/ 5562 w 10000"/>
                    <a:gd name="connsiteY7" fmla="*/ 4852 h 10000"/>
                    <a:gd name="connsiteX8" fmla="*/ 5562 w 10000"/>
                    <a:gd name="connsiteY8" fmla="*/ 4340 h 10000"/>
                    <a:gd name="connsiteX9" fmla="*/ 5793 w 10000"/>
                    <a:gd name="connsiteY9" fmla="*/ 4340 h 10000"/>
                    <a:gd name="connsiteX10" fmla="*/ 5793 w 10000"/>
                    <a:gd name="connsiteY10" fmla="*/ 4063 h 10000"/>
                    <a:gd name="connsiteX11" fmla="*/ 5274 w 10000"/>
                    <a:gd name="connsiteY11" fmla="*/ 4063 h 10000"/>
                    <a:gd name="connsiteX12" fmla="*/ 5274 w 10000"/>
                    <a:gd name="connsiteY12" fmla="*/ 3725 h 10000"/>
                    <a:gd name="connsiteX13" fmla="*/ 8578 w 10000"/>
                    <a:gd name="connsiteY13" fmla="*/ 3165 h 10000"/>
                    <a:gd name="connsiteX14" fmla="*/ 8943 w 10000"/>
                    <a:gd name="connsiteY14" fmla="*/ 2700 h 10000"/>
                    <a:gd name="connsiteX15" fmla="*/ 8943 w 10000"/>
                    <a:gd name="connsiteY15" fmla="*/ 1893 h 10000"/>
                    <a:gd name="connsiteX16" fmla="*/ 4448 w 10000"/>
                    <a:gd name="connsiteY16" fmla="*/ 0 h 10000"/>
                    <a:gd name="connsiteX17" fmla="*/ 4448 w 10000"/>
                    <a:gd name="connsiteY17" fmla="*/ 0 h 10000"/>
                    <a:gd name="connsiteX18" fmla="*/ 4448 w 10000"/>
                    <a:gd name="connsiteY18" fmla="*/ 0 h 10000"/>
                    <a:gd name="connsiteX0" fmla="*/ 4448 w 10000"/>
                    <a:gd name="connsiteY0" fmla="*/ 0 h 10000"/>
                    <a:gd name="connsiteX1" fmla="*/ 3160 w 10000"/>
                    <a:gd name="connsiteY1" fmla="*/ 3671 h 10000"/>
                    <a:gd name="connsiteX2" fmla="*/ 3910 w 10000"/>
                    <a:gd name="connsiteY2" fmla="*/ 4063 h 10000"/>
                    <a:gd name="connsiteX3" fmla="*/ 3910 w 10000"/>
                    <a:gd name="connsiteY3" fmla="*/ 4949 h 10000"/>
                    <a:gd name="connsiteX4" fmla="*/ 0 w 10000"/>
                    <a:gd name="connsiteY4" fmla="*/ 9476 h 10000"/>
                    <a:gd name="connsiteX5" fmla="*/ 10000 w 10000"/>
                    <a:gd name="connsiteY5" fmla="*/ 10000 h 10000"/>
                    <a:gd name="connsiteX6" fmla="*/ 5562 w 10000"/>
                    <a:gd name="connsiteY6" fmla="*/ 4852 h 10000"/>
                    <a:gd name="connsiteX7" fmla="*/ 5562 w 10000"/>
                    <a:gd name="connsiteY7" fmla="*/ 4340 h 10000"/>
                    <a:gd name="connsiteX8" fmla="*/ 5793 w 10000"/>
                    <a:gd name="connsiteY8" fmla="*/ 4340 h 10000"/>
                    <a:gd name="connsiteX9" fmla="*/ 5793 w 10000"/>
                    <a:gd name="connsiteY9" fmla="*/ 4063 h 10000"/>
                    <a:gd name="connsiteX10" fmla="*/ 5274 w 10000"/>
                    <a:gd name="connsiteY10" fmla="*/ 4063 h 10000"/>
                    <a:gd name="connsiteX11" fmla="*/ 5274 w 10000"/>
                    <a:gd name="connsiteY11" fmla="*/ 3725 h 10000"/>
                    <a:gd name="connsiteX12" fmla="*/ 8578 w 10000"/>
                    <a:gd name="connsiteY12" fmla="*/ 3165 h 10000"/>
                    <a:gd name="connsiteX13" fmla="*/ 8943 w 10000"/>
                    <a:gd name="connsiteY13" fmla="*/ 2700 h 10000"/>
                    <a:gd name="connsiteX14" fmla="*/ 8943 w 10000"/>
                    <a:gd name="connsiteY14" fmla="*/ 1893 h 10000"/>
                    <a:gd name="connsiteX15" fmla="*/ 4448 w 10000"/>
                    <a:gd name="connsiteY15" fmla="*/ 0 h 10000"/>
                    <a:gd name="connsiteX16" fmla="*/ 4448 w 10000"/>
                    <a:gd name="connsiteY16" fmla="*/ 0 h 10000"/>
                    <a:gd name="connsiteX17" fmla="*/ 4448 w 10000"/>
                    <a:gd name="connsiteY17" fmla="*/ 0 h 10000"/>
                    <a:gd name="connsiteX0" fmla="*/ 4448 w 10000"/>
                    <a:gd name="connsiteY0" fmla="*/ 0 h 10000"/>
                    <a:gd name="connsiteX1" fmla="*/ 3160 w 10000"/>
                    <a:gd name="connsiteY1" fmla="*/ 3671 h 10000"/>
                    <a:gd name="connsiteX2" fmla="*/ 3910 w 10000"/>
                    <a:gd name="connsiteY2" fmla="*/ 4063 h 10000"/>
                    <a:gd name="connsiteX3" fmla="*/ 3910 w 10000"/>
                    <a:gd name="connsiteY3" fmla="*/ 4949 h 10000"/>
                    <a:gd name="connsiteX4" fmla="*/ 0 w 10000"/>
                    <a:gd name="connsiteY4" fmla="*/ 9476 h 10000"/>
                    <a:gd name="connsiteX5" fmla="*/ 10000 w 10000"/>
                    <a:gd name="connsiteY5" fmla="*/ 10000 h 10000"/>
                    <a:gd name="connsiteX6" fmla="*/ 5562 w 10000"/>
                    <a:gd name="connsiteY6" fmla="*/ 4340 h 10000"/>
                    <a:gd name="connsiteX7" fmla="*/ 5793 w 10000"/>
                    <a:gd name="connsiteY7" fmla="*/ 4340 h 10000"/>
                    <a:gd name="connsiteX8" fmla="*/ 5793 w 10000"/>
                    <a:gd name="connsiteY8" fmla="*/ 4063 h 10000"/>
                    <a:gd name="connsiteX9" fmla="*/ 5274 w 10000"/>
                    <a:gd name="connsiteY9" fmla="*/ 4063 h 10000"/>
                    <a:gd name="connsiteX10" fmla="*/ 5274 w 10000"/>
                    <a:gd name="connsiteY10" fmla="*/ 3725 h 10000"/>
                    <a:gd name="connsiteX11" fmla="*/ 8578 w 10000"/>
                    <a:gd name="connsiteY11" fmla="*/ 3165 h 10000"/>
                    <a:gd name="connsiteX12" fmla="*/ 8943 w 10000"/>
                    <a:gd name="connsiteY12" fmla="*/ 2700 h 10000"/>
                    <a:gd name="connsiteX13" fmla="*/ 8943 w 10000"/>
                    <a:gd name="connsiteY13" fmla="*/ 1893 h 10000"/>
                    <a:gd name="connsiteX14" fmla="*/ 4448 w 10000"/>
                    <a:gd name="connsiteY14" fmla="*/ 0 h 10000"/>
                    <a:gd name="connsiteX15" fmla="*/ 4448 w 10000"/>
                    <a:gd name="connsiteY15" fmla="*/ 0 h 10000"/>
                    <a:gd name="connsiteX16" fmla="*/ 4448 w 10000"/>
                    <a:gd name="connsiteY16" fmla="*/ 0 h 10000"/>
                    <a:gd name="connsiteX0" fmla="*/ 4448 w 10000"/>
                    <a:gd name="connsiteY0" fmla="*/ 0 h 10000"/>
                    <a:gd name="connsiteX1" fmla="*/ 3160 w 10000"/>
                    <a:gd name="connsiteY1" fmla="*/ 3671 h 10000"/>
                    <a:gd name="connsiteX2" fmla="*/ 3910 w 10000"/>
                    <a:gd name="connsiteY2" fmla="*/ 4063 h 10000"/>
                    <a:gd name="connsiteX3" fmla="*/ 3910 w 10000"/>
                    <a:gd name="connsiteY3" fmla="*/ 4949 h 10000"/>
                    <a:gd name="connsiteX4" fmla="*/ 0 w 10000"/>
                    <a:gd name="connsiteY4" fmla="*/ 9476 h 10000"/>
                    <a:gd name="connsiteX5" fmla="*/ 10000 w 10000"/>
                    <a:gd name="connsiteY5" fmla="*/ 10000 h 10000"/>
                    <a:gd name="connsiteX6" fmla="*/ 5562 w 10000"/>
                    <a:gd name="connsiteY6" fmla="*/ 4340 h 10000"/>
                    <a:gd name="connsiteX7" fmla="*/ 5793 w 10000"/>
                    <a:gd name="connsiteY7" fmla="*/ 4063 h 10000"/>
                    <a:gd name="connsiteX8" fmla="*/ 5274 w 10000"/>
                    <a:gd name="connsiteY8" fmla="*/ 4063 h 10000"/>
                    <a:gd name="connsiteX9" fmla="*/ 5274 w 10000"/>
                    <a:gd name="connsiteY9" fmla="*/ 3725 h 10000"/>
                    <a:gd name="connsiteX10" fmla="*/ 8578 w 10000"/>
                    <a:gd name="connsiteY10" fmla="*/ 3165 h 10000"/>
                    <a:gd name="connsiteX11" fmla="*/ 8943 w 10000"/>
                    <a:gd name="connsiteY11" fmla="*/ 2700 h 10000"/>
                    <a:gd name="connsiteX12" fmla="*/ 8943 w 10000"/>
                    <a:gd name="connsiteY12" fmla="*/ 1893 h 10000"/>
                    <a:gd name="connsiteX13" fmla="*/ 4448 w 10000"/>
                    <a:gd name="connsiteY13" fmla="*/ 0 h 10000"/>
                    <a:gd name="connsiteX14" fmla="*/ 4448 w 10000"/>
                    <a:gd name="connsiteY14" fmla="*/ 0 h 10000"/>
                    <a:gd name="connsiteX15" fmla="*/ 4448 w 10000"/>
                    <a:gd name="connsiteY15" fmla="*/ 0 h 10000"/>
                    <a:gd name="connsiteX0" fmla="*/ 4448 w 10000"/>
                    <a:gd name="connsiteY0" fmla="*/ 0 h 10000"/>
                    <a:gd name="connsiteX1" fmla="*/ 3160 w 10000"/>
                    <a:gd name="connsiteY1" fmla="*/ 3671 h 10000"/>
                    <a:gd name="connsiteX2" fmla="*/ 3910 w 10000"/>
                    <a:gd name="connsiteY2" fmla="*/ 4063 h 10000"/>
                    <a:gd name="connsiteX3" fmla="*/ 3910 w 10000"/>
                    <a:gd name="connsiteY3" fmla="*/ 4949 h 10000"/>
                    <a:gd name="connsiteX4" fmla="*/ 0 w 10000"/>
                    <a:gd name="connsiteY4" fmla="*/ 9476 h 10000"/>
                    <a:gd name="connsiteX5" fmla="*/ 10000 w 10000"/>
                    <a:gd name="connsiteY5" fmla="*/ 10000 h 10000"/>
                    <a:gd name="connsiteX6" fmla="*/ 5562 w 10000"/>
                    <a:gd name="connsiteY6" fmla="*/ 4340 h 10000"/>
                    <a:gd name="connsiteX7" fmla="*/ 5274 w 10000"/>
                    <a:gd name="connsiteY7" fmla="*/ 4063 h 10000"/>
                    <a:gd name="connsiteX8" fmla="*/ 5274 w 10000"/>
                    <a:gd name="connsiteY8" fmla="*/ 3725 h 10000"/>
                    <a:gd name="connsiteX9" fmla="*/ 8578 w 10000"/>
                    <a:gd name="connsiteY9" fmla="*/ 3165 h 10000"/>
                    <a:gd name="connsiteX10" fmla="*/ 8943 w 10000"/>
                    <a:gd name="connsiteY10" fmla="*/ 2700 h 10000"/>
                    <a:gd name="connsiteX11" fmla="*/ 8943 w 10000"/>
                    <a:gd name="connsiteY11" fmla="*/ 1893 h 10000"/>
                    <a:gd name="connsiteX12" fmla="*/ 4448 w 10000"/>
                    <a:gd name="connsiteY12" fmla="*/ 0 h 10000"/>
                    <a:gd name="connsiteX13" fmla="*/ 4448 w 10000"/>
                    <a:gd name="connsiteY13" fmla="*/ 0 h 10000"/>
                    <a:gd name="connsiteX14" fmla="*/ 4448 w 10000"/>
                    <a:gd name="connsiteY14" fmla="*/ 0 h 10000"/>
                    <a:gd name="connsiteX0" fmla="*/ 4448 w 10000"/>
                    <a:gd name="connsiteY0" fmla="*/ 0 h 10000"/>
                    <a:gd name="connsiteX1" fmla="*/ 3160 w 10000"/>
                    <a:gd name="connsiteY1" fmla="*/ 3671 h 10000"/>
                    <a:gd name="connsiteX2" fmla="*/ 3910 w 10000"/>
                    <a:gd name="connsiteY2" fmla="*/ 4063 h 10000"/>
                    <a:gd name="connsiteX3" fmla="*/ 3910 w 10000"/>
                    <a:gd name="connsiteY3" fmla="*/ 4949 h 10000"/>
                    <a:gd name="connsiteX4" fmla="*/ 0 w 10000"/>
                    <a:gd name="connsiteY4" fmla="*/ 9476 h 10000"/>
                    <a:gd name="connsiteX5" fmla="*/ 10000 w 10000"/>
                    <a:gd name="connsiteY5" fmla="*/ 10000 h 10000"/>
                    <a:gd name="connsiteX6" fmla="*/ 5562 w 10000"/>
                    <a:gd name="connsiteY6" fmla="*/ 4340 h 10000"/>
                    <a:gd name="connsiteX7" fmla="*/ 5274 w 10000"/>
                    <a:gd name="connsiteY7" fmla="*/ 3725 h 10000"/>
                    <a:gd name="connsiteX8" fmla="*/ 8578 w 10000"/>
                    <a:gd name="connsiteY8" fmla="*/ 3165 h 10000"/>
                    <a:gd name="connsiteX9" fmla="*/ 8943 w 10000"/>
                    <a:gd name="connsiteY9" fmla="*/ 2700 h 10000"/>
                    <a:gd name="connsiteX10" fmla="*/ 8943 w 10000"/>
                    <a:gd name="connsiteY10" fmla="*/ 1893 h 10000"/>
                    <a:gd name="connsiteX11" fmla="*/ 4448 w 10000"/>
                    <a:gd name="connsiteY11" fmla="*/ 0 h 10000"/>
                    <a:gd name="connsiteX12" fmla="*/ 4448 w 10000"/>
                    <a:gd name="connsiteY12" fmla="*/ 0 h 10000"/>
                    <a:gd name="connsiteX13" fmla="*/ 4448 w 10000"/>
                    <a:gd name="connsiteY13" fmla="*/ 0 h 10000"/>
                    <a:gd name="connsiteX0" fmla="*/ 4448 w 10000"/>
                    <a:gd name="connsiteY0" fmla="*/ 0 h 10000"/>
                    <a:gd name="connsiteX1" fmla="*/ 3160 w 10000"/>
                    <a:gd name="connsiteY1" fmla="*/ 3671 h 10000"/>
                    <a:gd name="connsiteX2" fmla="*/ 3910 w 10000"/>
                    <a:gd name="connsiteY2" fmla="*/ 4063 h 10000"/>
                    <a:gd name="connsiteX3" fmla="*/ 3910 w 10000"/>
                    <a:gd name="connsiteY3" fmla="*/ 4949 h 10000"/>
                    <a:gd name="connsiteX4" fmla="*/ 0 w 10000"/>
                    <a:gd name="connsiteY4" fmla="*/ 9476 h 10000"/>
                    <a:gd name="connsiteX5" fmla="*/ 10000 w 10000"/>
                    <a:gd name="connsiteY5" fmla="*/ 10000 h 10000"/>
                    <a:gd name="connsiteX6" fmla="*/ 5274 w 10000"/>
                    <a:gd name="connsiteY6" fmla="*/ 3725 h 10000"/>
                    <a:gd name="connsiteX7" fmla="*/ 8578 w 10000"/>
                    <a:gd name="connsiteY7" fmla="*/ 3165 h 10000"/>
                    <a:gd name="connsiteX8" fmla="*/ 8943 w 10000"/>
                    <a:gd name="connsiteY8" fmla="*/ 2700 h 10000"/>
                    <a:gd name="connsiteX9" fmla="*/ 8943 w 10000"/>
                    <a:gd name="connsiteY9" fmla="*/ 1893 h 10000"/>
                    <a:gd name="connsiteX10" fmla="*/ 4448 w 10000"/>
                    <a:gd name="connsiteY10" fmla="*/ 0 h 10000"/>
                    <a:gd name="connsiteX11" fmla="*/ 4448 w 10000"/>
                    <a:gd name="connsiteY11" fmla="*/ 0 h 10000"/>
                    <a:gd name="connsiteX12" fmla="*/ 4448 w 10000"/>
                    <a:gd name="connsiteY12" fmla="*/ 0 h 10000"/>
                    <a:gd name="connsiteX0" fmla="*/ 4448 w 10000"/>
                    <a:gd name="connsiteY0" fmla="*/ 0 h 10000"/>
                    <a:gd name="connsiteX1" fmla="*/ 3160 w 10000"/>
                    <a:gd name="connsiteY1" fmla="*/ 3671 h 10000"/>
                    <a:gd name="connsiteX2" fmla="*/ 3910 w 10000"/>
                    <a:gd name="connsiteY2" fmla="*/ 4063 h 10000"/>
                    <a:gd name="connsiteX3" fmla="*/ 0 w 10000"/>
                    <a:gd name="connsiteY3" fmla="*/ 9476 h 10000"/>
                    <a:gd name="connsiteX4" fmla="*/ 10000 w 10000"/>
                    <a:gd name="connsiteY4" fmla="*/ 10000 h 10000"/>
                    <a:gd name="connsiteX5" fmla="*/ 5274 w 10000"/>
                    <a:gd name="connsiteY5" fmla="*/ 3725 h 10000"/>
                    <a:gd name="connsiteX6" fmla="*/ 8578 w 10000"/>
                    <a:gd name="connsiteY6" fmla="*/ 3165 h 10000"/>
                    <a:gd name="connsiteX7" fmla="*/ 8943 w 10000"/>
                    <a:gd name="connsiteY7" fmla="*/ 2700 h 10000"/>
                    <a:gd name="connsiteX8" fmla="*/ 8943 w 10000"/>
                    <a:gd name="connsiteY8" fmla="*/ 1893 h 10000"/>
                    <a:gd name="connsiteX9" fmla="*/ 4448 w 10000"/>
                    <a:gd name="connsiteY9" fmla="*/ 0 h 10000"/>
                    <a:gd name="connsiteX10" fmla="*/ 4448 w 10000"/>
                    <a:gd name="connsiteY10" fmla="*/ 0 h 10000"/>
                    <a:gd name="connsiteX11" fmla="*/ 4448 w 10000"/>
                    <a:gd name="connsiteY11" fmla="*/ 0 h 10000"/>
                    <a:gd name="connsiteX0" fmla="*/ 4448 w 8943"/>
                    <a:gd name="connsiteY0" fmla="*/ 0 h 9476"/>
                    <a:gd name="connsiteX1" fmla="*/ 3160 w 8943"/>
                    <a:gd name="connsiteY1" fmla="*/ 3671 h 9476"/>
                    <a:gd name="connsiteX2" fmla="*/ 3910 w 8943"/>
                    <a:gd name="connsiteY2" fmla="*/ 4063 h 9476"/>
                    <a:gd name="connsiteX3" fmla="*/ 0 w 8943"/>
                    <a:gd name="connsiteY3" fmla="*/ 9476 h 9476"/>
                    <a:gd name="connsiteX4" fmla="*/ 5274 w 8943"/>
                    <a:gd name="connsiteY4" fmla="*/ 3725 h 9476"/>
                    <a:gd name="connsiteX5" fmla="*/ 8578 w 8943"/>
                    <a:gd name="connsiteY5" fmla="*/ 3165 h 9476"/>
                    <a:gd name="connsiteX6" fmla="*/ 8943 w 8943"/>
                    <a:gd name="connsiteY6" fmla="*/ 2700 h 9476"/>
                    <a:gd name="connsiteX7" fmla="*/ 8943 w 8943"/>
                    <a:gd name="connsiteY7" fmla="*/ 1893 h 9476"/>
                    <a:gd name="connsiteX8" fmla="*/ 4448 w 8943"/>
                    <a:gd name="connsiteY8" fmla="*/ 0 h 9476"/>
                    <a:gd name="connsiteX9" fmla="*/ 4448 w 8943"/>
                    <a:gd name="connsiteY9" fmla="*/ 0 h 9476"/>
                    <a:gd name="connsiteX10" fmla="*/ 4448 w 8943"/>
                    <a:gd name="connsiteY10" fmla="*/ 0 h 9476"/>
                    <a:gd name="connsiteX0" fmla="*/ 1441 w 6467"/>
                    <a:gd name="connsiteY0" fmla="*/ 0 h 4288"/>
                    <a:gd name="connsiteX1" fmla="*/ 0 w 6467"/>
                    <a:gd name="connsiteY1" fmla="*/ 3874 h 4288"/>
                    <a:gd name="connsiteX2" fmla="*/ 839 w 6467"/>
                    <a:gd name="connsiteY2" fmla="*/ 4288 h 4288"/>
                    <a:gd name="connsiteX3" fmla="*/ 2364 w 6467"/>
                    <a:gd name="connsiteY3" fmla="*/ 3931 h 4288"/>
                    <a:gd name="connsiteX4" fmla="*/ 6059 w 6467"/>
                    <a:gd name="connsiteY4" fmla="*/ 3340 h 4288"/>
                    <a:gd name="connsiteX5" fmla="*/ 6467 w 6467"/>
                    <a:gd name="connsiteY5" fmla="*/ 2849 h 4288"/>
                    <a:gd name="connsiteX6" fmla="*/ 6467 w 6467"/>
                    <a:gd name="connsiteY6" fmla="*/ 1998 h 4288"/>
                    <a:gd name="connsiteX7" fmla="*/ 1441 w 6467"/>
                    <a:gd name="connsiteY7" fmla="*/ 0 h 4288"/>
                    <a:gd name="connsiteX8" fmla="*/ 1441 w 6467"/>
                    <a:gd name="connsiteY8" fmla="*/ 0 h 4288"/>
                    <a:gd name="connsiteX9" fmla="*/ 1441 w 6467"/>
                    <a:gd name="connsiteY9" fmla="*/ 0 h 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67" h="4288">
                      <a:moveTo>
                        <a:pt x="1441" y="0"/>
                      </a:moveTo>
                      <a:lnTo>
                        <a:pt x="0" y="3874"/>
                      </a:lnTo>
                      <a:lnTo>
                        <a:pt x="839" y="4288"/>
                      </a:lnTo>
                      <a:lnTo>
                        <a:pt x="2364" y="3931"/>
                      </a:lnTo>
                      <a:lnTo>
                        <a:pt x="6059" y="3340"/>
                      </a:lnTo>
                      <a:lnTo>
                        <a:pt x="6467" y="2849"/>
                      </a:lnTo>
                      <a:lnTo>
                        <a:pt x="6467" y="1998"/>
                      </a:lnTo>
                      <a:lnTo>
                        <a:pt x="1441" y="0"/>
                      </a:lnTo>
                      <a:lnTo>
                        <a:pt x="1441" y="0"/>
                      </a:lnTo>
                      <a:lnTo>
                        <a:pt x="1441" y="0"/>
                      </a:lnTo>
                      <a:close/>
                    </a:path>
                  </a:pathLst>
                </a:custGeom>
                <a:solidFill>
                  <a:srgbClr val="8280A7"/>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solidFill>
                      <a:schemeClr val="bg1"/>
                    </a:solidFill>
                    <a:latin typeface="Arial Unicode MS" pitchFamily="50" charset="-127"/>
                    <a:ea typeface="Arial Unicode MS" pitchFamily="50" charset="-127"/>
                    <a:cs typeface="Arial" pitchFamily="34" charset="0"/>
                  </a:endParaRPr>
                </a:p>
              </p:txBody>
            </p:sp>
            <p:sp>
              <p:nvSpPr>
                <p:cNvPr id="33" name="Freeform 71"/>
                <p:cNvSpPr>
                  <a:spLocks/>
                </p:cNvSpPr>
                <p:nvPr/>
              </p:nvSpPr>
              <p:spPr bwMode="auto">
                <a:xfrm>
                  <a:off x="5357738" y="3022352"/>
                  <a:ext cx="469900" cy="1711325"/>
                </a:xfrm>
                <a:custGeom>
                  <a:avLst/>
                  <a:gdLst/>
                  <a:ahLst/>
                  <a:cxnLst>
                    <a:cxn ang="0">
                      <a:pos x="539" y="0"/>
                    </a:cxn>
                    <a:cxn ang="0">
                      <a:pos x="485" y="56"/>
                    </a:cxn>
                    <a:cxn ang="0">
                      <a:pos x="351" y="383"/>
                    </a:cxn>
                    <a:cxn ang="0">
                      <a:pos x="249" y="713"/>
                    </a:cxn>
                    <a:cxn ang="0">
                      <a:pos x="178" y="1008"/>
                    </a:cxn>
                    <a:cxn ang="0">
                      <a:pos x="108" y="1305"/>
                    </a:cxn>
                    <a:cxn ang="0">
                      <a:pos x="39" y="1649"/>
                    </a:cxn>
                    <a:cxn ang="0">
                      <a:pos x="16" y="1891"/>
                    </a:cxn>
                    <a:cxn ang="0">
                      <a:pos x="0" y="2063"/>
                    </a:cxn>
                    <a:cxn ang="0">
                      <a:pos x="16" y="2141"/>
                    </a:cxn>
                    <a:cxn ang="0">
                      <a:pos x="30" y="2158"/>
                    </a:cxn>
                    <a:cxn ang="0">
                      <a:pos x="63" y="2150"/>
                    </a:cxn>
                    <a:cxn ang="0">
                      <a:pos x="140" y="2040"/>
                    </a:cxn>
                    <a:cxn ang="0">
                      <a:pos x="256" y="1814"/>
                    </a:cxn>
                    <a:cxn ang="0">
                      <a:pos x="390" y="1454"/>
                    </a:cxn>
                    <a:cxn ang="0">
                      <a:pos x="485" y="1118"/>
                    </a:cxn>
                    <a:cxn ang="0">
                      <a:pos x="547" y="797"/>
                    </a:cxn>
                    <a:cxn ang="0">
                      <a:pos x="577" y="523"/>
                    </a:cxn>
                    <a:cxn ang="0">
                      <a:pos x="592" y="274"/>
                    </a:cxn>
                    <a:cxn ang="0">
                      <a:pos x="592" y="134"/>
                    </a:cxn>
                    <a:cxn ang="0">
                      <a:pos x="570" y="15"/>
                    </a:cxn>
                    <a:cxn ang="0">
                      <a:pos x="539" y="0"/>
                    </a:cxn>
                    <a:cxn ang="0">
                      <a:pos x="539" y="0"/>
                    </a:cxn>
                    <a:cxn ang="0">
                      <a:pos x="539" y="0"/>
                    </a:cxn>
                  </a:cxnLst>
                  <a:rect l="0" t="0" r="r" b="b"/>
                  <a:pathLst>
                    <a:path w="592" h="2158">
                      <a:moveTo>
                        <a:pt x="539" y="0"/>
                      </a:moveTo>
                      <a:lnTo>
                        <a:pt x="485" y="56"/>
                      </a:lnTo>
                      <a:lnTo>
                        <a:pt x="351" y="383"/>
                      </a:lnTo>
                      <a:lnTo>
                        <a:pt x="249" y="713"/>
                      </a:lnTo>
                      <a:lnTo>
                        <a:pt x="178" y="1008"/>
                      </a:lnTo>
                      <a:lnTo>
                        <a:pt x="108" y="1305"/>
                      </a:lnTo>
                      <a:lnTo>
                        <a:pt x="39" y="1649"/>
                      </a:lnTo>
                      <a:lnTo>
                        <a:pt x="16" y="1891"/>
                      </a:lnTo>
                      <a:lnTo>
                        <a:pt x="0" y="2063"/>
                      </a:lnTo>
                      <a:lnTo>
                        <a:pt x="16" y="2141"/>
                      </a:lnTo>
                      <a:lnTo>
                        <a:pt x="30" y="2158"/>
                      </a:lnTo>
                      <a:lnTo>
                        <a:pt x="63" y="2150"/>
                      </a:lnTo>
                      <a:lnTo>
                        <a:pt x="140" y="2040"/>
                      </a:lnTo>
                      <a:lnTo>
                        <a:pt x="256" y="1814"/>
                      </a:lnTo>
                      <a:lnTo>
                        <a:pt x="390" y="1454"/>
                      </a:lnTo>
                      <a:lnTo>
                        <a:pt x="485" y="1118"/>
                      </a:lnTo>
                      <a:lnTo>
                        <a:pt x="547" y="797"/>
                      </a:lnTo>
                      <a:lnTo>
                        <a:pt x="577" y="523"/>
                      </a:lnTo>
                      <a:lnTo>
                        <a:pt x="592" y="274"/>
                      </a:lnTo>
                      <a:lnTo>
                        <a:pt x="592" y="134"/>
                      </a:lnTo>
                      <a:lnTo>
                        <a:pt x="570" y="15"/>
                      </a:lnTo>
                      <a:lnTo>
                        <a:pt x="539" y="0"/>
                      </a:lnTo>
                      <a:lnTo>
                        <a:pt x="539" y="0"/>
                      </a:lnTo>
                      <a:lnTo>
                        <a:pt x="539" y="0"/>
                      </a:lnTo>
                      <a:close/>
                    </a:path>
                  </a:pathLst>
                </a:custGeom>
                <a:solidFill>
                  <a:srgbClr val="E8E6FF"/>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solidFill>
                      <a:schemeClr val="bg1"/>
                    </a:solidFill>
                    <a:latin typeface="Arial Unicode MS" pitchFamily="50" charset="-127"/>
                    <a:ea typeface="Arial Unicode MS" pitchFamily="50" charset="-127"/>
                    <a:cs typeface="Arial" pitchFamily="34" charset="0"/>
                  </a:endParaRPr>
                </a:p>
              </p:txBody>
            </p:sp>
            <p:sp>
              <p:nvSpPr>
                <p:cNvPr id="34" name="Freeform 72"/>
                <p:cNvSpPr>
                  <a:spLocks/>
                </p:cNvSpPr>
                <p:nvPr/>
              </p:nvSpPr>
              <p:spPr bwMode="auto">
                <a:xfrm>
                  <a:off x="5176763" y="3724027"/>
                  <a:ext cx="100013" cy="185738"/>
                </a:xfrm>
                <a:custGeom>
                  <a:avLst/>
                  <a:gdLst/>
                  <a:ahLst/>
                  <a:cxnLst>
                    <a:cxn ang="0">
                      <a:pos x="125" y="0"/>
                    </a:cxn>
                    <a:cxn ang="0">
                      <a:pos x="118" y="85"/>
                    </a:cxn>
                    <a:cxn ang="0">
                      <a:pos x="86" y="179"/>
                    </a:cxn>
                    <a:cxn ang="0">
                      <a:pos x="47" y="234"/>
                    </a:cxn>
                    <a:cxn ang="0">
                      <a:pos x="8" y="155"/>
                    </a:cxn>
                    <a:cxn ang="0">
                      <a:pos x="0" y="102"/>
                    </a:cxn>
                    <a:cxn ang="0">
                      <a:pos x="15" y="70"/>
                    </a:cxn>
                    <a:cxn ang="0">
                      <a:pos x="47" y="31"/>
                    </a:cxn>
                    <a:cxn ang="0">
                      <a:pos x="125" y="0"/>
                    </a:cxn>
                    <a:cxn ang="0">
                      <a:pos x="125" y="0"/>
                    </a:cxn>
                    <a:cxn ang="0">
                      <a:pos x="125" y="0"/>
                    </a:cxn>
                  </a:cxnLst>
                  <a:rect l="0" t="0" r="r" b="b"/>
                  <a:pathLst>
                    <a:path w="125" h="234">
                      <a:moveTo>
                        <a:pt x="125" y="0"/>
                      </a:moveTo>
                      <a:lnTo>
                        <a:pt x="118" y="85"/>
                      </a:lnTo>
                      <a:lnTo>
                        <a:pt x="86" y="179"/>
                      </a:lnTo>
                      <a:lnTo>
                        <a:pt x="47" y="234"/>
                      </a:lnTo>
                      <a:lnTo>
                        <a:pt x="8" y="155"/>
                      </a:lnTo>
                      <a:lnTo>
                        <a:pt x="0" y="102"/>
                      </a:lnTo>
                      <a:lnTo>
                        <a:pt x="15" y="70"/>
                      </a:lnTo>
                      <a:lnTo>
                        <a:pt x="47" y="31"/>
                      </a:lnTo>
                      <a:lnTo>
                        <a:pt x="125" y="0"/>
                      </a:lnTo>
                      <a:lnTo>
                        <a:pt x="125" y="0"/>
                      </a:lnTo>
                      <a:lnTo>
                        <a:pt x="125" y="0"/>
                      </a:lnTo>
                      <a:close/>
                    </a:path>
                  </a:pathLst>
                </a:custGeom>
                <a:solidFill>
                  <a:srgbClr val="E8E6FF"/>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solidFill>
                      <a:schemeClr val="bg1"/>
                    </a:solidFill>
                    <a:latin typeface="Arial Unicode MS" pitchFamily="50" charset="-127"/>
                    <a:ea typeface="Arial Unicode MS" pitchFamily="50" charset="-127"/>
                    <a:cs typeface="Arial" pitchFamily="34" charset="0"/>
                  </a:endParaRPr>
                </a:p>
              </p:txBody>
            </p:sp>
            <p:sp>
              <p:nvSpPr>
                <p:cNvPr id="35" name="Freeform 74"/>
                <p:cNvSpPr>
                  <a:spLocks/>
                </p:cNvSpPr>
                <p:nvPr/>
              </p:nvSpPr>
              <p:spPr bwMode="auto">
                <a:xfrm>
                  <a:off x="6083225" y="3784352"/>
                  <a:ext cx="204788" cy="161925"/>
                </a:xfrm>
                <a:custGeom>
                  <a:avLst/>
                  <a:gdLst/>
                  <a:ahLst/>
                  <a:cxnLst>
                    <a:cxn ang="0">
                      <a:pos x="13" y="0"/>
                    </a:cxn>
                    <a:cxn ang="0">
                      <a:pos x="233" y="141"/>
                    </a:cxn>
                    <a:cxn ang="0">
                      <a:pos x="171" y="132"/>
                    </a:cxn>
                    <a:cxn ang="0">
                      <a:pos x="256" y="203"/>
                    </a:cxn>
                    <a:cxn ang="0">
                      <a:pos x="0" y="93"/>
                    </a:cxn>
                    <a:cxn ang="0">
                      <a:pos x="13" y="0"/>
                    </a:cxn>
                    <a:cxn ang="0">
                      <a:pos x="13" y="0"/>
                    </a:cxn>
                    <a:cxn ang="0">
                      <a:pos x="13" y="0"/>
                    </a:cxn>
                  </a:cxnLst>
                  <a:rect l="0" t="0" r="r" b="b"/>
                  <a:pathLst>
                    <a:path w="256" h="203">
                      <a:moveTo>
                        <a:pt x="13" y="0"/>
                      </a:moveTo>
                      <a:lnTo>
                        <a:pt x="233" y="141"/>
                      </a:lnTo>
                      <a:lnTo>
                        <a:pt x="171" y="132"/>
                      </a:lnTo>
                      <a:lnTo>
                        <a:pt x="256" y="203"/>
                      </a:lnTo>
                      <a:lnTo>
                        <a:pt x="0" y="93"/>
                      </a:lnTo>
                      <a:lnTo>
                        <a:pt x="13" y="0"/>
                      </a:lnTo>
                      <a:lnTo>
                        <a:pt x="13" y="0"/>
                      </a:lnTo>
                      <a:lnTo>
                        <a:pt x="13" y="0"/>
                      </a:lnTo>
                      <a:close/>
                    </a:path>
                  </a:pathLst>
                </a:custGeom>
                <a:solidFill>
                  <a:srgbClr val="C1C0DB"/>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solidFill>
                      <a:schemeClr val="bg1"/>
                    </a:solidFill>
                    <a:latin typeface="Arial Unicode MS" pitchFamily="50" charset="-127"/>
                    <a:ea typeface="Arial Unicode MS" pitchFamily="50" charset="-127"/>
                    <a:cs typeface="Arial" pitchFamily="34" charset="0"/>
                  </a:endParaRPr>
                </a:p>
              </p:txBody>
            </p:sp>
            <p:sp>
              <p:nvSpPr>
                <p:cNvPr id="36" name="Freeform 75"/>
                <p:cNvSpPr>
                  <a:spLocks/>
                </p:cNvSpPr>
                <p:nvPr/>
              </p:nvSpPr>
              <p:spPr bwMode="auto">
                <a:xfrm>
                  <a:off x="5176763" y="3790702"/>
                  <a:ext cx="74613" cy="125413"/>
                </a:xfrm>
                <a:custGeom>
                  <a:avLst/>
                  <a:gdLst/>
                  <a:ahLst/>
                  <a:cxnLst>
                    <a:cxn ang="0">
                      <a:pos x="0" y="0"/>
                    </a:cxn>
                    <a:cxn ang="0">
                      <a:pos x="95" y="86"/>
                    </a:cxn>
                    <a:cxn ang="0">
                      <a:pos x="71" y="142"/>
                    </a:cxn>
                    <a:cxn ang="0">
                      <a:pos x="47" y="158"/>
                    </a:cxn>
                    <a:cxn ang="0">
                      <a:pos x="0" y="63"/>
                    </a:cxn>
                    <a:cxn ang="0">
                      <a:pos x="0" y="0"/>
                    </a:cxn>
                    <a:cxn ang="0">
                      <a:pos x="0" y="0"/>
                    </a:cxn>
                    <a:cxn ang="0">
                      <a:pos x="0" y="0"/>
                    </a:cxn>
                  </a:cxnLst>
                  <a:rect l="0" t="0" r="r" b="b"/>
                  <a:pathLst>
                    <a:path w="95" h="158">
                      <a:moveTo>
                        <a:pt x="0" y="0"/>
                      </a:moveTo>
                      <a:lnTo>
                        <a:pt x="95" y="86"/>
                      </a:lnTo>
                      <a:lnTo>
                        <a:pt x="71" y="142"/>
                      </a:lnTo>
                      <a:lnTo>
                        <a:pt x="47" y="158"/>
                      </a:lnTo>
                      <a:lnTo>
                        <a:pt x="0" y="63"/>
                      </a:lnTo>
                      <a:lnTo>
                        <a:pt x="0" y="0"/>
                      </a:lnTo>
                      <a:lnTo>
                        <a:pt x="0" y="0"/>
                      </a:lnTo>
                      <a:lnTo>
                        <a:pt x="0" y="0"/>
                      </a:lnTo>
                      <a:close/>
                    </a:path>
                  </a:pathLst>
                </a:custGeom>
                <a:solidFill>
                  <a:srgbClr val="C1C0DB"/>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solidFill>
                      <a:schemeClr val="bg1"/>
                    </a:solidFill>
                    <a:latin typeface="Arial Unicode MS" pitchFamily="50" charset="-127"/>
                    <a:ea typeface="Arial Unicode MS" pitchFamily="50" charset="-127"/>
                    <a:cs typeface="Arial" pitchFamily="34" charset="0"/>
                  </a:endParaRPr>
                </a:p>
              </p:txBody>
            </p:sp>
            <p:sp>
              <p:nvSpPr>
                <p:cNvPr id="37" name="Freeform 76"/>
                <p:cNvSpPr>
                  <a:spLocks/>
                </p:cNvSpPr>
                <p:nvPr/>
              </p:nvSpPr>
              <p:spPr bwMode="auto">
                <a:xfrm>
                  <a:off x="5381550" y="3568452"/>
                  <a:ext cx="385763" cy="1165225"/>
                </a:xfrm>
                <a:custGeom>
                  <a:avLst/>
                  <a:gdLst/>
                  <a:ahLst/>
                  <a:cxnLst>
                    <a:cxn ang="0">
                      <a:pos x="446" y="54"/>
                    </a:cxn>
                    <a:cxn ang="0">
                      <a:pos x="267" y="422"/>
                    </a:cxn>
                    <a:cxn ang="0">
                      <a:pos x="141" y="711"/>
                    </a:cxn>
                    <a:cxn ang="0">
                      <a:pos x="63" y="984"/>
                    </a:cxn>
                    <a:cxn ang="0">
                      <a:pos x="16" y="1273"/>
                    </a:cxn>
                    <a:cxn ang="0">
                      <a:pos x="0" y="1398"/>
                    </a:cxn>
                    <a:cxn ang="0">
                      <a:pos x="9" y="1469"/>
                    </a:cxn>
                    <a:cxn ang="0">
                      <a:pos x="47" y="1437"/>
                    </a:cxn>
                    <a:cxn ang="0">
                      <a:pos x="148" y="1265"/>
                    </a:cxn>
                    <a:cxn ang="0">
                      <a:pos x="259" y="953"/>
                    </a:cxn>
                    <a:cxn ang="0">
                      <a:pos x="354" y="648"/>
                    </a:cxn>
                    <a:cxn ang="0">
                      <a:pos x="408" y="405"/>
                    </a:cxn>
                    <a:cxn ang="0">
                      <a:pos x="485" y="0"/>
                    </a:cxn>
                    <a:cxn ang="0">
                      <a:pos x="446" y="54"/>
                    </a:cxn>
                    <a:cxn ang="0">
                      <a:pos x="446" y="54"/>
                    </a:cxn>
                    <a:cxn ang="0">
                      <a:pos x="446" y="54"/>
                    </a:cxn>
                  </a:cxnLst>
                  <a:rect l="0" t="0" r="r" b="b"/>
                  <a:pathLst>
                    <a:path w="485" h="1469">
                      <a:moveTo>
                        <a:pt x="446" y="54"/>
                      </a:moveTo>
                      <a:lnTo>
                        <a:pt x="267" y="422"/>
                      </a:lnTo>
                      <a:lnTo>
                        <a:pt x="141" y="711"/>
                      </a:lnTo>
                      <a:lnTo>
                        <a:pt x="63" y="984"/>
                      </a:lnTo>
                      <a:lnTo>
                        <a:pt x="16" y="1273"/>
                      </a:lnTo>
                      <a:lnTo>
                        <a:pt x="0" y="1398"/>
                      </a:lnTo>
                      <a:lnTo>
                        <a:pt x="9" y="1469"/>
                      </a:lnTo>
                      <a:lnTo>
                        <a:pt x="47" y="1437"/>
                      </a:lnTo>
                      <a:lnTo>
                        <a:pt x="148" y="1265"/>
                      </a:lnTo>
                      <a:lnTo>
                        <a:pt x="259" y="953"/>
                      </a:lnTo>
                      <a:lnTo>
                        <a:pt x="354" y="648"/>
                      </a:lnTo>
                      <a:lnTo>
                        <a:pt x="408" y="405"/>
                      </a:lnTo>
                      <a:lnTo>
                        <a:pt x="485" y="0"/>
                      </a:lnTo>
                      <a:lnTo>
                        <a:pt x="446" y="54"/>
                      </a:lnTo>
                      <a:lnTo>
                        <a:pt x="446" y="54"/>
                      </a:lnTo>
                      <a:lnTo>
                        <a:pt x="446" y="54"/>
                      </a:lnTo>
                      <a:close/>
                    </a:path>
                  </a:pathLst>
                </a:custGeom>
                <a:solidFill>
                  <a:srgbClr val="C1C0DB"/>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solidFill>
                      <a:schemeClr val="bg1"/>
                    </a:solidFill>
                    <a:latin typeface="Arial Unicode MS" pitchFamily="50" charset="-127"/>
                    <a:ea typeface="Arial Unicode MS" pitchFamily="50" charset="-127"/>
                    <a:cs typeface="Arial" pitchFamily="34" charset="0"/>
                  </a:endParaRPr>
                </a:p>
              </p:txBody>
            </p:sp>
            <p:sp>
              <p:nvSpPr>
                <p:cNvPr id="38" name="Freeform 77"/>
                <p:cNvSpPr>
                  <a:spLocks/>
                </p:cNvSpPr>
                <p:nvPr/>
              </p:nvSpPr>
              <p:spPr bwMode="auto">
                <a:xfrm>
                  <a:off x="5953050" y="3743077"/>
                  <a:ext cx="509588" cy="531813"/>
                </a:xfrm>
                <a:custGeom>
                  <a:avLst/>
                  <a:gdLst/>
                  <a:ahLst/>
                  <a:cxnLst>
                    <a:cxn ang="0">
                      <a:pos x="189" y="0"/>
                    </a:cxn>
                    <a:cxn ang="0">
                      <a:pos x="633" y="296"/>
                    </a:cxn>
                    <a:cxn ang="0">
                      <a:pos x="641" y="367"/>
                    </a:cxn>
                    <a:cxn ang="0">
                      <a:pos x="641" y="438"/>
                    </a:cxn>
                    <a:cxn ang="0">
                      <a:pos x="625" y="484"/>
                    </a:cxn>
                    <a:cxn ang="0">
                      <a:pos x="602" y="539"/>
                    </a:cxn>
                    <a:cxn ang="0">
                      <a:pos x="86" y="671"/>
                    </a:cxn>
                    <a:cxn ang="0">
                      <a:pos x="0" y="608"/>
                    </a:cxn>
                    <a:cxn ang="0">
                      <a:pos x="0" y="531"/>
                    </a:cxn>
                    <a:cxn ang="0">
                      <a:pos x="94" y="546"/>
                    </a:cxn>
                    <a:cxn ang="0">
                      <a:pos x="133" y="453"/>
                    </a:cxn>
                    <a:cxn ang="0">
                      <a:pos x="430" y="453"/>
                    </a:cxn>
                    <a:cxn ang="0">
                      <a:pos x="445" y="405"/>
                    </a:cxn>
                    <a:cxn ang="0">
                      <a:pos x="117" y="335"/>
                    </a:cxn>
                    <a:cxn ang="0">
                      <a:pos x="141" y="249"/>
                    </a:cxn>
                    <a:cxn ang="0">
                      <a:pos x="578" y="381"/>
                    </a:cxn>
                    <a:cxn ang="0">
                      <a:pos x="157" y="179"/>
                    </a:cxn>
                    <a:cxn ang="0">
                      <a:pos x="594" y="343"/>
                    </a:cxn>
                    <a:cxn ang="0">
                      <a:pos x="438" y="233"/>
                    </a:cxn>
                    <a:cxn ang="0">
                      <a:pos x="594" y="296"/>
                    </a:cxn>
                    <a:cxn ang="0">
                      <a:pos x="196" y="31"/>
                    </a:cxn>
                    <a:cxn ang="0">
                      <a:pos x="189" y="0"/>
                    </a:cxn>
                    <a:cxn ang="0">
                      <a:pos x="189" y="0"/>
                    </a:cxn>
                    <a:cxn ang="0">
                      <a:pos x="189" y="0"/>
                    </a:cxn>
                  </a:cxnLst>
                  <a:rect l="0" t="0" r="r" b="b"/>
                  <a:pathLst>
                    <a:path w="641" h="671">
                      <a:moveTo>
                        <a:pt x="189" y="0"/>
                      </a:moveTo>
                      <a:lnTo>
                        <a:pt x="633" y="296"/>
                      </a:lnTo>
                      <a:lnTo>
                        <a:pt x="641" y="367"/>
                      </a:lnTo>
                      <a:lnTo>
                        <a:pt x="641" y="438"/>
                      </a:lnTo>
                      <a:lnTo>
                        <a:pt x="625" y="484"/>
                      </a:lnTo>
                      <a:lnTo>
                        <a:pt x="602" y="539"/>
                      </a:lnTo>
                      <a:lnTo>
                        <a:pt x="86" y="671"/>
                      </a:lnTo>
                      <a:lnTo>
                        <a:pt x="0" y="608"/>
                      </a:lnTo>
                      <a:lnTo>
                        <a:pt x="0" y="531"/>
                      </a:lnTo>
                      <a:lnTo>
                        <a:pt x="94" y="546"/>
                      </a:lnTo>
                      <a:lnTo>
                        <a:pt x="133" y="453"/>
                      </a:lnTo>
                      <a:lnTo>
                        <a:pt x="430" y="453"/>
                      </a:lnTo>
                      <a:lnTo>
                        <a:pt x="445" y="405"/>
                      </a:lnTo>
                      <a:lnTo>
                        <a:pt x="117" y="335"/>
                      </a:lnTo>
                      <a:lnTo>
                        <a:pt x="141" y="249"/>
                      </a:lnTo>
                      <a:lnTo>
                        <a:pt x="578" y="381"/>
                      </a:lnTo>
                      <a:lnTo>
                        <a:pt x="157" y="179"/>
                      </a:lnTo>
                      <a:lnTo>
                        <a:pt x="594" y="343"/>
                      </a:lnTo>
                      <a:lnTo>
                        <a:pt x="438" y="233"/>
                      </a:lnTo>
                      <a:lnTo>
                        <a:pt x="594" y="296"/>
                      </a:lnTo>
                      <a:lnTo>
                        <a:pt x="196" y="31"/>
                      </a:lnTo>
                      <a:lnTo>
                        <a:pt x="189" y="0"/>
                      </a:lnTo>
                      <a:lnTo>
                        <a:pt x="189" y="0"/>
                      </a:lnTo>
                      <a:lnTo>
                        <a:pt x="189" y="0"/>
                      </a:lnTo>
                      <a:close/>
                    </a:path>
                  </a:pathLst>
                </a:custGeom>
                <a:solidFill>
                  <a:srgbClr val="000000"/>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solidFill>
                      <a:schemeClr val="bg1"/>
                    </a:solidFill>
                    <a:latin typeface="Arial Unicode MS" pitchFamily="50" charset="-127"/>
                    <a:ea typeface="Arial Unicode MS" pitchFamily="50" charset="-127"/>
                    <a:cs typeface="Arial" pitchFamily="34" charset="0"/>
                  </a:endParaRPr>
                </a:p>
              </p:txBody>
            </p:sp>
            <p:sp>
              <p:nvSpPr>
                <p:cNvPr id="39" name="Freeform 78"/>
                <p:cNvSpPr>
                  <a:spLocks/>
                </p:cNvSpPr>
                <p:nvPr/>
              </p:nvSpPr>
              <p:spPr bwMode="auto">
                <a:xfrm>
                  <a:off x="6014963" y="4263777"/>
                  <a:ext cx="117475" cy="96838"/>
                </a:xfrm>
                <a:custGeom>
                  <a:avLst/>
                  <a:gdLst/>
                  <a:ahLst/>
                  <a:cxnLst>
                    <a:cxn ang="0">
                      <a:pos x="80" y="0"/>
                    </a:cxn>
                    <a:cxn ang="0">
                      <a:pos x="149" y="62"/>
                    </a:cxn>
                    <a:cxn ang="0">
                      <a:pos x="64" y="62"/>
                    </a:cxn>
                    <a:cxn ang="0">
                      <a:pos x="24" y="124"/>
                    </a:cxn>
                    <a:cxn ang="0">
                      <a:pos x="24" y="62"/>
                    </a:cxn>
                    <a:cxn ang="0">
                      <a:pos x="0" y="62"/>
                    </a:cxn>
                    <a:cxn ang="0">
                      <a:pos x="0" y="0"/>
                    </a:cxn>
                    <a:cxn ang="0">
                      <a:pos x="80" y="0"/>
                    </a:cxn>
                    <a:cxn ang="0">
                      <a:pos x="80" y="0"/>
                    </a:cxn>
                    <a:cxn ang="0">
                      <a:pos x="80" y="0"/>
                    </a:cxn>
                  </a:cxnLst>
                  <a:rect l="0" t="0" r="r" b="b"/>
                  <a:pathLst>
                    <a:path w="149" h="124">
                      <a:moveTo>
                        <a:pt x="80" y="0"/>
                      </a:moveTo>
                      <a:lnTo>
                        <a:pt x="149" y="62"/>
                      </a:lnTo>
                      <a:lnTo>
                        <a:pt x="64" y="62"/>
                      </a:lnTo>
                      <a:lnTo>
                        <a:pt x="24" y="124"/>
                      </a:lnTo>
                      <a:lnTo>
                        <a:pt x="24" y="62"/>
                      </a:lnTo>
                      <a:lnTo>
                        <a:pt x="0" y="62"/>
                      </a:lnTo>
                      <a:lnTo>
                        <a:pt x="0" y="0"/>
                      </a:lnTo>
                      <a:lnTo>
                        <a:pt x="80" y="0"/>
                      </a:lnTo>
                      <a:lnTo>
                        <a:pt x="80" y="0"/>
                      </a:lnTo>
                      <a:lnTo>
                        <a:pt x="80" y="0"/>
                      </a:lnTo>
                      <a:close/>
                    </a:path>
                  </a:pathLst>
                </a:custGeom>
                <a:solidFill>
                  <a:srgbClr val="000000"/>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solidFill>
                      <a:schemeClr val="bg1"/>
                    </a:solidFill>
                    <a:latin typeface="Arial Unicode MS" pitchFamily="50" charset="-127"/>
                    <a:ea typeface="Arial Unicode MS" pitchFamily="50" charset="-127"/>
                    <a:cs typeface="Arial" pitchFamily="34" charset="0"/>
                  </a:endParaRPr>
                </a:p>
              </p:txBody>
            </p:sp>
            <p:sp>
              <p:nvSpPr>
                <p:cNvPr id="40" name="Freeform 81"/>
                <p:cNvSpPr>
                  <a:spLocks/>
                </p:cNvSpPr>
                <p:nvPr/>
              </p:nvSpPr>
              <p:spPr bwMode="auto">
                <a:xfrm>
                  <a:off x="5351388" y="2996952"/>
                  <a:ext cx="446088" cy="1717675"/>
                </a:xfrm>
                <a:custGeom>
                  <a:avLst/>
                  <a:gdLst/>
                  <a:ahLst/>
                  <a:cxnLst>
                    <a:cxn ang="0">
                      <a:pos x="561" y="0"/>
                    </a:cxn>
                    <a:cxn ang="0">
                      <a:pos x="484" y="94"/>
                    </a:cxn>
                    <a:cxn ang="0">
                      <a:pos x="375" y="352"/>
                    </a:cxn>
                    <a:cxn ang="0">
                      <a:pos x="264" y="665"/>
                    </a:cxn>
                    <a:cxn ang="0">
                      <a:pos x="179" y="962"/>
                    </a:cxn>
                    <a:cxn ang="0">
                      <a:pos x="101" y="1344"/>
                    </a:cxn>
                    <a:cxn ang="0">
                      <a:pos x="47" y="1642"/>
                    </a:cxn>
                    <a:cxn ang="0">
                      <a:pos x="15" y="1853"/>
                    </a:cxn>
                    <a:cxn ang="0">
                      <a:pos x="0" y="2040"/>
                    </a:cxn>
                    <a:cxn ang="0">
                      <a:pos x="15" y="2165"/>
                    </a:cxn>
                    <a:cxn ang="0">
                      <a:pos x="24" y="1969"/>
                    </a:cxn>
                    <a:cxn ang="0">
                      <a:pos x="62" y="1666"/>
                    </a:cxn>
                    <a:cxn ang="0">
                      <a:pos x="131" y="1289"/>
                    </a:cxn>
                    <a:cxn ang="0">
                      <a:pos x="217" y="915"/>
                    </a:cxn>
                    <a:cxn ang="0">
                      <a:pos x="329" y="539"/>
                    </a:cxn>
                    <a:cxn ang="0">
                      <a:pos x="413" y="281"/>
                    </a:cxn>
                    <a:cxn ang="0">
                      <a:pos x="484" y="111"/>
                    </a:cxn>
                    <a:cxn ang="0">
                      <a:pos x="561" y="0"/>
                    </a:cxn>
                    <a:cxn ang="0">
                      <a:pos x="561" y="0"/>
                    </a:cxn>
                    <a:cxn ang="0">
                      <a:pos x="561" y="0"/>
                    </a:cxn>
                  </a:cxnLst>
                  <a:rect l="0" t="0" r="r" b="b"/>
                  <a:pathLst>
                    <a:path w="561" h="2165">
                      <a:moveTo>
                        <a:pt x="561" y="0"/>
                      </a:moveTo>
                      <a:lnTo>
                        <a:pt x="484" y="94"/>
                      </a:lnTo>
                      <a:lnTo>
                        <a:pt x="375" y="352"/>
                      </a:lnTo>
                      <a:lnTo>
                        <a:pt x="264" y="665"/>
                      </a:lnTo>
                      <a:lnTo>
                        <a:pt x="179" y="962"/>
                      </a:lnTo>
                      <a:lnTo>
                        <a:pt x="101" y="1344"/>
                      </a:lnTo>
                      <a:lnTo>
                        <a:pt x="47" y="1642"/>
                      </a:lnTo>
                      <a:lnTo>
                        <a:pt x="15" y="1853"/>
                      </a:lnTo>
                      <a:lnTo>
                        <a:pt x="0" y="2040"/>
                      </a:lnTo>
                      <a:lnTo>
                        <a:pt x="15" y="2165"/>
                      </a:lnTo>
                      <a:lnTo>
                        <a:pt x="24" y="1969"/>
                      </a:lnTo>
                      <a:lnTo>
                        <a:pt x="62" y="1666"/>
                      </a:lnTo>
                      <a:lnTo>
                        <a:pt x="131" y="1289"/>
                      </a:lnTo>
                      <a:lnTo>
                        <a:pt x="217" y="915"/>
                      </a:lnTo>
                      <a:lnTo>
                        <a:pt x="329" y="539"/>
                      </a:lnTo>
                      <a:lnTo>
                        <a:pt x="413" y="281"/>
                      </a:lnTo>
                      <a:lnTo>
                        <a:pt x="484" y="111"/>
                      </a:lnTo>
                      <a:lnTo>
                        <a:pt x="561" y="0"/>
                      </a:lnTo>
                      <a:lnTo>
                        <a:pt x="561" y="0"/>
                      </a:lnTo>
                      <a:lnTo>
                        <a:pt x="561" y="0"/>
                      </a:lnTo>
                      <a:close/>
                    </a:path>
                  </a:pathLst>
                </a:custGeom>
                <a:solidFill>
                  <a:srgbClr val="000000"/>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solidFill>
                      <a:schemeClr val="bg1"/>
                    </a:solidFill>
                    <a:latin typeface="Arial Unicode MS" pitchFamily="50" charset="-127"/>
                    <a:ea typeface="Arial Unicode MS" pitchFamily="50" charset="-127"/>
                    <a:cs typeface="Arial" pitchFamily="34" charset="0"/>
                  </a:endParaRPr>
                </a:p>
              </p:txBody>
            </p:sp>
            <p:sp>
              <p:nvSpPr>
                <p:cNvPr id="41" name="Freeform 82"/>
                <p:cNvSpPr>
                  <a:spLocks/>
                </p:cNvSpPr>
                <p:nvPr/>
              </p:nvSpPr>
              <p:spPr bwMode="auto">
                <a:xfrm>
                  <a:off x="5364088" y="2996952"/>
                  <a:ext cx="719138" cy="1743075"/>
                </a:xfrm>
                <a:custGeom>
                  <a:avLst/>
                  <a:gdLst/>
                  <a:ahLst/>
                  <a:cxnLst>
                    <a:cxn ang="0">
                      <a:pos x="516" y="46"/>
                    </a:cxn>
                    <a:cxn ang="0">
                      <a:pos x="546" y="46"/>
                    </a:cxn>
                    <a:cxn ang="0">
                      <a:pos x="563" y="87"/>
                    </a:cxn>
                    <a:cxn ang="0">
                      <a:pos x="579" y="158"/>
                    </a:cxn>
                    <a:cxn ang="0">
                      <a:pos x="563" y="336"/>
                    </a:cxn>
                    <a:cxn ang="0">
                      <a:pos x="492" y="758"/>
                    </a:cxn>
                    <a:cxn ang="0">
                      <a:pos x="383" y="1243"/>
                    </a:cxn>
                    <a:cxn ang="0">
                      <a:pos x="267" y="1642"/>
                    </a:cxn>
                    <a:cxn ang="0">
                      <a:pos x="148" y="1969"/>
                    </a:cxn>
                    <a:cxn ang="0">
                      <a:pos x="77" y="2127"/>
                    </a:cxn>
                    <a:cxn ang="0">
                      <a:pos x="39" y="2181"/>
                    </a:cxn>
                    <a:cxn ang="0">
                      <a:pos x="0" y="2181"/>
                    </a:cxn>
                    <a:cxn ang="0">
                      <a:pos x="23" y="2195"/>
                    </a:cxn>
                    <a:cxn ang="0">
                      <a:pos x="77" y="2181"/>
                    </a:cxn>
                    <a:cxn ang="0">
                      <a:pos x="225" y="2047"/>
                    </a:cxn>
                    <a:cxn ang="0">
                      <a:pos x="368" y="1862"/>
                    </a:cxn>
                    <a:cxn ang="0">
                      <a:pos x="478" y="1657"/>
                    </a:cxn>
                    <a:cxn ang="0">
                      <a:pos x="555" y="1478"/>
                    </a:cxn>
                    <a:cxn ang="0">
                      <a:pos x="736" y="1633"/>
                    </a:cxn>
                    <a:cxn ang="0">
                      <a:pos x="805" y="1508"/>
                    </a:cxn>
                    <a:cxn ang="0">
                      <a:pos x="852" y="1360"/>
                    </a:cxn>
                    <a:cxn ang="0">
                      <a:pos x="890" y="1149"/>
                    </a:cxn>
                    <a:cxn ang="0">
                      <a:pos x="908" y="985"/>
                    </a:cxn>
                    <a:cxn ang="0">
                      <a:pos x="890" y="821"/>
                    </a:cxn>
                    <a:cxn ang="0">
                      <a:pos x="751" y="1024"/>
                    </a:cxn>
                    <a:cxn ang="0">
                      <a:pos x="712" y="970"/>
                    </a:cxn>
                    <a:cxn ang="0">
                      <a:pos x="728" y="744"/>
                    </a:cxn>
                    <a:cxn ang="0">
                      <a:pos x="728" y="501"/>
                    </a:cxn>
                    <a:cxn ang="0">
                      <a:pos x="695" y="236"/>
                    </a:cxn>
                    <a:cxn ang="0">
                      <a:pos x="657" y="94"/>
                    </a:cxn>
                    <a:cxn ang="0">
                      <a:pos x="611" y="9"/>
                    </a:cxn>
                    <a:cxn ang="0">
                      <a:pos x="555" y="0"/>
                    </a:cxn>
                    <a:cxn ang="0">
                      <a:pos x="516" y="46"/>
                    </a:cxn>
                    <a:cxn ang="0">
                      <a:pos x="516" y="46"/>
                    </a:cxn>
                    <a:cxn ang="0">
                      <a:pos x="516" y="46"/>
                    </a:cxn>
                  </a:cxnLst>
                  <a:rect l="0" t="0" r="r" b="b"/>
                  <a:pathLst>
                    <a:path w="908" h="2195">
                      <a:moveTo>
                        <a:pt x="516" y="46"/>
                      </a:moveTo>
                      <a:lnTo>
                        <a:pt x="546" y="46"/>
                      </a:lnTo>
                      <a:lnTo>
                        <a:pt x="563" y="87"/>
                      </a:lnTo>
                      <a:lnTo>
                        <a:pt x="579" y="158"/>
                      </a:lnTo>
                      <a:lnTo>
                        <a:pt x="563" y="336"/>
                      </a:lnTo>
                      <a:lnTo>
                        <a:pt x="492" y="758"/>
                      </a:lnTo>
                      <a:lnTo>
                        <a:pt x="383" y="1243"/>
                      </a:lnTo>
                      <a:lnTo>
                        <a:pt x="267" y="1642"/>
                      </a:lnTo>
                      <a:lnTo>
                        <a:pt x="148" y="1969"/>
                      </a:lnTo>
                      <a:lnTo>
                        <a:pt x="77" y="2127"/>
                      </a:lnTo>
                      <a:lnTo>
                        <a:pt x="39" y="2181"/>
                      </a:lnTo>
                      <a:lnTo>
                        <a:pt x="0" y="2181"/>
                      </a:lnTo>
                      <a:lnTo>
                        <a:pt x="23" y="2195"/>
                      </a:lnTo>
                      <a:lnTo>
                        <a:pt x="77" y="2181"/>
                      </a:lnTo>
                      <a:lnTo>
                        <a:pt x="225" y="2047"/>
                      </a:lnTo>
                      <a:lnTo>
                        <a:pt x="368" y="1862"/>
                      </a:lnTo>
                      <a:lnTo>
                        <a:pt x="478" y="1657"/>
                      </a:lnTo>
                      <a:lnTo>
                        <a:pt x="555" y="1478"/>
                      </a:lnTo>
                      <a:lnTo>
                        <a:pt x="736" y="1633"/>
                      </a:lnTo>
                      <a:lnTo>
                        <a:pt x="805" y="1508"/>
                      </a:lnTo>
                      <a:lnTo>
                        <a:pt x="852" y="1360"/>
                      </a:lnTo>
                      <a:lnTo>
                        <a:pt x="890" y="1149"/>
                      </a:lnTo>
                      <a:lnTo>
                        <a:pt x="908" y="985"/>
                      </a:lnTo>
                      <a:lnTo>
                        <a:pt x="890" y="821"/>
                      </a:lnTo>
                      <a:lnTo>
                        <a:pt x="751" y="1024"/>
                      </a:lnTo>
                      <a:lnTo>
                        <a:pt x="712" y="970"/>
                      </a:lnTo>
                      <a:lnTo>
                        <a:pt x="728" y="744"/>
                      </a:lnTo>
                      <a:lnTo>
                        <a:pt x="728" y="501"/>
                      </a:lnTo>
                      <a:lnTo>
                        <a:pt x="695" y="236"/>
                      </a:lnTo>
                      <a:lnTo>
                        <a:pt x="657" y="94"/>
                      </a:lnTo>
                      <a:lnTo>
                        <a:pt x="611" y="9"/>
                      </a:lnTo>
                      <a:lnTo>
                        <a:pt x="555" y="0"/>
                      </a:lnTo>
                      <a:lnTo>
                        <a:pt x="516" y="46"/>
                      </a:lnTo>
                      <a:lnTo>
                        <a:pt x="516" y="46"/>
                      </a:lnTo>
                      <a:lnTo>
                        <a:pt x="516" y="46"/>
                      </a:lnTo>
                      <a:close/>
                    </a:path>
                  </a:pathLst>
                </a:custGeom>
                <a:solidFill>
                  <a:srgbClr val="000000"/>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solidFill>
                      <a:schemeClr val="bg1"/>
                    </a:solidFill>
                    <a:latin typeface="Arial Unicode MS" pitchFamily="50" charset="-127"/>
                    <a:ea typeface="Arial Unicode MS" pitchFamily="50" charset="-127"/>
                    <a:cs typeface="Arial" pitchFamily="34" charset="0"/>
                  </a:endParaRPr>
                </a:p>
              </p:txBody>
            </p:sp>
            <p:sp>
              <p:nvSpPr>
                <p:cNvPr id="42" name="Freeform 83"/>
                <p:cNvSpPr>
                  <a:spLocks/>
                </p:cNvSpPr>
                <p:nvPr/>
              </p:nvSpPr>
              <p:spPr bwMode="auto">
                <a:xfrm>
                  <a:off x="5400600" y="3003302"/>
                  <a:ext cx="693738" cy="1730375"/>
                </a:xfrm>
                <a:custGeom>
                  <a:avLst/>
                  <a:gdLst/>
                  <a:ahLst/>
                  <a:cxnLst>
                    <a:cxn ang="0">
                      <a:pos x="564" y="0"/>
                    </a:cxn>
                    <a:cxn ang="0">
                      <a:pos x="648" y="109"/>
                    </a:cxn>
                    <a:cxn ang="0">
                      <a:pos x="742" y="312"/>
                    </a:cxn>
                    <a:cxn ang="0">
                      <a:pos x="813" y="530"/>
                    </a:cxn>
                    <a:cxn ang="0">
                      <a:pos x="867" y="819"/>
                    </a:cxn>
                    <a:cxn ang="0">
                      <a:pos x="874" y="1030"/>
                    </a:cxn>
                    <a:cxn ang="0">
                      <a:pos x="837" y="1280"/>
                    </a:cxn>
                    <a:cxn ang="0">
                      <a:pos x="766" y="1515"/>
                    </a:cxn>
                    <a:cxn ang="0">
                      <a:pos x="641" y="1710"/>
                    </a:cxn>
                    <a:cxn ang="0">
                      <a:pos x="469" y="1890"/>
                    </a:cxn>
                    <a:cxn ang="0">
                      <a:pos x="297" y="2031"/>
                    </a:cxn>
                    <a:cxn ang="0">
                      <a:pos x="101" y="2141"/>
                    </a:cxn>
                    <a:cxn ang="0">
                      <a:pos x="0" y="2180"/>
                    </a:cxn>
                    <a:cxn ang="0">
                      <a:pos x="69" y="2125"/>
                    </a:cxn>
                    <a:cxn ang="0">
                      <a:pos x="226" y="2023"/>
                    </a:cxn>
                    <a:cxn ang="0">
                      <a:pos x="351" y="1946"/>
                    </a:cxn>
                    <a:cxn ang="0">
                      <a:pos x="485" y="1829"/>
                    </a:cxn>
                    <a:cxn ang="0">
                      <a:pos x="601" y="1678"/>
                    </a:cxn>
                    <a:cxn ang="0">
                      <a:pos x="711" y="1469"/>
                    </a:cxn>
                    <a:cxn ang="0">
                      <a:pos x="805" y="991"/>
                    </a:cxn>
                    <a:cxn ang="0">
                      <a:pos x="805" y="741"/>
                    </a:cxn>
                    <a:cxn ang="0">
                      <a:pos x="773" y="506"/>
                    </a:cxn>
                    <a:cxn ang="0">
                      <a:pos x="711" y="304"/>
                    </a:cxn>
                    <a:cxn ang="0">
                      <a:pos x="648" y="179"/>
                    </a:cxn>
                    <a:cxn ang="0">
                      <a:pos x="564" y="78"/>
                    </a:cxn>
                    <a:cxn ang="0">
                      <a:pos x="564" y="0"/>
                    </a:cxn>
                    <a:cxn ang="0">
                      <a:pos x="564" y="0"/>
                    </a:cxn>
                    <a:cxn ang="0">
                      <a:pos x="564" y="0"/>
                    </a:cxn>
                  </a:cxnLst>
                  <a:rect l="0" t="0" r="r" b="b"/>
                  <a:pathLst>
                    <a:path w="874" h="2180">
                      <a:moveTo>
                        <a:pt x="564" y="0"/>
                      </a:moveTo>
                      <a:lnTo>
                        <a:pt x="648" y="109"/>
                      </a:lnTo>
                      <a:lnTo>
                        <a:pt x="742" y="312"/>
                      </a:lnTo>
                      <a:lnTo>
                        <a:pt x="813" y="530"/>
                      </a:lnTo>
                      <a:lnTo>
                        <a:pt x="867" y="819"/>
                      </a:lnTo>
                      <a:lnTo>
                        <a:pt x="874" y="1030"/>
                      </a:lnTo>
                      <a:lnTo>
                        <a:pt x="837" y="1280"/>
                      </a:lnTo>
                      <a:lnTo>
                        <a:pt x="766" y="1515"/>
                      </a:lnTo>
                      <a:lnTo>
                        <a:pt x="641" y="1710"/>
                      </a:lnTo>
                      <a:lnTo>
                        <a:pt x="469" y="1890"/>
                      </a:lnTo>
                      <a:lnTo>
                        <a:pt x="297" y="2031"/>
                      </a:lnTo>
                      <a:lnTo>
                        <a:pt x="101" y="2141"/>
                      </a:lnTo>
                      <a:lnTo>
                        <a:pt x="0" y="2180"/>
                      </a:lnTo>
                      <a:lnTo>
                        <a:pt x="69" y="2125"/>
                      </a:lnTo>
                      <a:lnTo>
                        <a:pt x="226" y="2023"/>
                      </a:lnTo>
                      <a:lnTo>
                        <a:pt x="351" y="1946"/>
                      </a:lnTo>
                      <a:lnTo>
                        <a:pt x="485" y="1829"/>
                      </a:lnTo>
                      <a:lnTo>
                        <a:pt x="601" y="1678"/>
                      </a:lnTo>
                      <a:lnTo>
                        <a:pt x="711" y="1469"/>
                      </a:lnTo>
                      <a:lnTo>
                        <a:pt x="805" y="991"/>
                      </a:lnTo>
                      <a:lnTo>
                        <a:pt x="805" y="741"/>
                      </a:lnTo>
                      <a:lnTo>
                        <a:pt x="773" y="506"/>
                      </a:lnTo>
                      <a:lnTo>
                        <a:pt x="711" y="304"/>
                      </a:lnTo>
                      <a:lnTo>
                        <a:pt x="648" y="179"/>
                      </a:lnTo>
                      <a:lnTo>
                        <a:pt x="564" y="78"/>
                      </a:lnTo>
                      <a:lnTo>
                        <a:pt x="564" y="0"/>
                      </a:lnTo>
                      <a:lnTo>
                        <a:pt x="564" y="0"/>
                      </a:lnTo>
                      <a:lnTo>
                        <a:pt x="564" y="0"/>
                      </a:lnTo>
                      <a:close/>
                    </a:path>
                  </a:pathLst>
                </a:custGeom>
                <a:solidFill>
                  <a:srgbClr val="000000"/>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solidFill>
                      <a:schemeClr val="bg1"/>
                    </a:solidFill>
                    <a:latin typeface="Arial Unicode MS" pitchFamily="50" charset="-127"/>
                    <a:ea typeface="Arial Unicode MS" pitchFamily="50" charset="-127"/>
                    <a:cs typeface="Arial" pitchFamily="34" charset="0"/>
                  </a:endParaRPr>
                </a:p>
              </p:txBody>
            </p:sp>
            <p:sp>
              <p:nvSpPr>
                <p:cNvPr id="43" name="Freeform 84"/>
                <p:cNvSpPr>
                  <a:spLocks/>
                </p:cNvSpPr>
                <p:nvPr/>
              </p:nvSpPr>
              <p:spPr bwMode="auto">
                <a:xfrm>
                  <a:off x="5537125" y="3184277"/>
                  <a:ext cx="465138" cy="1457325"/>
                </a:xfrm>
                <a:custGeom>
                  <a:avLst/>
                  <a:gdLst/>
                  <a:ahLst/>
                  <a:cxnLst>
                    <a:cxn ang="0">
                      <a:pos x="476" y="0"/>
                    </a:cxn>
                    <a:cxn ang="0">
                      <a:pos x="547" y="295"/>
                    </a:cxn>
                    <a:cxn ang="0">
                      <a:pos x="563" y="561"/>
                    </a:cxn>
                    <a:cxn ang="0">
                      <a:pos x="556" y="740"/>
                    </a:cxn>
                    <a:cxn ang="0">
                      <a:pos x="485" y="1100"/>
                    </a:cxn>
                    <a:cxn ang="0">
                      <a:pos x="360" y="1406"/>
                    </a:cxn>
                    <a:cxn ang="0">
                      <a:pos x="226" y="1602"/>
                    </a:cxn>
                    <a:cxn ang="0">
                      <a:pos x="0" y="1835"/>
                    </a:cxn>
                    <a:cxn ang="0">
                      <a:pos x="179" y="1679"/>
                    </a:cxn>
                    <a:cxn ang="0">
                      <a:pos x="313" y="1537"/>
                    </a:cxn>
                    <a:cxn ang="0">
                      <a:pos x="438" y="1319"/>
                    </a:cxn>
                    <a:cxn ang="0">
                      <a:pos x="556" y="975"/>
                    </a:cxn>
                    <a:cxn ang="0">
                      <a:pos x="586" y="655"/>
                    </a:cxn>
                    <a:cxn ang="0">
                      <a:pos x="586" y="422"/>
                    </a:cxn>
                    <a:cxn ang="0">
                      <a:pos x="547" y="202"/>
                    </a:cxn>
                    <a:cxn ang="0">
                      <a:pos x="476" y="0"/>
                    </a:cxn>
                    <a:cxn ang="0">
                      <a:pos x="476" y="0"/>
                    </a:cxn>
                    <a:cxn ang="0">
                      <a:pos x="476" y="0"/>
                    </a:cxn>
                  </a:cxnLst>
                  <a:rect l="0" t="0" r="r" b="b"/>
                  <a:pathLst>
                    <a:path w="586" h="1835">
                      <a:moveTo>
                        <a:pt x="476" y="0"/>
                      </a:moveTo>
                      <a:lnTo>
                        <a:pt x="547" y="295"/>
                      </a:lnTo>
                      <a:lnTo>
                        <a:pt x="563" y="561"/>
                      </a:lnTo>
                      <a:lnTo>
                        <a:pt x="556" y="740"/>
                      </a:lnTo>
                      <a:lnTo>
                        <a:pt x="485" y="1100"/>
                      </a:lnTo>
                      <a:lnTo>
                        <a:pt x="360" y="1406"/>
                      </a:lnTo>
                      <a:lnTo>
                        <a:pt x="226" y="1602"/>
                      </a:lnTo>
                      <a:lnTo>
                        <a:pt x="0" y="1835"/>
                      </a:lnTo>
                      <a:lnTo>
                        <a:pt x="179" y="1679"/>
                      </a:lnTo>
                      <a:lnTo>
                        <a:pt x="313" y="1537"/>
                      </a:lnTo>
                      <a:lnTo>
                        <a:pt x="438" y="1319"/>
                      </a:lnTo>
                      <a:lnTo>
                        <a:pt x="556" y="975"/>
                      </a:lnTo>
                      <a:lnTo>
                        <a:pt x="586" y="655"/>
                      </a:lnTo>
                      <a:lnTo>
                        <a:pt x="586" y="422"/>
                      </a:lnTo>
                      <a:lnTo>
                        <a:pt x="547" y="202"/>
                      </a:lnTo>
                      <a:lnTo>
                        <a:pt x="476" y="0"/>
                      </a:lnTo>
                      <a:lnTo>
                        <a:pt x="476" y="0"/>
                      </a:lnTo>
                      <a:lnTo>
                        <a:pt x="476" y="0"/>
                      </a:lnTo>
                      <a:close/>
                    </a:path>
                  </a:pathLst>
                </a:custGeom>
                <a:solidFill>
                  <a:srgbClr val="000000"/>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solidFill>
                      <a:schemeClr val="bg1"/>
                    </a:solidFill>
                    <a:latin typeface="Arial Unicode MS" pitchFamily="50" charset="-127"/>
                    <a:ea typeface="Arial Unicode MS" pitchFamily="50" charset="-127"/>
                    <a:cs typeface="Arial" pitchFamily="34" charset="0"/>
                  </a:endParaRPr>
                </a:p>
              </p:txBody>
            </p:sp>
            <p:sp>
              <p:nvSpPr>
                <p:cNvPr id="44" name="Freeform 85"/>
                <p:cNvSpPr>
                  <a:spLocks/>
                </p:cNvSpPr>
                <p:nvPr/>
              </p:nvSpPr>
              <p:spPr bwMode="auto">
                <a:xfrm>
                  <a:off x="5897488" y="3158877"/>
                  <a:ext cx="171450" cy="687388"/>
                </a:xfrm>
                <a:custGeom>
                  <a:avLst/>
                  <a:gdLst/>
                  <a:ahLst/>
                  <a:cxnLst>
                    <a:cxn ang="0">
                      <a:pos x="217" y="843"/>
                    </a:cxn>
                    <a:cxn ang="0">
                      <a:pos x="132" y="344"/>
                    </a:cxn>
                    <a:cxn ang="0">
                      <a:pos x="78" y="180"/>
                    </a:cxn>
                    <a:cxn ang="0">
                      <a:pos x="0" y="0"/>
                    </a:cxn>
                    <a:cxn ang="0">
                      <a:pos x="102" y="320"/>
                    </a:cxn>
                    <a:cxn ang="0">
                      <a:pos x="147" y="586"/>
                    </a:cxn>
                    <a:cxn ang="0">
                      <a:pos x="187" y="866"/>
                    </a:cxn>
                    <a:cxn ang="0">
                      <a:pos x="217" y="843"/>
                    </a:cxn>
                    <a:cxn ang="0">
                      <a:pos x="217" y="843"/>
                    </a:cxn>
                    <a:cxn ang="0">
                      <a:pos x="217" y="843"/>
                    </a:cxn>
                  </a:cxnLst>
                  <a:rect l="0" t="0" r="r" b="b"/>
                  <a:pathLst>
                    <a:path w="217" h="866">
                      <a:moveTo>
                        <a:pt x="217" y="843"/>
                      </a:moveTo>
                      <a:lnTo>
                        <a:pt x="132" y="344"/>
                      </a:lnTo>
                      <a:lnTo>
                        <a:pt x="78" y="180"/>
                      </a:lnTo>
                      <a:lnTo>
                        <a:pt x="0" y="0"/>
                      </a:lnTo>
                      <a:lnTo>
                        <a:pt x="102" y="320"/>
                      </a:lnTo>
                      <a:lnTo>
                        <a:pt x="147" y="586"/>
                      </a:lnTo>
                      <a:lnTo>
                        <a:pt x="187" y="866"/>
                      </a:lnTo>
                      <a:lnTo>
                        <a:pt x="217" y="843"/>
                      </a:lnTo>
                      <a:lnTo>
                        <a:pt x="217" y="843"/>
                      </a:lnTo>
                      <a:lnTo>
                        <a:pt x="217" y="843"/>
                      </a:lnTo>
                      <a:close/>
                    </a:path>
                  </a:pathLst>
                </a:custGeom>
                <a:solidFill>
                  <a:srgbClr val="000000"/>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solidFill>
                      <a:schemeClr val="bg1"/>
                    </a:solidFill>
                    <a:latin typeface="Arial Unicode MS" pitchFamily="50" charset="-127"/>
                    <a:ea typeface="Arial Unicode MS" pitchFamily="50" charset="-127"/>
                    <a:cs typeface="Arial" pitchFamily="34" charset="0"/>
                  </a:endParaRPr>
                </a:p>
              </p:txBody>
            </p:sp>
            <p:sp>
              <p:nvSpPr>
                <p:cNvPr id="45" name="Freeform 86"/>
                <p:cNvSpPr>
                  <a:spLocks/>
                </p:cNvSpPr>
                <p:nvPr/>
              </p:nvSpPr>
              <p:spPr bwMode="auto">
                <a:xfrm>
                  <a:off x="5903838" y="3331914"/>
                  <a:ext cx="179388" cy="547688"/>
                </a:xfrm>
                <a:custGeom>
                  <a:avLst/>
                  <a:gdLst/>
                  <a:ahLst/>
                  <a:cxnLst>
                    <a:cxn ang="0">
                      <a:pos x="115" y="0"/>
                    </a:cxn>
                    <a:cxn ang="0">
                      <a:pos x="0" y="109"/>
                    </a:cxn>
                    <a:cxn ang="0">
                      <a:pos x="148" y="181"/>
                    </a:cxn>
                    <a:cxn ang="0">
                      <a:pos x="31" y="197"/>
                    </a:cxn>
                    <a:cxn ang="0">
                      <a:pos x="171" y="375"/>
                    </a:cxn>
                    <a:cxn ang="0">
                      <a:pos x="14" y="368"/>
                    </a:cxn>
                    <a:cxn ang="0">
                      <a:pos x="209" y="689"/>
                    </a:cxn>
                    <a:cxn ang="0">
                      <a:pos x="70" y="399"/>
                    </a:cxn>
                    <a:cxn ang="0">
                      <a:pos x="227" y="391"/>
                    </a:cxn>
                    <a:cxn ang="0">
                      <a:pos x="85" y="221"/>
                    </a:cxn>
                    <a:cxn ang="0">
                      <a:pos x="195" y="188"/>
                    </a:cxn>
                    <a:cxn ang="0">
                      <a:pos x="55" y="102"/>
                    </a:cxn>
                    <a:cxn ang="0">
                      <a:pos x="132" y="8"/>
                    </a:cxn>
                    <a:cxn ang="0">
                      <a:pos x="115" y="0"/>
                    </a:cxn>
                    <a:cxn ang="0">
                      <a:pos x="115" y="0"/>
                    </a:cxn>
                    <a:cxn ang="0">
                      <a:pos x="115" y="0"/>
                    </a:cxn>
                  </a:cxnLst>
                  <a:rect l="0" t="0" r="r" b="b"/>
                  <a:pathLst>
                    <a:path w="227" h="689">
                      <a:moveTo>
                        <a:pt x="115" y="0"/>
                      </a:moveTo>
                      <a:lnTo>
                        <a:pt x="0" y="109"/>
                      </a:lnTo>
                      <a:lnTo>
                        <a:pt x="148" y="181"/>
                      </a:lnTo>
                      <a:lnTo>
                        <a:pt x="31" y="197"/>
                      </a:lnTo>
                      <a:lnTo>
                        <a:pt x="171" y="375"/>
                      </a:lnTo>
                      <a:lnTo>
                        <a:pt x="14" y="368"/>
                      </a:lnTo>
                      <a:lnTo>
                        <a:pt x="209" y="689"/>
                      </a:lnTo>
                      <a:lnTo>
                        <a:pt x="70" y="399"/>
                      </a:lnTo>
                      <a:lnTo>
                        <a:pt x="227" y="391"/>
                      </a:lnTo>
                      <a:lnTo>
                        <a:pt x="85" y="221"/>
                      </a:lnTo>
                      <a:lnTo>
                        <a:pt x="195" y="188"/>
                      </a:lnTo>
                      <a:lnTo>
                        <a:pt x="55" y="102"/>
                      </a:lnTo>
                      <a:lnTo>
                        <a:pt x="132" y="8"/>
                      </a:lnTo>
                      <a:lnTo>
                        <a:pt x="115" y="0"/>
                      </a:lnTo>
                      <a:lnTo>
                        <a:pt x="115" y="0"/>
                      </a:lnTo>
                      <a:lnTo>
                        <a:pt x="115" y="0"/>
                      </a:lnTo>
                      <a:close/>
                    </a:path>
                  </a:pathLst>
                </a:custGeom>
                <a:solidFill>
                  <a:srgbClr val="000000"/>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solidFill>
                      <a:schemeClr val="bg1"/>
                    </a:solidFill>
                    <a:latin typeface="Arial Unicode MS" pitchFamily="50" charset="-127"/>
                    <a:ea typeface="Arial Unicode MS" pitchFamily="50" charset="-127"/>
                    <a:cs typeface="Arial" pitchFamily="34" charset="0"/>
                  </a:endParaRPr>
                </a:p>
              </p:txBody>
            </p:sp>
            <p:sp>
              <p:nvSpPr>
                <p:cNvPr id="46" name="Freeform 87"/>
                <p:cNvSpPr>
                  <a:spLocks/>
                </p:cNvSpPr>
                <p:nvPr/>
              </p:nvSpPr>
              <p:spPr bwMode="auto">
                <a:xfrm>
                  <a:off x="5618088" y="4206627"/>
                  <a:ext cx="328613" cy="328613"/>
                </a:xfrm>
                <a:custGeom>
                  <a:avLst/>
                  <a:gdLst/>
                  <a:ahLst/>
                  <a:cxnLst>
                    <a:cxn ang="0">
                      <a:pos x="374" y="47"/>
                    </a:cxn>
                    <a:cxn ang="0">
                      <a:pos x="187" y="0"/>
                    </a:cxn>
                    <a:cxn ang="0">
                      <a:pos x="306" y="156"/>
                    </a:cxn>
                    <a:cxn ang="0">
                      <a:pos x="124" y="156"/>
                    </a:cxn>
                    <a:cxn ang="0">
                      <a:pos x="202" y="296"/>
                    </a:cxn>
                    <a:cxn ang="0">
                      <a:pos x="0" y="368"/>
                    </a:cxn>
                    <a:cxn ang="0">
                      <a:pos x="116" y="415"/>
                    </a:cxn>
                    <a:cxn ang="0">
                      <a:pos x="70" y="368"/>
                    </a:cxn>
                    <a:cxn ang="0">
                      <a:pos x="242" y="314"/>
                    </a:cxn>
                    <a:cxn ang="0">
                      <a:pos x="180" y="195"/>
                    </a:cxn>
                    <a:cxn ang="0">
                      <a:pos x="374" y="172"/>
                    </a:cxn>
                    <a:cxn ang="0">
                      <a:pos x="264" y="55"/>
                    </a:cxn>
                    <a:cxn ang="0">
                      <a:pos x="415" y="47"/>
                    </a:cxn>
                    <a:cxn ang="0">
                      <a:pos x="374" y="47"/>
                    </a:cxn>
                    <a:cxn ang="0">
                      <a:pos x="374" y="47"/>
                    </a:cxn>
                    <a:cxn ang="0">
                      <a:pos x="374" y="47"/>
                    </a:cxn>
                  </a:cxnLst>
                  <a:rect l="0" t="0" r="r" b="b"/>
                  <a:pathLst>
                    <a:path w="415" h="415">
                      <a:moveTo>
                        <a:pt x="374" y="47"/>
                      </a:moveTo>
                      <a:lnTo>
                        <a:pt x="187" y="0"/>
                      </a:lnTo>
                      <a:lnTo>
                        <a:pt x="306" y="156"/>
                      </a:lnTo>
                      <a:lnTo>
                        <a:pt x="124" y="156"/>
                      </a:lnTo>
                      <a:lnTo>
                        <a:pt x="202" y="296"/>
                      </a:lnTo>
                      <a:lnTo>
                        <a:pt x="0" y="368"/>
                      </a:lnTo>
                      <a:lnTo>
                        <a:pt x="116" y="415"/>
                      </a:lnTo>
                      <a:lnTo>
                        <a:pt x="70" y="368"/>
                      </a:lnTo>
                      <a:lnTo>
                        <a:pt x="242" y="314"/>
                      </a:lnTo>
                      <a:lnTo>
                        <a:pt x="180" y="195"/>
                      </a:lnTo>
                      <a:lnTo>
                        <a:pt x="374" y="172"/>
                      </a:lnTo>
                      <a:lnTo>
                        <a:pt x="264" y="55"/>
                      </a:lnTo>
                      <a:lnTo>
                        <a:pt x="415" y="47"/>
                      </a:lnTo>
                      <a:lnTo>
                        <a:pt x="374" y="47"/>
                      </a:lnTo>
                      <a:lnTo>
                        <a:pt x="374" y="47"/>
                      </a:lnTo>
                      <a:lnTo>
                        <a:pt x="374" y="47"/>
                      </a:lnTo>
                      <a:close/>
                    </a:path>
                  </a:pathLst>
                </a:custGeom>
                <a:solidFill>
                  <a:srgbClr val="000000"/>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solidFill>
                      <a:schemeClr val="bg1"/>
                    </a:solidFill>
                    <a:latin typeface="Arial Unicode MS" pitchFamily="50" charset="-127"/>
                    <a:ea typeface="Arial Unicode MS" pitchFamily="50" charset="-127"/>
                    <a:cs typeface="Arial" pitchFamily="34" charset="0"/>
                  </a:endParaRPr>
                </a:p>
              </p:txBody>
            </p:sp>
            <p:sp>
              <p:nvSpPr>
                <p:cNvPr id="47" name="Freeform 88"/>
                <p:cNvSpPr>
                  <a:spLocks/>
                </p:cNvSpPr>
                <p:nvPr/>
              </p:nvSpPr>
              <p:spPr bwMode="auto">
                <a:xfrm>
                  <a:off x="5680000" y="4127252"/>
                  <a:ext cx="174625" cy="347663"/>
                </a:xfrm>
                <a:custGeom>
                  <a:avLst/>
                  <a:gdLst/>
                  <a:ahLst/>
                  <a:cxnLst>
                    <a:cxn ang="0">
                      <a:pos x="181" y="55"/>
                    </a:cxn>
                    <a:cxn ang="0">
                      <a:pos x="148" y="172"/>
                    </a:cxn>
                    <a:cxn ang="0">
                      <a:pos x="63" y="327"/>
                    </a:cxn>
                    <a:cxn ang="0">
                      <a:pos x="0" y="439"/>
                    </a:cxn>
                    <a:cxn ang="0">
                      <a:pos x="125" y="250"/>
                    </a:cxn>
                    <a:cxn ang="0">
                      <a:pos x="181" y="139"/>
                    </a:cxn>
                    <a:cxn ang="0">
                      <a:pos x="220" y="0"/>
                    </a:cxn>
                    <a:cxn ang="0">
                      <a:pos x="181" y="55"/>
                    </a:cxn>
                    <a:cxn ang="0">
                      <a:pos x="181" y="55"/>
                    </a:cxn>
                    <a:cxn ang="0">
                      <a:pos x="181" y="55"/>
                    </a:cxn>
                  </a:cxnLst>
                  <a:rect l="0" t="0" r="r" b="b"/>
                  <a:pathLst>
                    <a:path w="220" h="439">
                      <a:moveTo>
                        <a:pt x="181" y="55"/>
                      </a:moveTo>
                      <a:lnTo>
                        <a:pt x="148" y="172"/>
                      </a:lnTo>
                      <a:lnTo>
                        <a:pt x="63" y="327"/>
                      </a:lnTo>
                      <a:lnTo>
                        <a:pt x="0" y="439"/>
                      </a:lnTo>
                      <a:lnTo>
                        <a:pt x="125" y="250"/>
                      </a:lnTo>
                      <a:lnTo>
                        <a:pt x="181" y="139"/>
                      </a:lnTo>
                      <a:lnTo>
                        <a:pt x="220" y="0"/>
                      </a:lnTo>
                      <a:lnTo>
                        <a:pt x="181" y="55"/>
                      </a:lnTo>
                      <a:lnTo>
                        <a:pt x="181" y="55"/>
                      </a:lnTo>
                      <a:lnTo>
                        <a:pt x="181" y="55"/>
                      </a:lnTo>
                      <a:close/>
                    </a:path>
                  </a:pathLst>
                </a:custGeom>
                <a:solidFill>
                  <a:srgbClr val="000000"/>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solidFill>
                      <a:schemeClr val="bg1"/>
                    </a:solidFill>
                    <a:latin typeface="Arial Unicode MS" pitchFamily="50" charset="-127"/>
                    <a:ea typeface="Arial Unicode MS" pitchFamily="50" charset="-127"/>
                    <a:cs typeface="Arial" pitchFamily="34" charset="0"/>
                  </a:endParaRPr>
                </a:p>
              </p:txBody>
            </p:sp>
            <p:sp>
              <p:nvSpPr>
                <p:cNvPr id="48" name="Freeform 89"/>
                <p:cNvSpPr>
                  <a:spLocks/>
                </p:cNvSpPr>
                <p:nvPr/>
              </p:nvSpPr>
              <p:spPr bwMode="auto">
                <a:xfrm>
                  <a:off x="5164063" y="3462089"/>
                  <a:ext cx="633413" cy="806450"/>
                </a:xfrm>
                <a:custGeom>
                  <a:avLst/>
                  <a:gdLst/>
                  <a:ahLst/>
                  <a:cxnLst>
                    <a:cxn ang="0">
                      <a:pos x="796" y="0"/>
                    </a:cxn>
                    <a:cxn ang="0">
                      <a:pos x="23" y="367"/>
                    </a:cxn>
                    <a:cxn ang="0">
                      <a:pos x="0" y="407"/>
                    </a:cxn>
                    <a:cxn ang="0">
                      <a:pos x="0" y="453"/>
                    </a:cxn>
                    <a:cxn ang="0">
                      <a:pos x="9" y="500"/>
                    </a:cxn>
                    <a:cxn ang="0">
                      <a:pos x="297" y="1017"/>
                    </a:cxn>
                    <a:cxn ang="0">
                      <a:pos x="297" y="985"/>
                    </a:cxn>
                    <a:cxn ang="0">
                      <a:pos x="23" y="491"/>
                    </a:cxn>
                    <a:cxn ang="0">
                      <a:pos x="15" y="438"/>
                    </a:cxn>
                    <a:cxn ang="0">
                      <a:pos x="30" y="407"/>
                    </a:cxn>
                    <a:cxn ang="0">
                      <a:pos x="54" y="376"/>
                    </a:cxn>
                    <a:cxn ang="0">
                      <a:pos x="782" y="48"/>
                    </a:cxn>
                    <a:cxn ang="0">
                      <a:pos x="796" y="0"/>
                    </a:cxn>
                    <a:cxn ang="0">
                      <a:pos x="796" y="0"/>
                    </a:cxn>
                    <a:cxn ang="0">
                      <a:pos x="796" y="0"/>
                    </a:cxn>
                  </a:cxnLst>
                  <a:rect l="0" t="0" r="r" b="b"/>
                  <a:pathLst>
                    <a:path w="796" h="1017">
                      <a:moveTo>
                        <a:pt x="796" y="0"/>
                      </a:moveTo>
                      <a:lnTo>
                        <a:pt x="23" y="367"/>
                      </a:lnTo>
                      <a:lnTo>
                        <a:pt x="0" y="407"/>
                      </a:lnTo>
                      <a:lnTo>
                        <a:pt x="0" y="453"/>
                      </a:lnTo>
                      <a:lnTo>
                        <a:pt x="9" y="500"/>
                      </a:lnTo>
                      <a:lnTo>
                        <a:pt x="297" y="1017"/>
                      </a:lnTo>
                      <a:lnTo>
                        <a:pt x="297" y="985"/>
                      </a:lnTo>
                      <a:lnTo>
                        <a:pt x="23" y="491"/>
                      </a:lnTo>
                      <a:lnTo>
                        <a:pt x="15" y="438"/>
                      </a:lnTo>
                      <a:lnTo>
                        <a:pt x="30" y="407"/>
                      </a:lnTo>
                      <a:lnTo>
                        <a:pt x="54" y="376"/>
                      </a:lnTo>
                      <a:lnTo>
                        <a:pt x="782" y="48"/>
                      </a:lnTo>
                      <a:lnTo>
                        <a:pt x="796" y="0"/>
                      </a:lnTo>
                      <a:lnTo>
                        <a:pt x="796" y="0"/>
                      </a:lnTo>
                      <a:lnTo>
                        <a:pt x="796" y="0"/>
                      </a:lnTo>
                      <a:close/>
                    </a:path>
                  </a:pathLst>
                </a:custGeom>
                <a:solidFill>
                  <a:srgbClr val="000000"/>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solidFill>
                      <a:schemeClr val="bg1"/>
                    </a:solidFill>
                    <a:latin typeface="Arial Unicode MS" pitchFamily="50" charset="-127"/>
                    <a:ea typeface="Arial Unicode MS" pitchFamily="50" charset="-127"/>
                    <a:cs typeface="Arial" pitchFamily="34" charset="0"/>
                  </a:endParaRPr>
                </a:p>
              </p:txBody>
            </p:sp>
            <p:sp>
              <p:nvSpPr>
                <p:cNvPr id="49" name="Freeform 90"/>
                <p:cNvSpPr>
                  <a:spLocks/>
                </p:cNvSpPr>
                <p:nvPr/>
              </p:nvSpPr>
              <p:spPr bwMode="auto">
                <a:xfrm>
                  <a:off x="5176763" y="3530352"/>
                  <a:ext cx="614363" cy="838200"/>
                </a:xfrm>
                <a:custGeom>
                  <a:avLst/>
                  <a:gdLst/>
                  <a:ahLst/>
                  <a:cxnLst>
                    <a:cxn ang="0">
                      <a:pos x="775" y="0"/>
                    </a:cxn>
                    <a:cxn ang="0">
                      <a:pos x="78" y="256"/>
                    </a:cxn>
                    <a:cxn ang="0">
                      <a:pos x="71" y="303"/>
                    </a:cxn>
                    <a:cxn ang="0">
                      <a:pos x="8" y="303"/>
                    </a:cxn>
                    <a:cxn ang="0">
                      <a:pos x="0" y="344"/>
                    </a:cxn>
                    <a:cxn ang="0">
                      <a:pos x="62" y="390"/>
                    </a:cxn>
                    <a:cxn ang="0">
                      <a:pos x="78" y="469"/>
                    </a:cxn>
                    <a:cxn ang="0">
                      <a:pos x="484" y="1055"/>
                    </a:cxn>
                    <a:cxn ang="0">
                      <a:pos x="494" y="1023"/>
                    </a:cxn>
                    <a:cxn ang="0">
                      <a:pos x="101" y="469"/>
                    </a:cxn>
                    <a:cxn ang="0">
                      <a:pos x="549" y="913"/>
                    </a:cxn>
                    <a:cxn ang="0">
                      <a:pos x="556" y="851"/>
                    </a:cxn>
                    <a:cxn ang="0">
                      <a:pos x="101" y="438"/>
                    </a:cxn>
                    <a:cxn ang="0">
                      <a:pos x="133" y="336"/>
                    </a:cxn>
                    <a:cxn ang="0">
                      <a:pos x="406" y="266"/>
                    </a:cxn>
                    <a:cxn ang="0">
                      <a:pos x="415" y="242"/>
                    </a:cxn>
                    <a:cxn ang="0">
                      <a:pos x="142" y="297"/>
                    </a:cxn>
                    <a:cxn ang="0">
                      <a:pos x="142" y="266"/>
                    </a:cxn>
                    <a:cxn ang="0">
                      <a:pos x="758" y="47"/>
                    </a:cxn>
                    <a:cxn ang="0">
                      <a:pos x="775" y="0"/>
                    </a:cxn>
                    <a:cxn ang="0">
                      <a:pos x="775" y="0"/>
                    </a:cxn>
                    <a:cxn ang="0">
                      <a:pos x="775" y="0"/>
                    </a:cxn>
                  </a:cxnLst>
                  <a:rect l="0" t="0" r="r" b="b"/>
                  <a:pathLst>
                    <a:path w="775" h="1055">
                      <a:moveTo>
                        <a:pt x="775" y="0"/>
                      </a:moveTo>
                      <a:lnTo>
                        <a:pt x="78" y="256"/>
                      </a:lnTo>
                      <a:lnTo>
                        <a:pt x="71" y="303"/>
                      </a:lnTo>
                      <a:lnTo>
                        <a:pt x="8" y="303"/>
                      </a:lnTo>
                      <a:lnTo>
                        <a:pt x="0" y="344"/>
                      </a:lnTo>
                      <a:lnTo>
                        <a:pt x="62" y="390"/>
                      </a:lnTo>
                      <a:lnTo>
                        <a:pt x="78" y="469"/>
                      </a:lnTo>
                      <a:lnTo>
                        <a:pt x="484" y="1055"/>
                      </a:lnTo>
                      <a:lnTo>
                        <a:pt x="494" y="1023"/>
                      </a:lnTo>
                      <a:lnTo>
                        <a:pt x="101" y="469"/>
                      </a:lnTo>
                      <a:lnTo>
                        <a:pt x="549" y="913"/>
                      </a:lnTo>
                      <a:lnTo>
                        <a:pt x="556" y="851"/>
                      </a:lnTo>
                      <a:lnTo>
                        <a:pt x="101" y="438"/>
                      </a:lnTo>
                      <a:lnTo>
                        <a:pt x="133" y="336"/>
                      </a:lnTo>
                      <a:lnTo>
                        <a:pt x="406" y="266"/>
                      </a:lnTo>
                      <a:lnTo>
                        <a:pt x="415" y="242"/>
                      </a:lnTo>
                      <a:lnTo>
                        <a:pt x="142" y="297"/>
                      </a:lnTo>
                      <a:lnTo>
                        <a:pt x="142" y="266"/>
                      </a:lnTo>
                      <a:lnTo>
                        <a:pt x="758" y="47"/>
                      </a:lnTo>
                      <a:lnTo>
                        <a:pt x="775" y="0"/>
                      </a:lnTo>
                      <a:lnTo>
                        <a:pt x="775" y="0"/>
                      </a:lnTo>
                      <a:lnTo>
                        <a:pt x="775" y="0"/>
                      </a:lnTo>
                      <a:close/>
                    </a:path>
                  </a:pathLst>
                </a:custGeom>
                <a:solidFill>
                  <a:srgbClr val="000000"/>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solidFill>
                      <a:schemeClr val="bg1"/>
                    </a:solidFill>
                    <a:latin typeface="Arial Unicode MS" pitchFamily="50" charset="-127"/>
                    <a:ea typeface="Arial Unicode MS" pitchFamily="50" charset="-127"/>
                    <a:cs typeface="Arial" pitchFamily="34" charset="0"/>
                  </a:endParaRPr>
                </a:p>
              </p:txBody>
            </p:sp>
          </p:grpSp>
          <p:grpSp>
            <p:nvGrpSpPr>
              <p:cNvPr id="9" name="그룹 24"/>
              <p:cNvGrpSpPr/>
              <p:nvPr/>
            </p:nvGrpSpPr>
            <p:grpSpPr>
              <a:xfrm>
                <a:off x="4530527" y="4514919"/>
                <a:ext cx="385921" cy="430966"/>
                <a:chOff x="4139952" y="4293096"/>
                <a:chExt cx="869950" cy="864096"/>
              </a:xfrm>
            </p:grpSpPr>
            <p:grpSp>
              <p:nvGrpSpPr>
                <p:cNvPr id="10" name="그룹 25"/>
                <p:cNvGrpSpPr/>
                <p:nvPr/>
              </p:nvGrpSpPr>
              <p:grpSpPr>
                <a:xfrm>
                  <a:off x="4184402" y="4293096"/>
                  <a:ext cx="825500" cy="825823"/>
                  <a:chOff x="4184402" y="4384154"/>
                  <a:chExt cx="825500" cy="825823"/>
                </a:xfrm>
              </p:grpSpPr>
              <p:sp>
                <p:nvSpPr>
                  <p:cNvPr id="29" name="Freeform 70"/>
                  <p:cNvSpPr>
                    <a:spLocks/>
                  </p:cNvSpPr>
                  <p:nvPr/>
                </p:nvSpPr>
                <p:spPr bwMode="auto">
                  <a:xfrm>
                    <a:off x="4184402" y="4384154"/>
                    <a:ext cx="825500" cy="825823"/>
                  </a:xfrm>
                  <a:custGeom>
                    <a:avLst/>
                    <a:gdLst>
                      <a:gd name="connsiteX0" fmla="*/ 4448 w 10000"/>
                      <a:gd name="connsiteY0" fmla="*/ 0 h 10000"/>
                      <a:gd name="connsiteX1" fmla="*/ 3160 w 10000"/>
                      <a:gd name="connsiteY1" fmla="*/ 3671 h 10000"/>
                      <a:gd name="connsiteX2" fmla="*/ 3910 w 10000"/>
                      <a:gd name="connsiteY2" fmla="*/ 4063 h 10000"/>
                      <a:gd name="connsiteX3" fmla="*/ 3910 w 10000"/>
                      <a:gd name="connsiteY3" fmla="*/ 4949 h 10000"/>
                      <a:gd name="connsiteX4" fmla="*/ 0 w 10000"/>
                      <a:gd name="connsiteY4" fmla="*/ 9476 h 10000"/>
                      <a:gd name="connsiteX5" fmla="*/ 10000 w 10000"/>
                      <a:gd name="connsiteY5" fmla="*/ 10000 h 10000"/>
                      <a:gd name="connsiteX6" fmla="*/ 5937 w 10000"/>
                      <a:gd name="connsiteY6" fmla="*/ 5051 h 10000"/>
                      <a:gd name="connsiteX7" fmla="*/ 6465 w 10000"/>
                      <a:gd name="connsiteY7" fmla="*/ 5051 h 10000"/>
                      <a:gd name="connsiteX8" fmla="*/ 6465 w 10000"/>
                      <a:gd name="connsiteY8" fmla="*/ 4852 h 10000"/>
                      <a:gd name="connsiteX9" fmla="*/ 5562 w 10000"/>
                      <a:gd name="connsiteY9" fmla="*/ 4852 h 10000"/>
                      <a:gd name="connsiteX10" fmla="*/ 5562 w 10000"/>
                      <a:gd name="connsiteY10" fmla="*/ 4340 h 10000"/>
                      <a:gd name="connsiteX11" fmla="*/ 5793 w 10000"/>
                      <a:gd name="connsiteY11" fmla="*/ 4340 h 10000"/>
                      <a:gd name="connsiteX12" fmla="*/ 5793 w 10000"/>
                      <a:gd name="connsiteY12" fmla="*/ 4063 h 10000"/>
                      <a:gd name="connsiteX13" fmla="*/ 5274 w 10000"/>
                      <a:gd name="connsiteY13" fmla="*/ 4063 h 10000"/>
                      <a:gd name="connsiteX14" fmla="*/ 5274 w 10000"/>
                      <a:gd name="connsiteY14" fmla="*/ 3725 h 10000"/>
                      <a:gd name="connsiteX15" fmla="*/ 8578 w 10000"/>
                      <a:gd name="connsiteY15" fmla="*/ 3165 h 10000"/>
                      <a:gd name="connsiteX16" fmla="*/ 8943 w 10000"/>
                      <a:gd name="connsiteY16" fmla="*/ 2700 h 10000"/>
                      <a:gd name="connsiteX17" fmla="*/ 8943 w 10000"/>
                      <a:gd name="connsiteY17" fmla="*/ 1893 h 10000"/>
                      <a:gd name="connsiteX18" fmla="*/ 4448 w 10000"/>
                      <a:gd name="connsiteY18" fmla="*/ 0 h 10000"/>
                      <a:gd name="connsiteX19" fmla="*/ 4448 w 10000"/>
                      <a:gd name="connsiteY19" fmla="*/ 0 h 10000"/>
                      <a:gd name="connsiteX0" fmla="*/ 4448 w 10000"/>
                      <a:gd name="connsiteY0" fmla="*/ 0 h 10000"/>
                      <a:gd name="connsiteX1" fmla="*/ 3160 w 10000"/>
                      <a:gd name="connsiteY1" fmla="*/ 3671 h 10000"/>
                      <a:gd name="connsiteX2" fmla="*/ 3910 w 10000"/>
                      <a:gd name="connsiteY2" fmla="*/ 4063 h 10000"/>
                      <a:gd name="connsiteX3" fmla="*/ 3910 w 10000"/>
                      <a:gd name="connsiteY3" fmla="*/ 4949 h 10000"/>
                      <a:gd name="connsiteX4" fmla="*/ 0 w 10000"/>
                      <a:gd name="connsiteY4" fmla="*/ 9476 h 10000"/>
                      <a:gd name="connsiteX5" fmla="*/ 10000 w 10000"/>
                      <a:gd name="connsiteY5" fmla="*/ 10000 h 10000"/>
                      <a:gd name="connsiteX6" fmla="*/ 5937 w 10000"/>
                      <a:gd name="connsiteY6" fmla="*/ 5051 h 10000"/>
                      <a:gd name="connsiteX7" fmla="*/ 6465 w 10000"/>
                      <a:gd name="connsiteY7" fmla="*/ 5051 h 10000"/>
                      <a:gd name="connsiteX8" fmla="*/ 6465 w 10000"/>
                      <a:gd name="connsiteY8" fmla="*/ 4852 h 10000"/>
                      <a:gd name="connsiteX9" fmla="*/ 5562 w 10000"/>
                      <a:gd name="connsiteY9" fmla="*/ 4852 h 10000"/>
                      <a:gd name="connsiteX10" fmla="*/ 5562 w 10000"/>
                      <a:gd name="connsiteY10" fmla="*/ 4340 h 10000"/>
                      <a:gd name="connsiteX11" fmla="*/ 5793 w 10000"/>
                      <a:gd name="connsiteY11" fmla="*/ 4340 h 10000"/>
                      <a:gd name="connsiteX12" fmla="*/ 5793 w 10000"/>
                      <a:gd name="connsiteY12" fmla="*/ 4063 h 10000"/>
                      <a:gd name="connsiteX13" fmla="*/ 5274 w 10000"/>
                      <a:gd name="connsiteY13" fmla="*/ 4063 h 10000"/>
                      <a:gd name="connsiteX14" fmla="*/ 5274 w 10000"/>
                      <a:gd name="connsiteY14" fmla="*/ 3725 h 10000"/>
                      <a:gd name="connsiteX15" fmla="*/ 8578 w 10000"/>
                      <a:gd name="connsiteY15" fmla="*/ 3165 h 10000"/>
                      <a:gd name="connsiteX16" fmla="*/ 8943 w 10000"/>
                      <a:gd name="connsiteY16" fmla="*/ 2700 h 10000"/>
                      <a:gd name="connsiteX17" fmla="*/ 8943 w 10000"/>
                      <a:gd name="connsiteY17" fmla="*/ 1893 h 10000"/>
                      <a:gd name="connsiteX18" fmla="*/ 4448 w 10000"/>
                      <a:gd name="connsiteY18" fmla="*/ 0 h 10000"/>
                      <a:gd name="connsiteX0" fmla="*/ 8943 w 10000"/>
                      <a:gd name="connsiteY0" fmla="*/ 0 h 8107"/>
                      <a:gd name="connsiteX1" fmla="*/ 3160 w 10000"/>
                      <a:gd name="connsiteY1" fmla="*/ 1778 h 8107"/>
                      <a:gd name="connsiteX2" fmla="*/ 3910 w 10000"/>
                      <a:gd name="connsiteY2" fmla="*/ 2170 h 8107"/>
                      <a:gd name="connsiteX3" fmla="*/ 3910 w 10000"/>
                      <a:gd name="connsiteY3" fmla="*/ 3056 h 8107"/>
                      <a:gd name="connsiteX4" fmla="*/ 0 w 10000"/>
                      <a:gd name="connsiteY4" fmla="*/ 7583 h 8107"/>
                      <a:gd name="connsiteX5" fmla="*/ 10000 w 10000"/>
                      <a:gd name="connsiteY5" fmla="*/ 8107 h 8107"/>
                      <a:gd name="connsiteX6" fmla="*/ 5937 w 10000"/>
                      <a:gd name="connsiteY6" fmla="*/ 3158 h 8107"/>
                      <a:gd name="connsiteX7" fmla="*/ 6465 w 10000"/>
                      <a:gd name="connsiteY7" fmla="*/ 3158 h 8107"/>
                      <a:gd name="connsiteX8" fmla="*/ 6465 w 10000"/>
                      <a:gd name="connsiteY8" fmla="*/ 2959 h 8107"/>
                      <a:gd name="connsiteX9" fmla="*/ 5562 w 10000"/>
                      <a:gd name="connsiteY9" fmla="*/ 2959 h 8107"/>
                      <a:gd name="connsiteX10" fmla="*/ 5562 w 10000"/>
                      <a:gd name="connsiteY10" fmla="*/ 2447 h 8107"/>
                      <a:gd name="connsiteX11" fmla="*/ 5793 w 10000"/>
                      <a:gd name="connsiteY11" fmla="*/ 2447 h 8107"/>
                      <a:gd name="connsiteX12" fmla="*/ 5793 w 10000"/>
                      <a:gd name="connsiteY12" fmla="*/ 2170 h 8107"/>
                      <a:gd name="connsiteX13" fmla="*/ 5274 w 10000"/>
                      <a:gd name="connsiteY13" fmla="*/ 2170 h 8107"/>
                      <a:gd name="connsiteX14" fmla="*/ 5274 w 10000"/>
                      <a:gd name="connsiteY14" fmla="*/ 1832 h 8107"/>
                      <a:gd name="connsiteX15" fmla="*/ 8578 w 10000"/>
                      <a:gd name="connsiteY15" fmla="*/ 1272 h 8107"/>
                      <a:gd name="connsiteX16" fmla="*/ 8943 w 10000"/>
                      <a:gd name="connsiteY16" fmla="*/ 807 h 8107"/>
                      <a:gd name="connsiteX17" fmla="*/ 8943 w 10000"/>
                      <a:gd name="connsiteY17" fmla="*/ 0 h 8107"/>
                      <a:gd name="connsiteX0" fmla="*/ 8943 w 10000"/>
                      <a:gd name="connsiteY0" fmla="*/ 0 h 9005"/>
                      <a:gd name="connsiteX1" fmla="*/ 3160 w 10000"/>
                      <a:gd name="connsiteY1" fmla="*/ 1198 h 9005"/>
                      <a:gd name="connsiteX2" fmla="*/ 3910 w 10000"/>
                      <a:gd name="connsiteY2" fmla="*/ 1682 h 9005"/>
                      <a:gd name="connsiteX3" fmla="*/ 3910 w 10000"/>
                      <a:gd name="connsiteY3" fmla="*/ 2775 h 9005"/>
                      <a:gd name="connsiteX4" fmla="*/ 0 w 10000"/>
                      <a:gd name="connsiteY4" fmla="*/ 8359 h 9005"/>
                      <a:gd name="connsiteX5" fmla="*/ 10000 w 10000"/>
                      <a:gd name="connsiteY5" fmla="*/ 9005 h 9005"/>
                      <a:gd name="connsiteX6" fmla="*/ 5937 w 10000"/>
                      <a:gd name="connsiteY6" fmla="*/ 2900 h 9005"/>
                      <a:gd name="connsiteX7" fmla="*/ 6465 w 10000"/>
                      <a:gd name="connsiteY7" fmla="*/ 2900 h 9005"/>
                      <a:gd name="connsiteX8" fmla="*/ 6465 w 10000"/>
                      <a:gd name="connsiteY8" fmla="*/ 2655 h 9005"/>
                      <a:gd name="connsiteX9" fmla="*/ 5562 w 10000"/>
                      <a:gd name="connsiteY9" fmla="*/ 2655 h 9005"/>
                      <a:gd name="connsiteX10" fmla="*/ 5562 w 10000"/>
                      <a:gd name="connsiteY10" fmla="*/ 2023 h 9005"/>
                      <a:gd name="connsiteX11" fmla="*/ 5793 w 10000"/>
                      <a:gd name="connsiteY11" fmla="*/ 2023 h 9005"/>
                      <a:gd name="connsiteX12" fmla="*/ 5793 w 10000"/>
                      <a:gd name="connsiteY12" fmla="*/ 1682 h 9005"/>
                      <a:gd name="connsiteX13" fmla="*/ 5274 w 10000"/>
                      <a:gd name="connsiteY13" fmla="*/ 1682 h 9005"/>
                      <a:gd name="connsiteX14" fmla="*/ 5274 w 10000"/>
                      <a:gd name="connsiteY14" fmla="*/ 1265 h 9005"/>
                      <a:gd name="connsiteX15" fmla="*/ 8578 w 10000"/>
                      <a:gd name="connsiteY15" fmla="*/ 574 h 9005"/>
                      <a:gd name="connsiteX16" fmla="*/ 8943 w 10000"/>
                      <a:gd name="connsiteY16" fmla="*/ 0 h 9005"/>
                      <a:gd name="connsiteX0" fmla="*/ 8578 w 10000"/>
                      <a:gd name="connsiteY0" fmla="*/ 0 h 9363"/>
                      <a:gd name="connsiteX1" fmla="*/ 3160 w 10000"/>
                      <a:gd name="connsiteY1" fmla="*/ 693 h 9363"/>
                      <a:gd name="connsiteX2" fmla="*/ 3910 w 10000"/>
                      <a:gd name="connsiteY2" fmla="*/ 1231 h 9363"/>
                      <a:gd name="connsiteX3" fmla="*/ 3910 w 10000"/>
                      <a:gd name="connsiteY3" fmla="*/ 2445 h 9363"/>
                      <a:gd name="connsiteX4" fmla="*/ 0 w 10000"/>
                      <a:gd name="connsiteY4" fmla="*/ 8646 h 9363"/>
                      <a:gd name="connsiteX5" fmla="*/ 10000 w 10000"/>
                      <a:gd name="connsiteY5" fmla="*/ 9363 h 9363"/>
                      <a:gd name="connsiteX6" fmla="*/ 5937 w 10000"/>
                      <a:gd name="connsiteY6" fmla="*/ 2583 h 9363"/>
                      <a:gd name="connsiteX7" fmla="*/ 6465 w 10000"/>
                      <a:gd name="connsiteY7" fmla="*/ 2583 h 9363"/>
                      <a:gd name="connsiteX8" fmla="*/ 6465 w 10000"/>
                      <a:gd name="connsiteY8" fmla="*/ 2311 h 9363"/>
                      <a:gd name="connsiteX9" fmla="*/ 5562 w 10000"/>
                      <a:gd name="connsiteY9" fmla="*/ 2311 h 9363"/>
                      <a:gd name="connsiteX10" fmla="*/ 5562 w 10000"/>
                      <a:gd name="connsiteY10" fmla="*/ 1610 h 9363"/>
                      <a:gd name="connsiteX11" fmla="*/ 5793 w 10000"/>
                      <a:gd name="connsiteY11" fmla="*/ 1610 h 9363"/>
                      <a:gd name="connsiteX12" fmla="*/ 5793 w 10000"/>
                      <a:gd name="connsiteY12" fmla="*/ 1231 h 9363"/>
                      <a:gd name="connsiteX13" fmla="*/ 5274 w 10000"/>
                      <a:gd name="connsiteY13" fmla="*/ 1231 h 9363"/>
                      <a:gd name="connsiteX14" fmla="*/ 5274 w 10000"/>
                      <a:gd name="connsiteY14" fmla="*/ 768 h 9363"/>
                      <a:gd name="connsiteX15" fmla="*/ 8578 w 10000"/>
                      <a:gd name="connsiteY15" fmla="*/ 0 h 9363"/>
                      <a:gd name="connsiteX0" fmla="*/ 5274 w 10000"/>
                      <a:gd name="connsiteY0" fmla="*/ 80 h 9260"/>
                      <a:gd name="connsiteX1" fmla="*/ 3160 w 10000"/>
                      <a:gd name="connsiteY1" fmla="*/ 0 h 9260"/>
                      <a:gd name="connsiteX2" fmla="*/ 3910 w 10000"/>
                      <a:gd name="connsiteY2" fmla="*/ 575 h 9260"/>
                      <a:gd name="connsiteX3" fmla="*/ 3910 w 10000"/>
                      <a:gd name="connsiteY3" fmla="*/ 1871 h 9260"/>
                      <a:gd name="connsiteX4" fmla="*/ 0 w 10000"/>
                      <a:gd name="connsiteY4" fmla="*/ 8494 h 9260"/>
                      <a:gd name="connsiteX5" fmla="*/ 10000 w 10000"/>
                      <a:gd name="connsiteY5" fmla="*/ 9260 h 9260"/>
                      <a:gd name="connsiteX6" fmla="*/ 5937 w 10000"/>
                      <a:gd name="connsiteY6" fmla="*/ 2019 h 9260"/>
                      <a:gd name="connsiteX7" fmla="*/ 6465 w 10000"/>
                      <a:gd name="connsiteY7" fmla="*/ 2019 h 9260"/>
                      <a:gd name="connsiteX8" fmla="*/ 6465 w 10000"/>
                      <a:gd name="connsiteY8" fmla="*/ 1728 h 9260"/>
                      <a:gd name="connsiteX9" fmla="*/ 5562 w 10000"/>
                      <a:gd name="connsiteY9" fmla="*/ 1728 h 9260"/>
                      <a:gd name="connsiteX10" fmla="*/ 5562 w 10000"/>
                      <a:gd name="connsiteY10" fmla="*/ 980 h 9260"/>
                      <a:gd name="connsiteX11" fmla="*/ 5793 w 10000"/>
                      <a:gd name="connsiteY11" fmla="*/ 980 h 9260"/>
                      <a:gd name="connsiteX12" fmla="*/ 5793 w 10000"/>
                      <a:gd name="connsiteY12" fmla="*/ 575 h 9260"/>
                      <a:gd name="connsiteX13" fmla="*/ 5274 w 10000"/>
                      <a:gd name="connsiteY13" fmla="*/ 575 h 9260"/>
                      <a:gd name="connsiteX14" fmla="*/ 5274 w 10000"/>
                      <a:gd name="connsiteY14" fmla="*/ 80 h 9260"/>
                      <a:gd name="connsiteX0" fmla="*/ 5274 w 10000"/>
                      <a:gd name="connsiteY0" fmla="*/ 0 h 9914"/>
                      <a:gd name="connsiteX1" fmla="*/ 3910 w 10000"/>
                      <a:gd name="connsiteY1" fmla="*/ 535 h 9914"/>
                      <a:gd name="connsiteX2" fmla="*/ 3910 w 10000"/>
                      <a:gd name="connsiteY2" fmla="*/ 1935 h 9914"/>
                      <a:gd name="connsiteX3" fmla="*/ 0 w 10000"/>
                      <a:gd name="connsiteY3" fmla="*/ 9087 h 9914"/>
                      <a:gd name="connsiteX4" fmla="*/ 10000 w 10000"/>
                      <a:gd name="connsiteY4" fmla="*/ 9914 h 9914"/>
                      <a:gd name="connsiteX5" fmla="*/ 5937 w 10000"/>
                      <a:gd name="connsiteY5" fmla="*/ 2094 h 9914"/>
                      <a:gd name="connsiteX6" fmla="*/ 6465 w 10000"/>
                      <a:gd name="connsiteY6" fmla="*/ 2094 h 9914"/>
                      <a:gd name="connsiteX7" fmla="*/ 6465 w 10000"/>
                      <a:gd name="connsiteY7" fmla="*/ 1780 h 9914"/>
                      <a:gd name="connsiteX8" fmla="*/ 5562 w 10000"/>
                      <a:gd name="connsiteY8" fmla="*/ 1780 h 9914"/>
                      <a:gd name="connsiteX9" fmla="*/ 5562 w 10000"/>
                      <a:gd name="connsiteY9" fmla="*/ 972 h 9914"/>
                      <a:gd name="connsiteX10" fmla="*/ 5793 w 10000"/>
                      <a:gd name="connsiteY10" fmla="*/ 972 h 9914"/>
                      <a:gd name="connsiteX11" fmla="*/ 5793 w 10000"/>
                      <a:gd name="connsiteY11" fmla="*/ 535 h 9914"/>
                      <a:gd name="connsiteX12" fmla="*/ 5274 w 10000"/>
                      <a:gd name="connsiteY12" fmla="*/ 535 h 9914"/>
                      <a:gd name="connsiteX13" fmla="*/ 5274 w 10000"/>
                      <a:gd name="connsiteY13" fmla="*/ 0 h 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00" h="9914">
                        <a:moveTo>
                          <a:pt x="5274" y="0"/>
                        </a:moveTo>
                        <a:lnTo>
                          <a:pt x="3910" y="535"/>
                        </a:lnTo>
                        <a:lnTo>
                          <a:pt x="3910" y="1935"/>
                        </a:lnTo>
                        <a:lnTo>
                          <a:pt x="0" y="9087"/>
                        </a:lnTo>
                        <a:lnTo>
                          <a:pt x="10000" y="9914"/>
                        </a:lnTo>
                        <a:lnTo>
                          <a:pt x="5937" y="2094"/>
                        </a:lnTo>
                        <a:lnTo>
                          <a:pt x="6465" y="2094"/>
                        </a:lnTo>
                        <a:lnTo>
                          <a:pt x="6465" y="1780"/>
                        </a:lnTo>
                        <a:lnTo>
                          <a:pt x="5562" y="1780"/>
                        </a:lnTo>
                        <a:lnTo>
                          <a:pt x="5562" y="972"/>
                        </a:lnTo>
                        <a:lnTo>
                          <a:pt x="5793" y="972"/>
                        </a:lnTo>
                        <a:lnTo>
                          <a:pt x="5793" y="535"/>
                        </a:lnTo>
                        <a:lnTo>
                          <a:pt x="5274" y="535"/>
                        </a:lnTo>
                        <a:lnTo>
                          <a:pt x="5274" y="0"/>
                        </a:lnTo>
                        <a:close/>
                      </a:path>
                    </a:pathLst>
                  </a:custGeom>
                  <a:solidFill>
                    <a:srgbClr val="8280A7"/>
                  </a:solidFill>
                  <a:ln w="9525">
                    <a:noFill/>
                    <a:round/>
                    <a:headEnd/>
                    <a:tailEnd/>
                  </a:ln>
                  <a:effectLst>
                    <a:outerShdw blurRad="50800" dist="38100" dir="2700000" algn="tl" rotWithShape="0">
                      <a:prstClr val="black">
                        <a:alpha val="40000"/>
                      </a:prstClr>
                    </a:outerShdw>
                  </a:effectLst>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solidFill>
                        <a:schemeClr val="bg1"/>
                      </a:solidFill>
                      <a:latin typeface="Arial Unicode MS" pitchFamily="50" charset="-127"/>
                      <a:ea typeface="Arial Unicode MS" pitchFamily="50" charset="-127"/>
                      <a:cs typeface="Arial" pitchFamily="34" charset="0"/>
                    </a:endParaRPr>
                  </a:p>
                </p:txBody>
              </p:sp>
              <p:sp>
                <p:nvSpPr>
                  <p:cNvPr id="30" name="Freeform 73"/>
                  <p:cNvSpPr>
                    <a:spLocks/>
                  </p:cNvSpPr>
                  <p:nvPr/>
                </p:nvSpPr>
                <p:spPr bwMode="auto">
                  <a:xfrm>
                    <a:off x="4630738" y="4614863"/>
                    <a:ext cx="279400" cy="569913"/>
                  </a:xfrm>
                  <a:custGeom>
                    <a:avLst/>
                    <a:gdLst/>
                    <a:ahLst/>
                    <a:cxnLst>
                      <a:cxn ang="0">
                        <a:pos x="0" y="0"/>
                      </a:cxn>
                      <a:cxn ang="0">
                        <a:pos x="163" y="717"/>
                      </a:cxn>
                      <a:cxn ang="0">
                        <a:pos x="353" y="678"/>
                      </a:cxn>
                      <a:cxn ang="0">
                        <a:pos x="54" y="30"/>
                      </a:cxn>
                      <a:cxn ang="0">
                        <a:pos x="0" y="0"/>
                      </a:cxn>
                      <a:cxn ang="0">
                        <a:pos x="0" y="0"/>
                      </a:cxn>
                      <a:cxn ang="0">
                        <a:pos x="0" y="0"/>
                      </a:cxn>
                    </a:cxnLst>
                    <a:rect l="0" t="0" r="r" b="b"/>
                    <a:pathLst>
                      <a:path w="353" h="717">
                        <a:moveTo>
                          <a:pt x="0" y="0"/>
                        </a:moveTo>
                        <a:lnTo>
                          <a:pt x="163" y="717"/>
                        </a:lnTo>
                        <a:lnTo>
                          <a:pt x="353" y="678"/>
                        </a:lnTo>
                        <a:lnTo>
                          <a:pt x="54" y="30"/>
                        </a:lnTo>
                        <a:lnTo>
                          <a:pt x="0" y="0"/>
                        </a:lnTo>
                        <a:lnTo>
                          <a:pt x="0" y="0"/>
                        </a:lnTo>
                        <a:lnTo>
                          <a:pt x="0" y="0"/>
                        </a:lnTo>
                        <a:close/>
                      </a:path>
                    </a:pathLst>
                  </a:custGeom>
                  <a:solidFill>
                    <a:srgbClr val="C1C0DB"/>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solidFill>
                        <a:schemeClr val="bg1"/>
                      </a:solidFill>
                      <a:latin typeface="Arial Unicode MS" pitchFamily="50" charset="-127"/>
                      <a:ea typeface="Arial Unicode MS" pitchFamily="50" charset="-127"/>
                      <a:cs typeface="Arial" pitchFamily="34" charset="0"/>
                    </a:endParaRPr>
                  </a:p>
                </p:txBody>
              </p:sp>
              <p:sp>
                <p:nvSpPr>
                  <p:cNvPr id="31" name="Freeform 79"/>
                  <p:cNvSpPr>
                    <a:spLocks/>
                  </p:cNvSpPr>
                  <p:nvPr/>
                </p:nvSpPr>
                <p:spPr bwMode="auto">
                  <a:xfrm>
                    <a:off x="4587875" y="4389438"/>
                    <a:ext cx="371475" cy="708025"/>
                  </a:xfrm>
                  <a:custGeom>
                    <a:avLst/>
                    <a:gdLst/>
                    <a:ahLst/>
                    <a:cxnLst>
                      <a:cxn ang="0">
                        <a:pos x="45" y="0"/>
                      </a:cxn>
                      <a:cxn ang="0">
                        <a:pos x="45" y="40"/>
                      </a:cxn>
                      <a:cxn ang="0">
                        <a:pos x="102" y="40"/>
                      </a:cxn>
                      <a:cxn ang="0">
                        <a:pos x="102" y="102"/>
                      </a:cxn>
                      <a:cxn ang="0">
                        <a:pos x="78" y="102"/>
                      </a:cxn>
                      <a:cxn ang="0">
                        <a:pos x="78" y="173"/>
                      </a:cxn>
                      <a:cxn ang="0">
                        <a:pos x="163" y="173"/>
                      </a:cxn>
                      <a:cxn ang="0">
                        <a:pos x="163" y="218"/>
                      </a:cxn>
                      <a:cxn ang="0">
                        <a:pos x="132" y="218"/>
                      </a:cxn>
                      <a:cxn ang="0">
                        <a:pos x="467" y="883"/>
                      </a:cxn>
                      <a:cxn ang="0">
                        <a:pos x="453" y="891"/>
                      </a:cxn>
                      <a:cxn ang="0">
                        <a:pos x="132" y="272"/>
                      </a:cxn>
                      <a:cxn ang="0">
                        <a:pos x="0" y="204"/>
                      </a:cxn>
                      <a:cxn ang="0">
                        <a:pos x="146" y="204"/>
                      </a:cxn>
                      <a:cxn ang="0">
                        <a:pos x="146" y="188"/>
                      </a:cxn>
                      <a:cxn ang="0">
                        <a:pos x="62" y="188"/>
                      </a:cxn>
                      <a:cxn ang="0">
                        <a:pos x="62" y="87"/>
                      </a:cxn>
                      <a:cxn ang="0">
                        <a:pos x="86" y="87"/>
                      </a:cxn>
                      <a:cxn ang="0">
                        <a:pos x="86" y="55"/>
                      </a:cxn>
                      <a:cxn ang="0">
                        <a:pos x="31" y="55"/>
                      </a:cxn>
                      <a:cxn ang="0">
                        <a:pos x="31" y="0"/>
                      </a:cxn>
                      <a:cxn ang="0">
                        <a:pos x="45" y="0"/>
                      </a:cxn>
                      <a:cxn ang="0">
                        <a:pos x="45" y="0"/>
                      </a:cxn>
                      <a:cxn ang="0">
                        <a:pos x="45" y="0"/>
                      </a:cxn>
                    </a:cxnLst>
                    <a:rect l="0" t="0" r="r" b="b"/>
                    <a:pathLst>
                      <a:path w="467" h="891">
                        <a:moveTo>
                          <a:pt x="45" y="0"/>
                        </a:moveTo>
                        <a:lnTo>
                          <a:pt x="45" y="40"/>
                        </a:lnTo>
                        <a:lnTo>
                          <a:pt x="102" y="40"/>
                        </a:lnTo>
                        <a:lnTo>
                          <a:pt x="102" y="102"/>
                        </a:lnTo>
                        <a:lnTo>
                          <a:pt x="78" y="102"/>
                        </a:lnTo>
                        <a:lnTo>
                          <a:pt x="78" y="173"/>
                        </a:lnTo>
                        <a:lnTo>
                          <a:pt x="163" y="173"/>
                        </a:lnTo>
                        <a:lnTo>
                          <a:pt x="163" y="218"/>
                        </a:lnTo>
                        <a:lnTo>
                          <a:pt x="132" y="218"/>
                        </a:lnTo>
                        <a:lnTo>
                          <a:pt x="467" y="883"/>
                        </a:lnTo>
                        <a:lnTo>
                          <a:pt x="453" y="891"/>
                        </a:lnTo>
                        <a:lnTo>
                          <a:pt x="132" y="272"/>
                        </a:lnTo>
                        <a:lnTo>
                          <a:pt x="0" y="204"/>
                        </a:lnTo>
                        <a:lnTo>
                          <a:pt x="146" y="204"/>
                        </a:lnTo>
                        <a:lnTo>
                          <a:pt x="146" y="188"/>
                        </a:lnTo>
                        <a:lnTo>
                          <a:pt x="62" y="188"/>
                        </a:lnTo>
                        <a:lnTo>
                          <a:pt x="62" y="87"/>
                        </a:lnTo>
                        <a:lnTo>
                          <a:pt x="86" y="87"/>
                        </a:lnTo>
                        <a:lnTo>
                          <a:pt x="86" y="55"/>
                        </a:lnTo>
                        <a:lnTo>
                          <a:pt x="31" y="55"/>
                        </a:lnTo>
                        <a:lnTo>
                          <a:pt x="31" y="0"/>
                        </a:lnTo>
                        <a:lnTo>
                          <a:pt x="45" y="0"/>
                        </a:lnTo>
                        <a:lnTo>
                          <a:pt x="45" y="0"/>
                        </a:lnTo>
                        <a:lnTo>
                          <a:pt x="45" y="0"/>
                        </a:lnTo>
                        <a:close/>
                      </a:path>
                    </a:pathLst>
                  </a:custGeom>
                  <a:solidFill>
                    <a:srgbClr val="000000"/>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solidFill>
                        <a:schemeClr val="bg1"/>
                      </a:solidFill>
                      <a:latin typeface="Arial Unicode MS" pitchFamily="50" charset="-127"/>
                      <a:ea typeface="Arial Unicode MS" pitchFamily="50" charset="-127"/>
                      <a:cs typeface="Arial" pitchFamily="34" charset="0"/>
                    </a:endParaRPr>
                  </a:p>
                </p:txBody>
              </p:sp>
            </p:grpSp>
            <p:sp>
              <p:nvSpPr>
                <p:cNvPr id="28" name="Freeform 105"/>
                <p:cNvSpPr>
                  <a:spLocks/>
                </p:cNvSpPr>
                <p:nvPr/>
              </p:nvSpPr>
              <p:spPr bwMode="auto">
                <a:xfrm>
                  <a:off x="4139952" y="4437112"/>
                  <a:ext cx="455539" cy="720080"/>
                </a:xfrm>
                <a:custGeom>
                  <a:avLst/>
                  <a:gdLst>
                    <a:gd name="connsiteX0" fmla="*/ 6558 w 9325"/>
                    <a:gd name="connsiteY0" fmla="*/ 2077 h 10000"/>
                    <a:gd name="connsiteX1" fmla="*/ 6208 w 9325"/>
                    <a:gd name="connsiteY1" fmla="*/ 2077 h 10000"/>
                    <a:gd name="connsiteX2" fmla="*/ 6208 w 9325"/>
                    <a:gd name="connsiteY2" fmla="*/ 2393 h 10000"/>
                    <a:gd name="connsiteX3" fmla="*/ 6313 w 9325"/>
                    <a:gd name="connsiteY3" fmla="*/ 2393 h 10000"/>
                    <a:gd name="connsiteX4" fmla="*/ 5208 w 9325"/>
                    <a:gd name="connsiteY4" fmla="*/ 6166 h 10000"/>
                    <a:gd name="connsiteX5" fmla="*/ 5130 w 9325"/>
                    <a:gd name="connsiteY5" fmla="*/ 5627 h 10000"/>
                    <a:gd name="connsiteX6" fmla="*/ 4995 w 9325"/>
                    <a:gd name="connsiteY6" fmla="*/ 5734 h 10000"/>
                    <a:gd name="connsiteX7" fmla="*/ 4812 w 9325"/>
                    <a:gd name="connsiteY7" fmla="*/ 5186 h 10000"/>
                    <a:gd name="connsiteX8" fmla="*/ 4730 w 9325"/>
                    <a:gd name="connsiteY8" fmla="*/ 6334 h 10000"/>
                    <a:gd name="connsiteX9" fmla="*/ 4570 w 9325"/>
                    <a:gd name="connsiteY9" fmla="*/ 6059 h 10000"/>
                    <a:gd name="connsiteX10" fmla="*/ 4618 w 9325"/>
                    <a:gd name="connsiteY10" fmla="*/ 6989 h 10000"/>
                    <a:gd name="connsiteX11" fmla="*/ 4266 w 9325"/>
                    <a:gd name="connsiteY11" fmla="*/ 6566 h 10000"/>
                    <a:gd name="connsiteX12" fmla="*/ 4451 w 9325"/>
                    <a:gd name="connsiteY12" fmla="*/ 7207 h 10000"/>
                    <a:gd name="connsiteX13" fmla="*/ 4266 w 9325"/>
                    <a:gd name="connsiteY13" fmla="*/ 7314 h 10000"/>
                    <a:gd name="connsiteX14" fmla="*/ 4405 w 9325"/>
                    <a:gd name="connsiteY14" fmla="*/ 8020 h 10000"/>
                    <a:gd name="connsiteX15" fmla="*/ 4108 w 9325"/>
                    <a:gd name="connsiteY15" fmla="*/ 7756 h 10000"/>
                    <a:gd name="connsiteX16" fmla="*/ 4108 w 9325"/>
                    <a:gd name="connsiteY16" fmla="*/ 6933 h 10000"/>
                    <a:gd name="connsiteX17" fmla="*/ 3870 w 9325"/>
                    <a:gd name="connsiteY17" fmla="*/ 7040 h 10000"/>
                    <a:gd name="connsiteX18" fmla="*/ 3870 w 9325"/>
                    <a:gd name="connsiteY18" fmla="*/ 5999 h 10000"/>
                    <a:gd name="connsiteX19" fmla="*/ 3708 w 9325"/>
                    <a:gd name="connsiteY19" fmla="*/ 6166 h 10000"/>
                    <a:gd name="connsiteX20" fmla="*/ 3490 w 9325"/>
                    <a:gd name="connsiteY20" fmla="*/ 5627 h 10000"/>
                    <a:gd name="connsiteX21" fmla="*/ 3218 w 9325"/>
                    <a:gd name="connsiteY21" fmla="*/ 6617 h 10000"/>
                    <a:gd name="connsiteX22" fmla="*/ 3408 w 9325"/>
                    <a:gd name="connsiteY22" fmla="*/ 5028 h 10000"/>
                    <a:gd name="connsiteX23" fmla="*/ 3218 w 9325"/>
                    <a:gd name="connsiteY23" fmla="*/ 5186 h 10000"/>
                    <a:gd name="connsiteX24" fmla="*/ 3378 w 9325"/>
                    <a:gd name="connsiteY24" fmla="*/ 3931 h 10000"/>
                    <a:gd name="connsiteX25" fmla="*/ 3031 w 9325"/>
                    <a:gd name="connsiteY25" fmla="*/ 4586 h 10000"/>
                    <a:gd name="connsiteX26" fmla="*/ 2953 w 9325"/>
                    <a:gd name="connsiteY26" fmla="*/ 4089 h 10000"/>
                    <a:gd name="connsiteX27" fmla="*/ 2818 w 9325"/>
                    <a:gd name="connsiteY27" fmla="*/ 4754 h 10000"/>
                    <a:gd name="connsiteX28" fmla="*/ 2871 w 9325"/>
                    <a:gd name="connsiteY28" fmla="*/ 3383 h 10000"/>
                    <a:gd name="connsiteX29" fmla="*/ 2443 w 9325"/>
                    <a:gd name="connsiteY29" fmla="*/ 3713 h 10000"/>
                    <a:gd name="connsiteX30" fmla="*/ 3083 w 9325"/>
                    <a:gd name="connsiteY30" fmla="*/ 1854 h 10000"/>
                    <a:gd name="connsiteX31" fmla="*/ 3031 w 9325"/>
                    <a:gd name="connsiteY31" fmla="*/ 1645 h 10000"/>
                    <a:gd name="connsiteX32" fmla="*/ 2418 w 9325"/>
                    <a:gd name="connsiteY32" fmla="*/ 2296 h 10000"/>
                    <a:gd name="connsiteX33" fmla="*/ 2331 w 9325"/>
                    <a:gd name="connsiteY33" fmla="*/ 0 h 10000"/>
                    <a:gd name="connsiteX34" fmla="*/ 2118 w 9325"/>
                    <a:gd name="connsiteY34" fmla="*/ 1529 h 10000"/>
                    <a:gd name="connsiteX35" fmla="*/ 1770 w 9325"/>
                    <a:gd name="connsiteY35" fmla="*/ 1204 h 10000"/>
                    <a:gd name="connsiteX36" fmla="*/ 2091 w 9325"/>
                    <a:gd name="connsiteY36" fmla="*/ 2677 h 10000"/>
                    <a:gd name="connsiteX37" fmla="*/ 1770 w 9325"/>
                    <a:gd name="connsiteY37" fmla="*/ 2351 h 10000"/>
                    <a:gd name="connsiteX38" fmla="*/ 1930 w 9325"/>
                    <a:gd name="connsiteY38" fmla="*/ 3058 h 10000"/>
                    <a:gd name="connsiteX39" fmla="*/ 1473 w 9325"/>
                    <a:gd name="connsiteY39" fmla="*/ 2844 h 10000"/>
                    <a:gd name="connsiteX40" fmla="*/ 1930 w 9325"/>
                    <a:gd name="connsiteY40" fmla="*/ 3978 h 10000"/>
                    <a:gd name="connsiteX41" fmla="*/ 1608 w 9325"/>
                    <a:gd name="connsiteY41" fmla="*/ 3978 h 10000"/>
                    <a:gd name="connsiteX42" fmla="*/ 2008 w 9325"/>
                    <a:gd name="connsiteY42" fmla="*/ 5302 h 10000"/>
                    <a:gd name="connsiteX43" fmla="*/ 1553 w 9325"/>
                    <a:gd name="connsiteY43" fmla="*/ 4870 h 10000"/>
                    <a:gd name="connsiteX44" fmla="*/ 1366 w 9325"/>
                    <a:gd name="connsiteY44" fmla="*/ 5079 h 10000"/>
                    <a:gd name="connsiteX45" fmla="*/ 961 w 9325"/>
                    <a:gd name="connsiteY45" fmla="*/ 4540 h 10000"/>
                    <a:gd name="connsiteX46" fmla="*/ 1251 w 9325"/>
                    <a:gd name="connsiteY46" fmla="*/ 6566 h 10000"/>
                    <a:gd name="connsiteX47" fmla="*/ 853 w 9325"/>
                    <a:gd name="connsiteY47" fmla="*/ 6115 h 10000"/>
                    <a:gd name="connsiteX48" fmla="*/ 826 w 9325"/>
                    <a:gd name="connsiteY48" fmla="*/ 6831 h 10000"/>
                    <a:gd name="connsiteX49" fmla="*/ 208 w 9325"/>
                    <a:gd name="connsiteY49" fmla="*/ 6617 h 10000"/>
                    <a:gd name="connsiteX50" fmla="*/ 556 w 9325"/>
                    <a:gd name="connsiteY50" fmla="*/ 7811 h 10000"/>
                    <a:gd name="connsiteX51" fmla="*/ 236 w 9325"/>
                    <a:gd name="connsiteY51" fmla="*/ 7639 h 10000"/>
                    <a:gd name="connsiteX52" fmla="*/ 453 w 9325"/>
                    <a:gd name="connsiteY52" fmla="*/ 8578 h 10000"/>
                    <a:gd name="connsiteX53" fmla="*/ 183 w 9325"/>
                    <a:gd name="connsiteY53" fmla="*/ 8355 h 10000"/>
                    <a:gd name="connsiteX54" fmla="*/ 0 w 9325"/>
                    <a:gd name="connsiteY54" fmla="*/ 10000 h 10000"/>
                    <a:gd name="connsiteX55" fmla="*/ 9325 w 9325"/>
                    <a:gd name="connsiteY55" fmla="*/ 4972 h 10000"/>
                    <a:gd name="connsiteX56" fmla="*/ 9195 w 9325"/>
                    <a:gd name="connsiteY56" fmla="*/ 5999 h 10000"/>
                    <a:gd name="connsiteX57" fmla="*/ 9060 w 9325"/>
                    <a:gd name="connsiteY57" fmla="*/ 5576 h 10000"/>
                    <a:gd name="connsiteX58" fmla="*/ 8843 w 9325"/>
                    <a:gd name="connsiteY58" fmla="*/ 6933 h 10000"/>
                    <a:gd name="connsiteX59" fmla="*/ 8731 w 9325"/>
                    <a:gd name="connsiteY59" fmla="*/ 5948 h 10000"/>
                    <a:gd name="connsiteX60" fmla="*/ 8575 w 9325"/>
                    <a:gd name="connsiteY60" fmla="*/ 5901 h 10000"/>
                    <a:gd name="connsiteX61" fmla="*/ 8413 w 9325"/>
                    <a:gd name="connsiteY61" fmla="*/ 4921 h 10000"/>
                    <a:gd name="connsiteX62" fmla="*/ 8305 w 9325"/>
                    <a:gd name="connsiteY62" fmla="*/ 6166 h 10000"/>
                    <a:gd name="connsiteX63" fmla="*/ 8440 w 9325"/>
                    <a:gd name="connsiteY63" fmla="*/ 6831 h 10000"/>
                    <a:gd name="connsiteX64" fmla="*/ 8170 w 9325"/>
                    <a:gd name="connsiteY64" fmla="*/ 7156 h 10000"/>
                    <a:gd name="connsiteX65" fmla="*/ 8138 w 9325"/>
                    <a:gd name="connsiteY65" fmla="*/ 6236 h 10000"/>
                    <a:gd name="connsiteX66" fmla="*/ 7656 w 9325"/>
                    <a:gd name="connsiteY66" fmla="*/ 6989 h 10000"/>
                    <a:gd name="connsiteX67" fmla="*/ 7843 w 9325"/>
                    <a:gd name="connsiteY67" fmla="*/ 5674 h 10000"/>
                    <a:gd name="connsiteX68" fmla="*/ 7635 w 9325"/>
                    <a:gd name="connsiteY68" fmla="*/ 4205 h 10000"/>
                    <a:gd name="connsiteX69" fmla="*/ 7605 w 9325"/>
                    <a:gd name="connsiteY69" fmla="*/ 5409 h 10000"/>
                    <a:gd name="connsiteX70" fmla="*/ 7418 w 9325"/>
                    <a:gd name="connsiteY70" fmla="*/ 5674 h 10000"/>
                    <a:gd name="connsiteX71" fmla="*/ 7578 w 9325"/>
                    <a:gd name="connsiteY71" fmla="*/ 6236 h 10000"/>
                    <a:gd name="connsiteX72" fmla="*/ 7091 w 9325"/>
                    <a:gd name="connsiteY72" fmla="*/ 5785 h 10000"/>
                    <a:gd name="connsiteX73" fmla="*/ 7360 w 9325"/>
                    <a:gd name="connsiteY73" fmla="*/ 6724 h 10000"/>
                    <a:gd name="connsiteX74" fmla="*/ 6960 w 9325"/>
                    <a:gd name="connsiteY74" fmla="*/ 6283 h 10000"/>
                    <a:gd name="connsiteX75" fmla="*/ 7070 w 9325"/>
                    <a:gd name="connsiteY75" fmla="*/ 7207 h 10000"/>
                    <a:gd name="connsiteX76" fmla="*/ 6661 w 9325"/>
                    <a:gd name="connsiteY76" fmla="*/ 6989 h 10000"/>
                    <a:gd name="connsiteX77" fmla="*/ 6635 w 9325"/>
                    <a:gd name="connsiteY77" fmla="*/ 6166 h 10000"/>
                    <a:gd name="connsiteX78" fmla="*/ 6260 w 9325"/>
                    <a:gd name="connsiteY78" fmla="*/ 6882 h 10000"/>
                    <a:gd name="connsiteX79" fmla="*/ 6391 w 9325"/>
                    <a:gd name="connsiteY79" fmla="*/ 5948 h 10000"/>
                    <a:gd name="connsiteX80" fmla="*/ 6260 w 9325"/>
                    <a:gd name="connsiteY80" fmla="*/ 4870 h 10000"/>
                    <a:gd name="connsiteX81" fmla="*/ 6043 w 9325"/>
                    <a:gd name="connsiteY81" fmla="*/ 6166 h 10000"/>
                    <a:gd name="connsiteX82" fmla="*/ 6070 w 9325"/>
                    <a:gd name="connsiteY82" fmla="*/ 6831 h 10000"/>
                    <a:gd name="connsiteX83" fmla="*/ 5908 w 9325"/>
                    <a:gd name="connsiteY83" fmla="*/ 6450 h 10000"/>
                    <a:gd name="connsiteX84" fmla="*/ 5908 w 9325"/>
                    <a:gd name="connsiteY84" fmla="*/ 7314 h 10000"/>
                    <a:gd name="connsiteX85" fmla="*/ 5670 w 9325"/>
                    <a:gd name="connsiteY85" fmla="*/ 6724 h 10000"/>
                    <a:gd name="connsiteX86" fmla="*/ 6473 w 9325"/>
                    <a:gd name="connsiteY86" fmla="*/ 2951 h 10000"/>
                    <a:gd name="connsiteX87" fmla="*/ 6821 w 9325"/>
                    <a:gd name="connsiteY87" fmla="*/ 2844 h 10000"/>
                    <a:gd name="connsiteX88" fmla="*/ 6558 w 9325"/>
                    <a:gd name="connsiteY88" fmla="*/ 2077 h 10000"/>
                    <a:gd name="connsiteX89" fmla="*/ 6558 w 9325"/>
                    <a:gd name="connsiteY89" fmla="*/ 2077 h 10000"/>
                    <a:gd name="connsiteX90" fmla="*/ 6558 w 9325"/>
                    <a:gd name="connsiteY90" fmla="*/ 2077 h 10000"/>
                    <a:gd name="connsiteX0" fmla="*/ 7033 w 11619"/>
                    <a:gd name="connsiteY0" fmla="*/ 2077 h 10000"/>
                    <a:gd name="connsiteX1" fmla="*/ 6657 w 11619"/>
                    <a:gd name="connsiteY1" fmla="*/ 2077 h 10000"/>
                    <a:gd name="connsiteX2" fmla="*/ 6657 w 11619"/>
                    <a:gd name="connsiteY2" fmla="*/ 2393 h 10000"/>
                    <a:gd name="connsiteX3" fmla="*/ 6770 w 11619"/>
                    <a:gd name="connsiteY3" fmla="*/ 2393 h 10000"/>
                    <a:gd name="connsiteX4" fmla="*/ 5585 w 11619"/>
                    <a:gd name="connsiteY4" fmla="*/ 6166 h 10000"/>
                    <a:gd name="connsiteX5" fmla="*/ 5501 w 11619"/>
                    <a:gd name="connsiteY5" fmla="*/ 5627 h 10000"/>
                    <a:gd name="connsiteX6" fmla="*/ 5357 w 11619"/>
                    <a:gd name="connsiteY6" fmla="*/ 5734 h 10000"/>
                    <a:gd name="connsiteX7" fmla="*/ 5160 w 11619"/>
                    <a:gd name="connsiteY7" fmla="*/ 5186 h 10000"/>
                    <a:gd name="connsiteX8" fmla="*/ 5072 w 11619"/>
                    <a:gd name="connsiteY8" fmla="*/ 6334 h 10000"/>
                    <a:gd name="connsiteX9" fmla="*/ 4901 w 11619"/>
                    <a:gd name="connsiteY9" fmla="*/ 6059 h 10000"/>
                    <a:gd name="connsiteX10" fmla="*/ 4952 w 11619"/>
                    <a:gd name="connsiteY10" fmla="*/ 6989 h 10000"/>
                    <a:gd name="connsiteX11" fmla="*/ 4575 w 11619"/>
                    <a:gd name="connsiteY11" fmla="*/ 6566 h 10000"/>
                    <a:gd name="connsiteX12" fmla="*/ 4773 w 11619"/>
                    <a:gd name="connsiteY12" fmla="*/ 7207 h 10000"/>
                    <a:gd name="connsiteX13" fmla="*/ 4575 w 11619"/>
                    <a:gd name="connsiteY13" fmla="*/ 7314 h 10000"/>
                    <a:gd name="connsiteX14" fmla="*/ 4724 w 11619"/>
                    <a:gd name="connsiteY14" fmla="*/ 8020 h 10000"/>
                    <a:gd name="connsiteX15" fmla="*/ 4405 w 11619"/>
                    <a:gd name="connsiteY15" fmla="*/ 7756 h 10000"/>
                    <a:gd name="connsiteX16" fmla="*/ 4405 w 11619"/>
                    <a:gd name="connsiteY16" fmla="*/ 6933 h 10000"/>
                    <a:gd name="connsiteX17" fmla="*/ 4150 w 11619"/>
                    <a:gd name="connsiteY17" fmla="*/ 7040 h 10000"/>
                    <a:gd name="connsiteX18" fmla="*/ 4150 w 11619"/>
                    <a:gd name="connsiteY18" fmla="*/ 5999 h 10000"/>
                    <a:gd name="connsiteX19" fmla="*/ 3976 w 11619"/>
                    <a:gd name="connsiteY19" fmla="*/ 6166 h 10000"/>
                    <a:gd name="connsiteX20" fmla="*/ 3743 w 11619"/>
                    <a:gd name="connsiteY20" fmla="*/ 5627 h 10000"/>
                    <a:gd name="connsiteX21" fmla="*/ 3451 w 11619"/>
                    <a:gd name="connsiteY21" fmla="*/ 6617 h 10000"/>
                    <a:gd name="connsiteX22" fmla="*/ 3655 w 11619"/>
                    <a:gd name="connsiteY22" fmla="*/ 5028 h 10000"/>
                    <a:gd name="connsiteX23" fmla="*/ 3451 w 11619"/>
                    <a:gd name="connsiteY23" fmla="*/ 5186 h 10000"/>
                    <a:gd name="connsiteX24" fmla="*/ 3623 w 11619"/>
                    <a:gd name="connsiteY24" fmla="*/ 3931 h 10000"/>
                    <a:gd name="connsiteX25" fmla="*/ 3250 w 11619"/>
                    <a:gd name="connsiteY25" fmla="*/ 4586 h 10000"/>
                    <a:gd name="connsiteX26" fmla="*/ 3167 w 11619"/>
                    <a:gd name="connsiteY26" fmla="*/ 4089 h 10000"/>
                    <a:gd name="connsiteX27" fmla="*/ 3022 w 11619"/>
                    <a:gd name="connsiteY27" fmla="*/ 4754 h 10000"/>
                    <a:gd name="connsiteX28" fmla="*/ 3079 w 11619"/>
                    <a:gd name="connsiteY28" fmla="*/ 3383 h 10000"/>
                    <a:gd name="connsiteX29" fmla="*/ 2620 w 11619"/>
                    <a:gd name="connsiteY29" fmla="*/ 3713 h 10000"/>
                    <a:gd name="connsiteX30" fmla="*/ 3306 w 11619"/>
                    <a:gd name="connsiteY30" fmla="*/ 1854 h 10000"/>
                    <a:gd name="connsiteX31" fmla="*/ 3250 w 11619"/>
                    <a:gd name="connsiteY31" fmla="*/ 1645 h 10000"/>
                    <a:gd name="connsiteX32" fmla="*/ 2593 w 11619"/>
                    <a:gd name="connsiteY32" fmla="*/ 2296 h 10000"/>
                    <a:gd name="connsiteX33" fmla="*/ 2500 w 11619"/>
                    <a:gd name="connsiteY33" fmla="*/ 0 h 10000"/>
                    <a:gd name="connsiteX34" fmla="*/ 2271 w 11619"/>
                    <a:gd name="connsiteY34" fmla="*/ 1529 h 10000"/>
                    <a:gd name="connsiteX35" fmla="*/ 1898 w 11619"/>
                    <a:gd name="connsiteY35" fmla="*/ 1204 h 10000"/>
                    <a:gd name="connsiteX36" fmla="*/ 2242 w 11619"/>
                    <a:gd name="connsiteY36" fmla="*/ 2677 h 10000"/>
                    <a:gd name="connsiteX37" fmla="*/ 1898 w 11619"/>
                    <a:gd name="connsiteY37" fmla="*/ 2351 h 10000"/>
                    <a:gd name="connsiteX38" fmla="*/ 2070 w 11619"/>
                    <a:gd name="connsiteY38" fmla="*/ 3058 h 10000"/>
                    <a:gd name="connsiteX39" fmla="*/ 1580 w 11619"/>
                    <a:gd name="connsiteY39" fmla="*/ 2844 h 10000"/>
                    <a:gd name="connsiteX40" fmla="*/ 2070 w 11619"/>
                    <a:gd name="connsiteY40" fmla="*/ 3978 h 10000"/>
                    <a:gd name="connsiteX41" fmla="*/ 1724 w 11619"/>
                    <a:gd name="connsiteY41" fmla="*/ 3978 h 10000"/>
                    <a:gd name="connsiteX42" fmla="*/ 2153 w 11619"/>
                    <a:gd name="connsiteY42" fmla="*/ 5302 h 10000"/>
                    <a:gd name="connsiteX43" fmla="*/ 1665 w 11619"/>
                    <a:gd name="connsiteY43" fmla="*/ 4870 h 10000"/>
                    <a:gd name="connsiteX44" fmla="*/ 1465 w 11619"/>
                    <a:gd name="connsiteY44" fmla="*/ 5079 h 10000"/>
                    <a:gd name="connsiteX45" fmla="*/ 1031 w 11619"/>
                    <a:gd name="connsiteY45" fmla="*/ 4540 h 10000"/>
                    <a:gd name="connsiteX46" fmla="*/ 1342 w 11619"/>
                    <a:gd name="connsiteY46" fmla="*/ 6566 h 10000"/>
                    <a:gd name="connsiteX47" fmla="*/ 915 w 11619"/>
                    <a:gd name="connsiteY47" fmla="*/ 6115 h 10000"/>
                    <a:gd name="connsiteX48" fmla="*/ 886 w 11619"/>
                    <a:gd name="connsiteY48" fmla="*/ 6831 h 10000"/>
                    <a:gd name="connsiteX49" fmla="*/ 223 w 11619"/>
                    <a:gd name="connsiteY49" fmla="*/ 6617 h 10000"/>
                    <a:gd name="connsiteX50" fmla="*/ 596 w 11619"/>
                    <a:gd name="connsiteY50" fmla="*/ 7811 h 10000"/>
                    <a:gd name="connsiteX51" fmla="*/ 253 w 11619"/>
                    <a:gd name="connsiteY51" fmla="*/ 7639 h 10000"/>
                    <a:gd name="connsiteX52" fmla="*/ 486 w 11619"/>
                    <a:gd name="connsiteY52" fmla="*/ 8578 h 10000"/>
                    <a:gd name="connsiteX53" fmla="*/ 196 w 11619"/>
                    <a:gd name="connsiteY53" fmla="*/ 8355 h 10000"/>
                    <a:gd name="connsiteX54" fmla="*/ 0 w 11619"/>
                    <a:gd name="connsiteY54" fmla="*/ 10000 h 10000"/>
                    <a:gd name="connsiteX55" fmla="*/ 10000 w 11619"/>
                    <a:gd name="connsiteY55" fmla="*/ 4972 h 10000"/>
                    <a:gd name="connsiteX56" fmla="*/ 9716 w 11619"/>
                    <a:gd name="connsiteY56" fmla="*/ 5576 h 10000"/>
                    <a:gd name="connsiteX57" fmla="*/ 9483 w 11619"/>
                    <a:gd name="connsiteY57" fmla="*/ 6933 h 10000"/>
                    <a:gd name="connsiteX58" fmla="*/ 9363 w 11619"/>
                    <a:gd name="connsiteY58" fmla="*/ 5948 h 10000"/>
                    <a:gd name="connsiteX59" fmla="*/ 9196 w 11619"/>
                    <a:gd name="connsiteY59" fmla="*/ 5901 h 10000"/>
                    <a:gd name="connsiteX60" fmla="*/ 9022 w 11619"/>
                    <a:gd name="connsiteY60" fmla="*/ 4921 h 10000"/>
                    <a:gd name="connsiteX61" fmla="*/ 8906 w 11619"/>
                    <a:gd name="connsiteY61" fmla="*/ 6166 h 10000"/>
                    <a:gd name="connsiteX62" fmla="*/ 9051 w 11619"/>
                    <a:gd name="connsiteY62" fmla="*/ 6831 h 10000"/>
                    <a:gd name="connsiteX63" fmla="*/ 8761 w 11619"/>
                    <a:gd name="connsiteY63" fmla="*/ 7156 h 10000"/>
                    <a:gd name="connsiteX64" fmla="*/ 8727 w 11619"/>
                    <a:gd name="connsiteY64" fmla="*/ 6236 h 10000"/>
                    <a:gd name="connsiteX65" fmla="*/ 8210 w 11619"/>
                    <a:gd name="connsiteY65" fmla="*/ 6989 h 10000"/>
                    <a:gd name="connsiteX66" fmla="*/ 8411 w 11619"/>
                    <a:gd name="connsiteY66" fmla="*/ 5674 h 10000"/>
                    <a:gd name="connsiteX67" fmla="*/ 8188 w 11619"/>
                    <a:gd name="connsiteY67" fmla="*/ 4205 h 10000"/>
                    <a:gd name="connsiteX68" fmla="*/ 8155 w 11619"/>
                    <a:gd name="connsiteY68" fmla="*/ 5409 h 10000"/>
                    <a:gd name="connsiteX69" fmla="*/ 7955 w 11619"/>
                    <a:gd name="connsiteY69" fmla="*/ 5674 h 10000"/>
                    <a:gd name="connsiteX70" fmla="*/ 8127 w 11619"/>
                    <a:gd name="connsiteY70" fmla="*/ 6236 h 10000"/>
                    <a:gd name="connsiteX71" fmla="*/ 7604 w 11619"/>
                    <a:gd name="connsiteY71" fmla="*/ 5785 h 10000"/>
                    <a:gd name="connsiteX72" fmla="*/ 7893 w 11619"/>
                    <a:gd name="connsiteY72" fmla="*/ 6724 h 10000"/>
                    <a:gd name="connsiteX73" fmla="*/ 7464 w 11619"/>
                    <a:gd name="connsiteY73" fmla="*/ 6283 h 10000"/>
                    <a:gd name="connsiteX74" fmla="*/ 7582 w 11619"/>
                    <a:gd name="connsiteY74" fmla="*/ 7207 h 10000"/>
                    <a:gd name="connsiteX75" fmla="*/ 7143 w 11619"/>
                    <a:gd name="connsiteY75" fmla="*/ 6989 h 10000"/>
                    <a:gd name="connsiteX76" fmla="*/ 7115 w 11619"/>
                    <a:gd name="connsiteY76" fmla="*/ 6166 h 10000"/>
                    <a:gd name="connsiteX77" fmla="*/ 6713 w 11619"/>
                    <a:gd name="connsiteY77" fmla="*/ 6882 h 10000"/>
                    <a:gd name="connsiteX78" fmla="*/ 6854 w 11619"/>
                    <a:gd name="connsiteY78" fmla="*/ 5948 h 10000"/>
                    <a:gd name="connsiteX79" fmla="*/ 6713 w 11619"/>
                    <a:gd name="connsiteY79" fmla="*/ 4870 h 10000"/>
                    <a:gd name="connsiteX80" fmla="*/ 6480 w 11619"/>
                    <a:gd name="connsiteY80" fmla="*/ 6166 h 10000"/>
                    <a:gd name="connsiteX81" fmla="*/ 6509 w 11619"/>
                    <a:gd name="connsiteY81" fmla="*/ 6831 h 10000"/>
                    <a:gd name="connsiteX82" fmla="*/ 6336 w 11619"/>
                    <a:gd name="connsiteY82" fmla="*/ 6450 h 10000"/>
                    <a:gd name="connsiteX83" fmla="*/ 6336 w 11619"/>
                    <a:gd name="connsiteY83" fmla="*/ 7314 h 10000"/>
                    <a:gd name="connsiteX84" fmla="*/ 6080 w 11619"/>
                    <a:gd name="connsiteY84" fmla="*/ 6724 h 10000"/>
                    <a:gd name="connsiteX85" fmla="*/ 6942 w 11619"/>
                    <a:gd name="connsiteY85" fmla="*/ 2951 h 10000"/>
                    <a:gd name="connsiteX86" fmla="*/ 7315 w 11619"/>
                    <a:gd name="connsiteY86" fmla="*/ 2844 h 10000"/>
                    <a:gd name="connsiteX87" fmla="*/ 7033 w 11619"/>
                    <a:gd name="connsiteY87" fmla="*/ 2077 h 10000"/>
                    <a:gd name="connsiteX88" fmla="*/ 7033 w 11619"/>
                    <a:gd name="connsiteY88" fmla="*/ 2077 h 10000"/>
                    <a:gd name="connsiteX89" fmla="*/ 7033 w 11619"/>
                    <a:gd name="connsiteY89" fmla="*/ 2077 h 10000"/>
                    <a:gd name="connsiteX0" fmla="*/ 7033 w 9716"/>
                    <a:gd name="connsiteY0" fmla="*/ 2077 h 10000"/>
                    <a:gd name="connsiteX1" fmla="*/ 6657 w 9716"/>
                    <a:gd name="connsiteY1" fmla="*/ 2077 h 10000"/>
                    <a:gd name="connsiteX2" fmla="*/ 6657 w 9716"/>
                    <a:gd name="connsiteY2" fmla="*/ 2393 h 10000"/>
                    <a:gd name="connsiteX3" fmla="*/ 6770 w 9716"/>
                    <a:gd name="connsiteY3" fmla="*/ 2393 h 10000"/>
                    <a:gd name="connsiteX4" fmla="*/ 5585 w 9716"/>
                    <a:gd name="connsiteY4" fmla="*/ 6166 h 10000"/>
                    <a:gd name="connsiteX5" fmla="*/ 5501 w 9716"/>
                    <a:gd name="connsiteY5" fmla="*/ 5627 h 10000"/>
                    <a:gd name="connsiteX6" fmla="*/ 5357 w 9716"/>
                    <a:gd name="connsiteY6" fmla="*/ 5734 h 10000"/>
                    <a:gd name="connsiteX7" fmla="*/ 5160 w 9716"/>
                    <a:gd name="connsiteY7" fmla="*/ 5186 h 10000"/>
                    <a:gd name="connsiteX8" fmla="*/ 5072 w 9716"/>
                    <a:gd name="connsiteY8" fmla="*/ 6334 h 10000"/>
                    <a:gd name="connsiteX9" fmla="*/ 4901 w 9716"/>
                    <a:gd name="connsiteY9" fmla="*/ 6059 h 10000"/>
                    <a:gd name="connsiteX10" fmla="*/ 4952 w 9716"/>
                    <a:gd name="connsiteY10" fmla="*/ 6989 h 10000"/>
                    <a:gd name="connsiteX11" fmla="*/ 4575 w 9716"/>
                    <a:gd name="connsiteY11" fmla="*/ 6566 h 10000"/>
                    <a:gd name="connsiteX12" fmla="*/ 4773 w 9716"/>
                    <a:gd name="connsiteY12" fmla="*/ 7207 h 10000"/>
                    <a:gd name="connsiteX13" fmla="*/ 4575 w 9716"/>
                    <a:gd name="connsiteY13" fmla="*/ 7314 h 10000"/>
                    <a:gd name="connsiteX14" fmla="*/ 4724 w 9716"/>
                    <a:gd name="connsiteY14" fmla="*/ 8020 h 10000"/>
                    <a:gd name="connsiteX15" fmla="*/ 4405 w 9716"/>
                    <a:gd name="connsiteY15" fmla="*/ 7756 h 10000"/>
                    <a:gd name="connsiteX16" fmla="*/ 4405 w 9716"/>
                    <a:gd name="connsiteY16" fmla="*/ 6933 h 10000"/>
                    <a:gd name="connsiteX17" fmla="*/ 4150 w 9716"/>
                    <a:gd name="connsiteY17" fmla="*/ 7040 h 10000"/>
                    <a:gd name="connsiteX18" fmla="*/ 4150 w 9716"/>
                    <a:gd name="connsiteY18" fmla="*/ 5999 h 10000"/>
                    <a:gd name="connsiteX19" fmla="*/ 3976 w 9716"/>
                    <a:gd name="connsiteY19" fmla="*/ 6166 h 10000"/>
                    <a:gd name="connsiteX20" fmla="*/ 3743 w 9716"/>
                    <a:gd name="connsiteY20" fmla="*/ 5627 h 10000"/>
                    <a:gd name="connsiteX21" fmla="*/ 3451 w 9716"/>
                    <a:gd name="connsiteY21" fmla="*/ 6617 h 10000"/>
                    <a:gd name="connsiteX22" fmla="*/ 3655 w 9716"/>
                    <a:gd name="connsiteY22" fmla="*/ 5028 h 10000"/>
                    <a:gd name="connsiteX23" fmla="*/ 3451 w 9716"/>
                    <a:gd name="connsiteY23" fmla="*/ 5186 h 10000"/>
                    <a:gd name="connsiteX24" fmla="*/ 3623 w 9716"/>
                    <a:gd name="connsiteY24" fmla="*/ 3931 h 10000"/>
                    <a:gd name="connsiteX25" fmla="*/ 3250 w 9716"/>
                    <a:gd name="connsiteY25" fmla="*/ 4586 h 10000"/>
                    <a:gd name="connsiteX26" fmla="*/ 3167 w 9716"/>
                    <a:gd name="connsiteY26" fmla="*/ 4089 h 10000"/>
                    <a:gd name="connsiteX27" fmla="*/ 3022 w 9716"/>
                    <a:gd name="connsiteY27" fmla="*/ 4754 h 10000"/>
                    <a:gd name="connsiteX28" fmla="*/ 3079 w 9716"/>
                    <a:gd name="connsiteY28" fmla="*/ 3383 h 10000"/>
                    <a:gd name="connsiteX29" fmla="*/ 2620 w 9716"/>
                    <a:gd name="connsiteY29" fmla="*/ 3713 h 10000"/>
                    <a:gd name="connsiteX30" fmla="*/ 3306 w 9716"/>
                    <a:gd name="connsiteY30" fmla="*/ 1854 h 10000"/>
                    <a:gd name="connsiteX31" fmla="*/ 3250 w 9716"/>
                    <a:gd name="connsiteY31" fmla="*/ 1645 h 10000"/>
                    <a:gd name="connsiteX32" fmla="*/ 2593 w 9716"/>
                    <a:gd name="connsiteY32" fmla="*/ 2296 h 10000"/>
                    <a:gd name="connsiteX33" fmla="*/ 2500 w 9716"/>
                    <a:gd name="connsiteY33" fmla="*/ 0 h 10000"/>
                    <a:gd name="connsiteX34" fmla="*/ 2271 w 9716"/>
                    <a:gd name="connsiteY34" fmla="*/ 1529 h 10000"/>
                    <a:gd name="connsiteX35" fmla="*/ 1898 w 9716"/>
                    <a:gd name="connsiteY35" fmla="*/ 1204 h 10000"/>
                    <a:gd name="connsiteX36" fmla="*/ 2242 w 9716"/>
                    <a:gd name="connsiteY36" fmla="*/ 2677 h 10000"/>
                    <a:gd name="connsiteX37" fmla="*/ 1898 w 9716"/>
                    <a:gd name="connsiteY37" fmla="*/ 2351 h 10000"/>
                    <a:gd name="connsiteX38" fmla="*/ 2070 w 9716"/>
                    <a:gd name="connsiteY38" fmla="*/ 3058 h 10000"/>
                    <a:gd name="connsiteX39" fmla="*/ 1580 w 9716"/>
                    <a:gd name="connsiteY39" fmla="*/ 2844 h 10000"/>
                    <a:gd name="connsiteX40" fmla="*/ 2070 w 9716"/>
                    <a:gd name="connsiteY40" fmla="*/ 3978 h 10000"/>
                    <a:gd name="connsiteX41" fmla="*/ 1724 w 9716"/>
                    <a:gd name="connsiteY41" fmla="*/ 3978 h 10000"/>
                    <a:gd name="connsiteX42" fmla="*/ 2153 w 9716"/>
                    <a:gd name="connsiteY42" fmla="*/ 5302 h 10000"/>
                    <a:gd name="connsiteX43" fmla="*/ 1665 w 9716"/>
                    <a:gd name="connsiteY43" fmla="*/ 4870 h 10000"/>
                    <a:gd name="connsiteX44" fmla="*/ 1465 w 9716"/>
                    <a:gd name="connsiteY44" fmla="*/ 5079 h 10000"/>
                    <a:gd name="connsiteX45" fmla="*/ 1031 w 9716"/>
                    <a:gd name="connsiteY45" fmla="*/ 4540 h 10000"/>
                    <a:gd name="connsiteX46" fmla="*/ 1342 w 9716"/>
                    <a:gd name="connsiteY46" fmla="*/ 6566 h 10000"/>
                    <a:gd name="connsiteX47" fmla="*/ 915 w 9716"/>
                    <a:gd name="connsiteY47" fmla="*/ 6115 h 10000"/>
                    <a:gd name="connsiteX48" fmla="*/ 886 w 9716"/>
                    <a:gd name="connsiteY48" fmla="*/ 6831 h 10000"/>
                    <a:gd name="connsiteX49" fmla="*/ 223 w 9716"/>
                    <a:gd name="connsiteY49" fmla="*/ 6617 h 10000"/>
                    <a:gd name="connsiteX50" fmla="*/ 596 w 9716"/>
                    <a:gd name="connsiteY50" fmla="*/ 7811 h 10000"/>
                    <a:gd name="connsiteX51" fmla="*/ 253 w 9716"/>
                    <a:gd name="connsiteY51" fmla="*/ 7639 h 10000"/>
                    <a:gd name="connsiteX52" fmla="*/ 486 w 9716"/>
                    <a:gd name="connsiteY52" fmla="*/ 8578 h 10000"/>
                    <a:gd name="connsiteX53" fmla="*/ 196 w 9716"/>
                    <a:gd name="connsiteY53" fmla="*/ 8355 h 10000"/>
                    <a:gd name="connsiteX54" fmla="*/ 0 w 9716"/>
                    <a:gd name="connsiteY54" fmla="*/ 10000 h 10000"/>
                    <a:gd name="connsiteX55" fmla="*/ 9716 w 9716"/>
                    <a:gd name="connsiteY55" fmla="*/ 5576 h 10000"/>
                    <a:gd name="connsiteX56" fmla="*/ 9483 w 9716"/>
                    <a:gd name="connsiteY56" fmla="*/ 6933 h 10000"/>
                    <a:gd name="connsiteX57" fmla="*/ 9363 w 9716"/>
                    <a:gd name="connsiteY57" fmla="*/ 5948 h 10000"/>
                    <a:gd name="connsiteX58" fmla="*/ 9196 w 9716"/>
                    <a:gd name="connsiteY58" fmla="*/ 5901 h 10000"/>
                    <a:gd name="connsiteX59" fmla="*/ 9022 w 9716"/>
                    <a:gd name="connsiteY59" fmla="*/ 4921 h 10000"/>
                    <a:gd name="connsiteX60" fmla="*/ 8906 w 9716"/>
                    <a:gd name="connsiteY60" fmla="*/ 6166 h 10000"/>
                    <a:gd name="connsiteX61" fmla="*/ 9051 w 9716"/>
                    <a:gd name="connsiteY61" fmla="*/ 6831 h 10000"/>
                    <a:gd name="connsiteX62" fmla="*/ 8761 w 9716"/>
                    <a:gd name="connsiteY62" fmla="*/ 7156 h 10000"/>
                    <a:gd name="connsiteX63" fmla="*/ 8727 w 9716"/>
                    <a:gd name="connsiteY63" fmla="*/ 6236 h 10000"/>
                    <a:gd name="connsiteX64" fmla="*/ 8210 w 9716"/>
                    <a:gd name="connsiteY64" fmla="*/ 6989 h 10000"/>
                    <a:gd name="connsiteX65" fmla="*/ 8411 w 9716"/>
                    <a:gd name="connsiteY65" fmla="*/ 5674 h 10000"/>
                    <a:gd name="connsiteX66" fmla="*/ 8188 w 9716"/>
                    <a:gd name="connsiteY66" fmla="*/ 4205 h 10000"/>
                    <a:gd name="connsiteX67" fmla="*/ 8155 w 9716"/>
                    <a:gd name="connsiteY67" fmla="*/ 5409 h 10000"/>
                    <a:gd name="connsiteX68" fmla="*/ 7955 w 9716"/>
                    <a:gd name="connsiteY68" fmla="*/ 5674 h 10000"/>
                    <a:gd name="connsiteX69" fmla="*/ 8127 w 9716"/>
                    <a:gd name="connsiteY69" fmla="*/ 6236 h 10000"/>
                    <a:gd name="connsiteX70" fmla="*/ 7604 w 9716"/>
                    <a:gd name="connsiteY70" fmla="*/ 5785 h 10000"/>
                    <a:gd name="connsiteX71" fmla="*/ 7893 w 9716"/>
                    <a:gd name="connsiteY71" fmla="*/ 6724 h 10000"/>
                    <a:gd name="connsiteX72" fmla="*/ 7464 w 9716"/>
                    <a:gd name="connsiteY72" fmla="*/ 6283 h 10000"/>
                    <a:gd name="connsiteX73" fmla="*/ 7582 w 9716"/>
                    <a:gd name="connsiteY73" fmla="*/ 7207 h 10000"/>
                    <a:gd name="connsiteX74" fmla="*/ 7143 w 9716"/>
                    <a:gd name="connsiteY74" fmla="*/ 6989 h 10000"/>
                    <a:gd name="connsiteX75" fmla="*/ 7115 w 9716"/>
                    <a:gd name="connsiteY75" fmla="*/ 6166 h 10000"/>
                    <a:gd name="connsiteX76" fmla="*/ 6713 w 9716"/>
                    <a:gd name="connsiteY76" fmla="*/ 6882 h 10000"/>
                    <a:gd name="connsiteX77" fmla="*/ 6854 w 9716"/>
                    <a:gd name="connsiteY77" fmla="*/ 5948 h 10000"/>
                    <a:gd name="connsiteX78" fmla="*/ 6713 w 9716"/>
                    <a:gd name="connsiteY78" fmla="*/ 4870 h 10000"/>
                    <a:gd name="connsiteX79" fmla="*/ 6480 w 9716"/>
                    <a:gd name="connsiteY79" fmla="*/ 6166 h 10000"/>
                    <a:gd name="connsiteX80" fmla="*/ 6509 w 9716"/>
                    <a:gd name="connsiteY80" fmla="*/ 6831 h 10000"/>
                    <a:gd name="connsiteX81" fmla="*/ 6336 w 9716"/>
                    <a:gd name="connsiteY81" fmla="*/ 6450 h 10000"/>
                    <a:gd name="connsiteX82" fmla="*/ 6336 w 9716"/>
                    <a:gd name="connsiteY82" fmla="*/ 7314 h 10000"/>
                    <a:gd name="connsiteX83" fmla="*/ 6080 w 9716"/>
                    <a:gd name="connsiteY83" fmla="*/ 6724 h 10000"/>
                    <a:gd name="connsiteX84" fmla="*/ 6942 w 9716"/>
                    <a:gd name="connsiteY84" fmla="*/ 2951 h 10000"/>
                    <a:gd name="connsiteX85" fmla="*/ 7315 w 9716"/>
                    <a:gd name="connsiteY85" fmla="*/ 2844 h 10000"/>
                    <a:gd name="connsiteX86" fmla="*/ 7033 w 9716"/>
                    <a:gd name="connsiteY86" fmla="*/ 2077 h 10000"/>
                    <a:gd name="connsiteX87" fmla="*/ 7033 w 9716"/>
                    <a:gd name="connsiteY87" fmla="*/ 2077 h 10000"/>
                    <a:gd name="connsiteX88" fmla="*/ 7033 w 9716"/>
                    <a:gd name="connsiteY88" fmla="*/ 2077 h 10000"/>
                    <a:gd name="connsiteX0" fmla="*/ 7239 w 9760"/>
                    <a:gd name="connsiteY0" fmla="*/ 2077 h 10000"/>
                    <a:gd name="connsiteX1" fmla="*/ 6852 w 9760"/>
                    <a:gd name="connsiteY1" fmla="*/ 2077 h 10000"/>
                    <a:gd name="connsiteX2" fmla="*/ 6852 w 9760"/>
                    <a:gd name="connsiteY2" fmla="*/ 2393 h 10000"/>
                    <a:gd name="connsiteX3" fmla="*/ 6968 w 9760"/>
                    <a:gd name="connsiteY3" fmla="*/ 2393 h 10000"/>
                    <a:gd name="connsiteX4" fmla="*/ 5748 w 9760"/>
                    <a:gd name="connsiteY4" fmla="*/ 6166 h 10000"/>
                    <a:gd name="connsiteX5" fmla="*/ 5662 w 9760"/>
                    <a:gd name="connsiteY5" fmla="*/ 5627 h 10000"/>
                    <a:gd name="connsiteX6" fmla="*/ 5514 w 9760"/>
                    <a:gd name="connsiteY6" fmla="*/ 5734 h 10000"/>
                    <a:gd name="connsiteX7" fmla="*/ 5311 w 9760"/>
                    <a:gd name="connsiteY7" fmla="*/ 5186 h 10000"/>
                    <a:gd name="connsiteX8" fmla="*/ 5220 w 9760"/>
                    <a:gd name="connsiteY8" fmla="*/ 6334 h 10000"/>
                    <a:gd name="connsiteX9" fmla="*/ 5044 w 9760"/>
                    <a:gd name="connsiteY9" fmla="*/ 6059 h 10000"/>
                    <a:gd name="connsiteX10" fmla="*/ 5097 w 9760"/>
                    <a:gd name="connsiteY10" fmla="*/ 6989 h 10000"/>
                    <a:gd name="connsiteX11" fmla="*/ 4709 w 9760"/>
                    <a:gd name="connsiteY11" fmla="*/ 6566 h 10000"/>
                    <a:gd name="connsiteX12" fmla="*/ 4913 w 9760"/>
                    <a:gd name="connsiteY12" fmla="*/ 7207 h 10000"/>
                    <a:gd name="connsiteX13" fmla="*/ 4709 w 9760"/>
                    <a:gd name="connsiteY13" fmla="*/ 7314 h 10000"/>
                    <a:gd name="connsiteX14" fmla="*/ 4862 w 9760"/>
                    <a:gd name="connsiteY14" fmla="*/ 8020 h 10000"/>
                    <a:gd name="connsiteX15" fmla="*/ 4534 w 9760"/>
                    <a:gd name="connsiteY15" fmla="*/ 7756 h 10000"/>
                    <a:gd name="connsiteX16" fmla="*/ 4534 w 9760"/>
                    <a:gd name="connsiteY16" fmla="*/ 6933 h 10000"/>
                    <a:gd name="connsiteX17" fmla="*/ 4271 w 9760"/>
                    <a:gd name="connsiteY17" fmla="*/ 7040 h 10000"/>
                    <a:gd name="connsiteX18" fmla="*/ 4271 w 9760"/>
                    <a:gd name="connsiteY18" fmla="*/ 5999 h 10000"/>
                    <a:gd name="connsiteX19" fmla="*/ 4092 w 9760"/>
                    <a:gd name="connsiteY19" fmla="*/ 6166 h 10000"/>
                    <a:gd name="connsiteX20" fmla="*/ 3852 w 9760"/>
                    <a:gd name="connsiteY20" fmla="*/ 5627 h 10000"/>
                    <a:gd name="connsiteX21" fmla="*/ 3552 w 9760"/>
                    <a:gd name="connsiteY21" fmla="*/ 6617 h 10000"/>
                    <a:gd name="connsiteX22" fmla="*/ 3762 w 9760"/>
                    <a:gd name="connsiteY22" fmla="*/ 5028 h 10000"/>
                    <a:gd name="connsiteX23" fmla="*/ 3552 w 9760"/>
                    <a:gd name="connsiteY23" fmla="*/ 5186 h 10000"/>
                    <a:gd name="connsiteX24" fmla="*/ 3729 w 9760"/>
                    <a:gd name="connsiteY24" fmla="*/ 3931 h 10000"/>
                    <a:gd name="connsiteX25" fmla="*/ 3345 w 9760"/>
                    <a:gd name="connsiteY25" fmla="*/ 4586 h 10000"/>
                    <a:gd name="connsiteX26" fmla="*/ 3260 w 9760"/>
                    <a:gd name="connsiteY26" fmla="*/ 4089 h 10000"/>
                    <a:gd name="connsiteX27" fmla="*/ 3110 w 9760"/>
                    <a:gd name="connsiteY27" fmla="*/ 4754 h 10000"/>
                    <a:gd name="connsiteX28" fmla="*/ 3169 w 9760"/>
                    <a:gd name="connsiteY28" fmla="*/ 3383 h 10000"/>
                    <a:gd name="connsiteX29" fmla="*/ 2697 w 9760"/>
                    <a:gd name="connsiteY29" fmla="*/ 3713 h 10000"/>
                    <a:gd name="connsiteX30" fmla="*/ 3403 w 9760"/>
                    <a:gd name="connsiteY30" fmla="*/ 1854 h 10000"/>
                    <a:gd name="connsiteX31" fmla="*/ 3345 w 9760"/>
                    <a:gd name="connsiteY31" fmla="*/ 1645 h 10000"/>
                    <a:gd name="connsiteX32" fmla="*/ 2669 w 9760"/>
                    <a:gd name="connsiteY32" fmla="*/ 2296 h 10000"/>
                    <a:gd name="connsiteX33" fmla="*/ 2573 w 9760"/>
                    <a:gd name="connsiteY33" fmla="*/ 0 h 10000"/>
                    <a:gd name="connsiteX34" fmla="*/ 2337 w 9760"/>
                    <a:gd name="connsiteY34" fmla="*/ 1529 h 10000"/>
                    <a:gd name="connsiteX35" fmla="*/ 1953 w 9760"/>
                    <a:gd name="connsiteY35" fmla="*/ 1204 h 10000"/>
                    <a:gd name="connsiteX36" fmla="*/ 2308 w 9760"/>
                    <a:gd name="connsiteY36" fmla="*/ 2677 h 10000"/>
                    <a:gd name="connsiteX37" fmla="*/ 1953 w 9760"/>
                    <a:gd name="connsiteY37" fmla="*/ 2351 h 10000"/>
                    <a:gd name="connsiteX38" fmla="*/ 2131 w 9760"/>
                    <a:gd name="connsiteY38" fmla="*/ 3058 h 10000"/>
                    <a:gd name="connsiteX39" fmla="*/ 1626 w 9760"/>
                    <a:gd name="connsiteY39" fmla="*/ 2844 h 10000"/>
                    <a:gd name="connsiteX40" fmla="*/ 2131 w 9760"/>
                    <a:gd name="connsiteY40" fmla="*/ 3978 h 10000"/>
                    <a:gd name="connsiteX41" fmla="*/ 1774 w 9760"/>
                    <a:gd name="connsiteY41" fmla="*/ 3978 h 10000"/>
                    <a:gd name="connsiteX42" fmla="*/ 2216 w 9760"/>
                    <a:gd name="connsiteY42" fmla="*/ 5302 h 10000"/>
                    <a:gd name="connsiteX43" fmla="*/ 1714 w 9760"/>
                    <a:gd name="connsiteY43" fmla="*/ 4870 h 10000"/>
                    <a:gd name="connsiteX44" fmla="*/ 1508 w 9760"/>
                    <a:gd name="connsiteY44" fmla="*/ 5079 h 10000"/>
                    <a:gd name="connsiteX45" fmla="*/ 1061 w 9760"/>
                    <a:gd name="connsiteY45" fmla="*/ 4540 h 10000"/>
                    <a:gd name="connsiteX46" fmla="*/ 1381 w 9760"/>
                    <a:gd name="connsiteY46" fmla="*/ 6566 h 10000"/>
                    <a:gd name="connsiteX47" fmla="*/ 942 w 9760"/>
                    <a:gd name="connsiteY47" fmla="*/ 6115 h 10000"/>
                    <a:gd name="connsiteX48" fmla="*/ 912 w 9760"/>
                    <a:gd name="connsiteY48" fmla="*/ 6831 h 10000"/>
                    <a:gd name="connsiteX49" fmla="*/ 230 w 9760"/>
                    <a:gd name="connsiteY49" fmla="*/ 6617 h 10000"/>
                    <a:gd name="connsiteX50" fmla="*/ 613 w 9760"/>
                    <a:gd name="connsiteY50" fmla="*/ 7811 h 10000"/>
                    <a:gd name="connsiteX51" fmla="*/ 260 w 9760"/>
                    <a:gd name="connsiteY51" fmla="*/ 7639 h 10000"/>
                    <a:gd name="connsiteX52" fmla="*/ 500 w 9760"/>
                    <a:gd name="connsiteY52" fmla="*/ 8578 h 10000"/>
                    <a:gd name="connsiteX53" fmla="*/ 202 w 9760"/>
                    <a:gd name="connsiteY53" fmla="*/ 8355 h 10000"/>
                    <a:gd name="connsiteX54" fmla="*/ 0 w 9760"/>
                    <a:gd name="connsiteY54" fmla="*/ 10000 h 10000"/>
                    <a:gd name="connsiteX55" fmla="*/ 9760 w 9760"/>
                    <a:gd name="connsiteY55" fmla="*/ 6933 h 10000"/>
                    <a:gd name="connsiteX56" fmla="*/ 9637 w 9760"/>
                    <a:gd name="connsiteY56" fmla="*/ 5948 h 10000"/>
                    <a:gd name="connsiteX57" fmla="*/ 9465 w 9760"/>
                    <a:gd name="connsiteY57" fmla="*/ 5901 h 10000"/>
                    <a:gd name="connsiteX58" fmla="*/ 9286 w 9760"/>
                    <a:gd name="connsiteY58" fmla="*/ 4921 h 10000"/>
                    <a:gd name="connsiteX59" fmla="*/ 9166 w 9760"/>
                    <a:gd name="connsiteY59" fmla="*/ 6166 h 10000"/>
                    <a:gd name="connsiteX60" fmla="*/ 9316 w 9760"/>
                    <a:gd name="connsiteY60" fmla="*/ 6831 h 10000"/>
                    <a:gd name="connsiteX61" fmla="*/ 9017 w 9760"/>
                    <a:gd name="connsiteY61" fmla="*/ 7156 h 10000"/>
                    <a:gd name="connsiteX62" fmla="*/ 8982 w 9760"/>
                    <a:gd name="connsiteY62" fmla="*/ 6236 h 10000"/>
                    <a:gd name="connsiteX63" fmla="*/ 8450 w 9760"/>
                    <a:gd name="connsiteY63" fmla="*/ 6989 h 10000"/>
                    <a:gd name="connsiteX64" fmla="*/ 8657 w 9760"/>
                    <a:gd name="connsiteY64" fmla="*/ 5674 h 10000"/>
                    <a:gd name="connsiteX65" fmla="*/ 8427 w 9760"/>
                    <a:gd name="connsiteY65" fmla="*/ 4205 h 10000"/>
                    <a:gd name="connsiteX66" fmla="*/ 8393 w 9760"/>
                    <a:gd name="connsiteY66" fmla="*/ 5409 h 10000"/>
                    <a:gd name="connsiteX67" fmla="*/ 8188 w 9760"/>
                    <a:gd name="connsiteY67" fmla="*/ 5674 h 10000"/>
                    <a:gd name="connsiteX68" fmla="*/ 8365 w 9760"/>
                    <a:gd name="connsiteY68" fmla="*/ 6236 h 10000"/>
                    <a:gd name="connsiteX69" fmla="*/ 7826 w 9760"/>
                    <a:gd name="connsiteY69" fmla="*/ 5785 h 10000"/>
                    <a:gd name="connsiteX70" fmla="*/ 8124 w 9760"/>
                    <a:gd name="connsiteY70" fmla="*/ 6724 h 10000"/>
                    <a:gd name="connsiteX71" fmla="*/ 7682 w 9760"/>
                    <a:gd name="connsiteY71" fmla="*/ 6283 h 10000"/>
                    <a:gd name="connsiteX72" fmla="*/ 7804 w 9760"/>
                    <a:gd name="connsiteY72" fmla="*/ 7207 h 10000"/>
                    <a:gd name="connsiteX73" fmla="*/ 7352 w 9760"/>
                    <a:gd name="connsiteY73" fmla="*/ 6989 h 10000"/>
                    <a:gd name="connsiteX74" fmla="*/ 7323 w 9760"/>
                    <a:gd name="connsiteY74" fmla="*/ 6166 h 10000"/>
                    <a:gd name="connsiteX75" fmla="*/ 6909 w 9760"/>
                    <a:gd name="connsiteY75" fmla="*/ 6882 h 10000"/>
                    <a:gd name="connsiteX76" fmla="*/ 7054 w 9760"/>
                    <a:gd name="connsiteY76" fmla="*/ 5948 h 10000"/>
                    <a:gd name="connsiteX77" fmla="*/ 6909 w 9760"/>
                    <a:gd name="connsiteY77" fmla="*/ 4870 h 10000"/>
                    <a:gd name="connsiteX78" fmla="*/ 6669 w 9760"/>
                    <a:gd name="connsiteY78" fmla="*/ 6166 h 10000"/>
                    <a:gd name="connsiteX79" fmla="*/ 6699 w 9760"/>
                    <a:gd name="connsiteY79" fmla="*/ 6831 h 10000"/>
                    <a:gd name="connsiteX80" fmla="*/ 6521 w 9760"/>
                    <a:gd name="connsiteY80" fmla="*/ 6450 h 10000"/>
                    <a:gd name="connsiteX81" fmla="*/ 6521 w 9760"/>
                    <a:gd name="connsiteY81" fmla="*/ 7314 h 10000"/>
                    <a:gd name="connsiteX82" fmla="*/ 6258 w 9760"/>
                    <a:gd name="connsiteY82" fmla="*/ 6724 h 10000"/>
                    <a:gd name="connsiteX83" fmla="*/ 7145 w 9760"/>
                    <a:gd name="connsiteY83" fmla="*/ 2951 h 10000"/>
                    <a:gd name="connsiteX84" fmla="*/ 7529 w 9760"/>
                    <a:gd name="connsiteY84" fmla="*/ 2844 h 10000"/>
                    <a:gd name="connsiteX85" fmla="*/ 7239 w 9760"/>
                    <a:gd name="connsiteY85" fmla="*/ 2077 h 10000"/>
                    <a:gd name="connsiteX86" fmla="*/ 7239 w 9760"/>
                    <a:gd name="connsiteY86" fmla="*/ 2077 h 10000"/>
                    <a:gd name="connsiteX87" fmla="*/ 7239 w 9760"/>
                    <a:gd name="connsiteY87" fmla="*/ 2077 h 10000"/>
                    <a:gd name="connsiteX0" fmla="*/ 7417 w 10000"/>
                    <a:gd name="connsiteY0" fmla="*/ 2077 h 10000"/>
                    <a:gd name="connsiteX1" fmla="*/ 7020 w 10000"/>
                    <a:gd name="connsiteY1" fmla="*/ 2077 h 10000"/>
                    <a:gd name="connsiteX2" fmla="*/ 7020 w 10000"/>
                    <a:gd name="connsiteY2" fmla="*/ 2393 h 10000"/>
                    <a:gd name="connsiteX3" fmla="*/ 7139 w 10000"/>
                    <a:gd name="connsiteY3" fmla="*/ 2393 h 10000"/>
                    <a:gd name="connsiteX4" fmla="*/ 5889 w 10000"/>
                    <a:gd name="connsiteY4" fmla="*/ 6166 h 10000"/>
                    <a:gd name="connsiteX5" fmla="*/ 5801 w 10000"/>
                    <a:gd name="connsiteY5" fmla="*/ 5627 h 10000"/>
                    <a:gd name="connsiteX6" fmla="*/ 5650 w 10000"/>
                    <a:gd name="connsiteY6" fmla="*/ 5734 h 10000"/>
                    <a:gd name="connsiteX7" fmla="*/ 5442 w 10000"/>
                    <a:gd name="connsiteY7" fmla="*/ 5186 h 10000"/>
                    <a:gd name="connsiteX8" fmla="*/ 5348 w 10000"/>
                    <a:gd name="connsiteY8" fmla="*/ 6334 h 10000"/>
                    <a:gd name="connsiteX9" fmla="*/ 5168 w 10000"/>
                    <a:gd name="connsiteY9" fmla="*/ 6059 h 10000"/>
                    <a:gd name="connsiteX10" fmla="*/ 5222 w 10000"/>
                    <a:gd name="connsiteY10" fmla="*/ 6989 h 10000"/>
                    <a:gd name="connsiteX11" fmla="*/ 4825 w 10000"/>
                    <a:gd name="connsiteY11" fmla="*/ 6566 h 10000"/>
                    <a:gd name="connsiteX12" fmla="*/ 5034 w 10000"/>
                    <a:gd name="connsiteY12" fmla="*/ 7207 h 10000"/>
                    <a:gd name="connsiteX13" fmla="*/ 4825 w 10000"/>
                    <a:gd name="connsiteY13" fmla="*/ 7314 h 10000"/>
                    <a:gd name="connsiteX14" fmla="*/ 4982 w 10000"/>
                    <a:gd name="connsiteY14" fmla="*/ 8020 h 10000"/>
                    <a:gd name="connsiteX15" fmla="*/ 4645 w 10000"/>
                    <a:gd name="connsiteY15" fmla="*/ 7756 h 10000"/>
                    <a:gd name="connsiteX16" fmla="*/ 4645 w 10000"/>
                    <a:gd name="connsiteY16" fmla="*/ 6933 h 10000"/>
                    <a:gd name="connsiteX17" fmla="*/ 4376 w 10000"/>
                    <a:gd name="connsiteY17" fmla="*/ 7040 h 10000"/>
                    <a:gd name="connsiteX18" fmla="*/ 4376 w 10000"/>
                    <a:gd name="connsiteY18" fmla="*/ 5999 h 10000"/>
                    <a:gd name="connsiteX19" fmla="*/ 4193 w 10000"/>
                    <a:gd name="connsiteY19" fmla="*/ 6166 h 10000"/>
                    <a:gd name="connsiteX20" fmla="*/ 3947 w 10000"/>
                    <a:gd name="connsiteY20" fmla="*/ 5627 h 10000"/>
                    <a:gd name="connsiteX21" fmla="*/ 3639 w 10000"/>
                    <a:gd name="connsiteY21" fmla="*/ 6617 h 10000"/>
                    <a:gd name="connsiteX22" fmla="*/ 3855 w 10000"/>
                    <a:gd name="connsiteY22" fmla="*/ 5028 h 10000"/>
                    <a:gd name="connsiteX23" fmla="*/ 3639 w 10000"/>
                    <a:gd name="connsiteY23" fmla="*/ 5186 h 10000"/>
                    <a:gd name="connsiteX24" fmla="*/ 3821 w 10000"/>
                    <a:gd name="connsiteY24" fmla="*/ 3931 h 10000"/>
                    <a:gd name="connsiteX25" fmla="*/ 3427 w 10000"/>
                    <a:gd name="connsiteY25" fmla="*/ 4586 h 10000"/>
                    <a:gd name="connsiteX26" fmla="*/ 3340 w 10000"/>
                    <a:gd name="connsiteY26" fmla="*/ 4089 h 10000"/>
                    <a:gd name="connsiteX27" fmla="*/ 3186 w 10000"/>
                    <a:gd name="connsiteY27" fmla="*/ 4754 h 10000"/>
                    <a:gd name="connsiteX28" fmla="*/ 3247 w 10000"/>
                    <a:gd name="connsiteY28" fmla="*/ 3383 h 10000"/>
                    <a:gd name="connsiteX29" fmla="*/ 2763 w 10000"/>
                    <a:gd name="connsiteY29" fmla="*/ 3713 h 10000"/>
                    <a:gd name="connsiteX30" fmla="*/ 3487 w 10000"/>
                    <a:gd name="connsiteY30" fmla="*/ 1854 h 10000"/>
                    <a:gd name="connsiteX31" fmla="*/ 3427 w 10000"/>
                    <a:gd name="connsiteY31" fmla="*/ 1645 h 10000"/>
                    <a:gd name="connsiteX32" fmla="*/ 2735 w 10000"/>
                    <a:gd name="connsiteY32" fmla="*/ 2296 h 10000"/>
                    <a:gd name="connsiteX33" fmla="*/ 2636 w 10000"/>
                    <a:gd name="connsiteY33" fmla="*/ 0 h 10000"/>
                    <a:gd name="connsiteX34" fmla="*/ 2394 w 10000"/>
                    <a:gd name="connsiteY34" fmla="*/ 1529 h 10000"/>
                    <a:gd name="connsiteX35" fmla="*/ 2001 w 10000"/>
                    <a:gd name="connsiteY35" fmla="*/ 1204 h 10000"/>
                    <a:gd name="connsiteX36" fmla="*/ 2365 w 10000"/>
                    <a:gd name="connsiteY36" fmla="*/ 2677 h 10000"/>
                    <a:gd name="connsiteX37" fmla="*/ 2001 w 10000"/>
                    <a:gd name="connsiteY37" fmla="*/ 2351 h 10000"/>
                    <a:gd name="connsiteX38" fmla="*/ 2183 w 10000"/>
                    <a:gd name="connsiteY38" fmla="*/ 3058 h 10000"/>
                    <a:gd name="connsiteX39" fmla="*/ 1666 w 10000"/>
                    <a:gd name="connsiteY39" fmla="*/ 2844 h 10000"/>
                    <a:gd name="connsiteX40" fmla="*/ 2183 w 10000"/>
                    <a:gd name="connsiteY40" fmla="*/ 3978 h 10000"/>
                    <a:gd name="connsiteX41" fmla="*/ 1818 w 10000"/>
                    <a:gd name="connsiteY41" fmla="*/ 3978 h 10000"/>
                    <a:gd name="connsiteX42" fmla="*/ 2270 w 10000"/>
                    <a:gd name="connsiteY42" fmla="*/ 5302 h 10000"/>
                    <a:gd name="connsiteX43" fmla="*/ 1756 w 10000"/>
                    <a:gd name="connsiteY43" fmla="*/ 4870 h 10000"/>
                    <a:gd name="connsiteX44" fmla="*/ 1545 w 10000"/>
                    <a:gd name="connsiteY44" fmla="*/ 5079 h 10000"/>
                    <a:gd name="connsiteX45" fmla="*/ 1087 w 10000"/>
                    <a:gd name="connsiteY45" fmla="*/ 4540 h 10000"/>
                    <a:gd name="connsiteX46" fmla="*/ 1415 w 10000"/>
                    <a:gd name="connsiteY46" fmla="*/ 6566 h 10000"/>
                    <a:gd name="connsiteX47" fmla="*/ 965 w 10000"/>
                    <a:gd name="connsiteY47" fmla="*/ 6115 h 10000"/>
                    <a:gd name="connsiteX48" fmla="*/ 934 w 10000"/>
                    <a:gd name="connsiteY48" fmla="*/ 6831 h 10000"/>
                    <a:gd name="connsiteX49" fmla="*/ 236 w 10000"/>
                    <a:gd name="connsiteY49" fmla="*/ 6617 h 10000"/>
                    <a:gd name="connsiteX50" fmla="*/ 628 w 10000"/>
                    <a:gd name="connsiteY50" fmla="*/ 7811 h 10000"/>
                    <a:gd name="connsiteX51" fmla="*/ 266 w 10000"/>
                    <a:gd name="connsiteY51" fmla="*/ 7639 h 10000"/>
                    <a:gd name="connsiteX52" fmla="*/ 512 w 10000"/>
                    <a:gd name="connsiteY52" fmla="*/ 8578 h 10000"/>
                    <a:gd name="connsiteX53" fmla="*/ 207 w 10000"/>
                    <a:gd name="connsiteY53" fmla="*/ 8355 h 10000"/>
                    <a:gd name="connsiteX54" fmla="*/ 0 w 10000"/>
                    <a:gd name="connsiteY54" fmla="*/ 10000 h 10000"/>
                    <a:gd name="connsiteX55" fmla="*/ 10000 w 10000"/>
                    <a:gd name="connsiteY55" fmla="*/ 6933 h 10000"/>
                    <a:gd name="connsiteX56" fmla="*/ 9874 w 10000"/>
                    <a:gd name="connsiteY56" fmla="*/ 5948 h 10000"/>
                    <a:gd name="connsiteX57" fmla="*/ 9514 w 10000"/>
                    <a:gd name="connsiteY57" fmla="*/ 4921 h 10000"/>
                    <a:gd name="connsiteX58" fmla="*/ 9391 w 10000"/>
                    <a:gd name="connsiteY58" fmla="*/ 6166 h 10000"/>
                    <a:gd name="connsiteX59" fmla="*/ 9545 w 10000"/>
                    <a:gd name="connsiteY59" fmla="*/ 6831 h 10000"/>
                    <a:gd name="connsiteX60" fmla="*/ 9239 w 10000"/>
                    <a:gd name="connsiteY60" fmla="*/ 7156 h 10000"/>
                    <a:gd name="connsiteX61" fmla="*/ 9203 w 10000"/>
                    <a:gd name="connsiteY61" fmla="*/ 6236 h 10000"/>
                    <a:gd name="connsiteX62" fmla="*/ 8658 w 10000"/>
                    <a:gd name="connsiteY62" fmla="*/ 6989 h 10000"/>
                    <a:gd name="connsiteX63" fmla="*/ 8870 w 10000"/>
                    <a:gd name="connsiteY63" fmla="*/ 5674 h 10000"/>
                    <a:gd name="connsiteX64" fmla="*/ 8634 w 10000"/>
                    <a:gd name="connsiteY64" fmla="*/ 4205 h 10000"/>
                    <a:gd name="connsiteX65" fmla="*/ 8599 w 10000"/>
                    <a:gd name="connsiteY65" fmla="*/ 5409 h 10000"/>
                    <a:gd name="connsiteX66" fmla="*/ 8389 w 10000"/>
                    <a:gd name="connsiteY66" fmla="*/ 5674 h 10000"/>
                    <a:gd name="connsiteX67" fmla="*/ 8571 w 10000"/>
                    <a:gd name="connsiteY67" fmla="*/ 6236 h 10000"/>
                    <a:gd name="connsiteX68" fmla="*/ 8018 w 10000"/>
                    <a:gd name="connsiteY68" fmla="*/ 5785 h 10000"/>
                    <a:gd name="connsiteX69" fmla="*/ 8324 w 10000"/>
                    <a:gd name="connsiteY69" fmla="*/ 6724 h 10000"/>
                    <a:gd name="connsiteX70" fmla="*/ 7871 w 10000"/>
                    <a:gd name="connsiteY70" fmla="*/ 6283 h 10000"/>
                    <a:gd name="connsiteX71" fmla="*/ 7996 w 10000"/>
                    <a:gd name="connsiteY71" fmla="*/ 7207 h 10000"/>
                    <a:gd name="connsiteX72" fmla="*/ 7533 w 10000"/>
                    <a:gd name="connsiteY72" fmla="*/ 6989 h 10000"/>
                    <a:gd name="connsiteX73" fmla="*/ 7503 w 10000"/>
                    <a:gd name="connsiteY73" fmla="*/ 6166 h 10000"/>
                    <a:gd name="connsiteX74" fmla="*/ 7079 w 10000"/>
                    <a:gd name="connsiteY74" fmla="*/ 6882 h 10000"/>
                    <a:gd name="connsiteX75" fmla="*/ 7227 w 10000"/>
                    <a:gd name="connsiteY75" fmla="*/ 5948 h 10000"/>
                    <a:gd name="connsiteX76" fmla="*/ 7079 w 10000"/>
                    <a:gd name="connsiteY76" fmla="*/ 4870 h 10000"/>
                    <a:gd name="connsiteX77" fmla="*/ 6833 w 10000"/>
                    <a:gd name="connsiteY77" fmla="*/ 6166 h 10000"/>
                    <a:gd name="connsiteX78" fmla="*/ 6864 w 10000"/>
                    <a:gd name="connsiteY78" fmla="*/ 6831 h 10000"/>
                    <a:gd name="connsiteX79" fmla="*/ 6681 w 10000"/>
                    <a:gd name="connsiteY79" fmla="*/ 6450 h 10000"/>
                    <a:gd name="connsiteX80" fmla="*/ 6681 w 10000"/>
                    <a:gd name="connsiteY80" fmla="*/ 7314 h 10000"/>
                    <a:gd name="connsiteX81" fmla="*/ 6412 w 10000"/>
                    <a:gd name="connsiteY81" fmla="*/ 6724 h 10000"/>
                    <a:gd name="connsiteX82" fmla="*/ 7321 w 10000"/>
                    <a:gd name="connsiteY82" fmla="*/ 2951 h 10000"/>
                    <a:gd name="connsiteX83" fmla="*/ 7714 w 10000"/>
                    <a:gd name="connsiteY83" fmla="*/ 2844 h 10000"/>
                    <a:gd name="connsiteX84" fmla="*/ 7417 w 10000"/>
                    <a:gd name="connsiteY84" fmla="*/ 2077 h 10000"/>
                    <a:gd name="connsiteX85" fmla="*/ 7417 w 10000"/>
                    <a:gd name="connsiteY85" fmla="*/ 2077 h 10000"/>
                    <a:gd name="connsiteX86" fmla="*/ 7417 w 10000"/>
                    <a:gd name="connsiteY86" fmla="*/ 2077 h 10000"/>
                    <a:gd name="connsiteX0" fmla="*/ 7417 w 10000"/>
                    <a:gd name="connsiteY0" fmla="*/ 2077 h 10000"/>
                    <a:gd name="connsiteX1" fmla="*/ 7020 w 10000"/>
                    <a:gd name="connsiteY1" fmla="*/ 2077 h 10000"/>
                    <a:gd name="connsiteX2" fmla="*/ 7020 w 10000"/>
                    <a:gd name="connsiteY2" fmla="*/ 2393 h 10000"/>
                    <a:gd name="connsiteX3" fmla="*/ 7139 w 10000"/>
                    <a:gd name="connsiteY3" fmla="*/ 2393 h 10000"/>
                    <a:gd name="connsiteX4" fmla="*/ 5889 w 10000"/>
                    <a:gd name="connsiteY4" fmla="*/ 6166 h 10000"/>
                    <a:gd name="connsiteX5" fmla="*/ 5801 w 10000"/>
                    <a:gd name="connsiteY5" fmla="*/ 5627 h 10000"/>
                    <a:gd name="connsiteX6" fmla="*/ 5650 w 10000"/>
                    <a:gd name="connsiteY6" fmla="*/ 5734 h 10000"/>
                    <a:gd name="connsiteX7" fmla="*/ 5442 w 10000"/>
                    <a:gd name="connsiteY7" fmla="*/ 5186 h 10000"/>
                    <a:gd name="connsiteX8" fmla="*/ 5348 w 10000"/>
                    <a:gd name="connsiteY8" fmla="*/ 6334 h 10000"/>
                    <a:gd name="connsiteX9" fmla="*/ 5168 w 10000"/>
                    <a:gd name="connsiteY9" fmla="*/ 6059 h 10000"/>
                    <a:gd name="connsiteX10" fmla="*/ 5222 w 10000"/>
                    <a:gd name="connsiteY10" fmla="*/ 6989 h 10000"/>
                    <a:gd name="connsiteX11" fmla="*/ 4825 w 10000"/>
                    <a:gd name="connsiteY11" fmla="*/ 6566 h 10000"/>
                    <a:gd name="connsiteX12" fmla="*/ 5034 w 10000"/>
                    <a:gd name="connsiteY12" fmla="*/ 7207 h 10000"/>
                    <a:gd name="connsiteX13" fmla="*/ 4825 w 10000"/>
                    <a:gd name="connsiteY13" fmla="*/ 7314 h 10000"/>
                    <a:gd name="connsiteX14" fmla="*/ 4982 w 10000"/>
                    <a:gd name="connsiteY14" fmla="*/ 8020 h 10000"/>
                    <a:gd name="connsiteX15" fmla="*/ 4645 w 10000"/>
                    <a:gd name="connsiteY15" fmla="*/ 7756 h 10000"/>
                    <a:gd name="connsiteX16" fmla="*/ 4645 w 10000"/>
                    <a:gd name="connsiteY16" fmla="*/ 6933 h 10000"/>
                    <a:gd name="connsiteX17" fmla="*/ 4376 w 10000"/>
                    <a:gd name="connsiteY17" fmla="*/ 7040 h 10000"/>
                    <a:gd name="connsiteX18" fmla="*/ 4376 w 10000"/>
                    <a:gd name="connsiteY18" fmla="*/ 5999 h 10000"/>
                    <a:gd name="connsiteX19" fmla="*/ 4193 w 10000"/>
                    <a:gd name="connsiteY19" fmla="*/ 6166 h 10000"/>
                    <a:gd name="connsiteX20" fmla="*/ 3947 w 10000"/>
                    <a:gd name="connsiteY20" fmla="*/ 5627 h 10000"/>
                    <a:gd name="connsiteX21" fmla="*/ 3639 w 10000"/>
                    <a:gd name="connsiteY21" fmla="*/ 6617 h 10000"/>
                    <a:gd name="connsiteX22" fmla="*/ 3855 w 10000"/>
                    <a:gd name="connsiteY22" fmla="*/ 5028 h 10000"/>
                    <a:gd name="connsiteX23" fmla="*/ 3639 w 10000"/>
                    <a:gd name="connsiteY23" fmla="*/ 5186 h 10000"/>
                    <a:gd name="connsiteX24" fmla="*/ 3821 w 10000"/>
                    <a:gd name="connsiteY24" fmla="*/ 3931 h 10000"/>
                    <a:gd name="connsiteX25" fmla="*/ 3427 w 10000"/>
                    <a:gd name="connsiteY25" fmla="*/ 4586 h 10000"/>
                    <a:gd name="connsiteX26" fmla="*/ 3340 w 10000"/>
                    <a:gd name="connsiteY26" fmla="*/ 4089 h 10000"/>
                    <a:gd name="connsiteX27" fmla="*/ 3186 w 10000"/>
                    <a:gd name="connsiteY27" fmla="*/ 4754 h 10000"/>
                    <a:gd name="connsiteX28" fmla="*/ 3247 w 10000"/>
                    <a:gd name="connsiteY28" fmla="*/ 3383 h 10000"/>
                    <a:gd name="connsiteX29" fmla="*/ 2763 w 10000"/>
                    <a:gd name="connsiteY29" fmla="*/ 3713 h 10000"/>
                    <a:gd name="connsiteX30" fmla="*/ 3487 w 10000"/>
                    <a:gd name="connsiteY30" fmla="*/ 1854 h 10000"/>
                    <a:gd name="connsiteX31" fmla="*/ 3427 w 10000"/>
                    <a:gd name="connsiteY31" fmla="*/ 1645 h 10000"/>
                    <a:gd name="connsiteX32" fmla="*/ 2735 w 10000"/>
                    <a:gd name="connsiteY32" fmla="*/ 2296 h 10000"/>
                    <a:gd name="connsiteX33" fmla="*/ 2636 w 10000"/>
                    <a:gd name="connsiteY33" fmla="*/ 0 h 10000"/>
                    <a:gd name="connsiteX34" fmla="*/ 2394 w 10000"/>
                    <a:gd name="connsiteY34" fmla="*/ 1529 h 10000"/>
                    <a:gd name="connsiteX35" fmla="*/ 2001 w 10000"/>
                    <a:gd name="connsiteY35" fmla="*/ 1204 h 10000"/>
                    <a:gd name="connsiteX36" fmla="*/ 2365 w 10000"/>
                    <a:gd name="connsiteY36" fmla="*/ 2677 h 10000"/>
                    <a:gd name="connsiteX37" fmla="*/ 2001 w 10000"/>
                    <a:gd name="connsiteY37" fmla="*/ 2351 h 10000"/>
                    <a:gd name="connsiteX38" fmla="*/ 2183 w 10000"/>
                    <a:gd name="connsiteY38" fmla="*/ 3058 h 10000"/>
                    <a:gd name="connsiteX39" fmla="*/ 1666 w 10000"/>
                    <a:gd name="connsiteY39" fmla="*/ 2844 h 10000"/>
                    <a:gd name="connsiteX40" fmla="*/ 2183 w 10000"/>
                    <a:gd name="connsiteY40" fmla="*/ 3978 h 10000"/>
                    <a:gd name="connsiteX41" fmla="*/ 1818 w 10000"/>
                    <a:gd name="connsiteY41" fmla="*/ 3978 h 10000"/>
                    <a:gd name="connsiteX42" fmla="*/ 2270 w 10000"/>
                    <a:gd name="connsiteY42" fmla="*/ 5302 h 10000"/>
                    <a:gd name="connsiteX43" fmla="*/ 1756 w 10000"/>
                    <a:gd name="connsiteY43" fmla="*/ 4870 h 10000"/>
                    <a:gd name="connsiteX44" fmla="*/ 1545 w 10000"/>
                    <a:gd name="connsiteY44" fmla="*/ 5079 h 10000"/>
                    <a:gd name="connsiteX45" fmla="*/ 1087 w 10000"/>
                    <a:gd name="connsiteY45" fmla="*/ 4540 h 10000"/>
                    <a:gd name="connsiteX46" fmla="*/ 1415 w 10000"/>
                    <a:gd name="connsiteY46" fmla="*/ 6566 h 10000"/>
                    <a:gd name="connsiteX47" fmla="*/ 965 w 10000"/>
                    <a:gd name="connsiteY47" fmla="*/ 6115 h 10000"/>
                    <a:gd name="connsiteX48" fmla="*/ 934 w 10000"/>
                    <a:gd name="connsiteY48" fmla="*/ 6831 h 10000"/>
                    <a:gd name="connsiteX49" fmla="*/ 236 w 10000"/>
                    <a:gd name="connsiteY49" fmla="*/ 6617 h 10000"/>
                    <a:gd name="connsiteX50" fmla="*/ 628 w 10000"/>
                    <a:gd name="connsiteY50" fmla="*/ 7811 h 10000"/>
                    <a:gd name="connsiteX51" fmla="*/ 266 w 10000"/>
                    <a:gd name="connsiteY51" fmla="*/ 7639 h 10000"/>
                    <a:gd name="connsiteX52" fmla="*/ 512 w 10000"/>
                    <a:gd name="connsiteY52" fmla="*/ 8578 h 10000"/>
                    <a:gd name="connsiteX53" fmla="*/ 207 w 10000"/>
                    <a:gd name="connsiteY53" fmla="*/ 8355 h 10000"/>
                    <a:gd name="connsiteX54" fmla="*/ 0 w 10000"/>
                    <a:gd name="connsiteY54" fmla="*/ 10000 h 10000"/>
                    <a:gd name="connsiteX55" fmla="*/ 10000 w 10000"/>
                    <a:gd name="connsiteY55" fmla="*/ 6933 h 10000"/>
                    <a:gd name="connsiteX56" fmla="*/ 9874 w 10000"/>
                    <a:gd name="connsiteY56" fmla="*/ 5948 h 10000"/>
                    <a:gd name="connsiteX57" fmla="*/ 9391 w 10000"/>
                    <a:gd name="connsiteY57" fmla="*/ 6166 h 10000"/>
                    <a:gd name="connsiteX58" fmla="*/ 9545 w 10000"/>
                    <a:gd name="connsiteY58" fmla="*/ 6831 h 10000"/>
                    <a:gd name="connsiteX59" fmla="*/ 9239 w 10000"/>
                    <a:gd name="connsiteY59" fmla="*/ 7156 h 10000"/>
                    <a:gd name="connsiteX60" fmla="*/ 9203 w 10000"/>
                    <a:gd name="connsiteY60" fmla="*/ 6236 h 10000"/>
                    <a:gd name="connsiteX61" fmla="*/ 8658 w 10000"/>
                    <a:gd name="connsiteY61" fmla="*/ 6989 h 10000"/>
                    <a:gd name="connsiteX62" fmla="*/ 8870 w 10000"/>
                    <a:gd name="connsiteY62" fmla="*/ 5674 h 10000"/>
                    <a:gd name="connsiteX63" fmla="*/ 8634 w 10000"/>
                    <a:gd name="connsiteY63" fmla="*/ 4205 h 10000"/>
                    <a:gd name="connsiteX64" fmla="*/ 8599 w 10000"/>
                    <a:gd name="connsiteY64" fmla="*/ 5409 h 10000"/>
                    <a:gd name="connsiteX65" fmla="*/ 8389 w 10000"/>
                    <a:gd name="connsiteY65" fmla="*/ 5674 h 10000"/>
                    <a:gd name="connsiteX66" fmla="*/ 8571 w 10000"/>
                    <a:gd name="connsiteY66" fmla="*/ 6236 h 10000"/>
                    <a:gd name="connsiteX67" fmla="*/ 8018 w 10000"/>
                    <a:gd name="connsiteY67" fmla="*/ 5785 h 10000"/>
                    <a:gd name="connsiteX68" fmla="*/ 8324 w 10000"/>
                    <a:gd name="connsiteY68" fmla="*/ 6724 h 10000"/>
                    <a:gd name="connsiteX69" fmla="*/ 7871 w 10000"/>
                    <a:gd name="connsiteY69" fmla="*/ 6283 h 10000"/>
                    <a:gd name="connsiteX70" fmla="*/ 7996 w 10000"/>
                    <a:gd name="connsiteY70" fmla="*/ 7207 h 10000"/>
                    <a:gd name="connsiteX71" fmla="*/ 7533 w 10000"/>
                    <a:gd name="connsiteY71" fmla="*/ 6989 h 10000"/>
                    <a:gd name="connsiteX72" fmla="*/ 7503 w 10000"/>
                    <a:gd name="connsiteY72" fmla="*/ 6166 h 10000"/>
                    <a:gd name="connsiteX73" fmla="*/ 7079 w 10000"/>
                    <a:gd name="connsiteY73" fmla="*/ 6882 h 10000"/>
                    <a:gd name="connsiteX74" fmla="*/ 7227 w 10000"/>
                    <a:gd name="connsiteY74" fmla="*/ 5948 h 10000"/>
                    <a:gd name="connsiteX75" fmla="*/ 7079 w 10000"/>
                    <a:gd name="connsiteY75" fmla="*/ 4870 h 10000"/>
                    <a:gd name="connsiteX76" fmla="*/ 6833 w 10000"/>
                    <a:gd name="connsiteY76" fmla="*/ 6166 h 10000"/>
                    <a:gd name="connsiteX77" fmla="*/ 6864 w 10000"/>
                    <a:gd name="connsiteY77" fmla="*/ 6831 h 10000"/>
                    <a:gd name="connsiteX78" fmla="*/ 6681 w 10000"/>
                    <a:gd name="connsiteY78" fmla="*/ 6450 h 10000"/>
                    <a:gd name="connsiteX79" fmla="*/ 6681 w 10000"/>
                    <a:gd name="connsiteY79" fmla="*/ 7314 h 10000"/>
                    <a:gd name="connsiteX80" fmla="*/ 6412 w 10000"/>
                    <a:gd name="connsiteY80" fmla="*/ 6724 h 10000"/>
                    <a:gd name="connsiteX81" fmla="*/ 7321 w 10000"/>
                    <a:gd name="connsiteY81" fmla="*/ 2951 h 10000"/>
                    <a:gd name="connsiteX82" fmla="*/ 7714 w 10000"/>
                    <a:gd name="connsiteY82" fmla="*/ 2844 h 10000"/>
                    <a:gd name="connsiteX83" fmla="*/ 7417 w 10000"/>
                    <a:gd name="connsiteY83" fmla="*/ 2077 h 10000"/>
                    <a:gd name="connsiteX84" fmla="*/ 7417 w 10000"/>
                    <a:gd name="connsiteY84" fmla="*/ 2077 h 10000"/>
                    <a:gd name="connsiteX85" fmla="*/ 7417 w 10000"/>
                    <a:gd name="connsiteY85" fmla="*/ 2077 h 10000"/>
                    <a:gd name="connsiteX0" fmla="*/ 7417 w 10000"/>
                    <a:gd name="connsiteY0" fmla="*/ 2077 h 10000"/>
                    <a:gd name="connsiteX1" fmla="*/ 7020 w 10000"/>
                    <a:gd name="connsiteY1" fmla="*/ 2077 h 10000"/>
                    <a:gd name="connsiteX2" fmla="*/ 7020 w 10000"/>
                    <a:gd name="connsiteY2" fmla="*/ 2393 h 10000"/>
                    <a:gd name="connsiteX3" fmla="*/ 7139 w 10000"/>
                    <a:gd name="connsiteY3" fmla="*/ 2393 h 10000"/>
                    <a:gd name="connsiteX4" fmla="*/ 5889 w 10000"/>
                    <a:gd name="connsiteY4" fmla="*/ 6166 h 10000"/>
                    <a:gd name="connsiteX5" fmla="*/ 5801 w 10000"/>
                    <a:gd name="connsiteY5" fmla="*/ 5627 h 10000"/>
                    <a:gd name="connsiteX6" fmla="*/ 5650 w 10000"/>
                    <a:gd name="connsiteY6" fmla="*/ 5734 h 10000"/>
                    <a:gd name="connsiteX7" fmla="*/ 5442 w 10000"/>
                    <a:gd name="connsiteY7" fmla="*/ 5186 h 10000"/>
                    <a:gd name="connsiteX8" fmla="*/ 5348 w 10000"/>
                    <a:gd name="connsiteY8" fmla="*/ 6334 h 10000"/>
                    <a:gd name="connsiteX9" fmla="*/ 5168 w 10000"/>
                    <a:gd name="connsiteY9" fmla="*/ 6059 h 10000"/>
                    <a:gd name="connsiteX10" fmla="*/ 5222 w 10000"/>
                    <a:gd name="connsiteY10" fmla="*/ 6989 h 10000"/>
                    <a:gd name="connsiteX11" fmla="*/ 4825 w 10000"/>
                    <a:gd name="connsiteY11" fmla="*/ 6566 h 10000"/>
                    <a:gd name="connsiteX12" fmla="*/ 5034 w 10000"/>
                    <a:gd name="connsiteY12" fmla="*/ 7207 h 10000"/>
                    <a:gd name="connsiteX13" fmla="*/ 4825 w 10000"/>
                    <a:gd name="connsiteY13" fmla="*/ 7314 h 10000"/>
                    <a:gd name="connsiteX14" fmla="*/ 4982 w 10000"/>
                    <a:gd name="connsiteY14" fmla="*/ 8020 h 10000"/>
                    <a:gd name="connsiteX15" fmla="*/ 4645 w 10000"/>
                    <a:gd name="connsiteY15" fmla="*/ 7756 h 10000"/>
                    <a:gd name="connsiteX16" fmla="*/ 4645 w 10000"/>
                    <a:gd name="connsiteY16" fmla="*/ 6933 h 10000"/>
                    <a:gd name="connsiteX17" fmla="*/ 4376 w 10000"/>
                    <a:gd name="connsiteY17" fmla="*/ 7040 h 10000"/>
                    <a:gd name="connsiteX18" fmla="*/ 4376 w 10000"/>
                    <a:gd name="connsiteY18" fmla="*/ 5999 h 10000"/>
                    <a:gd name="connsiteX19" fmla="*/ 4193 w 10000"/>
                    <a:gd name="connsiteY19" fmla="*/ 6166 h 10000"/>
                    <a:gd name="connsiteX20" fmla="*/ 3947 w 10000"/>
                    <a:gd name="connsiteY20" fmla="*/ 5627 h 10000"/>
                    <a:gd name="connsiteX21" fmla="*/ 3639 w 10000"/>
                    <a:gd name="connsiteY21" fmla="*/ 6617 h 10000"/>
                    <a:gd name="connsiteX22" fmla="*/ 3855 w 10000"/>
                    <a:gd name="connsiteY22" fmla="*/ 5028 h 10000"/>
                    <a:gd name="connsiteX23" fmla="*/ 3639 w 10000"/>
                    <a:gd name="connsiteY23" fmla="*/ 5186 h 10000"/>
                    <a:gd name="connsiteX24" fmla="*/ 3821 w 10000"/>
                    <a:gd name="connsiteY24" fmla="*/ 3931 h 10000"/>
                    <a:gd name="connsiteX25" fmla="*/ 3427 w 10000"/>
                    <a:gd name="connsiteY25" fmla="*/ 4586 h 10000"/>
                    <a:gd name="connsiteX26" fmla="*/ 3340 w 10000"/>
                    <a:gd name="connsiteY26" fmla="*/ 4089 h 10000"/>
                    <a:gd name="connsiteX27" fmla="*/ 3186 w 10000"/>
                    <a:gd name="connsiteY27" fmla="*/ 4754 h 10000"/>
                    <a:gd name="connsiteX28" fmla="*/ 3247 w 10000"/>
                    <a:gd name="connsiteY28" fmla="*/ 3383 h 10000"/>
                    <a:gd name="connsiteX29" fmla="*/ 2763 w 10000"/>
                    <a:gd name="connsiteY29" fmla="*/ 3713 h 10000"/>
                    <a:gd name="connsiteX30" fmla="*/ 3487 w 10000"/>
                    <a:gd name="connsiteY30" fmla="*/ 1854 h 10000"/>
                    <a:gd name="connsiteX31" fmla="*/ 3427 w 10000"/>
                    <a:gd name="connsiteY31" fmla="*/ 1645 h 10000"/>
                    <a:gd name="connsiteX32" fmla="*/ 2735 w 10000"/>
                    <a:gd name="connsiteY32" fmla="*/ 2296 h 10000"/>
                    <a:gd name="connsiteX33" fmla="*/ 2636 w 10000"/>
                    <a:gd name="connsiteY33" fmla="*/ 0 h 10000"/>
                    <a:gd name="connsiteX34" fmla="*/ 2394 w 10000"/>
                    <a:gd name="connsiteY34" fmla="*/ 1529 h 10000"/>
                    <a:gd name="connsiteX35" fmla="*/ 2001 w 10000"/>
                    <a:gd name="connsiteY35" fmla="*/ 1204 h 10000"/>
                    <a:gd name="connsiteX36" fmla="*/ 2365 w 10000"/>
                    <a:gd name="connsiteY36" fmla="*/ 2677 h 10000"/>
                    <a:gd name="connsiteX37" fmla="*/ 2001 w 10000"/>
                    <a:gd name="connsiteY37" fmla="*/ 2351 h 10000"/>
                    <a:gd name="connsiteX38" fmla="*/ 2183 w 10000"/>
                    <a:gd name="connsiteY38" fmla="*/ 3058 h 10000"/>
                    <a:gd name="connsiteX39" fmla="*/ 1666 w 10000"/>
                    <a:gd name="connsiteY39" fmla="*/ 2844 h 10000"/>
                    <a:gd name="connsiteX40" fmla="*/ 2183 w 10000"/>
                    <a:gd name="connsiteY40" fmla="*/ 3978 h 10000"/>
                    <a:gd name="connsiteX41" fmla="*/ 1818 w 10000"/>
                    <a:gd name="connsiteY41" fmla="*/ 3978 h 10000"/>
                    <a:gd name="connsiteX42" fmla="*/ 2270 w 10000"/>
                    <a:gd name="connsiteY42" fmla="*/ 5302 h 10000"/>
                    <a:gd name="connsiteX43" fmla="*/ 1756 w 10000"/>
                    <a:gd name="connsiteY43" fmla="*/ 4870 h 10000"/>
                    <a:gd name="connsiteX44" fmla="*/ 1545 w 10000"/>
                    <a:gd name="connsiteY44" fmla="*/ 5079 h 10000"/>
                    <a:gd name="connsiteX45" fmla="*/ 1087 w 10000"/>
                    <a:gd name="connsiteY45" fmla="*/ 4540 h 10000"/>
                    <a:gd name="connsiteX46" fmla="*/ 1415 w 10000"/>
                    <a:gd name="connsiteY46" fmla="*/ 6566 h 10000"/>
                    <a:gd name="connsiteX47" fmla="*/ 965 w 10000"/>
                    <a:gd name="connsiteY47" fmla="*/ 6115 h 10000"/>
                    <a:gd name="connsiteX48" fmla="*/ 934 w 10000"/>
                    <a:gd name="connsiteY48" fmla="*/ 6831 h 10000"/>
                    <a:gd name="connsiteX49" fmla="*/ 236 w 10000"/>
                    <a:gd name="connsiteY49" fmla="*/ 6617 h 10000"/>
                    <a:gd name="connsiteX50" fmla="*/ 628 w 10000"/>
                    <a:gd name="connsiteY50" fmla="*/ 7811 h 10000"/>
                    <a:gd name="connsiteX51" fmla="*/ 266 w 10000"/>
                    <a:gd name="connsiteY51" fmla="*/ 7639 h 10000"/>
                    <a:gd name="connsiteX52" fmla="*/ 512 w 10000"/>
                    <a:gd name="connsiteY52" fmla="*/ 8578 h 10000"/>
                    <a:gd name="connsiteX53" fmla="*/ 207 w 10000"/>
                    <a:gd name="connsiteY53" fmla="*/ 8355 h 10000"/>
                    <a:gd name="connsiteX54" fmla="*/ 0 w 10000"/>
                    <a:gd name="connsiteY54" fmla="*/ 10000 h 10000"/>
                    <a:gd name="connsiteX55" fmla="*/ 10000 w 10000"/>
                    <a:gd name="connsiteY55" fmla="*/ 6933 h 10000"/>
                    <a:gd name="connsiteX56" fmla="*/ 9391 w 10000"/>
                    <a:gd name="connsiteY56" fmla="*/ 6166 h 10000"/>
                    <a:gd name="connsiteX57" fmla="*/ 9545 w 10000"/>
                    <a:gd name="connsiteY57" fmla="*/ 6831 h 10000"/>
                    <a:gd name="connsiteX58" fmla="*/ 9239 w 10000"/>
                    <a:gd name="connsiteY58" fmla="*/ 7156 h 10000"/>
                    <a:gd name="connsiteX59" fmla="*/ 9203 w 10000"/>
                    <a:gd name="connsiteY59" fmla="*/ 6236 h 10000"/>
                    <a:gd name="connsiteX60" fmla="*/ 8658 w 10000"/>
                    <a:gd name="connsiteY60" fmla="*/ 6989 h 10000"/>
                    <a:gd name="connsiteX61" fmla="*/ 8870 w 10000"/>
                    <a:gd name="connsiteY61" fmla="*/ 5674 h 10000"/>
                    <a:gd name="connsiteX62" fmla="*/ 8634 w 10000"/>
                    <a:gd name="connsiteY62" fmla="*/ 4205 h 10000"/>
                    <a:gd name="connsiteX63" fmla="*/ 8599 w 10000"/>
                    <a:gd name="connsiteY63" fmla="*/ 5409 h 10000"/>
                    <a:gd name="connsiteX64" fmla="*/ 8389 w 10000"/>
                    <a:gd name="connsiteY64" fmla="*/ 5674 h 10000"/>
                    <a:gd name="connsiteX65" fmla="*/ 8571 w 10000"/>
                    <a:gd name="connsiteY65" fmla="*/ 6236 h 10000"/>
                    <a:gd name="connsiteX66" fmla="*/ 8018 w 10000"/>
                    <a:gd name="connsiteY66" fmla="*/ 5785 h 10000"/>
                    <a:gd name="connsiteX67" fmla="*/ 8324 w 10000"/>
                    <a:gd name="connsiteY67" fmla="*/ 6724 h 10000"/>
                    <a:gd name="connsiteX68" fmla="*/ 7871 w 10000"/>
                    <a:gd name="connsiteY68" fmla="*/ 6283 h 10000"/>
                    <a:gd name="connsiteX69" fmla="*/ 7996 w 10000"/>
                    <a:gd name="connsiteY69" fmla="*/ 7207 h 10000"/>
                    <a:gd name="connsiteX70" fmla="*/ 7533 w 10000"/>
                    <a:gd name="connsiteY70" fmla="*/ 6989 h 10000"/>
                    <a:gd name="connsiteX71" fmla="*/ 7503 w 10000"/>
                    <a:gd name="connsiteY71" fmla="*/ 6166 h 10000"/>
                    <a:gd name="connsiteX72" fmla="*/ 7079 w 10000"/>
                    <a:gd name="connsiteY72" fmla="*/ 6882 h 10000"/>
                    <a:gd name="connsiteX73" fmla="*/ 7227 w 10000"/>
                    <a:gd name="connsiteY73" fmla="*/ 5948 h 10000"/>
                    <a:gd name="connsiteX74" fmla="*/ 7079 w 10000"/>
                    <a:gd name="connsiteY74" fmla="*/ 4870 h 10000"/>
                    <a:gd name="connsiteX75" fmla="*/ 6833 w 10000"/>
                    <a:gd name="connsiteY75" fmla="*/ 6166 h 10000"/>
                    <a:gd name="connsiteX76" fmla="*/ 6864 w 10000"/>
                    <a:gd name="connsiteY76" fmla="*/ 6831 h 10000"/>
                    <a:gd name="connsiteX77" fmla="*/ 6681 w 10000"/>
                    <a:gd name="connsiteY77" fmla="*/ 6450 h 10000"/>
                    <a:gd name="connsiteX78" fmla="*/ 6681 w 10000"/>
                    <a:gd name="connsiteY78" fmla="*/ 7314 h 10000"/>
                    <a:gd name="connsiteX79" fmla="*/ 6412 w 10000"/>
                    <a:gd name="connsiteY79" fmla="*/ 6724 h 10000"/>
                    <a:gd name="connsiteX80" fmla="*/ 7321 w 10000"/>
                    <a:gd name="connsiteY80" fmla="*/ 2951 h 10000"/>
                    <a:gd name="connsiteX81" fmla="*/ 7714 w 10000"/>
                    <a:gd name="connsiteY81" fmla="*/ 2844 h 10000"/>
                    <a:gd name="connsiteX82" fmla="*/ 7417 w 10000"/>
                    <a:gd name="connsiteY82" fmla="*/ 2077 h 10000"/>
                    <a:gd name="connsiteX83" fmla="*/ 7417 w 10000"/>
                    <a:gd name="connsiteY83" fmla="*/ 2077 h 10000"/>
                    <a:gd name="connsiteX84" fmla="*/ 7417 w 10000"/>
                    <a:gd name="connsiteY84" fmla="*/ 2077 h 10000"/>
                    <a:gd name="connsiteX0" fmla="*/ 7417 w 10000"/>
                    <a:gd name="connsiteY0" fmla="*/ 873 h 8796"/>
                    <a:gd name="connsiteX1" fmla="*/ 7020 w 10000"/>
                    <a:gd name="connsiteY1" fmla="*/ 873 h 8796"/>
                    <a:gd name="connsiteX2" fmla="*/ 7020 w 10000"/>
                    <a:gd name="connsiteY2" fmla="*/ 1189 h 8796"/>
                    <a:gd name="connsiteX3" fmla="*/ 7139 w 10000"/>
                    <a:gd name="connsiteY3" fmla="*/ 1189 h 8796"/>
                    <a:gd name="connsiteX4" fmla="*/ 5889 w 10000"/>
                    <a:gd name="connsiteY4" fmla="*/ 4962 h 8796"/>
                    <a:gd name="connsiteX5" fmla="*/ 5801 w 10000"/>
                    <a:gd name="connsiteY5" fmla="*/ 4423 h 8796"/>
                    <a:gd name="connsiteX6" fmla="*/ 5650 w 10000"/>
                    <a:gd name="connsiteY6" fmla="*/ 4530 h 8796"/>
                    <a:gd name="connsiteX7" fmla="*/ 5442 w 10000"/>
                    <a:gd name="connsiteY7" fmla="*/ 3982 h 8796"/>
                    <a:gd name="connsiteX8" fmla="*/ 5348 w 10000"/>
                    <a:gd name="connsiteY8" fmla="*/ 5130 h 8796"/>
                    <a:gd name="connsiteX9" fmla="*/ 5168 w 10000"/>
                    <a:gd name="connsiteY9" fmla="*/ 4855 h 8796"/>
                    <a:gd name="connsiteX10" fmla="*/ 5222 w 10000"/>
                    <a:gd name="connsiteY10" fmla="*/ 5785 h 8796"/>
                    <a:gd name="connsiteX11" fmla="*/ 4825 w 10000"/>
                    <a:gd name="connsiteY11" fmla="*/ 5362 h 8796"/>
                    <a:gd name="connsiteX12" fmla="*/ 5034 w 10000"/>
                    <a:gd name="connsiteY12" fmla="*/ 6003 h 8796"/>
                    <a:gd name="connsiteX13" fmla="*/ 4825 w 10000"/>
                    <a:gd name="connsiteY13" fmla="*/ 6110 h 8796"/>
                    <a:gd name="connsiteX14" fmla="*/ 4982 w 10000"/>
                    <a:gd name="connsiteY14" fmla="*/ 6816 h 8796"/>
                    <a:gd name="connsiteX15" fmla="*/ 4645 w 10000"/>
                    <a:gd name="connsiteY15" fmla="*/ 6552 h 8796"/>
                    <a:gd name="connsiteX16" fmla="*/ 4645 w 10000"/>
                    <a:gd name="connsiteY16" fmla="*/ 5729 h 8796"/>
                    <a:gd name="connsiteX17" fmla="*/ 4376 w 10000"/>
                    <a:gd name="connsiteY17" fmla="*/ 5836 h 8796"/>
                    <a:gd name="connsiteX18" fmla="*/ 4376 w 10000"/>
                    <a:gd name="connsiteY18" fmla="*/ 4795 h 8796"/>
                    <a:gd name="connsiteX19" fmla="*/ 4193 w 10000"/>
                    <a:gd name="connsiteY19" fmla="*/ 4962 h 8796"/>
                    <a:gd name="connsiteX20" fmla="*/ 3947 w 10000"/>
                    <a:gd name="connsiteY20" fmla="*/ 4423 h 8796"/>
                    <a:gd name="connsiteX21" fmla="*/ 3639 w 10000"/>
                    <a:gd name="connsiteY21" fmla="*/ 5413 h 8796"/>
                    <a:gd name="connsiteX22" fmla="*/ 3855 w 10000"/>
                    <a:gd name="connsiteY22" fmla="*/ 3824 h 8796"/>
                    <a:gd name="connsiteX23" fmla="*/ 3639 w 10000"/>
                    <a:gd name="connsiteY23" fmla="*/ 3982 h 8796"/>
                    <a:gd name="connsiteX24" fmla="*/ 3821 w 10000"/>
                    <a:gd name="connsiteY24" fmla="*/ 2727 h 8796"/>
                    <a:gd name="connsiteX25" fmla="*/ 3427 w 10000"/>
                    <a:gd name="connsiteY25" fmla="*/ 3382 h 8796"/>
                    <a:gd name="connsiteX26" fmla="*/ 3340 w 10000"/>
                    <a:gd name="connsiteY26" fmla="*/ 2885 h 8796"/>
                    <a:gd name="connsiteX27" fmla="*/ 3186 w 10000"/>
                    <a:gd name="connsiteY27" fmla="*/ 3550 h 8796"/>
                    <a:gd name="connsiteX28" fmla="*/ 3247 w 10000"/>
                    <a:gd name="connsiteY28" fmla="*/ 2179 h 8796"/>
                    <a:gd name="connsiteX29" fmla="*/ 2763 w 10000"/>
                    <a:gd name="connsiteY29" fmla="*/ 2509 h 8796"/>
                    <a:gd name="connsiteX30" fmla="*/ 3487 w 10000"/>
                    <a:gd name="connsiteY30" fmla="*/ 650 h 8796"/>
                    <a:gd name="connsiteX31" fmla="*/ 3427 w 10000"/>
                    <a:gd name="connsiteY31" fmla="*/ 441 h 8796"/>
                    <a:gd name="connsiteX32" fmla="*/ 2735 w 10000"/>
                    <a:gd name="connsiteY32" fmla="*/ 1092 h 8796"/>
                    <a:gd name="connsiteX33" fmla="*/ 2394 w 10000"/>
                    <a:gd name="connsiteY33" fmla="*/ 325 h 8796"/>
                    <a:gd name="connsiteX34" fmla="*/ 2001 w 10000"/>
                    <a:gd name="connsiteY34" fmla="*/ 0 h 8796"/>
                    <a:gd name="connsiteX35" fmla="*/ 2365 w 10000"/>
                    <a:gd name="connsiteY35" fmla="*/ 1473 h 8796"/>
                    <a:gd name="connsiteX36" fmla="*/ 2001 w 10000"/>
                    <a:gd name="connsiteY36" fmla="*/ 1147 h 8796"/>
                    <a:gd name="connsiteX37" fmla="*/ 2183 w 10000"/>
                    <a:gd name="connsiteY37" fmla="*/ 1854 h 8796"/>
                    <a:gd name="connsiteX38" fmla="*/ 1666 w 10000"/>
                    <a:gd name="connsiteY38" fmla="*/ 1640 h 8796"/>
                    <a:gd name="connsiteX39" fmla="*/ 2183 w 10000"/>
                    <a:gd name="connsiteY39" fmla="*/ 2774 h 8796"/>
                    <a:gd name="connsiteX40" fmla="*/ 1818 w 10000"/>
                    <a:gd name="connsiteY40" fmla="*/ 2774 h 8796"/>
                    <a:gd name="connsiteX41" fmla="*/ 2270 w 10000"/>
                    <a:gd name="connsiteY41" fmla="*/ 4098 h 8796"/>
                    <a:gd name="connsiteX42" fmla="*/ 1756 w 10000"/>
                    <a:gd name="connsiteY42" fmla="*/ 3666 h 8796"/>
                    <a:gd name="connsiteX43" fmla="*/ 1545 w 10000"/>
                    <a:gd name="connsiteY43" fmla="*/ 3875 h 8796"/>
                    <a:gd name="connsiteX44" fmla="*/ 1087 w 10000"/>
                    <a:gd name="connsiteY44" fmla="*/ 3336 h 8796"/>
                    <a:gd name="connsiteX45" fmla="*/ 1415 w 10000"/>
                    <a:gd name="connsiteY45" fmla="*/ 5362 h 8796"/>
                    <a:gd name="connsiteX46" fmla="*/ 965 w 10000"/>
                    <a:gd name="connsiteY46" fmla="*/ 4911 h 8796"/>
                    <a:gd name="connsiteX47" fmla="*/ 934 w 10000"/>
                    <a:gd name="connsiteY47" fmla="*/ 5627 h 8796"/>
                    <a:gd name="connsiteX48" fmla="*/ 236 w 10000"/>
                    <a:gd name="connsiteY48" fmla="*/ 5413 h 8796"/>
                    <a:gd name="connsiteX49" fmla="*/ 628 w 10000"/>
                    <a:gd name="connsiteY49" fmla="*/ 6607 h 8796"/>
                    <a:gd name="connsiteX50" fmla="*/ 266 w 10000"/>
                    <a:gd name="connsiteY50" fmla="*/ 6435 h 8796"/>
                    <a:gd name="connsiteX51" fmla="*/ 512 w 10000"/>
                    <a:gd name="connsiteY51" fmla="*/ 7374 h 8796"/>
                    <a:gd name="connsiteX52" fmla="*/ 207 w 10000"/>
                    <a:gd name="connsiteY52" fmla="*/ 7151 h 8796"/>
                    <a:gd name="connsiteX53" fmla="*/ 0 w 10000"/>
                    <a:gd name="connsiteY53" fmla="*/ 8796 h 8796"/>
                    <a:gd name="connsiteX54" fmla="*/ 10000 w 10000"/>
                    <a:gd name="connsiteY54" fmla="*/ 5729 h 8796"/>
                    <a:gd name="connsiteX55" fmla="*/ 9391 w 10000"/>
                    <a:gd name="connsiteY55" fmla="*/ 4962 h 8796"/>
                    <a:gd name="connsiteX56" fmla="*/ 9545 w 10000"/>
                    <a:gd name="connsiteY56" fmla="*/ 5627 h 8796"/>
                    <a:gd name="connsiteX57" fmla="*/ 9239 w 10000"/>
                    <a:gd name="connsiteY57" fmla="*/ 5952 h 8796"/>
                    <a:gd name="connsiteX58" fmla="*/ 9203 w 10000"/>
                    <a:gd name="connsiteY58" fmla="*/ 5032 h 8796"/>
                    <a:gd name="connsiteX59" fmla="*/ 8658 w 10000"/>
                    <a:gd name="connsiteY59" fmla="*/ 5785 h 8796"/>
                    <a:gd name="connsiteX60" fmla="*/ 8870 w 10000"/>
                    <a:gd name="connsiteY60" fmla="*/ 4470 h 8796"/>
                    <a:gd name="connsiteX61" fmla="*/ 8634 w 10000"/>
                    <a:gd name="connsiteY61" fmla="*/ 3001 h 8796"/>
                    <a:gd name="connsiteX62" fmla="*/ 8599 w 10000"/>
                    <a:gd name="connsiteY62" fmla="*/ 4205 h 8796"/>
                    <a:gd name="connsiteX63" fmla="*/ 8389 w 10000"/>
                    <a:gd name="connsiteY63" fmla="*/ 4470 h 8796"/>
                    <a:gd name="connsiteX64" fmla="*/ 8571 w 10000"/>
                    <a:gd name="connsiteY64" fmla="*/ 5032 h 8796"/>
                    <a:gd name="connsiteX65" fmla="*/ 8018 w 10000"/>
                    <a:gd name="connsiteY65" fmla="*/ 4581 h 8796"/>
                    <a:gd name="connsiteX66" fmla="*/ 8324 w 10000"/>
                    <a:gd name="connsiteY66" fmla="*/ 5520 h 8796"/>
                    <a:gd name="connsiteX67" fmla="*/ 7871 w 10000"/>
                    <a:gd name="connsiteY67" fmla="*/ 5079 h 8796"/>
                    <a:gd name="connsiteX68" fmla="*/ 7996 w 10000"/>
                    <a:gd name="connsiteY68" fmla="*/ 6003 h 8796"/>
                    <a:gd name="connsiteX69" fmla="*/ 7533 w 10000"/>
                    <a:gd name="connsiteY69" fmla="*/ 5785 h 8796"/>
                    <a:gd name="connsiteX70" fmla="*/ 7503 w 10000"/>
                    <a:gd name="connsiteY70" fmla="*/ 4962 h 8796"/>
                    <a:gd name="connsiteX71" fmla="*/ 7079 w 10000"/>
                    <a:gd name="connsiteY71" fmla="*/ 5678 h 8796"/>
                    <a:gd name="connsiteX72" fmla="*/ 7227 w 10000"/>
                    <a:gd name="connsiteY72" fmla="*/ 4744 h 8796"/>
                    <a:gd name="connsiteX73" fmla="*/ 7079 w 10000"/>
                    <a:gd name="connsiteY73" fmla="*/ 3666 h 8796"/>
                    <a:gd name="connsiteX74" fmla="*/ 6833 w 10000"/>
                    <a:gd name="connsiteY74" fmla="*/ 4962 h 8796"/>
                    <a:gd name="connsiteX75" fmla="*/ 6864 w 10000"/>
                    <a:gd name="connsiteY75" fmla="*/ 5627 h 8796"/>
                    <a:gd name="connsiteX76" fmla="*/ 6681 w 10000"/>
                    <a:gd name="connsiteY76" fmla="*/ 5246 h 8796"/>
                    <a:gd name="connsiteX77" fmla="*/ 6681 w 10000"/>
                    <a:gd name="connsiteY77" fmla="*/ 6110 h 8796"/>
                    <a:gd name="connsiteX78" fmla="*/ 6412 w 10000"/>
                    <a:gd name="connsiteY78" fmla="*/ 5520 h 8796"/>
                    <a:gd name="connsiteX79" fmla="*/ 7321 w 10000"/>
                    <a:gd name="connsiteY79" fmla="*/ 1747 h 8796"/>
                    <a:gd name="connsiteX80" fmla="*/ 7714 w 10000"/>
                    <a:gd name="connsiteY80" fmla="*/ 1640 h 8796"/>
                    <a:gd name="connsiteX81" fmla="*/ 7417 w 10000"/>
                    <a:gd name="connsiteY81" fmla="*/ 873 h 8796"/>
                    <a:gd name="connsiteX82" fmla="*/ 7417 w 10000"/>
                    <a:gd name="connsiteY82" fmla="*/ 873 h 8796"/>
                    <a:gd name="connsiteX83" fmla="*/ 7417 w 10000"/>
                    <a:gd name="connsiteY83" fmla="*/ 873 h 8796"/>
                    <a:gd name="connsiteX0" fmla="*/ 7417 w 10000"/>
                    <a:gd name="connsiteY0" fmla="*/ 623 h 9631"/>
                    <a:gd name="connsiteX1" fmla="*/ 7020 w 10000"/>
                    <a:gd name="connsiteY1" fmla="*/ 623 h 9631"/>
                    <a:gd name="connsiteX2" fmla="*/ 7020 w 10000"/>
                    <a:gd name="connsiteY2" fmla="*/ 983 h 9631"/>
                    <a:gd name="connsiteX3" fmla="*/ 7139 w 10000"/>
                    <a:gd name="connsiteY3" fmla="*/ 983 h 9631"/>
                    <a:gd name="connsiteX4" fmla="*/ 5889 w 10000"/>
                    <a:gd name="connsiteY4" fmla="*/ 5272 h 9631"/>
                    <a:gd name="connsiteX5" fmla="*/ 5801 w 10000"/>
                    <a:gd name="connsiteY5" fmla="*/ 4659 h 9631"/>
                    <a:gd name="connsiteX6" fmla="*/ 5650 w 10000"/>
                    <a:gd name="connsiteY6" fmla="*/ 4781 h 9631"/>
                    <a:gd name="connsiteX7" fmla="*/ 5442 w 10000"/>
                    <a:gd name="connsiteY7" fmla="*/ 4158 h 9631"/>
                    <a:gd name="connsiteX8" fmla="*/ 5348 w 10000"/>
                    <a:gd name="connsiteY8" fmla="*/ 5463 h 9631"/>
                    <a:gd name="connsiteX9" fmla="*/ 5168 w 10000"/>
                    <a:gd name="connsiteY9" fmla="*/ 5151 h 9631"/>
                    <a:gd name="connsiteX10" fmla="*/ 5222 w 10000"/>
                    <a:gd name="connsiteY10" fmla="*/ 6208 h 9631"/>
                    <a:gd name="connsiteX11" fmla="*/ 4825 w 10000"/>
                    <a:gd name="connsiteY11" fmla="*/ 5727 h 9631"/>
                    <a:gd name="connsiteX12" fmla="*/ 5034 w 10000"/>
                    <a:gd name="connsiteY12" fmla="*/ 6456 h 9631"/>
                    <a:gd name="connsiteX13" fmla="*/ 4825 w 10000"/>
                    <a:gd name="connsiteY13" fmla="*/ 6577 h 9631"/>
                    <a:gd name="connsiteX14" fmla="*/ 4982 w 10000"/>
                    <a:gd name="connsiteY14" fmla="*/ 7380 h 9631"/>
                    <a:gd name="connsiteX15" fmla="*/ 4645 w 10000"/>
                    <a:gd name="connsiteY15" fmla="*/ 7080 h 9631"/>
                    <a:gd name="connsiteX16" fmla="*/ 4645 w 10000"/>
                    <a:gd name="connsiteY16" fmla="*/ 6144 h 9631"/>
                    <a:gd name="connsiteX17" fmla="*/ 4376 w 10000"/>
                    <a:gd name="connsiteY17" fmla="*/ 6266 h 9631"/>
                    <a:gd name="connsiteX18" fmla="*/ 4376 w 10000"/>
                    <a:gd name="connsiteY18" fmla="*/ 5082 h 9631"/>
                    <a:gd name="connsiteX19" fmla="*/ 4193 w 10000"/>
                    <a:gd name="connsiteY19" fmla="*/ 5272 h 9631"/>
                    <a:gd name="connsiteX20" fmla="*/ 3947 w 10000"/>
                    <a:gd name="connsiteY20" fmla="*/ 4659 h 9631"/>
                    <a:gd name="connsiteX21" fmla="*/ 3639 w 10000"/>
                    <a:gd name="connsiteY21" fmla="*/ 5785 h 9631"/>
                    <a:gd name="connsiteX22" fmla="*/ 3855 w 10000"/>
                    <a:gd name="connsiteY22" fmla="*/ 3978 h 9631"/>
                    <a:gd name="connsiteX23" fmla="*/ 3639 w 10000"/>
                    <a:gd name="connsiteY23" fmla="*/ 4158 h 9631"/>
                    <a:gd name="connsiteX24" fmla="*/ 3821 w 10000"/>
                    <a:gd name="connsiteY24" fmla="*/ 2731 h 9631"/>
                    <a:gd name="connsiteX25" fmla="*/ 3427 w 10000"/>
                    <a:gd name="connsiteY25" fmla="*/ 3476 h 9631"/>
                    <a:gd name="connsiteX26" fmla="*/ 3340 w 10000"/>
                    <a:gd name="connsiteY26" fmla="*/ 2911 h 9631"/>
                    <a:gd name="connsiteX27" fmla="*/ 3186 w 10000"/>
                    <a:gd name="connsiteY27" fmla="*/ 3667 h 9631"/>
                    <a:gd name="connsiteX28" fmla="*/ 3247 w 10000"/>
                    <a:gd name="connsiteY28" fmla="*/ 2108 h 9631"/>
                    <a:gd name="connsiteX29" fmla="*/ 2763 w 10000"/>
                    <a:gd name="connsiteY29" fmla="*/ 2483 h 9631"/>
                    <a:gd name="connsiteX30" fmla="*/ 3487 w 10000"/>
                    <a:gd name="connsiteY30" fmla="*/ 370 h 9631"/>
                    <a:gd name="connsiteX31" fmla="*/ 3427 w 10000"/>
                    <a:gd name="connsiteY31" fmla="*/ 132 h 9631"/>
                    <a:gd name="connsiteX32" fmla="*/ 2735 w 10000"/>
                    <a:gd name="connsiteY32" fmla="*/ 872 h 9631"/>
                    <a:gd name="connsiteX33" fmla="*/ 2394 w 10000"/>
                    <a:gd name="connsiteY33" fmla="*/ 0 h 9631"/>
                    <a:gd name="connsiteX34" fmla="*/ 2365 w 10000"/>
                    <a:gd name="connsiteY34" fmla="*/ 1306 h 9631"/>
                    <a:gd name="connsiteX35" fmla="*/ 2001 w 10000"/>
                    <a:gd name="connsiteY35" fmla="*/ 935 h 9631"/>
                    <a:gd name="connsiteX36" fmla="*/ 2183 w 10000"/>
                    <a:gd name="connsiteY36" fmla="*/ 1739 h 9631"/>
                    <a:gd name="connsiteX37" fmla="*/ 1666 w 10000"/>
                    <a:gd name="connsiteY37" fmla="*/ 1495 h 9631"/>
                    <a:gd name="connsiteX38" fmla="*/ 2183 w 10000"/>
                    <a:gd name="connsiteY38" fmla="*/ 2785 h 9631"/>
                    <a:gd name="connsiteX39" fmla="*/ 1818 w 10000"/>
                    <a:gd name="connsiteY39" fmla="*/ 2785 h 9631"/>
                    <a:gd name="connsiteX40" fmla="*/ 2270 w 10000"/>
                    <a:gd name="connsiteY40" fmla="*/ 4290 h 9631"/>
                    <a:gd name="connsiteX41" fmla="*/ 1756 w 10000"/>
                    <a:gd name="connsiteY41" fmla="*/ 3799 h 9631"/>
                    <a:gd name="connsiteX42" fmla="*/ 1545 w 10000"/>
                    <a:gd name="connsiteY42" fmla="*/ 4036 h 9631"/>
                    <a:gd name="connsiteX43" fmla="*/ 1087 w 10000"/>
                    <a:gd name="connsiteY43" fmla="*/ 3424 h 9631"/>
                    <a:gd name="connsiteX44" fmla="*/ 1415 w 10000"/>
                    <a:gd name="connsiteY44" fmla="*/ 5727 h 9631"/>
                    <a:gd name="connsiteX45" fmla="*/ 965 w 10000"/>
                    <a:gd name="connsiteY45" fmla="*/ 5214 h 9631"/>
                    <a:gd name="connsiteX46" fmla="*/ 934 w 10000"/>
                    <a:gd name="connsiteY46" fmla="*/ 6028 h 9631"/>
                    <a:gd name="connsiteX47" fmla="*/ 236 w 10000"/>
                    <a:gd name="connsiteY47" fmla="*/ 5785 h 9631"/>
                    <a:gd name="connsiteX48" fmla="*/ 628 w 10000"/>
                    <a:gd name="connsiteY48" fmla="*/ 7142 h 9631"/>
                    <a:gd name="connsiteX49" fmla="*/ 266 w 10000"/>
                    <a:gd name="connsiteY49" fmla="*/ 6947 h 9631"/>
                    <a:gd name="connsiteX50" fmla="*/ 512 w 10000"/>
                    <a:gd name="connsiteY50" fmla="*/ 8014 h 9631"/>
                    <a:gd name="connsiteX51" fmla="*/ 207 w 10000"/>
                    <a:gd name="connsiteY51" fmla="*/ 7761 h 9631"/>
                    <a:gd name="connsiteX52" fmla="*/ 0 w 10000"/>
                    <a:gd name="connsiteY52" fmla="*/ 9631 h 9631"/>
                    <a:gd name="connsiteX53" fmla="*/ 10000 w 10000"/>
                    <a:gd name="connsiteY53" fmla="*/ 6144 h 9631"/>
                    <a:gd name="connsiteX54" fmla="*/ 9391 w 10000"/>
                    <a:gd name="connsiteY54" fmla="*/ 5272 h 9631"/>
                    <a:gd name="connsiteX55" fmla="*/ 9545 w 10000"/>
                    <a:gd name="connsiteY55" fmla="*/ 6028 h 9631"/>
                    <a:gd name="connsiteX56" fmla="*/ 9239 w 10000"/>
                    <a:gd name="connsiteY56" fmla="*/ 6398 h 9631"/>
                    <a:gd name="connsiteX57" fmla="*/ 9203 w 10000"/>
                    <a:gd name="connsiteY57" fmla="*/ 5352 h 9631"/>
                    <a:gd name="connsiteX58" fmla="*/ 8658 w 10000"/>
                    <a:gd name="connsiteY58" fmla="*/ 6208 h 9631"/>
                    <a:gd name="connsiteX59" fmla="*/ 8870 w 10000"/>
                    <a:gd name="connsiteY59" fmla="*/ 4713 h 9631"/>
                    <a:gd name="connsiteX60" fmla="*/ 8634 w 10000"/>
                    <a:gd name="connsiteY60" fmla="*/ 3043 h 9631"/>
                    <a:gd name="connsiteX61" fmla="*/ 8599 w 10000"/>
                    <a:gd name="connsiteY61" fmla="*/ 4412 h 9631"/>
                    <a:gd name="connsiteX62" fmla="*/ 8389 w 10000"/>
                    <a:gd name="connsiteY62" fmla="*/ 4713 h 9631"/>
                    <a:gd name="connsiteX63" fmla="*/ 8571 w 10000"/>
                    <a:gd name="connsiteY63" fmla="*/ 5352 h 9631"/>
                    <a:gd name="connsiteX64" fmla="*/ 8018 w 10000"/>
                    <a:gd name="connsiteY64" fmla="*/ 4839 h 9631"/>
                    <a:gd name="connsiteX65" fmla="*/ 8324 w 10000"/>
                    <a:gd name="connsiteY65" fmla="*/ 5907 h 9631"/>
                    <a:gd name="connsiteX66" fmla="*/ 7871 w 10000"/>
                    <a:gd name="connsiteY66" fmla="*/ 5405 h 9631"/>
                    <a:gd name="connsiteX67" fmla="*/ 7996 w 10000"/>
                    <a:gd name="connsiteY67" fmla="*/ 6456 h 9631"/>
                    <a:gd name="connsiteX68" fmla="*/ 7533 w 10000"/>
                    <a:gd name="connsiteY68" fmla="*/ 6208 h 9631"/>
                    <a:gd name="connsiteX69" fmla="*/ 7503 w 10000"/>
                    <a:gd name="connsiteY69" fmla="*/ 5272 h 9631"/>
                    <a:gd name="connsiteX70" fmla="*/ 7079 w 10000"/>
                    <a:gd name="connsiteY70" fmla="*/ 6086 h 9631"/>
                    <a:gd name="connsiteX71" fmla="*/ 7227 w 10000"/>
                    <a:gd name="connsiteY71" fmla="*/ 5024 h 9631"/>
                    <a:gd name="connsiteX72" fmla="*/ 7079 w 10000"/>
                    <a:gd name="connsiteY72" fmla="*/ 3799 h 9631"/>
                    <a:gd name="connsiteX73" fmla="*/ 6833 w 10000"/>
                    <a:gd name="connsiteY73" fmla="*/ 5272 h 9631"/>
                    <a:gd name="connsiteX74" fmla="*/ 6864 w 10000"/>
                    <a:gd name="connsiteY74" fmla="*/ 6028 h 9631"/>
                    <a:gd name="connsiteX75" fmla="*/ 6681 w 10000"/>
                    <a:gd name="connsiteY75" fmla="*/ 5595 h 9631"/>
                    <a:gd name="connsiteX76" fmla="*/ 6681 w 10000"/>
                    <a:gd name="connsiteY76" fmla="*/ 6577 h 9631"/>
                    <a:gd name="connsiteX77" fmla="*/ 6412 w 10000"/>
                    <a:gd name="connsiteY77" fmla="*/ 5907 h 9631"/>
                    <a:gd name="connsiteX78" fmla="*/ 7321 w 10000"/>
                    <a:gd name="connsiteY78" fmla="*/ 1617 h 9631"/>
                    <a:gd name="connsiteX79" fmla="*/ 7714 w 10000"/>
                    <a:gd name="connsiteY79" fmla="*/ 1495 h 9631"/>
                    <a:gd name="connsiteX80" fmla="*/ 7417 w 10000"/>
                    <a:gd name="connsiteY80" fmla="*/ 623 h 9631"/>
                    <a:gd name="connsiteX81" fmla="*/ 7417 w 10000"/>
                    <a:gd name="connsiteY81" fmla="*/ 623 h 9631"/>
                    <a:gd name="connsiteX82" fmla="*/ 7417 w 10000"/>
                    <a:gd name="connsiteY82" fmla="*/ 623 h 9631"/>
                    <a:gd name="connsiteX0" fmla="*/ 7417 w 10000"/>
                    <a:gd name="connsiteY0" fmla="*/ 510 h 9863"/>
                    <a:gd name="connsiteX1" fmla="*/ 7020 w 10000"/>
                    <a:gd name="connsiteY1" fmla="*/ 510 h 9863"/>
                    <a:gd name="connsiteX2" fmla="*/ 7020 w 10000"/>
                    <a:gd name="connsiteY2" fmla="*/ 884 h 9863"/>
                    <a:gd name="connsiteX3" fmla="*/ 7139 w 10000"/>
                    <a:gd name="connsiteY3" fmla="*/ 884 h 9863"/>
                    <a:gd name="connsiteX4" fmla="*/ 5889 w 10000"/>
                    <a:gd name="connsiteY4" fmla="*/ 5337 h 9863"/>
                    <a:gd name="connsiteX5" fmla="*/ 5801 w 10000"/>
                    <a:gd name="connsiteY5" fmla="*/ 4701 h 9863"/>
                    <a:gd name="connsiteX6" fmla="*/ 5650 w 10000"/>
                    <a:gd name="connsiteY6" fmla="*/ 4827 h 9863"/>
                    <a:gd name="connsiteX7" fmla="*/ 5442 w 10000"/>
                    <a:gd name="connsiteY7" fmla="*/ 4180 h 9863"/>
                    <a:gd name="connsiteX8" fmla="*/ 5348 w 10000"/>
                    <a:gd name="connsiteY8" fmla="*/ 5535 h 9863"/>
                    <a:gd name="connsiteX9" fmla="*/ 5168 w 10000"/>
                    <a:gd name="connsiteY9" fmla="*/ 5211 h 9863"/>
                    <a:gd name="connsiteX10" fmla="*/ 5222 w 10000"/>
                    <a:gd name="connsiteY10" fmla="*/ 6309 h 9863"/>
                    <a:gd name="connsiteX11" fmla="*/ 4825 w 10000"/>
                    <a:gd name="connsiteY11" fmla="*/ 5809 h 9863"/>
                    <a:gd name="connsiteX12" fmla="*/ 5034 w 10000"/>
                    <a:gd name="connsiteY12" fmla="*/ 6566 h 9863"/>
                    <a:gd name="connsiteX13" fmla="*/ 4825 w 10000"/>
                    <a:gd name="connsiteY13" fmla="*/ 6692 h 9863"/>
                    <a:gd name="connsiteX14" fmla="*/ 4982 w 10000"/>
                    <a:gd name="connsiteY14" fmla="*/ 7526 h 9863"/>
                    <a:gd name="connsiteX15" fmla="*/ 4645 w 10000"/>
                    <a:gd name="connsiteY15" fmla="*/ 7214 h 9863"/>
                    <a:gd name="connsiteX16" fmla="*/ 4645 w 10000"/>
                    <a:gd name="connsiteY16" fmla="*/ 6242 h 9863"/>
                    <a:gd name="connsiteX17" fmla="*/ 4376 w 10000"/>
                    <a:gd name="connsiteY17" fmla="*/ 6369 h 9863"/>
                    <a:gd name="connsiteX18" fmla="*/ 4376 w 10000"/>
                    <a:gd name="connsiteY18" fmla="*/ 5140 h 9863"/>
                    <a:gd name="connsiteX19" fmla="*/ 4193 w 10000"/>
                    <a:gd name="connsiteY19" fmla="*/ 5337 h 9863"/>
                    <a:gd name="connsiteX20" fmla="*/ 3947 w 10000"/>
                    <a:gd name="connsiteY20" fmla="*/ 4701 h 9863"/>
                    <a:gd name="connsiteX21" fmla="*/ 3639 w 10000"/>
                    <a:gd name="connsiteY21" fmla="*/ 5870 h 9863"/>
                    <a:gd name="connsiteX22" fmla="*/ 3855 w 10000"/>
                    <a:gd name="connsiteY22" fmla="*/ 3993 h 9863"/>
                    <a:gd name="connsiteX23" fmla="*/ 3639 w 10000"/>
                    <a:gd name="connsiteY23" fmla="*/ 4180 h 9863"/>
                    <a:gd name="connsiteX24" fmla="*/ 3821 w 10000"/>
                    <a:gd name="connsiteY24" fmla="*/ 2699 h 9863"/>
                    <a:gd name="connsiteX25" fmla="*/ 3427 w 10000"/>
                    <a:gd name="connsiteY25" fmla="*/ 3472 h 9863"/>
                    <a:gd name="connsiteX26" fmla="*/ 3340 w 10000"/>
                    <a:gd name="connsiteY26" fmla="*/ 2886 h 9863"/>
                    <a:gd name="connsiteX27" fmla="*/ 3186 w 10000"/>
                    <a:gd name="connsiteY27" fmla="*/ 3670 h 9863"/>
                    <a:gd name="connsiteX28" fmla="*/ 3247 w 10000"/>
                    <a:gd name="connsiteY28" fmla="*/ 2052 h 9863"/>
                    <a:gd name="connsiteX29" fmla="*/ 2763 w 10000"/>
                    <a:gd name="connsiteY29" fmla="*/ 2441 h 9863"/>
                    <a:gd name="connsiteX30" fmla="*/ 3487 w 10000"/>
                    <a:gd name="connsiteY30" fmla="*/ 247 h 9863"/>
                    <a:gd name="connsiteX31" fmla="*/ 3427 w 10000"/>
                    <a:gd name="connsiteY31" fmla="*/ 0 h 9863"/>
                    <a:gd name="connsiteX32" fmla="*/ 2735 w 10000"/>
                    <a:gd name="connsiteY32" fmla="*/ 768 h 9863"/>
                    <a:gd name="connsiteX33" fmla="*/ 2365 w 10000"/>
                    <a:gd name="connsiteY33" fmla="*/ 1219 h 9863"/>
                    <a:gd name="connsiteX34" fmla="*/ 2001 w 10000"/>
                    <a:gd name="connsiteY34" fmla="*/ 834 h 9863"/>
                    <a:gd name="connsiteX35" fmla="*/ 2183 w 10000"/>
                    <a:gd name="connsiteY35" fmla="*/ 1669 h 9863"/>
                    <a:gd name="connsiteX36" fmla="*/ 1666 w 10000"/>
                    <a:gd name="connsiteY36" fmla="*/ 1415 h 9863"/>
                    <a:gd name="connsiteX37" fmla="*/ 2183 w 10000"/>
                    <a:gd name="connsiteY37" fmla="*/ 2755 h 9863"/>
                    <a:gd name="connsiteX38" fmla="*/ 1818 w 10000"/>
                    <a:gd name="connsiteY38" fmla="*/ 2755 h 9863"/>
                    <a:gd name="connsiteX39" fmla="*/ 2270 w 10000"/>
                    <a:gd name="connsiteY39" fmla="*/ 4317 h 9863"/>
                    <a:gd name="connsiteX40" fmla="*/ 1756 w 10000"/>
                    <a:gd name="connsiteY40" fmla="*/ 3808 h 9863"/>
                    <a:gd name="connsiteX41" fmla="*/ 1545 w 10000"/>
                    <a:gd name="connsiteY41" fmla="*/ 4054 h 9863"/>
                    <a:gd name="connsiteX42" fmla="*/ 1087 w 10000"/>
                    <a:gd name="connsiteY42" fmla="*/ 3418 h 9863"/>
                    <a:gd name="connsiteX43" fmla="*/ 1415 w 10000"/>
                    <a:gd name="connsiteY43" fmla="*/ 5809 h 9863"/>
                    <a:gd name="connsiteX44" fmla="*/ 965 w 10000"/>
                    <a:gd name="connsiteY44" fmla="*/ 5277 h 9863"/>
                    <a:gd name="connsiteX45" fmla="*/ 934 w 10000"/>
                    <a:gd name="connsiteY45" fmla="*/ 6122 h 9863"/>
                    <a:gd name="connsiteX46" fmla="*/ 236 w 10000"/>
                    <a:gd name="connsiteY46" fmla="*/ 5870 h 9863"/>
                    <a:gd name="connsiteX47" fmla="*/ 628 w 10000"/>
                    <a:gd name="connsiteY47" fmla="*/ 7279 h 9863"/>
                    <a:gd name="connsiteX48" fmla="*/ 266 w 10000"/>
                    <a:gd name="connsiteY48" fmla="*/ 7076 h 9863"/>
                    <a:gd name="connsiteX49" fmla="*/ 512 w 10000"/>
                    <a:gd name="connsiteY49" fmla="*/ 8184 h 9863"/>
                    <a:gd name="connsiteX50" fmla="*/ 207 w 10000"/>
                    <a:gd name="connsiteY50" fmla="*/ 7921 h 9863"/>
                    <a:gd name="connsiteX51" fmla="*/ 0 w 10000"/>
                    <a:gd name="connsiteY51" fmla="*/ 9863 h 9863"/>
                    <a:gd name="connsiteX52" fmla="*/ 10000 w 10000"/>
                    <a:gd name="connsiteY52" fmla="*/ 6242 h 9863"/>
                    <a:gd name="connsiteX53" fmla="*/ 9391 w 10000"/>
                    <a:gd name="connsiteY53" fmla="*/ 5337 h 9863"/>
                    <a:gd name="connsiteX54" fmla="*/ 9545 w 10000"/>
                    <a:gd name="connsiteY54" fmla="*/ 6122 h 9863"/>
                    <a:gd name="connsiteX55" fmla="*/ 9239 w 10000"/>
                    <a:gd name="connsiteY55" fmla="*/ 6506 h 9863"/>
                    <a:gd name="connsiteX56" fmla="*/ 9203 w 10000"/>
                    <a:gd name="connsiteY56" fmla="*/ 5420 h 9863"/>
                    <a:gd name="connsiteX57" fmla="*/ 8658 w 10000"/>
                    <a:gd name="connsiteY57" fmla="*/ 6309 h 9863"/>
                    <a:gd name="connsiteX58" fmla="*/ 8870 w 10000"/>
                    <a:gd name="connsiteY58" fmla="*/ 4757 h 9863"/>
                    <a:gd name="connsiteX59" fmla="*/ 8634 w 10000"/>
                    <a:gd name="connsiteY59" fmla="*/ 3023 h 9863"/>
                    <a:gd name="connsiteX60" fmla="*/ 8599 w 10000"/>
                    <a:gd name="connsiteY60" fmla="*/ 4444 h 9863"/>
                    <a:gd name="connsiteX61" fmla="*/ 8389 w 10000"/>
                    <a:gd name="connsiteY61" fmla="*/ 4757 h 9863"/>
                    <a:gd name="connsiteX62" fmla="*/ 8571 w 10000"/>
                    <a:gd name="connsiteY62" fmla="*/ 5420 h 9863"/>
                    <a:gd name="connsiteX63" fmla="*/ 8018 w 10000"/>
                    <a:gd name="connsiteY63" fmla="*/ 4887 h 9863"/>
                    <a:gd name="connsiteX64" fmla="*/ 8324 w 10000"/>
                    <a:gd name="connsiteY64" fmla="*/ 5996 h 9863"/>
                    <a:gd name="connsiteX65" fmla="*/ 7871 w 10000"/>
                    <a:gd name="connsiteY65" fmla="*/ 5475 h 9863"/>
                    <a:gd name="connsiteX66" fmla="*/ 7996 w 10000"/>
                    <a:gd name="connsiteY66" fmla="*/ 6566 h 9863"/>
                    <a:gd name="connsiteX67" fmla="*/ 7533 w 10000"/>
                    <a:gd name="connsiteY67" fmla="*/ 6309 h 9863"/>
                    <a:gd name="connsiteX68" fmla="*/ 7503 w 10000"/>
                    <a:gd name="connsiteY68" fmla="*/ 5337 h 9863"/>
                    <a:gd name="connsiteX69" fmla="*/ 7079 w 10000"/>
                    <a:gd name="connsiteY69" fmla="*/ 6182 h 9863"/>
                    <a:gd name="connsiteX70" fmla="*/ 7227 w 10000"/>
                    <a:gd name="connsiteY70" fmla="*/ 5079 h 9863"/>
                    <a:gd name="connsiteX71" fmla="*/ 7079 w 10000"/>
                    <a:gd name="connsiteY71" fmla="*/ 3808 h 9863"/>
                    <a:gd name="connsiteX72" fmla="*/ 6833 w 10000"/>
                    <a:gd name="connsiteY72" fmla="*/ 5337 h 9863"/>
                    <a:gd name="connsiteX73" fmla="*/ 6864 w 10000"/>
                    <a:gd name="connsiteY73" fmla="*/ 6122 h 9863"/>
                    <a:gd name="connsiteX74" fmla="*/ 6681 w 10000"/>
                    <a:gd name="connsiteY74" fmla="*/ 5672 h 9863"/>
                    <a:gd name="connsiteX75" fmla="*/ 6681 w 10000"/>
                    <a:gd name="connsiteY75" fmla="*/ 6692 h 9863"/>
                    <a:gd name="connsiteX76" fmla="*/ 6412 w 10000"/>
                    <a:gd name="connsiteY76" fmla="*/ 5996 h 9863"/>
                    <a:gd name="connsiteX77" fmla="*/ 7321 w 10000"/>
                    <a:gd name="connsiteY77" fmla="*/ 1542 h 9863"/>
                    <a:gd name="connsiteX78" fmla="*/ 7714 w 10000"/>
                    <a:gd name="connsiteY78" fmla="*/ 1415 h 9863"/>
                    <a:gd name="connsiteX79" fmla="*/ 7417 w 10000"/>
                    <a:gd name="connsiteY79" fmla="*/ 510 h 9863"/>
                    <a:gd name="connsiteX80" fmla="*/ 7417 w 10000"/>
                    <a:gd name="connsiteY80" fmla="*/ 510 h 9863"/>
                    <a:gd name="connsiteX81" fmla="*/ 7417 w 10000"/>
                    <a:gd name="connsiteY81" fmla="*/ 510 h 9863"/>
                    <a:gd name="connsiteX0" fmla="*/ 7417 w 10000"/>
                    <a:gd name="connsiteY0" fmla="*/ 550 h 10033"/>
                    <a:gd name="connsiteX1" fmla="*/ 7020 w 10000"/>
                    <a:gd name="connsiteY1" fmla="*/ 550 h 10033"/>
                    <a:gd name="connsiteX2" fmla="*/ 7020 w 10000"/>
                    <a:gd name="connsiteY2" fmla="*/ 929 h 10033"/>
                    <a:gd name="connsiteX3" fmla="*/ 7139 w 10000"/>
                    <a:gd name="connsiteY3" fmla="*/ 929 h 10033"/>
                    <a:gd name="connsiteX4" fmla="*/ 5889 w 10000"/>
                    <a:gd name="connsiteY4" fmla="*/ 5444 h 10033"/>
                    <a:gd name="connsiteX5" fmla="*/ 5801 w 10000"/>
                    <a:gd name="connsiteY5" fmla="*/ 4799 h 10033"/>
                    <a:gd name="connsiteX6" fmla="*/ 5650 w 10000"/>
                    <a:gd name="connsiteY6" fmla="*/ 4927 h 10033"/>
                    <a:gd name="connsiteX7" fmla="*/ 5442 w 10000"/>
                    <a:gd name="connsiteY7" fmla="*/ 4271 h 10033"/>
                    <a:gd name="connsiteX8" fmla="*/ 5348 w 10000"/>
                    <a:gd name="connsiteY8" fmla="*/ 5645 h 10033"/>
                    <a:gd name="connsiteX9" fmla="*/ 5168 w 10000"/>
                    <a:gd name="connsiteY9" fmla="*/ 5316 h 10033"/>
                    <a:gd name="connsiteX10" fmla="*/ 5222 w 10000"/>
                    <a:gd name="connsiteY10" fmla="*/ 6430 h 10033"/>
                    <a:gd name="connsiteX11" fmla="*/ 4825 w 10000"/>
                    <a:gd name="connsiteY11" fmla="*/ 5923 h 10033"/>
                    <a:gd name="connsiteX12" fmla="*/ 5034 w 10000"/>
                    <a:gd name="connsiteY12" fmla="*/ 6690 h 10033"/>
                    <a:gd name="connsiteX13" fmla="*/ 4825 w 10000"/>
                    <a:gd name="connsiteY13" fmla="*/ 6818 h 10033"/>
                    <a:gd name="connsiteX14" fmla="*/ 4982 w 10000"/>
                    <a:gd name="connsiteY14" fmla="*/ 7664 h 10033"/>
                    <a:gd name="connsiteX15" fmla="*/ 4645 w 10000"/>
                    <a:gd name="connsiteY15" fmla="*/ 7347 h 10033"/>
                    <a:gd name="connsiteX16" fmla="*/ 4645 w 10000"/>
                    <a:gd name="connsiteY16" fmla="*/ 6362 h 10033"/>
                    <a:gd name="connsiteX17" fmla="*/ 4376 w 10000"/>
                    <a:gd name="connsiteY17" fmla="*/ 6490 h 10033"/>
                    <a:gd name="connsiteX18" fmla="*/ 4376 w 10000"/>
                    <a:gd name="connsiteY18" fmla="*/ 5244 h 10033"/>
                    <a:gd name="connsiteX19" fmla="*/ 4193 w 10000"/>
                    <a:gd name="connsiteY19" fmla="*/ 5444 h 10033"/>
                    <a:gd name="connsiteX20" fmla="*/ 3947 w 10000"/>
                    <a:gd name="connsiteY20" fmla="*/ 4799 h 10033"/>
                    <a:gd name="connsiteX21" fmla="*/ 3639 w 10000"/>
                    <a:gd name="connsiteY21" fmla="*/ 5985 h 10033"/>
                    <a:gd name="connsiteX22" fmla="*/ 3855 w 10000"/>
                    <a:gd name="connsiteY22" fmla="*/ 4081 h 10033"/>
                    <a:gd name="connsiteX23" fmla="*/ 3639 w 10000"/>
                    <a:gd name="connsiteY23" fmla="*/ 4271 h 10033"/>
                    <a:gd name="connsiteX24" fmla="*/ 3821 w 10000"/>
                    <a:gd name="connsiteY24" fmla="*/ 2769 h 10033"/>
                    <a:gd name="connsiteX25" fmla="*/ 3427 w 10000"/>
                    <a:gd name="connsiteY25" fmla="*/ 3553 h 10033"/>
                    <a:gd name="connsiteX26" fmla="*/ 3340 w 10000"/>
                    <a:gd name="connsiteY26" fmla="*/ 2959 h 10033"/>
                    <a:gd name="connsiteX27" fmla="*/ 3186 w 10000"/>
                    <a:gd name="connsiteY27" fmla="*/ 3754 h 10033"/>
                    <a:gd name="connsiteX28" fmla="*/ 3247 w 10000"/>
                    <a:gd name="connsiteY28" fmla="*/ 2114 h 10033"/>
                    <a:gd name="connsiteX29" fmla="*/ 2763 w 10000"/>
                    <a:gd name="connsiteY29" fmla="*/ 2508 h 10033"/>
                    <a:gd name="connsiteX30" fmla="*/ 3487 w 10000"/>
                    <a:gd name="connsiteY30" fmla="*/ 283 h 10033"/>
                    <a:gd name="connsiteX31" fmla="*/ 2735 w 10000"/>
                    <a:gd name="connsiteY31" fmla="*/ 812 h 10033"/>
                    <a:gd name="connsiteX32" fmla="*/ 2365 w 10000"/>
                    <a:gd name="connsiteY32" fmla="*/ 1269 h 10033"/>
                    <a:gd name="connsiteX33" fmla="*/ 2001 w 10000"/>
                    <a:gd name="connsiteY33" fmla="*/ 879 h 10033"/>
                    <a:gd name="connsiteX34" fmla="*/ 2183 w 10000"/>
                    <a:gd name="connsiteY34" fmla="*/ 1725 h 10033"/>
                    <a:gd name="connsiteX35" fmla="*/ 1666 w 10000"/>
                    <a:gd name="connsiteY35" fmla="*/ 1468 h 10033"/>
                    <a:gd name="connsiteX36" fmla="*/ 2183 w 10000"/>
                    <a:gd name="connsiteY36" fmla="*/ 2826 h 10033"/>
                    <a:gd name="connsiteX37" fmla="*/ 1818 w 10000"/>
                    <a:gd name="connsiteY37" fmla="*/ 2826 h 10033"/>
                    <a:gd name="connsiteX38" fmla="*/ 2270 w 10000"/>
                    <a:gd name="connsiteY38" fmla="*/ 4410 h 10033"/>
                    <a:gd name="connsiteX39" fmla="*/ 1756 w 10000"/>
                    <a:gd name="connsiteY39" fmla="*/ 3894 h 10033"/>
                    <a:gd name="connsiteX40" fmla="*/ 1545 w 10000"/>
                    <a:gd name="connsiteY40" fmla="*/ 4143 h 10033"/>
                    <a:gd name="connsiteX41" fmla="*/ 1087 w 10000"/>
                    <a:gd name="connsiteY41" fmla="*/ 3498 h 10033"/>
                    <a:gd name="connsiteX42" fmla="*/ 1415 w 10000"/>
                    <a:gd name="connsiteY42" fmla="*/ 5923 h 10033"/>
                    <a:gd name="connsiteX43" fmla="*/ 965 w 10000"/>
                    <a:gd name="connsiteY43" fmla="*/ 5383 h 10033"/>
                    <a:gd name="connsiteX44" fmla="*/ 934 w 10000"/>
                    <a:gd name="connsiteY44" fmla="*/ 6240 h 10033"/>
                    <a:gd name="connsiteX45" fmla="*/ 236 w 10000"/>
                    <a:gd name="connsiteY45" fmla="*/ 5985 h 10033"/>
                    <a:gd name="connsiteX46" fmla="*/ 628 w 10000"/>
                    <a:gd name="connsiteY46" fmla="*/ 7413 h 10033"/>
                    <a:gd name="connsiteX47" fmla="*/ 266 w 10000"/>
                    <a:gd name="connsiteY47" fmla="*/ 7207 h 10033"/>
                    <a:gd name="connsiteX48" fmla="*/ 512 w 10000"/>
                    <a:gd name="connsiteY48" fmla="*/ 8331 h 10033"/>
                    <a:gd name="connsiteX49" fmla="*/ 207 w 10000"/>
                    <a:gd name="connsiteY49" fmla="*/ 8064 h 10033"/>
                    <a:gd name="connsiteX50" fmla="*/ 0 w 10000"/>
                    <a:gd name="connsiteY50" fmla="*/ 10033 h 10033"/>
                    <a:gd name="connsiteX51" fmla="*/ 10000 w 10000"/>
                    <a:gd name="connsiteY51" fmla="*/ 6362 h 10033"/>
                    <a:gd name="connsiteX52" fmla="*/ 9391 w 10000"/>
                    <a:gd name="connsiteY52" fmla="*/ 5444 h 10033"/>
                    <a:gd name="connsiteX53" fmla="*/ 9545 w 10000"/>
                    <a:gd name="connsiteY53" fmla="*/ 6240 h 10033"/>
                    <a:gd name="connsiteX54" fmla="*/ 9239 w 10000"/>
                    <a:gd name="connsiteY54" fmla="*/ 6629 h 10033"/>
                    <a:gd name="connsiteX55" fmla="*/ 9203 w 10000"/>
                    <a:gd name="connsiteY55" fmla="*/ 5528 h 10033"/>
                    <a:gd name="connsiteX56" fmla="*/ 8658 w 10000"/>
                    <a:gd name="connsiteY56" fmla="*/ 6430 h 10033"/>
                    <a:gd name="connsiteX57" fmla="*/ 8870 w 10000"/>
                    <a:gd name="connsiteY57" fmla="*/ 4856 h 10033"/>
                    <a:gd name="connsiteX58" fmla="*/ 8634 w 10000"/>
                    <a:gd name="connsiteY58" fmla="*/ 3098 h 10033"/>
                    <a:gd name="connsiteX59" fmla="*/ 8599 w 10000"/>
                    <a:gd name="connsiteY59" fmla="*/ 4539 h 10033"/>
                    <a:gd name="connsiteX60" fmla="*/ 8389 w 10000"/>
                    <a:gd name="connsiteY60" fmla="*/ 4856 h 10033"/>
                    <a:gd name="connsiteX61" fmla="*/ 8571 w 10000"/>
                    <a:gd name="connsiteY61" fmla="*/ 5528 h 10033"/>
                    <a:gd name="connsiteX62" fmla="*/ 8018 w 10000"/>
                    <a:gd name="connsiteY62" fmla="*/ 4988 h 10033"/>
                    <a:gd name="connsiteX63" fmla="*/ 8324 w 10000"/>
                    <a:gd name="connsiteY63" fmla="*/ 6112 h 10033"/>
                    <a:gd name="connsiteX64" fmla="*/ 7871 w 10000"/>
                    <a:gd name="connsiteY64" fmla="*/ 5584 h 10033"/>
                    <a:gd name="connsiteX65" fmla="*/ 7996 w 10000"/>
                    <a:gd name="connsiteY65" fmla="*/ 6690 h 10033"/>
                    <a:gd name="connsiteX66" fmla="*/ 7533 w 10000"/>
                    <a:gd name="connsiteY66" fmla="*/ 6430 h 10033"/>
                    <a:gd name="connsiteX67" fmla="*/ 7503 w 10000"/>
                    <a:gd name="connsiteY67" fmla="*/ 5444 h 10033"/>
                    <a:gd name="connsiteX68" fmla="*/ 7079 w 10000"/>
                    <a:gd name="connsiteY68" fmla="*/ 6301 h 10033"/>
                    <a:gd name="connsiteX69" fmla="*/ 7227 w 10000"/>
                    <a:gd name="connsiteY69" fmla="*/ 5183 h 10033"/>
                    <a:gd name="connsiteX70" fmla="*/ 7079 w 10000"/>
                    <a:gd name="connsiteY70" fmla="*/ 3894 h 10033"/>
                    <a:gd name="connsiteX71" fmla="*/ 6833 w 10000"/>
                    <a:gd name="connsiteY71" fmla="*/ 5444 h 10033"/>
                    <a:gd name="connsiteX72" fmla="*/ 6864 w 10000"/>
                    <a:gd name="connsiteY72" fmla="*/ 6240 h 10033"/>
                    <a:gd name="connsiteX73" fmla="*/ 6681 w 10000"/>
                    <a:gd name="connsiteY73" fmla="*/ 5784 h 10033"/>
                    <a:gd name="connsiteX74" fmla="*/ 6681 w 10000"/>
                    <a:gd name="connsiteY74" fmla="*/ 6818 h 10033"/>
                    <a:gd name="connsiteX75" fmla="*/ 6412 w 10000"/>
                    <a:gd name="connsiteY75" fmla="*/ 6112 h 10033"/>
                    <a:gd name="connsiteX76" fmla="*/ 7321 w 10000"/>
                    <a:gd name="connsiteY76" fmla="*/ 1596 h 10033"/>
                    <a:gd name="connsiteX77" fmla="*/ 7714 w 10000"/>
                    <a:gd name="connsiteY77" fmla="*/ 1468 h 10033"/>
                    <a:gd name="connsiteX78" fmla="*/ 7417 w 10000"/>
                    <a:gd name="connsiteY78" fmla="*/ 550 h 10033"/>
                    <a:gd name="connsiteX79" fmla="*/ 7417 w 10000"/>
                    <a:gd name="connsiteY79" fmla="*/ 550 h 10033"/>
                    <a:gd name="connsiteX80" fmla="*/ 7417 w 10000"/>
                    <a:gd name="connsiteY80" fmla="*/ 550 h 10033"/>
                    <a:gd name="connsiteX0" fmla="*/ 7417 w 10000"/>
                    <a:gd name="connsiteY0" fmla="*/ 473 h 9956"/>
                    <a:gd name="connsiteX1" fmla="*/ 7020 w 10000"/>
                    <a:gd name="connsiteY1" fmla="*/ 473 h 9956"/>
                    <a:gd name="connsiteX2" fmla="*/ 7020 w 10000"/>
                    <a:gd name="connsiteY2" fmla="*/ 852 h 9956"/>
                    <a:gd name="connsiteX3" fmla="*/ 7139 w 10000"/>
                    <a:gd name="connsiteY3" fmla="*/ 852 h 9956"/>
                    <a:gd name="connsiteX4" fmla="*/ 5889 w 10000"/>
                    <a:gd name="connsiteY4" fmla="*/ 5367 h 9956"/>
                    <a:gd name="connsiteX5" fmla="*/ 5801 w 10000"/>
                    <a:gd name="connsiteY5" fmla="*/ 4722 h 9956"/>
                    <a:gd name="connsiteX6" fmla="*/ 5650 w 10000"/>
                    <a:gd name="connsiteY6" fmla="*/ 4850 h 9956"/>
                    <a:gd name="connsiteX7" fmla="*/ 5442 w 10000"/>
                    <a:gd name="connsiteY7" fmla="*/ 4194 h 9956"/>
                    <a:gd name="connsiteX8" fmla="*/ 5348 w 10000"/>
                    <a:gd name="connsiteY8" fmla="*/ 5568 h 9956"/>
                    <a:gd name="connsiteX9" fmla="*/ 5168 w 10000"/>
                    <a:gd name="connsiteY9" fmla="*/ 5239 h 9956"/>
                    <a:gd name="connsiteX10" fmla="*/ 5222 w 10000"/>
                    <a:gd name="connsiteY10" fmla="*/ 6353 h 9956"/>
                    <a:gd name="connsiteX11" fmla="*/ 4825 w 10000"/>
                    <a:gd name="connsiteY11" fmla="*/ 5846 h 9956"/>
                    <a:gd name="connsiteX12" fmla="*/ 5034 w 10000"/>
                    <a:gd name="connsiteY12" fmla="*/ 6613 h 9956"/>
                    <a:gd name="connsiteX13" fmla="*/ 4825 w 10000"/>
                    <a:gd name="connsiteY13" fmla="*/ 6741 h 9956"/>
                    <a:gd name="connsiteX14" fmla="*/ 4982 w 10000"/>
                    <a:gd name="connsiteY14" fmla="*/ 7587 h 9956"/>
                    <a:gd name="connsiteX15" fmla="*/ 4645 w 10000"/>
                    <a:gd name="connsiteY15" fmla="*/ 7270 h 9956"/>
                    <a:gd name="connsiteX16" fmla="*/ 4645 w 10000"/>
                    <a:gd name="connsiteY16" fmla="*/ 6285 h 9956"/>
                    <a:gd name="connsiteX17" fmla="*/ 4376 w 10000"/>
                    <a:gd name="connsiteY17" fmla="*/ 6413 h 9956"/>
                    <a:gd name="connsiteX18" fmla="*/ 4376 w 10000"/>
                    <a:gd name="connsiteY18" fmla="*/ 5167 h 9956"/>
                    <a:gd name="connsiteX19" fmla="*/ 4193 w 10000"/>
                    <a:gd name="connsiteY19" fmla="*/ 5367 h 9956"/>
                    <a:gd name="connsiteX20" fmla="*/ 3947 w 10000"/>
                    <a:gd name="connsiteY20" fmla="*/ 4722 h 9956"/>
                    <a:gd name="connsiteX21" fmla="*/ 3639 w 10000"/>
                    <a:gd name="connsiteY21" fmla="*/ 5908 h 9956"/>
                    <a:gd name="connsiteX22" fmla="*/ 3855 w 10000"/>
                    <a:gd name="connsiteY22" fmla="*/ 4004 h 9956"/>
                    <a:gd name="connsiteX23" fmla="*/ 3639 w 10000"/>
                    <a:gd name="connsiteY23" fmla="*/ 4194 h 9956"/>
                    <a:gd name="connsiteX24" fmla="*/ 3821 w 10000"/>
                    <a:gd name="connsiteY24" fmla="*/ 2692 h 9956"/>
                    <a:gd name="connsiteX25" fmla="*/ 3427 w 10000"/>
                    <a:gd name="connsiteY25" fmla="*/ 3476 h 9956"/>
                    <a:gd name="connsiteX26" fmla="*/ 3340 w 10000"/>
                    <a:gd name="connsiteY26" fmla="*/ 2882 h 9956"/>
                    <a:gd name="connsiteX27" fmla="*/ 3186 w 10000"/>
                    <a:gd name="connsiteY27" fmla="*/ 3677 h 9956"/>
                    <a:gd name="connsiteX28" fmla="*/ 3247 w 10000"/>
                    <a:gd name="connsiteY28" fmla="*/ 2037 h 9956"/>
                    <a:gd name="connsiteX29" fmla="*/ 2763 w 10000"/>
                    <a:gd name="connsiteY29" fmla="*/ 2431 h 9956"/>
                    <a:gd name="connsiteX30" fmla="*/ 3487 w 10000"/>
                    <a:gd name="connsiteY30" fmla="*/ 206 h 9956"/>
                    <a:gd name="connsiteX31" fmla="*/ 2365 w 10000"/>
                    <a:gd name="connsiteY31" fmla="*/ 1192 h 9956"/>
                    <a:gd name="connsiteX32" fmla="*/ 2001 w 10000"/>
                    <a:gd name="connsiteY32" fmla="*/ 802 h 9956"/>
                    <a:gd name="connsiteX33" fmla="*/ 2183 w 10000"/>
                    <a:gd name="connsiteY33" fmla="*/ 1648 h 9956"/>
                    <a:gd name="connsiteX34" fmla="*/ 1666 w 10000"/>
                    <a:gd name="connsiteY34" fmla="*/ 1391 h 9956"/>
                    <a:gd name="connsiteX35" fmla="*/ 2183 w 10000"/>
                    <a:gd name="connsiteY35" fmla="*/ 2749 h 9956"/>
                    <a:gd name="connsiteX36" fmla="*/ 1818 w 10000"/>
                    <a:gd name="connsiteY36" fmla="*/ 2749 h 9956"/>
                    <a:gd name="connsiteX37" fmla="*/ 2270 w 10000"/>
                    <a:gd name="connsiteY37" fmla="*/ 4333 h 9956"/>
                    <a:gd name="connsiteX38" fmla="*/ 1756 w 10000"/>
                    <a:gd name="connsiteY38" fmla="*/ 3817 h 9956"/>
                    <a:gd name="connsiteX39" fmla="*/ 1545 w 10000"/>
                    <a:gd name="connsiteY39" fmla="*/ 4066 h 9956"/>
                    <a:gd name="connsiteX40" fmla="*/ 1087 w 10000"/>
                    <a:gd name="connsiteY40" fmla="*/ 3421 h 9956"/>
                    <a:gd name="connsiteX41" fmla="*/ 1415 w 10000"/>
                    <a:gd name="connsiteY41" fmla="*/ 5846 h 9956"/>
                    <a:gd name="connsiteX42" fmla="*/ 965 w 10000"/>
                    <a:gd name="connsiteY42" fmla="*/ 5306 h 9956"/>
                    <a:gd name="connsiteX43" fmla="*/ 934 w 10000"/>
                    <a:gd name="connsiteY43" fmla="*/ 6163 h 9956"/>
                    <a:gd name="connsiteX44" fmla="*/ 236 w 10000"/>
                    <a:gd name="connsiteY44" fmla="*/ 5908 h 9956"/>
                    <a:gd name="connsiteX45" fmla="*/ 628 w 10000"/>
                    <a:gd name="connsiteY45" fmla="*/ 7336 h 9956"/>
                    <a:gd name="connsiteX46" fmla="*/ 266 w 10000"/>
                    <a:gd name="connsiteY46" fmla="*/ 7130 h 9956"/>
                    <a:gd name="connsiteX47" fmla="*/ 512 w 10000"/>
                    <a:gd name="connsiteY47" fmla="*/ 8254 h 9956"/>
                    <a:gd name="connsiteX48" fmla="*/ 207 w 10000"/>
                    <a:gd name="connsiteY48" fmla="*/ 7987 h 9956"/>
                    <a:gd name="connsiteX49" fmla="*/ 0 w 10000"/>
                    <a:gd name="connsiteY49" fmla="*/ 9956 h 9956"/>
                    <a:gd name="connsiteX50" fmla="*/ 10000 w 10000"/>
                    <a:gd name="connsiteY50" fmla="*/ 6285 h 9956"/>
                    <a:gd name="connsiteX51" fmla="*/ 9391 w 10000"/>
                    <a:gd name="connsiteY51" fmla="*/ 5367 h 9956"/>
                    <a:gd name="connsiteX52" fmla="*/ 9545 w 10000"/>
                    <a:gd name="connsiteY52" fmla="*/ 6163 h 9956"/>
                    <a:gd name="connsiteX53" fmla="*/ 9239 w 10000"/>
                    <a:gd name="connsiteY53" fmla="*/ 6552 h 9956"/>
                    <a:gd name="connsiteX54" fmla="*/ 9203 w 10000"/>
                    <a:gd name="connsiteY54" fmla="*/ 5451 h 9956"/>
                    <a:gd name="connsiteX55" fmla="*/ 8658 w 10000"/>
                    <a:gd name="connsiteY55" fmla="*/ 6353 h 9956"/>
                    <a:gd name="connsiteX56" fmla="*/ 8870 w 10000"/>
                    <a:gd name="connsiteY56" fmla="*/ 4779 h 9956"/>
                    <a:gd name="connsiteX57" fmla="*/ 8634 w 10000"/>
                    <a:gd name="connsiteY57" fmla="*/ 3021 h 9956"/>
                    <a:gd name="connsiteX58" fmla="*/ 8599 w 10000"/>
                    <a:gd name="connsiteY58" fmla="*/ 4462 h 9956"/>
                    <a:gd name="connsiteX59" fmla="*/ 8389 w 10000"/>
                    <a:gd name="connsiteY59" fmla="*/ 4779 h 9956"/>
                    <a:gd name="connsiteX60" fmla="*/ 8571 w 10000"/>
                    <a:gd name="connsiteY60" fmla="*/ 5451 h 9956"/>
                    <a:gd name="connsiteX61" fmla="*/ 8018 w 10000"/>
                    <a:gd name="connsiteY61" fmla="*/ 4911 h 9956"/>
                    <a:gd name="connsiteX62" fmla="*/ 8324 w 10000"/>
                    <a:gd name="connsiteY62" fmla="*/ 6035 h 9956"/>
                    <a:gd name="connsiteX63" fmla="*/ 7871 w 10000"/>
                    <a:gd name="connsiteY63" fmla="*/ 5507 h 9956"/>
                    <a:gd name="connsiteX64" fmla="*/ 7996 w 10000"/>
                    <a:gd name="connsiteY64" fmla="*/ 6613 h 9956"/>
                    <a:gd name="connsiteX65" fmla="*/ 7533 w 10000"/>
                    <a:gd name="connsiteY65" fmla="*/ 6353 h 9956"/>
                    <a:gd name="connsiteX66" fmla="*/ 7503 w 10000"/>
                    <a:gd name="connsiteY66" fmla="*/ 5367 h 9956"/>
                    <a:gd name="connsiteX67" fmla="*/ 7079 w 10000"/>
                    <a:gd name="connsiteY67" fmla="*/ 6224 h 9956"/>
                    <a:gd name="connsiteX68" fmla="*/ 7227 w 10000"/>
                    <a:gd name="connsiteY68" fmla="*/ 5106 h 9956"/>
                    <a:gd name="connsiteX69" fmla="*/ 7079 w 10000"/>
                    <a:gd name="connsiteY69" fmla="*/ 3817 h 9956"/>
                    <a:gd name="connsiteX70" fmla="*/ 6833 w 10000"/>
                    <a:gd name="connsiteY70" fmla="*/ 5367 h 9956"/>
                    <a:gd name="connsiteX71" fmla="*/ 6864 w 10000"/>
                    <a:gd name="connsiteY71" fmla="*/ 6163 h 9956"/>
                    <a:gd name="connsiteX72" fmla="*/ 6681 w 10000"/>
                    <a:gd name="connsiteY72" fmla="*/ 5707 h 9956"/>
                    <a:gd name="connsiteX73" fmla="*/ 6681 w 10000"/>
                    <a:gd name="connsiteY73" fmla="*/ 6741 h 9956"/>
                    <a:gd name="connsiteX74" fmla="*/ 6412 w 10000"/>
                    <a:gd name="connsiteY74" fmla="*/ 6035 h 9956"/>
                    <a:gd name="connsiteX75" fmla="*/ 7321 w 10000"/>
                    <a:gd name="connsiteY75" fmla="*/ 1519 h 9956"/>
                    <a:gd name="connsiteX76" fmla="*/ 7714 w 10000"/>
                    <a:gd name="connsiteY76" fmla="*/ 1391 h 9956"/>
                    <a:gd name="connsiteX77" fmla="*/ 7417 w 10000"/>
                    <a:gd name="connsiteY77" fmla="*/ 473 h 9956"/>
                    <a:gd name="connsiteX78" fmla="*/ 7417 w 10000"/>
                    <a:gd name="connsiteY78" fmla="*/ 473 h 9956"/>
                    <a:gd name="connsiteX79" fmla="*/ 7417 w 10000"/>
                    <a:gd name="connsiteY79" fmla="*/ 473 h 9956"/>
                    <a:gd name="connsiteX0" fmla="*/ 2001 w 10000"/>
                    <a:gd name="connsiteY0" fmla="*/ 806 h 10000"/>
                    <a:gd name="connsiteX1" fmla="*/ 2183 w 10000"/>
                    <a:gd name="connsiteY1" fmla="*/ 1655 h 10000"/>
                    <a:gd name="connsiteX2" fmla="*/ 1666 w 10000"/>
                    <a:gd name="connsiteY2" fmla="*/ 1397 h 10000"/>
                    <a:gd name="connsiteX3" fmla="*/ 2183 w 10000"/>
                    <a:gd name="connsiteY3" fmla="*/ 2761 h 10000"/>
                    <a:gd name="connsiteX4" fmla="*/ 1818 w 10000"/>
                    <a:gd name="connsiteY4" fmla="*/ 2761 h 10000"/>
                    <a:gd name="connsiteX5" fmla="*/ 2270 w 10000"/>
                    <a:gd name="connsiteY5" fmla="*/ 4352 h 10000"/>
                    <a:gd name="connsiteX6" fmla="*/ 1756 w 10000"/>
                    <a:gd name="connsiteY6" fmla="*/ 3834 h 10000"/>
                    <a:gd name="connsiteX7" fmla="*/ 1545 w 10000"/>
                    <a:gd name="connsiteY7" fmla="*/ 4084 h 10000"/>
                    <a:gd name="connsiteX8" fmla="*/ 1087 w 10000"/>
                    <a:gd name="connsiteY8" fmla="*/ 3436 h 10000"/>
                    <a:gd name="connsiteX9" fmla="*/ 1415 w 10000"/>
                    <a:gd name="connsiteY9" fmla="*/ 5872 h 10000"/>
                    <a:gd name="connsiteX10" fmla="*/ 965 w 10000"/>
                    <a:gd name="connsiteY10" fmla="*/ 5329 h 10000"/>
                    <a:gd name="connsiteX11" fmla="*/ 934 w 10000"/>
                    <a:gd name="connsiteY11" fmla="*/ 6190 h 10000"/>
                    <a:gd name="connsiteX12" fmla="*/ 236 w 10000"/>
                    <a:gd name="connsiteY12" fmla="*/ 5934 h 10000"/>
                    <a:gd name="connsiteX13" fmla="*/ 628 w 10000"/>
                    <a:gd name="connsiteY13" fmla="*/ 7368 h 10000"/>
                    <a:gd name="connsiteX14" fmla="*/ 266 w 10000"/>
                    <a:gd name="connsiteY14" fmla="*/ 7162 h 10000"/>
                    <a:gd name="connsiteX15" fmla="*/ 512 w 10000"/>
                    <a:gd name="connsiteY15" fmla="*/ 8290 h 10000"/>
                    <a:gd name="connsiteX16" fmla="*/ 207 w 10000"/>
                    <a:gd name="connsiteY16" fmla="*/ 8022 h 10000"/>
                    <a:gd name="connsiteX17" fmla="*/ 0 w 10000"/>
                    <a:gd name="connsiteY17" fmla="*/ 10000 h 10000"/>
                    <a:gd name="connsiteX18" fmla="*/ 10000 w 10000"/>
                    <a:gd name="connsiteY18" fmla="*/ 6313 h 10000"/>
                    <a:gd name="connsiteX19" fmla="*/ 9391 w 10000"/>
                    <a:gd name="connsiteY19" fmla="*/ 5391 h 10000"/>
                    <a:gd name="connsiteX20" fmla="*/ 9545 w 10000"/>
                    <a:gd name="connsiteY20" fmla="*/ 6190 h 10000"/>
                    <a:gd name="connsiteX21" fmla="*/ 9239 w 10000"/>
                    <a:gd name="connsiteY21" fmla="*/ 6581 h 10000"/>
                    <a:gd name="connsiteX22" fmla="*/ 9203 w 10000"/>
                    <a:gd name="connsiteY22" fmla="*/ 5475 h 10000"/>
                    <a:gd name="connsiteX23" fmla="*/ 8658 w 10000"/>
                    <a:gd name="connsiteY23" fmla="*/ 6381 h 10000"/>
                    <a:gd name="connsiteX24" fmla="*/ 8870 w 10000"/>
                    <a:gd name="connsiteY24" fmla="*/ 4800 h 10000"/>
                    <a:gd name="connsiteX25" fmla="*/ 8634 w 10000"/>
                    <a:gd name="connsiteY25" fmla="*/ 3034 h 10000"/>
                    <a:gd name="connsiteX26" fmla="*/ 8599 w 10000"/>
                    <a:gd name="connsiteY26" fmla="*/ 4482 h 10000"/>
                    <a:gd name="connsiteX27" fmla="*/ 8389 w 10000"/>
                    <a:gd name="connsiteY27" fmla="*/ 4800 h 10000"/>
                    <a:gd name="connsiteX28" fmla="*/ 8571 w 10000"/>
                    <a:gd name="connsiteY28" fmla="*/ 5475 h 10000"/>
                    <a:gd name="connsiteX29" fmla="*/ 8018 w 10000"/>
                    <a:gd name="connsiteY29" fmla="*/ 4933 h 10000"/>
                    <a:gd name="connsiteX30" fmla="*/ 8324 w 10000"/>
                    <a:gd name="connsiteY30" fmla="*/ 6062 h 10000"/>
                    <a:gd name="connsiteX31" fmla="*/ 7871 w 10000"/>
                    <a:gd name="connsiteY31" fmla="*/ 5531 h 10000"/>
                    <a:gd name="connsiteX32" fmla="*/ 7996 w 10000"/>
                    <a:gd name="connsiteY32" fmla="*/ 6642 h 10000"/>
                    <a:gd name="connsiteX33" fmla="*/ 7533 w 10000"/>
                    <a:gd name="connsiteY33" fmla="*/ 6381 h 10000"/>
                    <a:gd name="connsiteX34" fmla="*/ 7503 w 10000"/>
                    <a:gd name="connsiteY34" fmla="*/ 5391 h 10000"/>
                    <a:gd name="connsiteX35" fmla="*/ 7079 w 10000"/>
                    <a:gd name="connsiteY35" fmla="*/ 6252 h 10000"/>
                    <a:gd name="connsiteX36" fmla="*/ 7227 w 10000"/>
                    <a:gd name="connsiteY36" fmla="*/ 5129 h 10000"/>
                    <a:gd name="connsiteX37" fmla="*/ 7079 w 10000"/>
                    <a:gd name="connsiteY37" fmla="*/ 3834 h 10000"/>
                    <a:gd name="connsiteX38" fmla="*/ 6833 w 10000"/>
                    <a:gd name="connsiteY38" fmla="*/ 5391 h 10000"/>
                    <a:gd name="connsiteX39" fmla="*/ 6864 w 10000"/>
                    <a:gd name="connsiteY39" fmla="*/ 6190 h 10000"/>
                    <a:gd name="connsiteX40" fmla="*/ 6681 w 10000"/>
                    <a:gd name="connsiteY40" fmla="*/ 5732 h 10000"/>
                    <a:gd name="connsiteX41" fmla="*/ 6681 w 10000"/>
                    <a:gd name="connsiteY41" fmla="*/ 6771 h 10000"/>
                    <a:gd name="connsiteX42" fmla="*/ 6412 w 10000"/>
                    <a:gd name="connsiteY42" fmla="*/ 6062 h 10000"/>
                    <a:gd name="connsiteX43" fmla="*/ 7321 w 10000"/>
                    <a:gd name="connsiteY43" fmla="*/ 1526 h 10000"/>
                    <a:gd name="connsiteX44" fmla="*/ 7714 w 10000"/>
                    <a:gd name="connsiteY44" fmla="*/ 1397 h 10000"/>
                    <a:gd name="connsiteX45" fmla="*/ 7417 w 10000"/>
                    <a:gd name="connsiteY45" fmla="*/ 475 h 10000"/>
                    <a:gd name="connsiteX46" fmla="*/ 7417 w 10000"/>
                    <a:gd name="connsiteY46" fmla="*/ 475 h 10000"/>
                    <a:gd name="connsiteX47" fmla="*/ 7417 w 10000"/>
                    <a:gd name="connsiteY47" fmla="*/ 475 h 10000"/>
                    <a:gd name="connsiteX48" fmla="*/ 7020 w 10000"/>
                    <a:gd name="connsiteY48" fmla="*/ 475 h 10000"/>
                    <a:gd name="connsiteX49" fmla="*/ 7020 w 10000"/>
                    <a:gd name="connsiteY49" fmla="*/ 856 h 10000"/>
                    <a:gd name="connsiteX50" fmla="*/ 7139 w 10000"/>
                    <a:gd name="connsiteY50" fmla="*/ 856 h 10000"/>
                    <a:gd name="connsiteX51" fmla="*/ 5889 w 10000"/>
                    <a:gd name="connsiteY51" fmla="*/ 5391 h 10000"/>
                    <a:gd name="connsiteX52" fmla="*/ 5801 w 10000"/>
                    <a:gd name="connsiteY52" fmla="*/ 4743 h 10000"/>
                    <a:gd name="connsiteX53" fmla="*/ 5650 w 10000"/>
                    <a:gd name="connsiteY53" fmla="*/ 4871 h 10000"/>
                    <a:gd name="connsiteX54" fmla="*/ 5442 w 10000"/>
                    <a:gd name="connsiteY54" fmla="*/ 4213 h 10000"/>
                    <a:gd name="connsiteX55" fmla="*/ 5348 w 10000"/>
                    <a:gd name="connsiteY55" fmla="*/ 5593 h 10000"/>
                    <a:gd name="connsiteX56" fmla="*/ 5168 w 10000"/>
                    <a:gd name="connsiteY56" fmla="*/ 5262 h 10000"/>
                    <a:gd name="connsiteX57" fmla="*/ 5222 w 10000"/>
                    <a:gd name="connsiteY57" fmla="*/ 6381 h 10000"/>
                    <a:gd name="connsiteX58" fmla="*/ 4825 w 10000"/>
                    <a:gd name="connsiteY58" fmla="*/ 5872 h 10000"/>
                    <a:gd name="connsiteX59" fmla="*/ 5034 w 10000"/>
                    <a:gd name="connsiteY59" fmla="*/ 6642 h 10000"/>
                    <a:gd name="connsiteX60" fmla="*/ 4825 w 10000"/>
                    <a:gd name="connsiteY60" fmla="*/ 6771 h 10000"/>
                    <a:gd name="connsiteX61" fmla="*/ 4982 w 10000"/>
                    <a:gd name="connsiteY61" fmla="*/ 7621 h 10000"/>
                    <a:gd name="connsiteX62" fmla="*/ 4645 w 10000"/>
                    <a:gd name="connsiteY62" fmla="*/ 7302 h 10000"/>
                    <a:gd name="connsiteX63" fmla="*/ 4645 w 10000"/>
                    <a:gd name="connsiteY63" fmla="*/ 6313 h 10000"/>
                    <a:gd name="connsiteX64" fmla="*/ 4376 w 10000"/>
                    <a:gd name="connsiteY64" fmla="*/ 6441 h 10000"/>
                    <a:gd name="connsiteX65" fmla="*/ 4376 w 10000"/>
                    <a:gd name="connsiteY65" fmla="*/ 5190 h 10000"/>
                    <a:gd name="connsiteX66" fmla="*/ 4193 w 10000"/>
                    <a:gd name="connsiteY66" fmla="*/ 5391 h 10000"/>
                    <a:gd name="connsiteX67" fmla="*/ 3947 w 10000"/>
                    <a:gd name="connsiteY67" fmla="*/ 4743 h 10000"/>
                    <a:gd name="connsiteX68" fmla="*/ 3639 w 10000"/>
                    <a:gd name="connsiteY68" fmla="*/ 5934 h 10000"/>
                    <a:gd name="connsiteX69" fmla="*/ 3855 w 10000"/>
                    <a:gd name="connsiteY69" fmla="*/ 4022 h 10000"/>
                    <a:gd name="connsiteX70" fmla="*/ 3639 w 10000"/>
                    <a:gd name="connsiteY70" fmla="*/ 4213 h 10000"/>
                    <a:gd name="connsiteX71" fmla="*/ 3821 w 10000"/>
                    <a:gd name="connsiteY71" fmla="*/ 2704 h 10000"/>
                    <a:gd name="connsiteX72" fmla="*/ 3427 w 10000"/>
                    <a:gd name="connsiteY72" fmla="*/ 3491 h 10000"/>
                    <a:gd name="connsiteX73" fmla="*/ 3340 w 10000"/>
                    <a:gd name="connsiteY73" fmla="*/ 2895 h 10000"/>
                    <a:gd name="connsiteX74" fmla="*/ 3186 w 10000"/>
                    <a:gd name="connsiteY74" fmla="*/ 3693 h 10000"/>
                    <a:gd name="connsiteX75" fmla="*/ 3247 w 10000"/>
                    <a:gd name="connsiteY75" fmla="*/ 2046 h 10000"/>
                    <a:gd name="connsiteX76" fmla="*/ 2763 w 10000"/>
                    <a:gd name="connsiteY76" fmla="*/ 2442 h 10000"/>
                    <a:gd name="connsiteX77" fmla="*/ 3487 w 10000"/>
                    <a:gd name="connsiteY77" fmla="*/ 207 h 10000"/>
                    <a:gd name="connsiteX78" fmla="*/ 2663 w 10000"/>
                    <a:gd name="connsiteY78" fmla="*/ 1841 h 10000"/>
                    <a:gd name="connsiteX0" fmla="*/ 2183 w 10000"/>
                    <a:gd name="connsiteY0" fmla="*/ 1655 h 10000"/>
                    <a:gd name="connsiteX1" fmla="*/ 1666 w 10000"/>
                    <a:gd name="connsiteY1" fmla="*/ 1397 h 10000"/>
                    <a:gd name="connsiteX2" fmla="*/ 2183 w 10000"/>
                    <a:gd name="connsiteY2" fmla="*/ 2761 h 10000"/>
                    <a:gd name="connsiteX3" fmla="*/ 1818 w 10000"/>
                    <a:gd name="connsiteY3" fmla="*/ 2761 h 10000"/>
                    <a:gd name="connsiteX4" fmla="*/ 2270 w 10000"/>
                    <a:gd name="connsiteY4" fmla="*/ 4352 h 10000"/>
                    <a:gd name="connsiteX5" fmla="*/ 1756 w 10000"/>
                    <a:gd name="connsiteY5" fmla="*/ 3834 h 10000"/>
                    <a:gd name="connsiteX6" fmla="*/ 1545 w 10000"/>
                    <a:gd name="connsiteY6" fmla="*/ 4084 h 10000"/>
                    <a:gd name="connsiteX7" fmla="*/ 1087 w 10000"/>
                    <a:gd name="connsiteY7" fmla="*/ 3436 h 10000"/>
                    <a:gd name="connsiteX8" fmla="*/ 1415 w 10000"/>
                    <a:gd name="connsiteY8" fmla="*/ 5872 h 10000"/>
                    <a:gd name="connsiteX9" fmla="*/ 965 w 10000"/>
                    <a:gd name="connsiteY9" fmla="*/ 5329 h 10000"/>
                    <a:gd name="connsiteX10" fmla="*/ 934 w 10000"/>
                    <a:gd name="connsiteY10" fmla="*/ 6190 h 10000"/>
                    <a:gd name="connsiteX11" fmla="*/ 236 w 10000"/>
                    <a:gd name="connsiteY11" fmla="*/ 5934 h 10000"/>
                    <a:gd name="connsiteX12" fmla="*/ 628 w 10000"/>
                    <a:gd name="connsiteY12" fmla="*/ 7368 h 10000"/>
                    <a:gd name="connsiteX13" fmla="*/ 266 w 10000"/>
                    <a:gd name="connsiteY13" fmla="*/ 7162 h 10000"/>
                    <a:gd name="connsiteX14" fmla="*/ 512 w 10000"/>
                    <a:gd name="connsiteY14" fmla="*/ 8290 h 10000"/>
                    <a:gd name="connsiteX15" fmla="*/ 207 w 10000"/>
                    <a:gd name="connsiteY15" fmla="*/ 8022 h 10000"/>
                    <a:gd name="connsiteX16" fmla="*/ 0 w 10000"/>
                    <a:gd name="connsiteY16" fmla="*/ 10000 h 10000"/>
                    <a:gd name="connsiteX17" fmla="*/ 10000 w 10000"/>
                    <a:gd name="connsiteY17" fmla="*/ 6313 h 10000"/>
                    <a:gd name="connsiteX18" fmla="*/ 9391 w 10000"/>
                    <a:gd name="connsiteY18" fmla="*/ 5391 h 10000"/>
                    <a:gd name="connsiteX19" fmla="*/ 9545 w 10000"/>
                    <a:gd name="connsiteY19" fmla="*/ 6190 h 10000"/>
                    <a:gd name="connsiteX20" fmla="*/ 9239 w 10000"/>
                    <a:gd name="connsiteY20" fmla="*/ 6581 h 10000"/>
                    <a:gd name="connsiteX21" fmla="*/ 9203 w 10000"/>
                    <a:gd name="connsiteY21" fmla="*/ 5475 h 10000"/>
                    <a:gd name="connsiteX22" fmla="*/ 8658 w 10000"/>
                    <a:gd name="connsiteY22" fmla="*/ 6381 h 10000"/>
                    <a:gd name="connsiteX23" fmla="*/ 8870 w 10000"/>
                    <a:gd name="connsiteY23" fmla="*/ 4800 h 10000"/>
                    <a:gd name="connsiteX24" fmla="*/ 8634 w 10000"/>
                    <a:gd name="connsiteY24" fmla="*/ 3034 h 10000"/>
                    <a:gd name="connsiteX25" fmla="*/ 8599 w 10000"/>
                    <a:gd name="connsiteY25" fmla="*/ 4482 h 10000"/>
                    <a:gd name="connsiteX26" fmla="*/ 8389 w 10000"/>
                    <a:gd name="connsiteY26" fmla="*/ 4800 h 10000"/>
                    <a:gd name="connsiteX27" fmla="*/ 8571 w 10000"/>
                    <a:gd name="connsiteY27" fmla="*/ 5475 h 10000"/>
                    <a:gd name="connsiteX28" fmla="*/ 8018 w 10000"/>
                    <a:gd name="connsiteY28" fmla="*/ 4933 h 10000"/>
                    <a:gd name="connsiteX29" fmla="*/ 8324 w 10000"/>
                    <a:gd name="connsiteY29" fmla="*/ 6062 h 10000"/>
                    <a:gd name="connsiteX30" fmla="*/ 7871 w 10000"/>
                    <a:gd name="connsiteY30" fmla="*/ 5531 h 10000"/>
                    <a:gd name="connsiteX31" fmla="*/ 7996 w 10000"/>
                    <a:gd name="connsiteY31" fmla="*/ 6642 h 10000"/>
                    <a:gd name="connsiteX32" fmla="*/ 7533 w 10000"/>
                    <a:gd name="connsiteY32" fmla="*/ 6381 h 10000"/>
                    <a:gd name="connsiteX33" fmla="*/ 7503 w 10000"/>
                    <a:gd name="connsiteY33" fmla="*/ 5391 h 10000"/>
                    <a:gd name="connsiteX34" fmla="*/ 7079 w 10000"/>
                    <a:gd name="connsiteY34" fmla="*/ 6252 h 10000"/>
                    <a:gd name="connsiteX35" fmla="*/ 7227 w 10000"/>
                    <a:gd name="connsiteY35" fmla="*/ 5129 h 10000"/>
                    <a:gd name="connsiteX36" fmla="*/ 7079 w 10000"/>
                    <a:gd name="connsiteY36" fmla="*/ 3834 h 10000"/>
                    <a:gd name="connsiteX37" fmla="*/ 6833 w 10000"/>
                    <a:gd name="connsiteY37" fmla="*/ 5391 h 10000"/>
                    <a:gd name="connsiteX38" fmla="*/ 6864 w 10000"/>
                    <a:gd name="connsiteY38" fmla="*/ 6190 h 10000"/>
                    <a:gd name="connsiteX39" fmla="*/ 6681 w 10000"/>
                    <a:gd name="connsiteY39" fmla="*/ 5732 h 10000"/>
                    <a:gd name="connsiteX40" fmla="*/ 6681 w 10000"/>
                    <a:gd name="connsiteY40" fmla="*/ 6771 h 10000"/>
                    <a:gd name="connsiteX41" fmla="*/ 6412 w 10000"/>
                    <a:gd name="connsiteY41" fmla="*/ 6062 h 10000"/>
                    <a:gd name="connsiteX42" fmla="*/ 7321 w 10000"/>
                    <a:gd name="connsiteY42" fmla="*/ 1526 h 10000"/>
                    <a:gd name="connsiteX43" fmla="*/ 7714 w 10000"/>
                    <a:gd name="connsiteY43" fmla="*/ 1397 h 10000"/>
                    <a:gd name="connsiteX44" fmla="*/ 7417 w 10000"/>
                    <a:gd name="connsiteY44" fmla="*/ 475 h 10000"/>
                    <a:gd name="connsiteX45" fmla="*/ 7417 w 10000"/>
                    <a:gd name="connsiteY45" fmla="*/ 475 h 10000"/>
                    <a:gd name="connsiteX46" fmla="*/ 7417 w 10000"/>
                    <a:gd name="connsiteY46" fmla="*/ 475 h 10000"/>
                    <a:gd name="connsiteX47" fmla="*/ 7020 w 10000"/>
                    <a:gd name="connsiteY47" fmla="*/ 475 h 10000"/>
                    <a:gd name="connsiteX48" fmla="*/ 7020 w 10000"/>
                    <a:gd name="connsiteY48" fmla="*/ 856 h 10000"/>
                    <a:gd name="connsiteX49" fmla="*/ 7139 w 10000"/>
                    <a:gd name="connsiteY49" fmla="*/ 856 h 10000"/>
                    <a:gd name="connsiteX50" fmla="*/ 5889 w 10000"/>
                    <a:gd name="connsiteY50" fmla="*/ 5391 h 10000"/>
                    <a:gd name="connsiteX51" fmla="*/ 5801 w 10000"/>
                    <a:gd name="connsiteY51" fmla="*/ 4743 h 10000"/>
                    <a:gd name="connsiteX52" fmla="*/ 5650 w 10000"/>
                    <a:gd name="connsiteY52" fmla="*/ 4871 h 10000"/>
                    <a:gd name="connsiteX53" fmla="*/ 5442 w 10000"/>
                    <a:gd name="connsiteY53" fmla="*/ 4213 h 10000"/>
                    <a:gd name="connsiteX54" fmla="*/ 5348 w 10000"/>
                    <a:gd name="connsiteY54" fmla="*/ 5593 h 10000"/>
                    <a:gd name="connsiteX55" fmla="*/ 5168 w 10000"/>
                    <a:gd name="connsiteY55" fmla="*/ 5262 h 10000"/>
                    <a:gd name="connsiteX56" fmla="*/ 5222 w 10000"/>
                    <a:gd name="connsiteY56" fmla="*/ 6381 h 10000"/>
                    <a:gd name="connsiteX57" fmla="*/ 4825 w 10000"/>
                    <a:gd name="connsiteY57" fmla="*/ 5872 h 10000"/>
                    <a:gd name="connsiteX58" fmla="*/ 5034 w 10000"/>
                    <a:gd name="connsiteY58" fmla="*/ 6642 h 10000"/>
                    <a:gd name="connsiteX59" fmla="*/ 4825 w 10000"/>
                    <a:gd name="connsiteY59" fmla="*/ 6771 h 10000"/>
                    <a:gd name="connsiteX60" fmla="*/ 4982 w 10000"/>
                    <a:gd name="connsiteY60" fmla="*/ 7621 h 10000"/>
                    <a:gd name="connsiteX61" fmla="*/ 4645 w 10000"/>
                    <a:gd name="connsiteY61" fmla="*/ 7302 h 10000"/>
                    <a:gd name="connsiteX62" fmla="*/ 4645 w 10000"/>
                    <a:gd name="connsiteY62" fmla="*/ 6313 h 10000"/>
                    <a:gd name="connsiteX63" fmla="*/ 4376 w 10000"/>
                    <a:gd name="connsiteY63" fmla="*/ 6441 h 10000"/>
                    <a:gd name="connsiteX64" fmla="*/ 4376 w 10000"/>
                    <a:gd name="connsiteY64" fmla="*/ 5190 h 10000"/>
                    <a:gd name="connsiteX65" fmla="*/ 4193 w 10000"/>
                    <a:gd name="connsiteY65" fmla="*/ 5391 h 10000"/>
                    <a:gd name="connsiteX66" fmla="*/ 3947 w 10000"/>
                    <a:gd name="connsiteY66" fmla="*/ 4743 h 10000"/>
                    <a:gd name="connsiteX67" fmla="*/ 3639 w 10000"/>
                    <a:gd name="connsiteY67" fmla="*/ 5934 h 10000"/>
                    <a:gd name="connsiteX68" fmla="*/ 3855 w 10000"/>
                    <a:gd name="connsiteY68" fmla="*/ 4022 h 10000"/>
                    <a:gd name="connsiteX69" fmla="*/ 3639 w 10000"/>
                    <a:gd name="connsiteY69" fmla="*/ 4213 h 10000"/>
                    <a:gd name="connsiteX70" fmla="*/ 3821 w 10000"/>
                    <a:gd name="connsiteY70" fmla="*/ 2704 h 10000"/>
                    <a:gd name="connsiteX71" fmla="*/ 3427 w 10000"/>
                    <a:gd name="connsiteY71" fmla="*/ 3491 h 10000"/>
                    <a:gd name="connsiteX72" fmla="*/ 3340 w 10000"/>
                    <a:gd name="connsiteY72" fmla="*/ 2895 h 10000"/>
                    <a:gd name="connsiteX73" fmla="*/ 3186 w 10000"/>
                    <a:gd name="connsiteY73" fmla="*/ 3693 h 10000"/>
                    <a:gd name="connsiteX74" fmla="*/ 3247 w 10000"/>
                    <a:gd name="connsiteY74" fmla="*/ 2046 h 10000"/>
                    <a:gd name="connsiteX75" fmla="*/ 2763 w 10000"/>
                    <a:gd name="connsiteY75" fmla="*/ 2442 h 10000"/>
                    <a:gd name="connsiteX76" fmla="*/ 3487 w 10000"/>
                    <a:gd name="connsiteY76" fmla="*/ 207 h 10000"/>
                    <a:gd name="connsiteX77" fmla="*/ 2663 w 10000"/>
                    <a:gd name="connsiteY77" fmla="*/ 1841 h 10000"/>
                    <a:gd name="connsiteX0" fmla="*/ 2183 w 10000"/>
                    <a:gd name="connsiteY0" fmla="*/ 1655 h 10000"/>
                    <a:gd name="connsiteX1" fmla="*/ 2183 w 10000"/>
                    <a:gd name="connsiteY1" fmla="*/ 2761 h 10000"/>
                    <a:gd name="connsiteX2" fmla="*/ 1818 w 10000"/>
                    <a:gd name="connsiteY2" fmla="*/ 2761 h 10000"/>
                    <a:gd name="connsiteX3" fmla="*/ 2270 w 10000"/>
                    <a:gd name="connsiteY3" fmla="*/ 4352 h 10000"/>
                    <a:gd name="connsiteX4" fmla="*/ 1756 w 10000"/>
                    <a:gd name="connsiteY4" fmla="*/ 3834 h 10000"/>
                    <a:gd name="connsiteX5" fmla="*/ 1545 w 10000"/>
                    <a:gd name="connsiteY5" fmla="*/ 4084 h 10000"/>
                    <a:gd name="connsiteX6" fmla="*/ 1087 w 10000"/>
                    <a:gd name="connsiteY6" fmla="*/ 3436 h 10000"/>
                    <a:gd name="connsiteX7" fmla="*/ 1415 w 10000"/>
                    <a:gd name="connsiteY7" fmla="*/ 5872 h 10000"/>
                    <a:gd name="connsiteX8" fmla="*/ 965 w 10000"/>
                    <a:gd name="connsiteY8" fmla="*/ 5329 h 10000"/>
                    <a:gd name="connsiteX9" fmla="*/ 934 w 10000"/>
                    <a:gd name="connsiteY9" fmla="*/ 6190 h 10000"/>
                    <a:gd name="connsiteX10" fmla="*/ 236 w 10000"/>
                    <a:gd name="connsiteY10" fmla="*/ 5934 h 10000"/>
                    <a:gd name="connsiteX11" fmla="*/ 628 w 10000"/>
                    <a:gd name="connsiteY11" fmla="*/ 7368 h 10000"/>
                    <a:gd name="connsiteX12" fmla="*/ 266 w 10000"/>
                    <a:gd name="connsiteY12" fmla="*/ 7162 h 10000"/>
                    <a:gd name="connsiteX13" fmla="*/ 512 w 10000"/>
                    <a:gd name="connsiteY13" fmla="*/ 8290 h 10000"/>
                    <a:gd name="connsiteX14" fmla="*/ 207 w 10000"/>
                    <a:gd name="connsiteY14" fmla="*/ 8022 h 10000"/>
                    <a:gd name="connsiteX15" fmla="*/ 0 w 10000"/>
                    <a:gd name="connsiteY15" fmla="*/ 10000 h 10000"/>
                    <a:gd name="connsiteX16" fmla="*/ 10000 w 10000"/>
                    <a:gd name="connsiteY16" fmla="*/ 6313 h 10000"/>
                    <a:gd name="connsiteX17" fmla="*/ 9391 w 10000"/>
                    <a:gd name="connsiteY17" fmla="*/ 5391 h 10000"/>
                    <a:gd name="connsiteX18" fmla="*/ 9545 w 10000"/>
                    <a:gd name="connsiteY18" fmla="*/ 6190 h 10000"/>
                    <a:gd name="connsiteX19" fmla="*/ 9239 w 10000"/>
                    <a:gd name="connsiteY19" fmla="*/ 6581 h 10000"/>
                    <a:gd name="connsiteX20" fmla="*/ 9203 w 10000"/>
                    <a:gd name="connsiteY20" fmla="*/ 5475 h 10000"/>
                    <a:gd name="connsiteX21" fmla="*/ 8658 w 10000"/>
                    <a:gd name="connsiteY21" fmla="*/ 6381 h 10000"/>
                    <a:gd name="connsiteX22" fmla="*/ 8870 w 10000"/>
                    <a:gd name="connsiteY22" fmla="*/ 4800 h 10000"/>
                    <a:gd name="connsiteX23" fmla="*/ 8634 w 10000"/>
                    <a:gd name="connsiteY23" fmla="*/ 3034 h 10000"/>
                    <a:gd name="connsiteX24" fmla="*/ 8599 w 10000"/>
                    <a:gd name="connsiteY24" fmla="*/ 4482 h 10000"/>
                    <a:gd name="connsiteX25" fmla="*/ 8389 w 10000"/>
                    <a:gd name="connsiteY25" fmla="*/ 4800 h 10000"/>
                    <a:gd name="connsiteX26" fmla="*/ 8571 w 10000"/>
                    <a:gd name="connsiteY26" fmla="*/ 5475 h 10000"/>
                    <a:gd name="connsiteX27" fmla="*/ 8018 w 10000"/>
                    <a:gd name="connsiteY27" fmla="*/ 4933 h 10000"/>
                    <a:gd name="connsiteX28" fmla="*/ 8324 w 10000"/>
                    <a:gd name="connsiteY28" fmla="*/ 6062 h 10000"/>
                    <a:gd name="connsiteX29" fmla="*/ 7871 w 10000"/>
                    <a:gd name="connsiteY29" fmla="*/ 5531 h 10000"/>
                    <a:gd name="connsiteX30" fmla="*/ 7996 w 10000"/>
                    <a:gd name="connsiteY30" fmla="*/ 6642 h 10000"/>
                    <a:gd name="connsiteX31" fmla="*/ 7533 w 10000"/>
                    <a:gd name="connsiteY31" fmla="*/ 6381 h 10000"/>
                    <a:gd name="connsiteX32" fmla="*/ 7503 w 10000"/>
                    <a:gd name="connsiteY32" fmla="*/ 5391 h 10000"/>
                    <a:gd name="connsiteX33" fmla="*/ 7079 w 10000"/>
                    <a:gd name="connsiteY33" fmla="*/ 6252 h 10000"/>
                    <a:gd name="connsiteX34" fmla="*/ 7227 w 10000"/>
                    <a:gd name="connsiteY34" fmla="*/ 5129 h 10000"/>
                    <a:gd name="connsiteX35" fmla="*/ 7079 w 10000"/>
                    <a:gd name="connsiteY35" fmla="*/ 3834 h 10000"/>
                    <a:gd name="connsiteX36" fmla="*/ 6833 w 10000"/>
                    <a:gd name="connsiteY36" fmla="*/ 5391 h 10000"/>
                    <a:gd name="connsiteX37" fmla="*/ 6864 w 10000"/>
                    <a:gd name="connsiteY37" fmla="*/ 6190 h 10000"/>
                    <a:gd name="connsiteX38" fmla="*/ 6681 w 10000"/>
                    <a:gd name="connsiteY38" fmla="*/ 5732 h 10000"/>
                    <a:gd name="connsiteX39" fmla="*/ 6681 w 10000"/>
                    <a:gd name="connsiteY39" fmla="*/ 6771 h 10000"/>
                    <a:gd name="connsiteX40" fmla="*/ 6412 w 10000"/>
                    <a:gd name="connsiteY40" fmla="*/ 6062 h 10000"/>
                    <a:gd name="connsiteX41" fmla="*/ 7321 w 10000"/>
                    <a:gd name="connsiteY41" fmla="*/ 1526 h 10000"/>
                    <a:gd name="connsiteX42" fmla="*/ 7714 w 10000"/>
                    <a:gd name="connsiteY42" fmla="*/ 1397 h 10000"/>
                    <a:gd name="connsiteX43" fmla="*/ 7417 w 10000"/>
                    <a:gd name="connsiteY43" fmla="*/ 475 h 10000"/>
                    <a:gd name="connsiteX44" fmla="*/ 7417 w 10000"/>
                    <a:gd name="connsiteY44" fmla="*/ 475 h 10000"/>
                    <a:gd name="connsiteX45" fmla="*/ 7417 w 10000"/>
                    <a:gd name="connsiteY45" fmla="*/ 475 h 10000"/>
                    <a:gd name="connsiteX46" fmla="*/ 7020 w 10000"/>
                    <a:gd name="connsiteY46" fmla="*/ 475 h 10000"/>
                    <a:gd name="connsiteX47" fmla="*/ 7020 w 10000"/>
                    <a:gd name="connsiteY47" fmla="*/ 856 h 10000"/>
                    <a:gd name="connsiteX48" fmla="*/ 7139 w 10000"/>
                    <a:gd name="connsiteY48" fmla="*/ 856 h 10000"/>
                    <a:gd name="connsiteX49" fmla="*/ 5889 w 10000"/>
                    <a:gd name="connsiteY49" fmla="*/ 5391 h 10000"/>
                    <a:gd name="connsiteX50" fmla="*/ 5801 w 10000"/>
                    <a:gd name="connsiteY50" fmla="*/ 4743 h 10000"/>
                    <a:gd name="connsiteX51" fmla="*/ 5650 w 10000"/>
                    <a:gd name="connsiteY51" fmla="*/ 4871 h 10000"/>
                    <a:gd name="connsiteX52" fmla="*/ 5442 w 10000"/>
                    <a:gd name="connsiteY52" fmla="*/ 4213 h 10000"/>
                    <a:gd name="connsiteX53" fmla="*/ 5348 w 10000"/>
                    <a:gd name="connsiteY53" fmla="*/ 5593 h 10000"/>
                    <a:gd name="connsiteX54" fmla="*/ 5168 w 10000"/>
                    <a:gd name="connsiteY54" fmla="*/ 5262 h 10000"/>
                    <a:gd name="connsiteX55" fmla="*/ 5222 w 10000"/>
                    <a:gd name="connsiteY55" fmla="*/ 6381 h 10000"/>
                    <a:gd name="connsiteX56" fmla="*/ 4825 w 10000"/>
                    <a:gd name="connsiteY56" fmla="*/ 5872 h 10000"/>
                    <a:gd name="connsiteX57" fmla="*/ 5034 w 10000"/>
                    <a:gd name="connsiteY57" fmla="*/ 6642 h 10000"/>
                    <a:gd name="connsiteX58" fmla="*/ 4825 w 10000"/>
                    <a:gd name="connsiteY58" fmla="*/ 6771 h 10000"/>
                    <a:gd name="connsiteX59" fmla="*/ 4982 w 10000"/>
                    <a:gd name="connsiteY59" fmla="*/ 7621 h 10000"/>
                    <a:gd name="connsiteX60" fmla="*/ 4645 w 10000"/>
                    <a:gd name="connsiteY60" fmla="*/ 7302 h 10000"/>
                    <a:gd name="connsiteX61" fmla="*/ 4645 w 10000"/>
                    <a:gd name="connsiteY61" fmla="*/ 6313 h 10000"/>
                    <a:gd name="connsiteX62" fmla="*/ 4376 w 10000"/>
                    <a:gd name="connsiteY62" fmla="*/ 6441 h 10000"/>
                    <a:gd name="connsiteX63" fmla="*/ 4376 w 10000"/>
                    <a:gd name="connsiteY63" fmla="*/ 5190 h 10000"/>
                    <a:gd name="connsiteX64" fmla="*/ 4193 w 10000"/>
                    <a:gd name="connsiteY64" fmla="*/ 5391 h 10000"/>
                    <a:gd name="connsiteX65" fmla="*/ 3947 w 10000"/>
                    <a:gd name="connsiteY65" fmla="*/ 4743 h 10000"/>
                    <a:gd name="connsiteX66" fmla="*/ 3639 w 10000"/>
                    <a:gd name="connsiteY66" fmla="*/ 5934 h 10000"/>
                    <a:gd name="connsiteX67" fmla="*/ 3855 w 10000"/>
                    <a:gd name="connsiteY67" fmla="*/ 4022 h 10000"/>
                    <a:gd name="connsiteX68" fmla="*/ 3639 w 10000"/>
                    <a:gd name="connsiteY68" fmla="*/ 4213 h 10000"/>
                    <a:gd name="connsiteX69" fmla="*/ 3821 w 10000"/>
                    <a:gd name="connsiteY69" fmla="*/ 2704 h 10000"/>
                    <a:gd name="connsiteX70" fmla="*/ 3427 w 10000"/>
                    <a:gd name="connsiteY70" fmla="*/ 3491 h 10000"/>
                    <a:gd name="connsiteX71" fmla="*/ 3340 w 10000"/>
                    <a:gd name="connsiteY71" fmla="*/ 2895 h 10000"/>
                    <a:gd name="connsiteX72" fmla="*/ 3186 w 10000"/>
                    <a:gd name="connsiteY72" fmla="*/ 3693 h 10000"/>
                    <a:gd name="connsiteX73" fmla="*/ 3247 w 10000"/>
                    <a:gd name="connsiteY73" fmla="*/ 2046 h 10000"/>
                    <a:gd name="connsiteX74" fmla="*/ 2763 w 10000"/>
                    <a:gd name="connsiteY74" fmla="*/ 2442 h 10000"/>
                    <a:gd name="connsiteX75" fmla="*/ 3487 w 10000"/>
                    <a:gd name="connsiteY75" fmla="*/ 207 h 10000"/>
                    <a:gd name="connsiteX76" fmla="*/ 2663 w 10000"/>
                    <a:gd name="connsiteY76" fmla="*/ 1841 h 10000"/>
                    <a:gd name="connsiteX0" fmla="*/ 2183 w 10000"/>
                    <a:gd name="connsiteY0" fmla="*/ 1655 h 10000"/>
                    <a:gd name="connsiteX1" fmla="*/ 2183 w 10000"/>
                    <a:gd name="connsiteY1" fmla="*/ 2761 h 10000"/>
                    <a:gd name="connsiteX2" fmla="*/ 1818 w 10000"/>
                    <a:gd name="connsiteY2" fmla="*/ 2761 h 10000"/>
                    <a:gd name="connsiteX3" fmla="*/ 2270 w 10000"/>
                    <a:gd name="connsiteY3" fmla="*/ 4352 h 10000"/>
                    <a:gd name="connsiteX4" fmla="*/ 1756 w 10000"/>
                    <a:gd name="connsiteY4" fmla="*/ 3834 h 10000"/>
                    <a:gd name="connsiteX5" fmla="*/ 1545 w 10000"/>
                    <a:gd name="connsiteY5" fmla="*/ 4084 h 10000"/>
                    <a:gd name="connsiteX6" fmla="*/ 1087 w 10000"/>
                    <a:gd name="connsiteY6" fmla="*/ 3436 h 10000"/>
                    <a:gd name="connsiteX7" fmla="*/ 1415 w 10000"/>
                    <a:gd name="connsiteY7" fmla="*/ 5872 h 10000"/>
                    <a:gd name="connsiteX8" fmla="*/ 965 w 10000"/>
                    <a:gd name="connsiteY8" fmla="*/ 5329 h 10000"/>
                    <a:gd name="connsiteX9" fmla="*/ 934 w 10000"/>
                    <a:gd name="connsiteY9" fmla="*/ 6190 h 10000"/>
                    <a:gd name="connsiteX10" fmla="*/ 236 w 10000"/>
                    <a:gd name="connsiteY10" fmla="*/ 5934 h 10000"/>
                    <a:gd name="connsiteX11" fmla="*/ 628 w 10000"/>
                    <a:gd name="connsiteY11" fmla="*/ 7368 h 10000"/>
                    <a:gd name="connsiteX12" fmla="*/ 266 w 10000"/>
                    <a:gd name="connsiteY12" fmla="*/ 7162 h 10000"/>
                    <a:gd name="connsiteX13" fmla="*/ 512 w 10000"/>
                    <a:gd name="connsiteY13" fmla="*/ 8290 h 10000"/>
                    <a:gd name="connsiteX14" fmla="*/ 207 w 10000"/>
                    <a:gd name="connsiteY14" fmla="*/ 8022 h 10000"/>
                    <a:gd name="connsiteX15" fmla="*/ 0 w 10000"/>
                    <a:gd name="connsiteY15" fmla="*/ 10000 h 10000"/>
                    <a:gd name="connsiteX16" fmla="*/ 10000 w 10000"/>
                    <a:gd name="connsiteY16" fmla="*/ 6313 h 10000"/>
                    <a:gd name="connsiteX17" fmla="*/ 9391 w 10000"/>
                    <a:gd name="connsiteY17" fmla="*/ 5391 h 10000"/>
                    <a:gd name="connsiteX18" fmla="*/ 9545 w 10000"/>
                    <a:gd name="connsiteY18" fmla="*/ 6190 h 10000"/>
                    <a:gd name="connsiteX19" fmla="*/ 9239 w 10000"/>
                    <a:gd name="connsiteY19" fmla="*/ 6581 h 10000"/>
                    <a:gd name="connsiteX20" fmla="*/ 9203 w 10000"/>
                    <a:gd name="connsiteY20" fmla="*/ 5475 h 10000"/>
                    <a:gd name="connsiteX21" fmla="*/ 8658 w 10000"/>
                    <a:gd name="connsiteY21" fmla="*/ 6381 h 10000"/>
                    <a:gd name="connsiteX22" fmla="*/ 8870 w 10000"/>
                    <a:gd name="connsiteY22" fmla="*/ 4800 h 10000"/>
                    <a:gd name="connsiteX23" fmla="*/ 8634 w 10000"/>
                    <a:gd name="connsiteY23" fmla="*/ 3034 h 10000"/>
                    <a:gd name="connsiteX24" fmla="*/ 8599 w 10000"/>
                    <a:gd name="connsiteY24" fmla="*/ 4482 h 10000"/>
                    <a:gd name="connsiteX25" fmla="*/ 8389 w 10000"/>
                    <a:gd name="connsiteY25" fmla="*/ 4800 h 10000"/>
                    <a:gd name="connsiteX26" fmla="*/ 8571 w 10000"/>
                    <a:gd name="connsiteY26" fmla="*/ 5475 h 10000"/>
                    <a:gd name="connsiteX27" fmla="*/ 8018 w 10000"/>
                    <a:gd name="connsiteY27" fmla="*/ 4933 h 10000"/>
                    <a:gd name="connsiteX28" fmla="*/ 8324 w 10000"/>
                    <a:gd name="connsiteY28" fmla="*/ 6062 h 10000"/>
                    <a:gd name="connsiteX29" fmla="*/ 7871 w 10000"/>
                    <a:gd name="connsiteY29" fmla="*/ 5531 h 10000"/>
                    <a:gd name="connsiteX30" fmla="*/ 7996 w 10000"/>
                    <a:gd name="connsiteY30" fmla="*/ 6642 h 10000"/>
                    <a:gd name="connsiteX31" fmla="*/ 7533 w 10000"/>
                    <a:gd name="connsiteY31" fmla="*/ 6381 h 10000"/>
                    <a:gd name="connsiteX32" fmla="*/ 7503 w 10000"/>
                    <a:gd name="connsiteY32" fmla="*/ 5391 h 10000"/>
                    <a:gd name="connsiteX33" fmla="*/ 7079 w 10000"/>
                    <a:gd name="connsiteY33" fmla="*/ 6252 h 10000"/>
                    <a:gd name="connsiteX34" fmla="*/ 7227 w 10000"/>
                    <a:gd name="connsiteY34" fmla="*/ 5129 h 10000"/>
                    <a:gd name="connsiteX35" fmla="*/ 7079 w 10000"/>
                    <a:gd name="connsiteY35" fmla="*/ 3834 h 10000"/>
                    <a:gd name="connsiteX36" fmla="*/ 6833 w 10000"/>
                    <a:gd name="connsiteY36" fmla="*/ 5391 h 10000"/>
                    <a:gd name="connsiteX37" fmla="*/ 6864 w 10000"/>
                    <a:gd name="connsiteY37" fmla="*/ 6190 h 10000"/>
                    <a:gd name="connsiteX38" fmla="*/ 6681 w 10000"/>
                    <a:gd name="connsiteY38" fmla="*/ 5732 h 10000"/>
                    <a:gd name="connsiteX39" fmla="*/ 6681 w 10000"/>
                    <a:gd name="connsiteY39" fmla="*/ 6771 h 10000"/>
                    <a:gd name="connsiteX40" fmla="*/ 6412 w 10000"/>
                    <a:gd name="connsiteY40" fmla="*/ 6062 h 10000"/>
                    <a:gd name="connsiteX41" fmla="*/ 7321 w 10000"/>
                    <a:gd name="connsiteY41" fmla="*/ 1526 h 10000"/>
                    <a:gd name="connsiteX42" fmla="*/ 7714 w 10000"/>
                    <a:gd name="connsiteY42" fmla="*/ 1397 h 10000"/>
                    <a:gd name="connsiteX43" fmla="*/ 7417 w 10000"/>
                    <a:gd name="connsiteY43" fmla="*/ 475 h 10000"/>
                    <a:gd name="connsiteX44" fmla="*/ 7417 w 10000"/>
                    <a:gd name="connsiteY44" fmla="*/ 475 h 10000"/>
                    <a:gd name="connsiteX45" fmla="*/ 7417 w 10000"/>
                    <a:gd name="connsiteY45" fmla="*/ 475 h 10000"/>
                    <a:gd name="connsiteX46" fmla="*/ 7020 w 10000"/>
                    <a:gd name="connsiteY46" fmla="*/ 475 h 10000"/>
                    <a:gd name="connsiteX47" fmla="*/ 7020 w 10000"/>
                    <a:gd name="connsiteY47" fmla="*/ 856 h 10000"/>
                    <a:gd name="connsiteX48" fmla="*/ 7139 w 10000"/>
                    <a:gd name="connsiteY48" fmla="*/ 856 h 10000"/>
                    <a:gd name="connsiteX49" fmla="*/ 5889 w 10000"/>
                    <a:gd name="connsiteY49" fmla="*/ 5391 h 10000"/>
                    <a:gd name="connsiteX50" fmla="*/ 5801 w 10000"/>
                    <a:gd name="connsiteY50" fmla="*/ 4743 h 10000"/>
                    <a:gd name="connsiteX51" fmla="*/ 5650 w 10000"/>
                    <a:gd name="connsiteY51" fmla="*/ 4871 h 10000"/>
                    <a:gd name="connsiteX52" fmla="*/ 5442 w 10000"/>
                    <a:gd name="connsiteY52" fmla="*/ 4213 h 10000"/>
                    <a:gd name="connsiteX53" fmla="*/ 5348 w 10000"/>
                    <a:gd name="connsiteY53" fmla="*/ 5593 h 10000"/>
                    <a:gd name="connsiteX54" fmla="*/ 5168 w 10000"/>
                    <a:gd name="connsiteY54" fmla="*/ 5262 h 10000"/>
                    <a:gd name="connsiteX55" fmla="*/ 5222 w 10000"/>
                    <a:gd name="connsiteY55" fmla="*/ 6381 h 10000"/>
                    <a:gd name="connsiteX56" fmla="*/ 4825 w 10000"/>
                    <a:gd name="connsiteY56" fmla="*/ 5872 h 10000"/>
                    <a:gd name="connsiteX57" fmla="*/ 5034 w 10000"/>
                    <a:gd name="connsiteY57" fmla="*/ 6642 h 10000"/>
                    <a:gd name="connsiteX58" fmla="*/ 4825 w 10000"/>
                    <a:gd name="connsiteY58" fmla="*/ 6771 h 10000"/>
                    <a:gd name="connsiteX59" fmla="*/ 4982 w 10000"/>
                    <a:gd name="connsiteY59" fmla="*/ 7621 h 10000"/>
                    <a:gd name="connsiteX60" fmla="*/ 4645 w 10000"/>
                    <a:gd name="connsiteY60" fmla="*/ 7302 h 10000"/>
                    <a:gd name="connsiteX61" fmla="*/ 4645 w 10000"/>
                    <a:gd name="connsiteY61" fmla="*/ 6313 h 10000"/>
                    <a:gd name="connsiteX62" fmla="*/ 4376 w 10000"/>
                    <a:gd name="connsiteY62" fmla="*/ 6441 h 10000"/>
                    <a:gd name="connsiteX63" fmla="*/ 4376 w 10000"/>
                    <a:gd name="connsiteY63" fmla="*/ 5190 h 10000"/>
                    <a:gd name="connsiteX64" fmla="*/ 4193 w 10000"/>
                    <a:gd name="connsiteY64" fmla="*/ 5391 h 10000"/>
                    <a:gd name="connsiteX65" fmla="*/ 3947 w 10000"/>
                    <a:gd name="connsiteY65" fmla="*/ 4743 h 10000"/>
                    <a:gd name="connsiteX66" fmla="*/ 3639 w 10000"/>
                    <a:gd name="connsiteY66" fmla="*/ 5934 h 10000"/>
                    <a:gd name="connsiteX67" fmla="*/ 3855 w 10000"/>
                    <a:gd name="connsiteY67" fmla="*/ 4022 h 10000"/>
                    <a:gd name="connsiteX68" fmla="*/ 3639 w 10000"/>
                    <a:gd name="connsiteY68" fmla="*/ 4213 h 10000"/>
                    <a:gd name="connsiteX69" fmla="*/ 3821 w 10000"/>
                    <a:gd name="connsiteY69" fmla="*/ 2704 h 10000"/>
                    <a:gd name="connsiteX70" fmla="*/ 3427 w 10000"/>
                    <a:gd name="connsiteY70" fmla="*/ 3491 h 10000"/>
                    <a:gd name="connsiteX71" fmla="*/ 3340 w 10000"/>
                    <a:gd name="connsiteY71" fmla="*/ 2895 h 10000"/>
                    <a:gd name="connsiteX72" fmla="*/ 3186 w 10000"/>
                    <a:gd name="connsiteY72" fmla="*/ 3693 h 10000"/>
                    <a:gd name="connsiteX73" fmla="*/ 3247 w 10000"/>
                    <a:gd name="connsiteY73" fmla="*/ 2046 h 10000"/>
                    <a:gd name="connsiteX74" fmla="*/ 2763 w 10000"/>
                    <a:gd name="connsiteY74" fmla="*/ 2442 h 10000"/>
                    <a:gd name="connsiteX75" fmla="*/ 3487 w 10000"/>
                    <a:gd name="connsiteY75" fmla="*/ 207 h 10000"/>
                    <a:gd name="connsiteX76" fmla="*/ 2663 w 10000"/>
                    <a:gd name="connsiteY76" fmla="*/ 1841 h 10000"/>
                    <a:gd name="connsiteX77" fmla="*/ 2183 w 10000"/>
                    <a:gd name="connsiteY77" fmla="*/ 1655 h 10000"/>
                    <a:gd name="connsiteX0" fmla="*/ 2663 w 10000"/>
                    <a:gd name="connsiteY0" fmla="*/ 1841 h 10000"/>
                    <a:gd name="connsiteX1" fmla="*/ 2183 w 10000"/>
                    <a:gd name="connsiteY1" fmla="*/ 2761 h 10000"/>
                    <a:gd name="connsiteX2" fmla="*/ 1818 w 10000"/>
                    <a:gd name="connsiteY2" fmla="*/ 2761 h 10000"/>
                    <a:gd name="connsiteX3" fmla="*/ 2270 w 10000"/>
                    <a:gd name="connsiteY3" fmla="*/ 4352 h 10000"/>
                    <a:gd name="connsiteX4" fmla="*/ 1756 w 10000"/>
                    <a:gd name="connsiteY4" fmla="*/ 3834 h 10000"/>
                    <a:gd name="connsiteX5" fmla="*/ 1545 w 10000"/>
                    <a:gd name="connsiteY5" fmla="*/ 4084 h 10000"/>
                    <a:gd name="connsiteX6" fmla="*/ 1087 w 10000"/>
                    <a:gd name="connsiteY6" fmla="*/ 3436 h 10000"/>
                    <a:gd name="connsiteX7" fmla="*/ 1415 w 10000"/>
                    <a:gd name="connsiteY7" fmla="*/ 5872 h 10000"/>
                    <a:gd name="connsiteX8" fmla="*/ 965 w 10000"/>
                    <a:gd name="connsiteY8" fmla="*/ 5329 h 10000"/>
                    <a:gd name="connsiteX9" fmla="*/ 934 w 10000"/>
                    <a:gd name="connsiteY9" fmla="*/ 6190 h 10000"/>
                    <a:gd name="connsiteX10" fmla="*/ 236 w 10000"/>
                    <a:gd name="connsiteY10" fmla="*/ 5934 h 10000"/>
                    <a:gd name="connsiteX11" fmla="*/ 628 w 10000"/>
                    <a:gd name="connsiteY11" fmla="*/ 7368 h 10000"/>
                    <a:gd name="connsiteX12" fmla="*/ 266 w 10000"/>
                    <a:gd name="connsiteY12" fmla="*/ 7162 h 10000"/>
                    <a:gd name="connsiteX13" fmla="*/ 512 w 10000"/>
                    <a:gd name="connsiteY13" fmla="*/ 8290 h 10000"/>
                    <a:gd name="connsiteX14" fmla="*/ 207 w 10000"/>
                    <a:gd name="connsiteY14" fmla="*/ 8022 h 10000"/>
                    <a:gd name="connsiteX15" fmla="*/ 0 w 10000"/>
                    <a:gd name="connsiteY15" fmla="*/ 10000 h 10000"/>
                    <a:gd name="connsiteX16" fmla="*/ 10000 w 10000"/>
                    <a:gd name="connsiteY16" fmla="*/ 6313 h 10000"/>
                    <a:gd name="connsiteX17" fmla="*/ 9391 w 10000"/>
                    <a:gd name="connsiteY17" fmla="*/ 5391 h 10000"/>
                    <a:gd name="connsiteX18" fmla="*/ 9545 w 10000"/>
                    <a:gd name="connsiteY18" fmla="*/ 6190 h 10000"/>
                    <a:gd name="connsiteX19" fmla="*/ 9239 w 10000"/>
                    <a:gd name="connsiteY19" fmla="*/ 6581 h 10000"/>
                    <a:gd name="connsiteX20" fmla="*/ 9203 w 10000"/>
                    <a:gd name="connsiteY20" fmla="*/ 5475 h 10000"/>
                    <a:gd name="connsiteX21" fmla="*/ 8658 w 10000"/>
                    <a:gd name="connsiteY21" fmla="*/ 6381 h 10000"/>
                    <a:gd name="connsiteX22" fmla="*/ 8870 w 10000"/>
                    <a:gd name="connsiteY22" fmla="*/ 4800 h 10000"/>
                    <a:gd name="connsiteX23" fmla="*/ 8634 w 10000"/>
                    <a:gd name="connsiteY23" fmla="*/ 3034 h 10000"/>
                    <a:gd name="connsiteX24" fmla="*/ 8599 w 10000"/>
                    <a:gd name="connsiteY24" fmla="*/ 4482 h 10000"/>
                    <a:gd name="connsiteX25" fmla="*/ 8389 w 10000"/>
                    <a:gd name="connsiteY25" fmla="*/ 4800 h 10000"/>
                    <a:gd name="connsiteX26" fmla="*/ 8571 w 10000"/>
                    <a:gd name="connsiteY26" fmla="*/ 5475 h 10000"/>
                    <a:gd name="connsiteX27" fmla="*/ 8018 w 10000"/>
                    <a:gd name="connsiteY27" fmla="*/ 4933 h 10000"/>
                    <a:gd name="connsiteX28" fmla="*/ 8324 w 10000"/>
                    <a:gd name="connsiteY28" fmla="*/ 6062 h 10000"/>
                    <a:gd name="connsiteX29" fmla="*/ 7871 w 10000"/>
                    <a:gd name="connsiteY29" fmla="*/ 5531 h 10000"/>
                    <a:gd name="connsiteX30" fmla="*/ 7996 w 10000"/>
                    <a:gd name="connsiteY30" fmla="*/ 6642 h 10000"/>
                    <a:gd name="connsiteX31" fmla="*/ 7533 w 10000"/>
                    <a:gd name="connsiteY31" fmla="*/ 6381 h 10000"/>
                    <a:gd name="connsiteX32" fmla="*/ 7503 w 10000"/>
                    <a:gd name="connsiteY32" fmla="*/ 5391 h 10000"/>
                    <a:gd name="connsiteX33" fmla="*/ 7079 w 10000"/>
                    <a:gd name="connsiteY33" fmla="*/ 6252 h 10000"/>
                    <a:gd name="connsiteX34" fmla="*/ 7227 w 10000"/>
                    <a:gd name="connsiteY34" fmla="*/ 5129 h 10000"/>
                    <a:gd name="connsiteX35" fmla="*/ 7079 w 10000"/>
                    <a:gd name="connsiteY35" fmla="*/ 3834 h 10000"/>
                    <a:gd name="connsiteX36" fmla="*/ 6833 w 10000"/>
                    <a:gd name="connsiteY36" fmla="*/ 5391 h 10000"/>
                    <a:gd name="connsiteX37" fmla="*/ 6864 w 10000"/>
                    <a:gd name="connsiteY37" fmla="*/ 6190 h 10000"/>
                    <a:gd name="connsiteX38" fmla="*/ 6681 w 10000"/>
                    <a:gd name="connsiteY38" fmla="*/ 5732 h 10000"/>
                    <a:gd name="connsiteX39" fmla="*/ 6681 w 10000"/>
                    <a:gd name="connsiteY39" fmla="*/ 6771 h 10000"/>
                    <a:gd name="connsiteX40" fmla="*/ 6412 w 10000"/>
                    <a:gd name="connsiteY40" fmla="*/ 6062 h 10000"/>
                    <a:gd name="connsiteX41" fmla="*/ 7321 w 10000"/>
                    <a:gd name="connsiteY41" fmla="*/ 1526 h 10000"/>
                    <a:gd name="connsiteX42" fmla="*/ 7714 w 10000"/>
                    <a:gd name="connsiteY42" fmla="*/ 1397 h 10000"/>
                    <a:gd name="connsiteX43" fmla="*/ 7417 w 10000"/>
                    <a:gd name="connsiteY43" fmla="*/ 475 h 10000"/>
                    <a:gd name="connsiteX44" fmla="*/ 7417 w 10000"/>
                    <a:gd name="connsiteY44" fmla="*/ 475 h 10000"/>
                    <a:gd name="connsiteX45" fmla="*/ 7417 w 10000"/>
                    <a:gd name="connsiteY45" fmla="*/ 475 h 10000"/>
                    <a:gd name="connsiteX46" fmla="*/ 7020 w 10000"/>
                    <a:gd name="connsiteY46" fmla="*/ 475 h 10000"/>
                    <a:gd name="connsiteX47" fmla="*/ 7020 w 10000"/>
                    <a:gd name="connsiteY47" fmla="*/ 856 h 10000"/>
                    <a:gd name="connsiteX48" fmla="*/ 7139 w 10000"/>
                    <a:gd name="connsiteY48" fmla="*/ 856 h 10000"/>
                    <a:gd name="connsiteX49" fmla="*/ 5889 w 10000"/>
                    <a:gd name="connsiteY49" fmla="*/ 5391 h 10000"/>
                    <a:gd name="connsiteX50" fmla="*/ 5801 w 10000"/>
                    <a:gd name="connsiteY50" fmla="*/ 4743 h 10000"/>
                    <a:gd name="connsiteX51" fmla="*/ 5650 w 10000"/>
                    <a:gd name="connsiteY51" fmla="*/ 4871 h 10000"/>
                    <a:gd name="connsiteX52" fmla="*/ 5442 w 10000"/>
                    <a:gd name="connsiteY52" fmla="*/ 4213 h 10000"/>
                    <a:gd name="connsiteX53" fmla="*/ 5348 w 10000"/>
                    <a:gd name="connsiteY53" fmla="*/ 5593 h 10000"/>
                    <a:gd name="connsiteX54" fmla="*/ 5168 w 10000"/>
                    <a:gd name="connsiteY54" fmla="*/ 5262 h 10000"/>
                    <a:gd name="connsiteX55" fmla="*/ 5222 w 10000"/>
                    <a:gd name="connsiteY55" fmla="*/ 6381 h 10000"/>
                    <a:gd name="connsiteX56" fmla="*/ 4825 w 10000"/>
                    <a:gd name="connsiteY56" fmla="*/ 5872 h 10000"/>
                    <a:gd name="connsiteX57" fmla="*/ 5034 w 10000"/>
                    <a:gd name="connsiteY57" fmla="*/ 6642 h 10000"/>
                    <a:gd name="connsiteX58" fmla="*/ 4825 w 10000"/>
                    <a:gd name="connsiteY58" fmla="*/ 6771 h 10000"/>
                    <a:gd name="connsiteX59" fmla="*/ 4982 w 10000"/>
                    <a:gd name="connsiteY59" fmla="*/ 7621 h 10000"/>
                    <a:gd name="connsiteX60" fmla="*/ 4645 w 10000"/>
                    <a:gd name="connsiteY60" fmla="*/ 7302 h 10000"/>
                    <a:gd name="connsiteX61" fmla="*/ 4645 w 10000"/>
                    <a:gd name="connsiteY61" fmla="*/ 6313 h 10000"/>
                    <a:gd name="connsiteX62" fmla="*/ 4376 w 10000"/>
                    <a:gd name="connsiteY62" fmla="*/ 6441 h 10000"/>
                    <a:gd name="connsiteX63" fmla="*/ 4376 w 10000"/>
                    <a:gd name="connsiteY63" fmla="*/ 5190 h 10000"/>
                    <a:gd name="connsiteX64" fmla="*/ 4193 w 10000"/>
                    <a:gd name="connsiteY64" fmla="*/ 5391 h 10000"/>
                    <a:gd name="connsiteX65" fmla="*/ 3947 w 10000"/>
                    <a:gd name="connsiteY65" fmla="*/ 4743 h 10000"/>
                    <a:gd name="connsiteX66" fmla="*/ 3639 w 10000"/>
                    <a:gd name="connsiteY66" fmla="*/ 5934 h 10000"/>
                    <a:gd name="connsiteX67" fmla="*/ 3855 w 10000"/>
                    <a:gd name="connsiteY67" fmla="*/ 4022 h 10000"/>
                    <a:gd name="connsiteX68" fmla="*/ 3639 w 10000"/>
                    <a:gd name="connsiteY68" fmla="*/ 4213 h 10000"/>
                    <a:gd name="connsiteX69" fmla="*/ 3821 w 10000"/>
                    <a:gd name="connsiteY69" fmla="*/ 2704 h 10000"/>
                    <a:gd name="connsiteX70" fmla="*/ 3427 w 10000"/>
                    <a:gd name="connsiteY70" fmla="*/ 3491 h 10000"/>
                    <a:gd name="connsiteX71" fmla="*/ 3340 w 10000"/>
                    <a:gd name="connsiteY71" fmla="*/ 2895 h 10000"/>
                    <a:gd name="connsiteX72" fmla="*/ 3186 w 10000"/>
                    <a:gd name="connsiteY72" fmla="*/ 3693 h 10000"/>
                    <a:gd name="connsiteX73" fmla="*/ 3247 w 10000"/>
                    <a:gd name="connsiteY73" fmla="*/ 2046 h 10000"/>
                    <a:gd name="connsiteX74" fmla="*/ 2763 w 10000"/>
                    <a:gd name="connsiteY74" fmla="*/ 2442 h 10000"/>
                    <a:gd name="connsiteX75" fmla="*/ 3487 w 10000"/>
                    <a:gd name="connsiteY75" fmla="*/ 207 h 10000"/>
                    <a:gd name="connsiteX76" fmla="*/ 2663 w 10000"/>
                    <a:gd name="connsiteY76" fmla="*/ 1841 h 10000"/>
                    <a:gd name="connsiteX0" fmla="*/ 2663 w 10000"/>
                    <a:gd name="connsiteY0" fmla="*/ 1841 h 10000"/>
                    <a:gd name="connsiteX1" fmla="*/ 1818 w 10000"/>
                    <a:gd name="connsiteY1" fmla="*/ 2761 h 10000"/>
                    <a:gd name="connsiteX2" fmla="*/ 2270 w 10000"/>
                    <a:gd name="connsiteY2" fmla="*/ 4352 h 10000"/>
                    <a:gd name="connsiteX3" fmla="*/ 1756 w 10000"/>
                    <a:gd name="connsiteY3" fmla="*/ 3834 h 10000"/>
                    <a:gd name="connsiteX4" fmla="*/ 1545 w 10000"/>
                    <a:gd name="connsiteY4" fmla="*/ 4084 h 10000"/>
                    <a:gd name="connsiteX5" fmla="*/ 1087 w 10000"/>
                    <a:gd name="connsiteY5" fmla="*/ 3436 h 10000"/>
                    <a:gd name="connsiteX6" fmla="*/ 1415 w 10000"/>
                    <a:gd name="connsiteY6" fmla="*/ 5872 h 10000"/>
                    <a:gd name="connsiteX7" fmla="*/ 965 w 10000"/>
                    <a:gd name="connsiteY7" fmla="*/ 5329 h 10000"/>
                    <a:gd name="connsiteX8" fmla="*/ 934 w 10000"/>
                    <a:gd name="connsiteY8" fmla="*/ 6190 h 10000"/>
                    <a:gd name="connsiteX9" fmla="*/ 236 w 10000"/>
                    <a:gd name="connsiteY9" fmla="*/ 5934 h 10000"/>
                    <a:gd name="connsiteX10" fmla="*/ 628 w 10000"/>
                    <a:gd name="connsiteY10" fmla="*/ 7368 h 10000"/>
                    <a:gd name="connsiteX11" fmla="*/ 266 w 10000"/>
                    <a:gd name="connsiteY11" fmla="*/ 7162 h 10000"/>
                    <a:gd name="connsiteX12" fmla="*/ 512 w 10000"/>
                    <a:gd name="connsiteY12" fmla="*/ 8290 h 10000"/>
                    <a:gd name="connsiteX13" fmla="*/ 207 w 10000"/>
                    <a:gd name="connsiteY13" fmla="*/ 8022 h 10000"/>
                    <a:gd name="connsiteX14" fmla="*/ 0 w 10000"/>
                    <a:gd name="connsiteY14" fmla="*/ 10000 h 10000"/>
                    <a:gd name="connsiteX15" fmla="*/ 10000 w 10000"/>
                    <a:gd name="connsiteY15" fmla="*/ 6313 h 10000"/>
                    <a:gd name="connsiteX16" fmla="*/ 9391 w 10000"/>
                    <a:gd name="connsiteY16" fmla="*/ 5391 h 10000"/>
                    <a:gd name="connsiteX17" fmla="*/ 9545 w 10000"/>
                    <a:gd name="connsiteY17" fmla="*/ 6190 h 10000"/>
                    <a:gd name="connsiteX18" fmla="*/ 9239 w 10000"/>
                    <a:gd name="connsiteY18" fmla="*/ 6581 h 10000"/>
                    <a:gd name="connsiteX19" fmla="*/ 9203 w 10000"/>
                    <a:gd name="connsiteY19" fmla="*/ 5475 h 10000"/>
                    <a:gd name="connsiteX20" fmla="*/ 8658 w 10000"/>
                    <a:gd name="connsiteY20" fmla="*/ 6381 h 10000"/>
                    <a:gd name="connsiteX21" fmla="*/ 8870 w 10000"/>
                    <a:gd name="connsiteY21" fmla="*/ 4800 h 10000"/>
                    <a:gd name="connsiteX22" fmla="*/ 8634 w 10000"/>
                    <a:gd name="connsiteY22" fmla="*/ 3034 h 10000"/>
                    <a:gd name="connsiteX23" fmla="*/ 8599 w 10000"/>
                    <a:gd name="connsiteY23" fmla="*/ 4482 h 10000"/>
                    <a:gd name="connsiteX24" fmla="*/ 8389 w 10000"/>
                    <a:gd name="connsiteY24" fmla="*/ 4800 h 10000"/>
                    <a:gd name="connsiteX25" fmla="*/ 8571 w 10000"/>
                    <a:gd name="connsiteY25" fmla="*/ 5475 h 10000"/>
                    <a:gd name="connsiteX26" fmla="*/ 8018 w 10000"/>
                    <a:gd name="connsiteY26" fmla="*/ 4933 h 10000"/>
                    <a:gd name="connsiteX27" fmla="*/ 8324 w 10000"/>
                    <a:gd name="connsiteY27" fmla="*/ 6062 h 10000"/>
                    <a:gd name="connsiteX28" fmla="*/ 7871 w 10000"/>
                    <a:gd name="connsiteY28" fmla="*/ 5531 h 10000"/>
                    <a:gd name="connsiteX29" fmla="*/ 7996 w 10000"/>
                    <a:gd name="connsiteY29" fmla="*/ 6642 h 10000"/>
                    <a:gd name="connsiteX30" fmla="*/ 7533 w 10000"/>
                    <a:gd name="connsiteY30" fmla="*/ 6381 h 10000"/>
                    <a:gd name="connsiteX31" fmla="*/ 7503 w 10000"/>
                    <a:gd name="connsiteY31" fmla="*/ 5391 h 10000"/>
                    <a:gd name="connsiteX32" fmla="*/ 7079 w 10000"/>
                    <a:gd name="connsiteY32" fmla="*/ 6252 h 10000"/>
                    <a:gd name="connsiteX33" fmla="*/ 7227 w 10000"/>
                    <a:gd name="connsiteY33" fmla="*/ 5129 h 10000"/>
                    <a:gd name="connsiteX34" fmla="*/ 7079 w 10000"/>
                    <a:gd name="connsiteY34" fmla="*/ 3834 h 10000"/>
                    <a:gd name="connsiteX35" fmla="*/ 6833 w 10000"/>
                    <a:gd name="connsiteY35" fmla="*/ 5391 h 10000"/>
                    <a:gd name="connsiteX36" fmla="*/ 6864 w 10000"/>
                    <a:gd name="connsiteY36" fmla="*/ 6190 h 10000"/>
                    <a:gd name="connsiteX37" fmla="*/ 6681 w 10000"/>
                    <a:gd name="connsiteY37" fmla="*/ 5732 h 10000"/>
                    <a:gd name="connsiteX38" fmla="*/ 6681 w 10000"/>
                    <a:gd name="connsiteY38" fmla="*/ 6771 h 10000"/>
                    <a:gd name="connsiteX39" fmla="*/ 6412 w 10000"/>
                    <a:gd name="connsiteY39" fmla="*/ 6062 h 10000"/>
                    <a:gd name="connsiteX40" fmla="*/ 7321 w 10000"/>
                    <a:gd name="connsiteY40" fmla="*/ 1526 h 10000"/>
                    <a:gd name="connsiteX41" fmla="*/ 7714 w 10000"/>
                    <a:gd name="connsiteY41" fmla="*/ 1397 h 10000"/>
                    <a:gd name="connsiteX42" fmla="*/ 7417 w 10000"/>
                    <a:gd name="connsiteY42" fmla="*/ 475 h 10000"/>
                    <a:gd name="connsiteX43" fmla="*/ 7417 w 10000"/>
                    <a:gd name="connsiteY43" fmla="*/ 475 h 10000"/>
                    <a:gd name="connsiteX44" fmla="*/ 7417 w 10000"/>
                    <a:gd name="connsiteY44" fmla="*/ 475 h 10000"/>
                    <a:gd name="connsiteX45" fmla="*/ 7020 w 10000"/>
                    <a:gd name="connsiteY45" fmla="*/ 475 h 10000"/>
                    <a:gd name="connsiteX46" fmla="*/ 7020 w 10000"/>
                    <a:gd name="connsiteY46" fmla="*/ 856 h 10000"/>
                    <a:gd name="connsiteX47" fmla="*/ 7139 w 10000"/>
                    <a:gd name="connsiteY47" fmla="*/ 856 h 10000"/>
                    <a:gd name="connsiteX48" fmla="*/ 5889 w 10000"/>
                    <a:gd name="connsiteY48" fmla="*/ 5391 h 10000"/>
                    <a:gd name="connsiteX49" fmla="*/ 5801 w 10000"/>
                    <a:gd name="connsiteY49" fmla="*/ 4743 h 10000"/>
                    <a:gd name="connsiteX50" fmla="*/ 5650 w 10000"/>
                    <a:gd name="connsiteY50" fmla="*/ 4871 h 10000"/>
                    <a:gd name="connsiteX51" fmla="*/ 5442 w 10000"/>
                    <a:gd name="connsiteY51" fmla="*/ 4213 h 10000"/>
                    <a:gd name="connsiteX52" fmla="*/ 5348 w 10000"/>
                    <a:gd name="connsiteY52" fmla="*/ 5593 h 10000"/>
                    <a:gd name="connsiteX53" fmla="*/ 5168 w 10000"/>
                    <a:gd name="connsiteY53" fmla="*/ 5262 h 10000"/>
                    <a:gd name="connsiteX54" fmla="*/ 5222 w 10000"/>
                    <a:gd name="connsiteY54" fmla="*/ 6381 h 10000"/>
                    <a:gd name="connsiteX55" fmla="*/ 4825 w 10000"/>
                    <a:gd name="connsiteY55" fmla="*/ 5872 h 10000"/>
                    <a:gd name="connsiteX56" fmla="*/ 5034 w 10000"/>
                    <a:gd name="connsiteY56" fmla="*/ 6642 h 10000"/>
                    <a:gd name="connsiteX57" fmla="*/ 4825 w 10000"/>
                    <a:gd name="connsiteY57" fmla="*/ 6771 h 10000"/>
                    <a:gd name="connsiteX58" fmla="*/ 4982 w 10000"/>
                    <a:gd name="connsiteY58" fmla="*/ 7621 h 10000"/>
                    <a:gd name="connsiteX59" fmla="*/ 4645 w 10000"/>
                    <a:gd name="connsiteY59" fmla="*/ 7302 h 10000"/>
                    <a:gd name="connsiteX60" fmla="*/ 4645 w 10000"/>
                    <a:gd name="connsiteY60" fmla="*/ 6313 h 10000"/>
                    <a:gd name="connsiteX61" fmla="*/ 4376 w 10000"/>
                    <a:gd name="connsiteY61" fmla="*/ 6441 h 10000"/>
                    <a:gd name="connsiteX62" fmla="*/ 4376 w 10000"/>
                    <a:gd name="connsiteY62" fmla="*/ 5190 h 10000"/>
                    <a:gd name="connsiteX63" fmla="*/ 4193 w 10000"/>
                    <a:gd name="connsiteY63" fmla="*/ 5391 h 10000"/>
                    <a:gd name="connsiteX64" fmla="*/ 3947 w 10000"/>
                    <a:gd name="connsiteY64" fmla="*/ 4743 h 10000"/>
                    <a:gd name="connsiteX65" fmla="*/ 3639 w 10000"/>
                    <a:gd name="connsiteY65" fmla="*/ 5934 h 10000"/>
                    <a:gd name="connsiteX66" fmla="*/ 3855 w 10000"/>
                    <a:gd name="connsiteY66" fmla="*/ 4022 h 10000"/>
                    <a:gd name="connsiteX67" fmla="*/ 3639 w 10000"/>
                    <a:gd name="connsiteY67" fmla="*/ 4213 h 10000"/>
                    <a:gd name="connsiteX68" fmla="*/ 3821 w 10000"/>
                    <a:gd name="connsiteY68" fmla="*/ 2704 h 10000"/>
                    <a:gd name="connsiteX69" fmla="*/ 3427 w 10000"/>
                    <a:gd name="connsiteY69" fmla="*/ 3491 h 10000"/>
                    <a:gd name="connsiteX70" fmla="*/ 3340 w 10000"/>
                    <a:gd name="connsiteY70" fmla="*/ 2895 h 10000"/>
                    <a:gd name="connsiteX71" fmla="*/ 3186 w 10000"/>
                    <a:gd name="connsiteY71" fmla="*/ 3693 h 10000"/>
                    <a:gd name="connsiteX72" fmla="*/ 3247 w 10000"/>
                    <a:gd name="connsiteY72" fmla="*/ 2046 h 10000"/>
                    <a:gd name="connsiteX73" fmla="*/ 2763 w 10000"/>
                    <a:gd name="connsiteY73" fmla="*/ 2442 h 10000"/>
                    <a:gd name="connsiteX74" fmla="*/ 3487 w 10000"/>
                    <a:gd name="connsiteY74" fmla="*/ 207 h 10000"/>
                    <a:gd name="connsiteX75" fmla="*/ 2663 w 10000"/>
                    <a:gd name="connsiteY75" fmla="*/ 1841 h 10000"/>
                    <a:gd name="connsiteX0" fmla="*/ 2663 w 10000"/>
                    <a:gd name="connsiteY0" fmla="*/ 1841 h 10000"/>
                    <a:gd name="connsiteX1" fmla="*/ 2270 w 10000"/>
                    <a:gd name="connsiteY1" fmla="*/ 4352 h 10000"/>
                    <a:gd name="connsiteX2" fmla="*/ 1756 w 10000"/>
                    <a:gd name="connsiteY2" fmla="*/ 3834 h 10000"/>
                    <a:gd name="connsiteX3" fmla="*/ 1545 w 10000"/>
                    <a:gd name="connsiteY3" fmla="*/ 4084 h 10000"/>
                    <a:gd name="connsiteX4" fmla="*/ 1087 w 10000"/>
                    <a:gd name="connsiteY4" fmla="*/ 3436 h 10000"/>
                    <a:gd name="connsiteX5" fmla="*/ 1415 w 10000"/>
                    <a:gd name="connsiteY5" fmla="*/ 5872 h 10000"/>
                    <a:gd name="connsiteX6" fmla="*/ 965 w 10000"/>
                    <a:gd name="connsiteY6" fmla="*/ 5329 h 10000"/>
                    <a:gd name="connsiteX7" fmla="*/ 934 w 10000"/>
                    <a:gd name="connsiteY7" fmla="*/ 6190 h 10000"/>
                    <a:gd name="connsiteX8" fmla="*/ 236 w 10000"/>
                    <a:gd name="connsiteY8" fmla="*/ 5934 h 10000"/>
                    <a:gd name="connsiteX9" fmla="*/ 628 w 10000"/>
                    <a:gd name="connsiteY9" fmla="*/ 7368 h 10000"/>
                    <a:gd name="connsiteX10" fmla="*/ 266 w 10000"/>
                    <a:gd name="connsiteY10" fmla="*/ 7162 h 10000"/>
                    <a:gd name="connsiteX11" fmla="*/ 512 w 10000"/>
                    <a:gd name="connsiteY11" fmla="*/ 8290 h 10000"/>
                    <a:gd name="connsiteX12" fmla="*/ 207 w 10000"/>
                    <a:gd name="connsiteY12" fmla="*/ 8022 h 10000"/>
                    <a:gd name="connsiteX13" fmla="*/ 0 w 10000"/>
                    <a:gd name="connsiteY13" fmla="*/ 10000 h 10000"/>
                    <a:gd name="connsiteX14" fmla="*/ 10000 w 10000"/>
                    <a:gd name="connsiteY14" fmla="*/ 6313 h 10000"/>
                    <a:gd name="connsiteX15" fmla="*/ 9391 w 10000"/>
                    <a:gd name="connsiteY15" fmla="*/ 5391 h 10000"/>
                    <a:gd name="connsiteX16" fmla="*/ 9545 w 10000"/>
                    <a:gd name="connsiteY16" fmla="*/ 6190 h 10000"/>
                    <a:gd name="connsiteX17" fmla="*/ 9239 w 10000"/>
                    <a:gd name="connsiteY17" fmla="*/ 6581 h 10000"/>
                    <a:gd name="connsiteX18" fmla="*/ 9203 w 10000"/>
                    <a:gd name="connsiteY18" fmla="*/ 5475 h 10000"/>
                    <a:gd name="connsiteX19" fmla="*/ 8658 w 10000"/>
                    <a:gd name="connsiteY19" fmla="*/ 6381 h 10000"/>
                    <a:gd name="connsiteX20" fmla="*/ 8870 w 10000"/>
                    <a:gd name="connsiteY20" fmla="*/ 4800 h 10000"/>
                    <a:gd name="connsiteX21" fmla="*/ 8634 w 10000"/>
                    <a:gd name="connsiteY21" fmla="*/ 3034 h 10000"/>
                    <a:gd name="connsiteX22" fmla="*/ 8599 w 10000"/>
                    <a:gd name="connsiteY22" fmla="*/ 4482 h 10000"/>
                    <a:gd name="connsiteX23" fmla="*/ 8389 w 10000"/>
                    <a:gd name="connsiteY23" fmla="*/ 4800 h 10000"/>
                    <a:gd name="connsiteX24" fmla="*/ 8571 w 10000"/>
                    <a:gd name="connsiteY24" fmla="*/ 5475 h 10000"/>
                    <a:gd name="connsiteX25" fmla="*/ 8018 w 10000"/>
                    <a:gd name="connsiteY25" fmla="*/ 4933 h 10000"/>
                    <a:gd name="connsiteX26" fmla="*/ 8324 w 10000"/>
                    <a:gd name="connsiteY26" fmla="*/ 6062 h 10000"/>
                    <a:gd name="connsiteX27" fmla="*/ 7871 w 10000"/>
                    <a:gd name="connsiteY27" fmla="*/ 5531 h 10000"/>
                    <a:gd name="connsiteX28" fmla="*/ 7996 w 10000"/>
                    <a:gd name="connsiteY28" fmla="*/ 6642 h 10000"/>
                    <a:gd name="connsiteX29" fmla="*/ 7533 w 10000"/>
                    <a:gd name="connsiteY29" fmla="*/ 6381 h 10000"/>
                    <a:gd name="connsiteX30" fmla="*/ 7503 w 10000"/>
                    <a:gd name="connsiteY30" fmla="*/ 5391 h 10000"/>
                    <a:gd name="connsiteX31" fmla="*/ 7079 w 10000"/>
                    <a:gd name="connsiteY31" fmla="*/ 6252 h 10000"/>
                    <a:gd name="connsiteX32" fmla="*/ 7227 w 10000"/>
                    <a:gd name="connsiteY32" fmla="*/ 5129 h 10000"/>
                    <a:gd name="connsiteX33" fmla="*/ 7079 w 10000"/>
                    <a:gd name="connsiteY33" fmla="*/ 3834 h 10000"/>
                    <a:gd name="connsiteX34" fmla="*/ 6833 w 10000"/>
                    <a:gd name="connsiteY34" fmla="*/ 5391 h 10000"/>
                    <a:gd name="connsiteX35" fmla="*/ 6864 w 10000"/>
                    <a:gd name="connsiteY35" fmla="*/ 6190 h 10000"/>
                    <a:gd name="connsiteX36" fmla="*/ 6681 w 10000"/>
                    <a:gd name="connsiteY36" fmla="*/ 5732 h 10000"/>
                    <a:gd name="connsiteX37" fmla="*/ 6681 w 10000"/>
                    <a:gd name="connsiteY37" fmla="*/ 6771 h 10000"/>
                    <a:gd name="connsiteX38" fmla="*/ 6412 w 10000"/>
                    <a:gd name="connsiteY38" fmla="*/ 6062 h 10000"/>
                    <a:gd name="connsiteX39" fmla="*/ 7321 w 10000"/>
                    <a:gd name="connsiteY39" fmla="*/ 1526 h 10000"/>
                    <a:gd name="connsiteX40" fmla="*/ 7714 w 10000"/>
                    <a:gd name="connsiteY40" fmla="*/ 1397 h 10000"/>
                    <a:gd name="connsiteX41" fmla="*/ 7417 w 10000"/>
                    <a:gd name="connsiteY41" fmla="*/ 475 h 10000"/>
                    <a:gd name="connsiteX42" fmla="*/ 7417 w 10000"/>
                    <a:gd name="connsiteY42" fmla="*/ 475 h 10000"/>
                    <a:gd name="connsiteX43" fmla="*/ 7417 w 10000"/>
                    <a:gd name="connsiteY43" fmla="*/ 475 h 10000"/>
                    <a:gd name="connsiteX44" fmla="*/ 7020 w 10000"/>
                    <a:gd name="connsiteY44" fmla="*/ 475 h 10000"/>
                    <a:gd name="connsiteX45" fmla="*/ 7020 w 10000"/>
                    <a:gd name="connsiteY45" fmla="*/ 856 h 10000"/>
                    <a:gd name="connsiteX46" fmla="*/ 7139 w 10000"/>
                    <a:gd name="connsiteY46" fmla="*/ 856 h 10000"/>
                    <a:gd name="connsiteX47" fmla="*/ 5889 w 10000"/>
                    <a:gd name="connsiteY47" fmla="*/ 5391 h 10000"/>
                    <a:gd name="connsiteX48" fmla="*/ 5801 w 10000"/>
                    <a:gd name="connsiteY48" fmla="*/ 4743 h 10000"/>
                    <a:gd name="connsiteX49" fmla="*/ 5650 w 10000"/>
                    <a:gd name="connsiteY49" fmla="*/ 4871 h 10000"/>
                    <a:gd name="connsiteX50" fmla="*/ 5442 w 10000"/>
                    <a:gd name="connsiteY50" fmla="*/ 4213 h 10000"/>
                    <a:gd name="connsiteX51" fmla="*/ 5348 w 10000"/>
                    <a:gd name="connsiteY51" fmla="*/ 5593 h 10000"/>
                    <a:gd name="connsiteX52" fmla="*/ 5168 w 10000"/>
                    <a:gd name="connsiteY52" fmla="*/ 5262 h 10000"/>
                    <a:gd name="connsiteX53" fmla="*/ 5222 w 10000"/>
                    <a:gd name="connsiteY53" fmla="*/ 6381 h 10000"/>
                    <a:gd name="connsiteX54" fmla="*/ 4825 w 10000"/>
                    <a:gd name="connsiteY54" fmla="*/ 5872 h 10000"/>
                    <a:gd name="connsiteX55" fmla="*/ 5034 w 10000"/>
                    <a:gd name="connsiteY55" fmla="*/ 6642 h 10000"/>
                    <a:gd name="connsiteX56" fmla="*/ 4825 w 10000"/>
                    <a:gd name="connsiteY56" fmla="*/ 6771 h 10000"/>
                    <a:gd name="connsiteX57" fmla="*/ 4982 w 10000"/>
                    <a:gd name="connsiteY57" fmla="*/ 7621 h 10000"/>
                    <a:gd name="connsiteX58" fmla="*/ 4645 w 10000"/>
                    <a:gd name="connsiteY58" fmla="*/ 7302 h 10000"/>
                    <a:gd name="connsiteX59" fmla="*/ 4645 w 10000"/>
                    <a:gd name="connsiteY59" fmla="*/ 6313 h 10000"/>
                    <a:gd name="connsiteX60" fmla="*/ 4376 w 10000"/>
                    <a:gd name="connsiteY60" fmla="*/ 6441 h 10000"/>
                    <a:gd name="connsiteX61" fmla="*/ 4376 w 10000"/>
                    <a:gd name="connsiteY61" fmla="*/ 5190 h 10000"/>
                    <a:gd name="connsiteX62" fmla="*/ 4193 w 10000"/>
                    <a:gd name="connsiteY62" fmla="*/ 5391 h 10000"/>
                    <a:gd name="connsiteX63" fmla="*/ 3947 w 10000"/>
                    <a:gd name="connsiteY63" fmla="*/ 4743 h 10000"/>
                    <a:gd name="connsiteX64" fmla="*/ 3639 w 10000"/>
                    <a:gd name="connsiteY64" fmla="*/ 5934 h 10000"/>
                    <a:gd name="connsiteX65" fmla="*/ 3855 w 10000"/>
                    <a:gd name="connsiteY65" fmla="*/ 4022 h 10000"/>
                    <a:gd name="connsiteX66" fmla="*/ 3639 w 10000"/>
                    <a:gd name="connsiteY66" fmla="*/ 4213 h 10000"/>
                    <a:gd name="connsiteX67" fmla="*/ 3821 w 10000"/>
                    <a:gd name="connsiteY67" fmla="*/ 2704 h 10000"/>
                    <a:gd name="connsiteX68" fmla="*/ 3427 w 10000"/>
                    <a:gd name="connsiteY68" fmla="*/ 3491 h 10000"/>
                    <a:gd name="connsiteX69" fmla="*/ 3340 w 10000"/>
                    <a:gd name="connsiteY69" fmla="*/ 2895 h 10000"/>
                    <a:gd name="connsiteX70" fmla="*/ 3186 w 10000"/>
                    <a:gd name="connsiteY70" fmla="*/ 3693 h 10000"/>
                    <a:gd name="connsiteX71" fmla="*/ 3247 w 10000"/>
                    <a:gd name="connsiteY71" fmla="*/ 2046 h 10000"/>
                    <a:gd name="connsiteX72" fmla="*/ 2763 w 10000"/>
                    <a:gd name="connsiteY72" fmla="*/ 2442 h 10000"/>
                    <a:gd name="connsiteX73" fmla="*/ 3487 w 10000"/>
                    <a:gd name="connsiteY73" fmla="*/ 207 h 10000"/>
                    <a:gd name="connsiteX74" fmla="*/ 2663 w 10000"/>
                    <a:gd name="connsiteY74" fmla="*/ 1841 h 10000"/>
                    <a:gd name="connsiteX0" fmla="*/ 2663 w 10000"/>
                    <a:gd name="connsiteY0" fmla="*/ 1841 h 10000"/>
                    <a:gd name="connsiteX1" fmla="*/ 1756 w 10000"/>
                    <a:gd name="connsiteY1" fmla="*/ 3834 h 10000"/>
                    <a:gd name="connsiteX2" fmla="*/ 1545 w 10000"/>
                    <a:gd name="connsiteY2" fmla="*/ 4084 h 10000"/>
                    <a:gd name="connsiteX3" fmla="*/ 1087 w 10000"/>
                    <a:gd name="connsiteY3" fmla="*/ 3436 h 10000"/>
                    <a:gd name="connsiteX4" fmla="*/ 1415 w 10000"/>
                    <a:gd name="connsiteY4" fmla="*/ 5872 h 10000"/>
                    <a:gd name="connsiteX5" fmla="*/ 965 w 10000"/>
                    <a:gd name="connsiteY5" fmla="*/ 5329 h 10000"/>
                    <a:gd name="connsiteX6" fmla="*/ 934 w 10000"/>
                    <a:gd name="connsiteY6" fmla="*/ 6190 h 10000"/>
                    <a:gd name="connsiteX7" fmla="*/ 236 w 10000"/>
                    <a:gd name="connsiteY7" fmla="*/ 5934 h 10000"/>
                    <a:gd name="connsiteX8" fmla="*/ 628 w 10000"/>
                    <a:gd name="connsiteY8" fmla="*/ 7368 h 10000"/>
                    <a:gd name="connsiteX9" fmla="*/ 266 w 10000"/>
                    <a:gd name="connsiteY9" fmla="*/ 7162 h 10000"/>
                    <a:gd name="connsiteX10" fmla="*/ 512 w 10000"/>
                    <a:gd name="connsiteY10" fmla="*/ 8290 h 10000"/>
                    <a:gd name="connsiteX11" fmla="*/ 207 w 10000"/>
                    <a:gd name="connsiteY11" fmla="*/ 8022 h 10000"/>
                    <a:gd name="connsiteX12" fmla="*/ 0 w 10000"/>
                    <a:gd name="connsiteY12" fmla="*/ 10000 h 10000"/>
                    <a:gd name="connsiteX13" fmla="*/ 10000 w 10000"/>
                    <a:gd name="connsiteY13" fmla="*/ 6313 h 10000"/>
                    <a:gd name="connsiteX14" fmla="*/ 9391 w 10000"/>
                    <a:gd name="connsiteY14" fmla="*/ 5391 h 10000"/>
                    <a:gd name="connsiteX15" fmla="*/ 9545 w 10000"/>
                    <a:gd name="connsiteY15" fmla="*/ 6190 h 10000"/>
                    <a:gd name="connsiteX16" fmla="*/ 9239 w 10000"/>
                    <a:gd name="connsiteY16" fmla="*/ 6581 h 10000"/>
                    <a:gd name="connsiteX17" fmla="*/ 9203 w 10000"/>
                    <a:gd name="connsiteY17" fmla="*/ 5475 h 10000"/>
                    <a:gd name="connsiteX18" fmla="*/ 8658 w 10000"/>
                    <a:gd name="connsiteY18" fmla="*/ 6381 h 10000"/>
                    <a:gd name="connsiteX19" fmla="*/ 8870 w 10000"/>
                    <a:gd name="connsiteY19" fmla="*/ 4800 h 10000"/>
                    <a:gd name="connsiteX20" fmla="*/ 8634 w 10000"/>
                    <a:gd name="connsiteY20" fmla="*/ 3034 h 10000"/>
                    <a:gd name="connsiteX21" fmla="*/ 8599 w 10000"/>
                    <a:gd name="connsiteY21" fmla="*/ 4482 h 10000"/>
                    <a:gd name="connsiteX22" fmla="*/ 8389 w 10000"/>
                    <a:gd name="connsiteY22" fmla="*/ 4800 h 10000"/>
                    <a:gd name="connsiteX23" fmla="*/ 8571 w 10000"/>
                    <a:gd name="connsiteY23" fmla="*/ 5475 h 10000"/>
                    <a:gd name="connsiteX24" fmla="*/ 8018 w 10000"/>
                    <a:gd name="connsiteY24" fmla="*/ 4933 h 10000"/>
                    <a:gd name="connsiteX25" fmla="*/ 8324 w 10000"/>
                    <a:gd name="connsiteY25" fmla="*/ 6062 h 10000"/>
                    <a:gd name="connsiteX26" fmla="*/ 7871 w 10000"/>
                    <a:gd name="connsiteY26" fmla="*/ 5531 h 10000"/>
                    <a:gd name="connsiteX27" fmla="*/ 7996 w 10000"/>
                    <a:gd name="connsiteY27" fmla="*/ 6642 h 10000"/>
                    <a:gd name="connsiteX28" fmla="*/ 7533 w 10000"/>
                    <a:gd name="connsiteY28" fmla="*/ 6381 h 10000"/>
                    <a:gd name="connsiteX29" fmla="*/ 7503 w 10000"/>
                    <a:gd name="connsiteY29" fmla="*/ 5391 h 10000"/>
                    <a:gd name="connsiteX30" fmla="*/ 7079 w 10000"/>
                    <a:gd name="connsiteY30" fmla="*/ 6252 h 10000"/>
                    <a:gd name="connsiteX31" fmla="*/ 7227 w 10000"/>
                    <a:gd name="connsiteY31" fmla="*/ 5129 h 10000"/>
                    <a:gd name="connsiteX32" fmla="*/ 7079 w 10000"/>
                    <a:gd name="connsiteY32" fmla="*/ 3834 h 10000"/>
                    <a:gd name="connsiteX33" fmla="*/ 6833 w 10000"/>
                    <a:gd name="connsiteY33" fmla="*/ 5391 h 10000"/>
                    <a:gd name="connsiteX34" fmla="*/ 6864 w 10000"/>
                    <a:gd name="connsiteY34" fmla="*/ 6190 h 10000"/>
                    <a:gd name="connsiteX35" fmla="*/ 6681 w 10000"/>
                    <a:gd name="connsiteY35" fmla="*/ 5732 h 10000"/>
                    <a:gd name="connsiteX36" fmla="*/ 6681 w 10000"/>
                    <a:gd name="connsiteY36" fmla="*/ 6771 h 10000"/>
                    <a:gd name="connsiteX37" fmla="*/ 6412 w 10000"/>
                    <a:gd name="connsiteY37" fmla="*/ 6062 h 10000"/>
                    <a:gd name="connsiteX38" fmla="*/ 7321 w 10000"/>
                    <a:gd name="connsiteY38" fmla="*/ 1526 h 10000"/>
                    <a:gd name="connsiteX39" fmla="*/ 7714 w 10000"/>
                    <a:gd name="connsiteY39" fmla="*/ 1397 h 10000"/>
                    <a:gd name="connsiteX40" fmla="*/ 7417 w 10000"/>
                    <a:gd name="connsiteY40" fmla="*/ 475 h 10000"/>
                    <a:gd name="connsiteX41" fmla="*/ 7417 w 10000"/>
                    <a:gd name="connsiteY41" fmla="*/ 475 h 10000"/>
                    <a:gd name="connsiteX42" fmla="*/ 7417 w 10000"/>
                    <a:gd name="connsiteY42" fmla="*/ 475 h 10000"/>
                    <a:gd name="connsiteX43" fmla="*/ 7020 w 10000"/>
                    <a:gd name="connsiteY43" fmla="*/ 475 h 10000"/>
                    <a:gd name="connsiteX44" fmla="*/ 7020 w 10000"/>
                    <a:gd name="connsiteY44" fmla="*/ 856 h 10000"/>
                    <a:gd name="connsiteX45" fmla="*/ 7139 w 10000"/>
                    <a:gd name="connsiteY45" fmla="*/ 856 h 10000"/>
                    <a:gd name="connsiteX46" fmla="*/ 5889 w 10000"/>
                    <a:gd name="connsiteY46" fmla="*/ 5391 h 10000"/>
                    <a:gd name="connsiteX47" fmla="*/ 5801 w 10000"/>
                    <a:gd name="connsiteY47" fmla="*/ 4743 h 10000"/>
                    <a:gd name="connsiteX48" fmla="*/ 5650 w 10000"/>
                    <a:gd name="connsiteY48" fmla="*/ 4871 h 10000"/>
                    <a:gd name="connsiteX49" fmla="*/ 5442 w 10000"/>
                    <a:gd name="connsiteY49" fmla="*/ 4213 h 10000"/>
                    <a:gd name="connsiteX50" fmla="*/ 5348 w 10000"/>
                    <a:gd name="connsiteY50" fmla="*/ 5593 h 10000"/>
                    <a:gd name="connsiteX51" fmla="*/ 5168 w 10000"/>
                    <a:gd name="connsiteY51" fmla="*/ 5262 h 10000"/>
                    <a:gd name="connsiteX52" fmla="*/ 5222 w 10000"/>
                    <a:gd name="connsiteY52" fmla="*/ 6381 h 10000"/>
                    <a:gd name="connsiteX53" fmla="*/ 4825 w 10000"/>
                    <a:gd name="connsiteY53" fmla="*/ 5872 h 10000"/>
                    <a:gd name="connsiteX54" fmla="*/ 5034 w 10000"/>
                    <a:gd name="connsiteY54" fmla="*/ 6642 h 10000"/>
                    <a:gd name="connsiteX55" fmla="*/ 4825 w 10000"/>
                    <a:gd name="connsiteY55" fmla="*/ 6771 h 10000"/>
                    <a:gd name="connsiteX56" fmla="*/ 4982 w 10000"/>
                    <a:gd name="connsiteY56" fmla="*/ 7621 h 10000"/>
                    <a:gd name="connsiteX57" fmla="*/ 4645 w 10000"/>
                    <a:gd name="connsiteY57" fmla="*/ 7302 h 10000"/>
                    <a:gd name="connsiteX58" fmla="*/ 4645 w 10000"/>
                    <a:gd name="connsiteY58" fmla="*/ 6313 h 10000"/>
                    <a:gd name="connsiteX59" fmla="*/ 4376 w 10000"/>
                    <a:gd name="connsiteY59" fmla="*/ 6441 h 10000"/>
                    <a:gd name="connsiteX60" fmla="*/ 4376 w 10000"/>
                    <a:gd name="connsiteY60" fmla="*/ 5190 h 10000"/>
                    <a:gd name="connsiteX61" fmla="*/ 4193 w 10000"/>
                    <a:gd name="connsiteY61" fmla="*/ 5391 h 10000"/>
                    <a:gd name="connsiteX62" fmla="*/ 3947 w 10000"/>
                    <a:gd name="connsiteY62" fmla="*/ 4743 h 10000"/>
                    <a:gd name="connsiteX63" fmla="*/ 3639 w 10000"/>
                    <a:gd name="connsiteY63" fmla="*/ 5934 h 10000"/>
                    <a:gd name="connsiteX64" fmla="*/ 3855 w 10000"/>
                    <a:gd name="connsiteY64" fmla="*/ 4022 h 10000"/>
                    <a:gd name="connsiteX65" fmla="*/ 3639 w 10000"/>
                    <a:gd name="connsiteY65" fmla="*/ 4213 h 10000"/>
                    <a:gd name="connsiteX66" fmla="*/ 3821 w 10000"/>
                    <a:gd name="connsiteY66" fmla="*/ 2704 h 10000"/>
                    <a:gd name="connsiteX67" fmla="*/ 3427 w 10000"/>
                    <a:gd name="connsiteY67" fmla="*/ 3491 h 10000"/>
                    <a:gd name="connsiteX68" fmla="*/ 3340 w 10000"/>
                    <a:gd name="connsiteY68" fmla="*/ 2895 h 10000"/>
                    <a:gd name="connsiteX69" fmla="*/ 3186 w 10000"/>
                    <a:gd name="connsiteY69" fmla="*/ 3693 h 10000"/>
                    <a:gd name="connsiteX70" fmla="*/ 3247 w 10000"/>
                    <a:gd name="connsiteY70" fmla="*/ 2046 h 10000"/>
                    <a:gd name="connsiteX71" fmla="*/ 2763 w 10000"/>
                    <a:gd name="connsiteY71" fmla="*/ 2442 h 10000"/>
                    <a:gd name="connsiteX72" fmla="*/ 3487 w 10000"/>
                    <a:gd name="connsiteY72" fmla="*/ 207 h 10000"/>
                    <a:gd name="connsiteX73" fmla="*/ 2663 w 10000"/>
                    <a:gd name="connsiteY73" fmla="*/ 1841 h 10000"/>
                    <a:gd name="connsiteX0" fmla="*/ 2663 w 10000"/>
                    <a:gd name="connsiteY0" fmla="*/ 1841 h 10000"/>
                    <a:gd name="connsiteX1" fmla="*/ 1756 w 10000"/>
                    <a:gd name="connsiteY1" fmla="*/ 3834 h 10000"/>
                    <a:gd name="connsiteX2" fmla="*/ 1545 w 10000"/>
                    <a:gd name="connsiteY2" fmla="*/ 4084 h 10000"/>
                    <a:gd name="connsiteX3" fmla="*/ 1415 w 10000"/>
                    <a:gd name="connsiteY3" fmla="*/ 5872 h 10000"/>
                    <a:gd name="connsiteX4" fmla="*/ 965 w 10000"/>
                    <a:gd name="connsiteY4" fmla="*/ 5329 h 10000"/>
                    <a:gd name="connsiteX5" fmla="*/ 934 w 10000"/>
                    <a:gd name="connsiteY5" fmla="*/ 6190 h 10000"/>
                    <a:gd name="connsiteX6" fmla="*/ 236 w 10000"/>
                    <a:gd name="connsiteY6" fmla="*/ 5934 h 10000"/>
                    <a:gd name="connsiteX7" fmla="*/ 628 w 10000"/>
                    <a:gd name="connsiteY7" fmla="*/ 7368 h 10000"/>
                    <a:gd name="connsiteX8" fmla="*/ 266 w 10000"/>
                    <a:gd name="connsiteY8" fmla="*/ 7162 h 10000"/>
                    <a:gd name="connsiteX9" fmla="*/ 512 w 10000"/>
                    <a:gd name="connsiteY9" fmla="*/ 8290 h 10000"/>
                    <a:gd name="connsiteX10" fmla="*/ 207 w 10000"/>
                    <a:gd name="connsiteY10" fmla="*/ 8022 h 10000"/>
                    <a:gd name="connsiteX11" fmla="*/ 0 w 10000"/>
                    <a:gd name="connsiteY11" fmla="*/ 10000 h 10000"/>
                    <a:gd name="connsiteX12" fmla="*/ 10000 w 10000"/>
                    <a:gd name="connsiteY12" fmla="*/ 6313 h 10000"/>
                    <a:gd name="connsiteX13" fmla="*/ 9391 w 10000"/>
                    <a:gd name="connsiteY13" fmla="*/ 5391 h 10000"/>
                    <a:gd name="connsiteX14" fmla="*/ 9545 w 10000"/>
                    <a:gd name="connsiteY14" fmla="*/ 6190 h 10000"/>
                    <a:gd name="connsiteX15" fmla="*/ 9239 w 10000"/>
                    <a:gd name="connsiteY15" fmla="*/ 6581 h 10000"/>
                    <a:gd name="connsiteX16" fmla="*/ 9203 w 10000"/>
                    <a:gd name="connsiteY16" fmla="*/ 5475 h 10000"/>
                    <a:gd name="connsiteX17" fmla="*/ 8658 w 10000"/>
                    <a:gd name="connsiteY17" fmla="*/ 6381 h 10000"/>
                    <a:gd name="connsiteX18" fmla="*/ 8870 w 10000"/>
                    <a:gd name="connsiteY18" fmla="*/ 4800 h 10000"/>
                    <a:gd name="connsiteX19" fmla="*/ 8634 w 10000"/>
                    <a:gd name="connsiteY19" fmla="*/ 3034 h 10000"/>
                    <a:gd name="connsiteX20" fmla="*/ 8599 w 10000"/>
                    <a:gd name="connsiteY20" fmla="*/ 4482 h 10000"/>
                    <a:gd name="connsiteX21" fmla="*/ 8389 w 10000"/>
                    <a:gd name="connsiteY21" fmla="*/ 4800 h 10000"/>
                    <a:gd name="connsiteX22" fmla="*/ 8571 w 10000"/>
                    <a:gd name="connsiteY22" fmla="*/ 5475 h 10000"/>
                    <a:gd name="connsiteX23" fmla="*/ 8018 w 10000"/>
                    <a:gd name="connsiteY23" fmla="*/ 4933 h 10000"/>
                    <a:gd name="connsiteX24" fmla="*/ 8324 w 10000"/>
                    <a:gd name="connsiteY24" fmla="*/ 6062 h 10000"/>
                    <a:gd name="connsiteX25" fmla="*/ 7871 w 10000"/>
                    <a:gd name="connsiteY25" fmla="*/ 5531 h 10000"/>
                    <a:gd name="connsiteX26" fmla="*/ 7996 w 10000"/>
                    <a:gd name="connsiteY26" fmla="*/ 6642 h 10000"/>
                    <a:gd name="connsiteX27" fmla="*/ 7533 w 10000"/>
                    <a:gd name="connsiteY27" fmla="*/ 6381 h 10000"/>
                    <a:gd name="connsiteX28" fmla="*/ 7503 w 10000"/>
                    <a:gd name="connsiteY28" fmla="*/ 5391 h 10000"/>
                    <a:gd name="connsiteX29" fmla="*/ 7079 w 10000"/>
                    <a:gd name="connsiteY29" fmla="*/ 6252 h 10000"/>
                    <a:gd name="connsiteX30" fmla="*/ 7227 w 10000"/>
                    <a:gd name="connsiteY30" fmla="*/ 5129 h 10000"/>
                    <a:gd name="connsiteX31" fmla="*/ 7079 w 10000"/>
                    <a:gd name="connsiteY31" fmla="*/ 3834 h 10000"/>
                    <a:gd name="connsiteX32" fmla="*/ 6833 w 10000"/>
                    <a:gd name="connsiteY32" fmla="*/ 5391 h 10000"/>
                    <a:gd name="connsiteX33" fmla="*/ 6864 w 10000"/>
                    <a:gd name="connsiteY33" fmla="*/ 6190 h 10000"/>
                    <a:gd name="connsiteX34" fmla="*/ 6681 w 10000"/>
                    <a:gd name="connsiteY34" fmla="*/ 5732 h 10000"/>
                    <a:gd name="connsiteX35" fmla="*/ 6681 w 10000"/>
                    <a:gd name="connsiteY35" fmla="*/ 6771 h 10000"/>
                    <a:gd name="connsiteX36" fmla="*/ 6412 w 10000"/>
                    <a:gd name="connsiteY36" fmla="*/ 6062 h 10000"/>
                    <a:gd name="connsiteX37" fmla="*/ 7321 w 10000"/>
                    <a:gd name="connsiteY37" fmla="*/ 1526 h 10000"/>
                    <a:gd name="connsiteX38" fmla="*/ 7714 w 10000"/>
                    <a:gd name="connsiteY38" fmla="*/ 1397 h 10000"/>
                    <a:gd name="connsiteX39" fmla="*/ 7417 w 10000"/>
                    <a:gd name="connsiteY39" fmla="*/ 475 h 10000"/>
                    <a:gd name="connsiteX40" fmla="*/ 7417 w 10000"/>
                    <a:gd name="connsiteY40" fmla="*/ 475 h 10000"/>
                    <a:gd name="connsiteX41" fmla="*/ 7417 w 10000"/>
                    <a:gd name="connsiteY41" fmla="*/ 475 h 10000"/>
                    <a:gd name="connsiteX42" fmla="*/ 7020 w 10000"/>
                    <a:gd name="connsiteY42" fmla="*/ 475 h 10000"/>
                    <a:gd name="connsiteX43" fmla="*/ 7020 w 10000"/>
                    <a:gd name="connsiteY43" fmla="*/ 856 h 10000"/>
                    <a:gd name="connsiteX44" fmla="*/ 7139 w 10000"/>
                    <a:gd name="connsiteY44" fmla="*/ 856 h 10000"/>
                    <a:gd name="connsiteX45" fmla="*/ 5889 w 10000"/>
                    <a:gd name="connsiteY45" fmla="*/ 5391 h 10000"/>
                    <a:gd name="connsiteX46" fmla="*/ 5801 w 10000"/>
                    <a:gd name="connsiteY46" fmla="*/ 4743 h 10000"/>
                    <a:gd name="connsiteX47" fmla="*/ 5650 w 10000"/>
                    <a:gd name="connsiteY47" fmla="*/ 4871 h 10000"/>
                    <a:gd name="connsiteX48" fmla="*/ 5442 w 10000"/>
                    <a:gd name="connsiteY48" fmla="*/ 4213 h 10000"/>
                    <a:gd name="connsiteX49" fmla="*/ 5348 w 10000"/>
                    <a:gd name="connsiteY49" fmla="*/ 5593 h 10000"/>
                    <a:gd name="connsiteX50" fmla="*/ 5168 w 10000"/>
                    <a:gd name="connsiteY50" fmla="*/ 5262 h 10000"/>
                    <a:gd name="connsiteX51" fmla="*/ 5222 w 10000"/>
                    <a:gd name="connsiteY51" fmla="*/ 6381 h 10000"/>
                    <a:gd name="connsiteX52" fmla="*/ 4825 w 10000"/>
                    <a:gd name="connsiteY52" fmla="*/ 5872 h 10000"/>
                    <a:gd name="connsiteX53" fmla="*/ 5034 w 10000"/>
                    <a:gd name="connsiteY53" fmla="*/ 6642 h 10000"/>
                    <a:gd name="connsiteX54" fmla="*/ 4825 w 10000"/>
                    <a:gd name="connsiteY54" fmla="*/ 6771 h 10000"/>
                    <a:gd name="connsiteX55" fmla="*/ 4982 w 10000"/>
                    <a:gd name="connsiteY55" fmla="*/ 7621 h 10000"/>
                    <a:gd name="connsiteX56" fmla="*/ 4645 w 10000"/>
                    <a:gd name="connsiteY56" fmla="*/ 7302 h 10000"/>
                    <a:gd name="connsiteX57" fmla="*/ 4645 w 10000"/>
                    <a:gd name="connsiteY57" fmla="*/ 6313 h 10000"/>
                    <a:gd name="connsiteX58" fmla="*/ 4376 w 10000"/>
                    <a:gd name="connsiteY58" fmla="*/ 6441 h 10000"/>
                    <a:gd name="connsiteX59" fmla="*/ 4376 w 10000"/>
                    <a:gd name="connsiteY59" fmla="*/ 5190 h 10000"/>
                    <a:gd name="connsiteX60" fmla="*/ 4193 w 10000"/>
                    <a:gd name="connsiteY60" fmla="*/ 5391 h 10000"/>
                    <a:gd name="connsiteX61" fmla="*/ 3947 w 10000"/>
                    <a:gd name="connsiteY61" fmla="*/ 4743 h 10000"/>
                    <a:gd name="connsiteX62" fmla="*/ 3639 w 10000"/>
                    <a:gd name="connsiteY62" fmla="*/ 5934 h 10000"/>
                    <a:gd name="connsiteX63" fmla="*/ 3855 w 10000"/>
                    <a:gd name="connsiteY63" fmla="*/ 4022 h 10000"/>
                    <a:gd name="connsiteX64" fmla="*/ 3639 w 10000"/>
                    <a:gd name="connsiteY64" fmla="*/ 4213 h 10000"/>
                    <a:gd name="connsiteX65" fmla="*/ 3821 w 10000"/>
                    <a:gd name="connsiteY65" fmla="*/ 2704 h 10000"/>
                    <a:gd name="connsiteX66" fmla="*/ 3427 w 10000"/>
                    <a:gd name="connsiteY66" fmla="*/ 3491 h 10000"/>
                    <a:gd name="connsiteX67" fmla="*/ 3340 w 10000"/>
                    <a:gd name="connsiteY67" fmla="*/ 2895 h 10000"/>
                    <a:gd name="connsiteX68" fmla="*/ 3186 w 10000"/>
                    <a:gd name="connsiteY68" fmla="*/ 3693 h 10000"/>
                    <a:gd name="connsiteX69" fmla="*/ 3247 w 10000"/>
                    <a:gd name="connsiteY69" fmla="*/ 2046 h 10000"/>
                    <a:gd name="connsiteX70" fmla="*/ 2763 w 10000"/>
                    <a:gd name="connsiteY70" fmla="*/ 2442 h 10000"/>
                    <a:gd name="connsiteX71" fmla="*/ 3487 w 10000"/>
                    <a:gd name="connsiteY71" fmla="*/ 207 h 10000"/>
                    <a:gd name="connsiteX72" fmla="*/ 2663 w 10000"/>
                    <a:gd name="connsiteY72" fmla="*/ 1841 h 10000"/>
                    <a:gd name="connsiteX0" fmla="*/ 2663 w 10000"/>
                    <a:gd name="connsiteY0" fmla="*/ 1366 h 9525"/>
                    <a:gd name="connsiteX1" fmla="*/ 1756 w 10000"/>
                    <a:gd name="connsiteY1" fmla="*/ 3359 h 9525"/>
                    <a:gd name="connsiteX2" fmla="*/ 1545 w 10000"/>
                    <a:gd name="connsiteY2" fmla="*/ 3609 h 9525"/>
                    <a:gd name="connsiteX3" fmla="*/ 1415 w 10000"/>
                    <a:gd name="connsiteY3" fmla="*/ 5397 h 9525"/>
                    <a:gd name="connsiteX4" fmla="*/ 965 w 10000"/>
                    <a:gd name="connsiteY4" fmla="*/ 4854 h 9525"/>
                    <a:gd name="connsiteX5" fmla="*/ 934 w 10000"/>
                    <a:gd name="connsiteY5" fmla="*/ 5715 h 9525"/>
                    <a:gd name="connsiteX6" fmla="*/ 236 w 10000"/>
                    <a:gd name="connsiteY6" fmla="*/ 5459 h 9525"/>
                    <a:gd name="connsiteX7" fmla="*/ 628 w 10000"/>
                    <a:gd name="connsiteY7" fmla="*/ 6893 h 9525"/>
                    <a:gd name="connsiteX8" fmla="*/ 266 w 10000"/>
                    <a:gd name="connsiteY8" fmla="*/ 6687 h 9525"/>
                    <a:gd name="connsiteX9" fmla="*/ 512 w 10000"/>
                    <a:gd name="connsiteY9" fmla="*/ 7815 h 9525"/>
                    <a:gd name="connsiteX10" fmla="*/ 207 w 10000"/>
                    <a:gd name="connsiteY10" fmla="*/ 7547 h 9525"/>
                    <a:gd name="connsiteX11" fmla="*/ 0 w 10000"/>
                    <a:gd name="connsiteY11" fmla="*/ 9525 h 9525"/>
                    <a:gd name="connsiteX12" fmla="*/ 10000 w 10000"/>
                    <a:gd name="connsiteY12" fmla="*/ 5838 h 9525"/>
                    <a:gd name="connsiteX13" fmla="*/ 9391 w 10000"/>
                    <a:gd name="connsiteY13" fmla="*/ 4916 h 9525"/>
                    <a:gd name="connsiteX14" fmla="*/ 9545 w 10000"/>
                    <a:gd name="connsiteY14" fmla="*/ 5715 h 9525"/>
                    <a:gd name="connsiteX15" fmla="*/ 9239 w 10000"/>
                    <a:gd name="connsiteY15" fmla="*/ 6106 h 9525"/>
                    <a:gd name="connsiteX16" fmla="*/ 9203 w 10000"/>
                    <a:gd name="connsiteY16" fmla="*/ 5000 h 9525"/>
                    <a:gd name="connsiteX17" fmla="*/ 8658 w 10000"/>
                    <a:gd name="connsiteY17" fmla="*/ 5906 h 9525"/>
                    <a:gd name="connsiteX18" fmla="*/ 8870 w 10000"/>
                    <a:gd name="connsiteY18" fmla="*/ 4325 h 9525"/>
                    <a:gd name="connsiteX19" fmla="*/ 8634 w 10000"/>
                    <a:gd name="connsiteY19" fmla="*/ 2559 h 9525"/>
                    <a:gd name="connsiteX20" fmla="*/ 8599 w 10000"/>
                    <a:gd name="connsiteY20" fmla="*/ 4007 h 9525"/>
                    <a:gd name="connsiteX21" fmla="*/ 8389 w 10000"/>
                    <a:gd name="connsiteY21" fmla="*/ 4325 h 9525"/>
                    <a:gd name="connsiteX22" fmla="*/ 8571 w 10000"/>
                    <a:gd name="connsiteY22" fmla="*/ 5000 h 9525"/>
                    <a:gd name="connsiteX23" fmla="*/ 8018 w 10000"/>
                    <a:gd name="connsiteY23" fmla="*/ 4458 h 9525"/>
                    <a:gd name="connsiteX24" fmla="*/ 8324 w 10000"/>
                    <a:gd name="connsiteY24" fmla="*/ 5587 h 9525"/>
                    <a:gd name="connsiteX25" fmla="*/ 7871 w 10000"/>
                    <a:gd name="connsiteY25" fmla="*/ 5056 h 9525"/>
                    <a:gd name="connsiteX26" fmla="*/ 7996 w 10000"/>
                    <a:gd name="connsiteY26" fmla="*/ 6167 h 9525"/>
                    <a:gd name="connsiteX27" fmla="*/ 7533 w 10000"/>
                    <a:gd name="connsiteY27" fmla="*/ 5906 h 9525"/>
                    <a:gd name="connsiteX28" fmla="*/ 7503 w 10000"/>
                    <a:gd name="connsiteY28" fmla="*/ 4916 h 9525"/>
                    <a:gd name="connsiteX29" fmla="*/ 7079 w 10000"/>
                    <a:gd name="connsiteY29" fmla="*/ 5777 h 9525"/>
                    <a:gd name="connsiteX30" fmla="*/ 7227 w 10000"/>
                    <a:gd name="connsiteY30" fmla="*/ 4654 h 9525"/>
                    <a:gd name="connsiteX31" fmla="*/ 7079 w 10000"/>
                    <a:gd name="connsiteY31" fmla="*/ 3359 h 9525"/>
                    <a:gd name="connsiteX32" fmla="*/ 6833 w 10000"/>
                    <a:gd name="connsiteY32" fmla="*/ 4916 h 9525"/>
                    <a:gd name="connsiteX33" fmla="*/ 6864 w 10000"/>
                    <a:gd name="connsiteY33" fmla="*/ 5715 h 9525"/>
                    <a:gd name="connsiteX34" fmla="*/ 6681 w 10000"/>
                    <a:gd name="connsiteY34" fmla="*/ 5257 h 9525"/>
                    <a:gd name="connsiteX35" fmla="*/ 6681 w 10000"/>
                    <a:gd name="connsiteY35" fmla="*/ 6296 h 9525"/>
                    <a:gd name="connsiteX36" fmla="*/ 6412 w 10000"/>
                    <a:gd name="connsiteY36" fmla="*/ 5587 h 9525"/>
                    <a:gd name="connsiteX37" fmla="*/ 7321 w 10000"/>
                    <a:gd name="connsiteY37" fmla="*/ 1051 h 9525"/>
                    <a:gd name="connsiteX38" fmla="*/ 7714 w 10000"/>
                    <a:gd name="connsiteY38" fmla="*/ 922 h 9525"/>
                    <a:gd name="connsiteX39" fmla="*/ 7417 w 10000"/>
                    <a:gd name="connsiteY39" fmla="*/ 0 h 9525"/>
                    <a:gd name="connsiteX40" fmla="*/ 7417 w 10000"/>
                    <a:gd name="connsiteY40" fmla="*/ 0 h 9525"/>
                    <a:gd name="connsiteX41" fmla="*/ 7417 w 10000"/>
                    <a:gd name="connsiteY41" fmla="*/ 0 h 9525"/>
                    <a:gd name="connsiteX42" fmla="*/ 7020 w 10000"/>
                    <a:gd name="connsiteY42" fmla="*/ 0 h 9525"/>
                    <a:gd name="connsiteX43" fmla="*/ 7020 w 10000"/>
                    <a:gd name="connsiteY43" fmla="*/ 381 h 9525"/>
                    <a:gd name="connsiteX44" fmla="*/ 7139 w 10000"/>
                    <a:gd name="connsiteY44" fmla="*/ 381 h 9525"/>
                    <a:gd name="connsiteX45" fmla="*/ 5889 w 10000"/>
                    <a:gd name="connsiteY45" fmla="*/ 4916 h 9525"/>
                    <a:gd name="connsiteX46" fmla="*/ 5801 w 10000"/>
                    <a:gd name="connsiteY46" fmla="*/ 4268 h 9525"/>
                    <a:gd name="connsiteX47" fmla="*/ 5650 w 10000"/>
                    <a:gd name="connsiteY47" fmla="*/ 4396 h 9525"/>
                    <a:gd name="connsiteX48" fmla="*/ 5442 w 10000"/>
                    <a:gd name="connsiteY48" fmla="*/ 3738 h 9525"/>
                    <a:gd name="connsiteX49" fmla="*/ 5348 w 10000"/>
                    <a:gd name="connsiteY49" fmla="*/ 5118 h 9525"/>
                    <a:gd name="connsiteX50" fmla="*/ 5168 w 10000"/>
                    <a:gd name="connsiteY50" fmla="*/ 4787 h 9525"/>
                    <a:gd name="connsiteX51" fmla="*/ 5222 w 10000"/>
                    <a:gd name="connsiteY51" fmla="*/ 5906 h 9525"/>
                    <a:gd name="connsiteX52" fmla="*/ 4825 w 10000"/>
                    <a:gd name="connsiteY52" fmla="*/ 5397 h 9525"/>
                    <a:gd name="connsiteX53" fmla="*/ 5034 w 10000"/>
                    <a:gd name="connsiteY53" fmla="*/ 6167 h 9525"/>
                    <a:gd name="connsiteX54" fmla="*/ 4825 w 10000"/>
                    <a:gd name="connsiteY54" fmla="*/ 6296 h 9525"/>
                    <a:gd name="connsiteX55" fmla="*/ 4982 w 10000"/>
                    <a:gd name="connsiteY55" fmla="*/ 7146 h 9525"/>
                    <a:gd name="connsiteX56" fmla="*/ 4645 w 10000"/>
                    <a:gd name="connsiteY56" fmla="*/ 6827 h 9525"/>
                    <a:gd name="connsiteX57" fmla="*/ 4645 w 10000"/>
                    <a:gd name="connsiteY57" fmla="*/ 5838 h 9525"/>
                    <a:gd name="connsiteX58" fmla="*/ 4376 w 10000"/>
                    <a:gd name="connsiteY58" fmla="*/ 5966 h 9525"/>
                    <a:gd name="connsiteX59" fmla="*/ 4376 w 10000"/>
                    <a:gd name="connsiteY59" fmla="*/ 4715 h 9525"/>
                    <a:gd name="connsiteX60" fmla="*/ 4193 w 10000"/>
                    <a:gd name="connsiteY60" fmla="*/ 4916 h 9525"/>
                    <a:gd name="connsiteX61" fmla="*/ 3947 w 10000"/>
                    <a:gd name="connsiteY61" fmla="*/ 4268 h 9525"/>
                    <a:gd name="connsiteX62" fmla="*/ 3639 w 10000"/>
                    <a:gd name="connsiteY62" fmla="*/ 5459 h 9525"/>
                    <a:gd name="connsiteX63" fmla="*/ 3855 w 10000"/>
                    <a:gd name="connsiteY63" fmla="*/ 3547 h 9525"/>
                    <a:gd name="connsiteX64" fmla="*/ 3639 w 10000"/>
                    <a:gd name="connsiteY64" fmla="*/ 3738 h 9525"/>
                    <a:gd name="connsiteX65" fmla="*/ 3821 w 10000"/>
                    <a:gd name="connsiteY65" fmla="*/ 2229 h 9525"/>
                    <a:gd name="connsiteX66" fmla="*/ 3427 w 10000"/>
                    <a:gd name="connsiteY66" fmla="*/ 3016 h 9525"/>
                    <a:gd name="connsiteX67" fmla="*/ 3340 w 10000"/>
                    <a:gd name="connsiteY67" fmla="*/ 2420 h 9525"/>
                    <a:gd name="connsiteX68" fmla="*/ 3186 w 10000"/>
                    <a:gd name="connsiteY68" fmla="*/ 3218 h 9525"/>
                    <a:gd name="connsiteX69" fmla="*/ 3247 w 10000"/>
                    <a:gd name="connsiteY69" fmla="*/ 1571 h 9525"/>
                    <a:gd name="connsiteX70" fmla="*/ 2763 w 10000"/>
                    <a:gd name="connsiteY70" fmla="*/ 1967 h 9525"/>
                    <a:gd name="connsiteX71" fmla="*/ 2663 w 10000"/>
                    <a:gd name="connsiteY71" fmla="*/ 1366 h 9525"/>
                    <a:gd name="connsiteX0" fmla="*/ 2663 w 10000"/>
                    <a:gd name="connsiteY0" fmla="*/ 1434 h 10000"/>
                    <a:gd name="connsiteX1" fmla="*/ 1756 w 10000"/>
                    <a:gd name="connsiteY1" fmla="*/ 3527 h 10000"/>
                    <a:gd name="connsiteX2" fmla="*/ 1545 w 10000"/>
                    <a:gd name="connsiteY2" fmla="*/ 3789 h 10000"/>
                    <a:gd name="connsiteX3" fmla="*/ 1415 w 10000"/>
                    <a:gd name="connsiteY3" fmla="*/ 5666 h 10000"/>
                    <a:gd name="connsiteX4" fmla="*/ 965 w 10000"/>
                    <a:gd name="connsiteY4" fmla="*/ 5096 h 10000"/>
                    <a:gd name="connsiteX5" fmla="*/ 934 w 10000"/>
                    <a:gd name="connsiteY5" fmla="*/ 6000 h 10000"/>
                    <a:gd name="connsiteX6" fmla="*/ 236 w 10000"/>
                    <a:gd name="connsiteY6" fmla="*/ 5731 h 10000"/>
                    <a:gd name="connsiteX7" fmla="*/ 628 w 10000"/>
                    <a:gd name="connsiteY7" fmla="*/ 7237 h 10000"/>
                    <a:gd name="connsiteX8" fmla="*/ 266 w 10000"/>
                    <a:gd name="connsiteY8" fmla="*/ 7020 h 10000"/>
                    <a:gd name="connsiteX9" fmla="*/ 512 w 10000"/>
                    <a:gd name="connsiteY9" fmla="*/ 8205 h 10000"/>
                    <a:gd name="connsiteX10" fmla="*/ 207 w 10000"/>
                    <a:gd name="connsiteY10" fmla="*/ 7923 h 10000"/>
                    <a:gd name="connsiteX11" fmla="*/ 0 w 10000"/>
                    <a:gd name="connsiteY11" fmla="*/ 10000 h 10000"/>
                    <a:gd name="connsiteX12" fmla="*/ 10000 w 10000"/>
                    <a:gd name="connsiteY12" fmla="*/ 6129 h 10000"/>
                    <a:gd name="connsiteX13" fmla="*/ 9391 w 10000"/>
                    <a:gd name="connsiteY13" fmla="*/ 5161 h 10000"/>
                    <a:gd name="connsiteX14" fmla="*/ 9545 w 10000"/>
                    <a:gd name="connsiteY14" fmla="*/ 6000 h 10000"/>
                    <a:gd name="connsiteX15" fmla="*/ 9239 w 10000"/>
                    <a:gd name="connsiteY15" fmla="*/ 6410 h 10000"/>
                    <a:gd name="connsiteX16" fmla="*/ 9203 w 10000"/>
                    <a:gd name="connsiteY16" fmla="*/ 5249 h 10000"/>
                    <a:gd name="connsiteX17" fmla="*/ 8658 w 10000"/>
                    <a:gd name="connsiteY17" fmla="*/ 6201 h 10000"/>
                    <a:gd name="connsiteX18" fmla="*/ 8870 w 10000"/>
                    <a:gd name="connsiteY18" fmla="*/ 4541 h 10000"/>
                    <a:gd name="connsiteX19" fmla="*/ 8634 w 10000"/>
                    <a:gd name="connsiteY19" fmla="*/ 2687 h 10000"/>
                    <a:gd name="connsiteX20" fmla="*/ 8599 w 10000"/>
                    <a:gd name="connsiteY20" fmla="*/ 4207 h 10000"/>
                    <a:gd name="connsiteX21" fmla="*/ 8389 w 10000"/>
                    <a:gd name="connsiteY21" fmla="*/ 4541 h 10000"/>
                    <a:gd name="connsiteX22" fmla="*/ 8571 w 10000"/>
                    <a:gd name="connsiteY22" fmla="*/ 5249 h 10000"/>
                    <a:gd name="connsiteX23" fmla="*/ 8018 w 10000"/>
                    <a:gd name="connsiteY23" fmla="*/ 4680 h 10000"/>
                    <a:gd name="connsiteX24" fmla="*/ 8324 w 10000"/>
                    <a:gd name="connsiteY24" fmla="*/ 5866 h 10000"/>
                    <a:gd name="connsiteX25" fmla="*/ 7871 w 10000"/>
                    <a:gd name="connsiteY25" fmla="*/ 5308 h 10000"/>
                    <a:gd name="connsiteX26" fmla="*/ 7996 w 10000"/>
                    <a:gd name="connsiteY26" fmla="*/ 6475 h 10000"/>
                    <a:gd name="connsiteX27" fmla="*/ 7533 w 10000"/>
                    <a:gd name="connsiteY27" fmla="*/ 6201 h 10000"/>
                    <a:gd name="connsiteX28" fmla="*/ 7503 w 10000"/>
                    <a:gd name="connsiteY28" fmla="*/ 5161 h 10000"/>
                    <a:gd name="connsiteX29" fmla="*/ 7079 w 10000"/>
                    <a:gd name="connsiteY29" fmla="*/ 6065 h 10000"/>
                    <a:gd name="connsiteX30" fmla="*/ 7227 w 10000"/>
                    <a:gd name="connsiteY30" fmla="*/ 4886 h 10000"/>
                    <a:gd name="connsiteX31" fmla="*/ 7079 w 10000"/>
                    <a:gd name="connsiteY31" fmla="*/ 3527 h 10000"/>
                    <a:gd name="connsiteX32" fmla="*/ 6833 w 10000"/>
                    <a:gd name="connsiteY32" fmla="*/ 5161 h 10000"/>
                    <a:gd name="connsiteX33" fmla="*/ 6864 w 10000"/>
                    <a:gd name="connsiteY33" fmla="*/ 6000 h 10000"/>
                    <a:gd name="connsiteX34" fmla="*/ 6681 w 10000"/>
                    <a:gd name="connsiteY34" fmla="*/ 5519 h 10000"/>
                    <a:gd name="connsiteX35" fmla="*/ 6681 w 10000"/>
                    <a:gd name="connsiteY35" fmla="*/ 6610 h 10000"/>
                    <a:gd name="connsiteX36" fmla="*/ 6412 w 10000"/>
                    <a:gd name="connsiteY36" fmla="*/ 5866 h 10000"/>
                    <a:gd name="connsiteX37" fmla="*/ 7321 w 10000"/>
                    <a:gd name="connsiteY37" fmla="*/ 1103 h 10000"/>
                    <a:gd name="connsiteX38" fmla="*/ 7714 w 10000"/>
                    <a:gd name="connsiteY38" fmla="*/ 968 h 10000"/>
                    <a:gd name="connsiteX39" fmla="*/ 7417 w 10000"/>
                    <a:gd name="connsiteY39" fmla="*/ 0 h 10000"/>
                    <a:gd name="connsiteX40" fmla="*/ 7417 w 10000"/>
                    <a:gd name="connsiteY40" fmla="*/ 0 h 10000"/>
                    <a:gd name="connsiteX41" fmla="*/ 7417 w 10000"/>
                    <a:gd name="connsiteY41" fmla="*/ 0 h 10000"/>
                    <a:gd name="connsiteX42" fmla="*/ 7020 w 10000"/>
                    <a:gd name="connsiteY42" fmla="*/ 0 h 10000"/>
                    <a:gd name="connsiteX43" fmla="*/ 7020 w 10000"/>
                    <a:gd name="connsiteY43" fmla="*/ 400 h 10000"/>
                    <a:gd name="connsiteX44" fmla="*/ 7139 w 10000"/>
                    <a:gd name="connsiteY44" fmla="*/ 400 h 10000"/>
                    <a:gd name="connsiteX45" fmla="*/ 5889 w 10000"/>
                    <a:gd name="connsiteY45" fmla="*/ 5161 h 10000"/>
                    <a:gd name="connsiteX46" fmla="*/ 5801 w 10000"/>
                    <a:gd name="connsiteY46" fmla="*/ 4481 h 10000"/>
                    <a:gd name="connsiteX47" fmla="*/ 5650 w 10000"/>
                    <a:gd name="connsiteY47" fmla="*/ 4615 h 10000"/>
                    <a:gd name="connsiteX48" fmla="*/ 5442 w 10000"/>
                    <a:gd name="connsiteY48" fmla="*/ 3924 h 10000"/>
                    <a:gd name="connsiteX49" fmla="*/ 5348 w 10000"/>
                    <a:gd name="connsiteY49" fmla="*/ 5373 h 10000"/>
                    <a:gd name="connsiteX50" fmla="*/ 5168 w 10000"/>
                    <a:gd name="connsiteY50" fmla="*/ 5026 h 10000"/>
                    <a:gd name="connsiteX51" fmla="*/ 5222 w 10000"/>
                    <a:gd name="connsiteY51" fmla="*/ 6201 h 10000"/>
                    <a:gd name="connsiteX52" fmla="*/ 4825 w 10000"/>
                    <a:gd name="connsiteY52" fmla="*/ 5666 h 10000"/>
                    <a:gd name="connsiteX53" fmla="*/ 5034 w 10000"/>
                    <a:gd name="connsiteY53" fmla="*/ 6475 h 10000"/>
                    <a:gd name="connsiteX54" fmla="*/ 4825 w 10000"/>
                    <a:gd name="connsiteY54" fmla="*/ 6610 h 10000"/>
                    <a:gd name="connsiteX55" fmla="*/ 4982 w 10000"/>
                    <a:gd name="connsiteY55" fmla="*/ 7502 h 10000"/>
                    <a:gd name="connsiteX56" fmla="*/ 4645 w 10000"/>
                    <a:gd name="connsiteY56" fmla="*/ 7167 h 10000"/>
                    <a:gd name="connsiteX57" fmla="*/ 4645 w 10000"/>
                    <a:gd name="connsiteY57" fmla="*/ 6129 h 10000"/>
                    <a:gd name="connsiteX58" fmla="*/ 4376 w 10000"/>
                    <a:gd name="connsiteY58" fmla="*/ 6264 h 10000"/>
                    <a:gd name="connsiteX59" fmla="*/ 4376 w 10000"/>
                    <a:gd name="connsiteY59" fmla="*/ 4950 h 10000"/>
                    <a:gd name="connsiteX60" fmla="*/ 4193 w 10000"/>
                    <a:gd name="connsiteY60" fmla="*/ 5161 h 10000"/>
                    <a:gd name="connsiteX61" fmla="*/ 3947 w 10000"/>
                    <a:gd name="connsiteY61" fmla="*/ 4481 h 10000"/>
                    <a:gd name="connsiteX62" fmla="*/ 3639 w 10000"/>
                    <a:gd name="connsiteY62" fmla="*/ 5731 h 10000"/>
                    <a:gd name="connsiteX63" fmla="*/ 3855 w 10000"/>
                    <a:gd name="connsiteY63" fmla="*/ 3724 h 10000"/>
                    <a:gd name="connsiteX64" fmla="*/ 3639 w 10000"/>
                    <a:gd name="connsiteY64" fmla="*/ 3924 h 10000"/>
                    <a:gd name="connsiteX65" fmla="*/ 3821 w 10000"/>
                    <a:gd name="connsiteY65" fmla="*/ 2340 h 10000"/>
                    <a:gd name="connsiteX66" fmla="*/ 3427 w 10000"/>
                    <a:gd name="connsiteY66" fmla="*/ 3166 h 10000"/>
                    <a:gd name="connsiteX67" fmla="*/ 3340 w 10000"/>
                    <a:gd name="connsiteY67" fmla="*/ 2541 h 10000"/>
                    <a:gd name="connsiteX68" fmla="*/ 3186 w 10000"/>
                    <a:gd name="connsiteY68" fmla="*/ 3378 h 10000"/>
                    <a:gd name="connsiteX69" fmla="*/ 2763 w 10000"/>
                    <a:gd name="connsiteY69" fmla="*/ 2065 h 10000"/>
                    <a:gd name="connsiteX70" fmla="*/ 2663 w 10000"/>
                    <a:gd name="connsiteY70" fmla="*/ 1434 h 10000"/>
                    <a:gd name="connsiteX0" fmla="*/ 2663 w 10000"/>
                    <a:gd name="connsiteY0" fmla="*/ 1434 h 10000"/>
                    <a:gd name="connsiteX1" fmla="*/ 1756 w 10000"/>
                    <a:gd name="connsiteY1" fmla="*/ 3527 h 10000"/>
                    <a:gd name="connsiteX2" fmla="*/ 1545 w 10000"/>
                    <a:gd name="connsiteY2" fmla="*/ 3789 h 10000"/>
                    <a:gd name="connsiteX3" fmla="*/ 1415 w 10000"/>
                    <a:gd name="connsiteY3" fmla="*/ 5666 h 10000"/>
                    <a:gd name="connsiteX4" fmla="*/ 965 w 10000"/>
                    <a:gd name="connsiteY4" fmla="*/ 5096 h 10000"/>
                    <a:gd name="connsiteX5" fmla="*/ 934 w 10000"/>
                    <a:gd name="connsiteY5" fmla="*/ 6000 h 10000"/>
                    <a:gd name="connsiteX6" fmla="*/ 236 w 10000"/>
                    <a:gd name="connsiteY6" fmla="*/ 5731 h 10000"/>
                    <a:gd name="connsiteX7" fmla="*/ 628 w 10000"/>
                    <a:gd name="connsiteY7" fmla="*/ 7237 h 10000"/>
                    <a:gd name="connsiteX8" fmla="*/ 266 w 10000"/>
                    <a:gd name="connsiteY8" fmla="*/ 7020 h 10000"/>
                    <a:gd name="connsiteX9" fmla="*/ 512 w 10000"/>
                    <a:gd name="connsiteY9" fmla="*/ 8205 h 10000"/>
                    <a:gd name="connsiteX10" fmla="*/ 207 w 10000"/>
                    <a:gd name="connsiteY10" fmla="*/ 7923 h 10000"/>
                    <a:gd name="connsiteX11" fmla="*/ 0 w 10000"/>
                    <a:gd name="connsiteY11" fmla="*/ 10000 h 10000"/>
                    <a:gd name="connsiteX12" fmla="*/ 10000 w 10000"/>
                    <a:gd name="connsiteY12" fmla="*/ 6129 h 10000"/>
                    <a:gd name="connsiteX13" fmla="*/ 9391 w 10000"/>
                    <a:gd name="connsiteY13" fmla="*/ 5161 h 10000"/>
                    <a:gd name="connsiteX14" fmla="*/ 9545 w 10000"/>
                    <a:gd name="connsiteY14" fmla="*/ 6000 h 10000"/>
                    <a:gd name="connsiteX15" fmla="*/ 9239 w 10000"/>
                    <a:gd name="connsiteY15" fmla="*/ 6410 h 10000"/>
                    <a:gd name="connsiteX16" fmla="*/ 9203 w 10000"/>
                    <a:gd name="connsiteY16" fmla="*/ 5249 h 10000"/>
                    <a:gd name="connsiteX17" fmla="*/ 8658 w 10000"/>
                    <a:gd name="connsiteY17" fmla="*/ 6201 h 10000"/>
                    <a:gd name="connsiteX18" fmla="*/ 8870 w 10000"/>
                    <a:gd name="connsiteY18" fmla="*/ 4541 h 10000"/>
                    <a:gd name="connsiteX19" fmla="*/ 8634 w 10000"/>
                    <a:gd name="connsiteY19" fmla="*/ 2687 h 10000"/>
                    <a:gd name="connsiteX20" fmla="*/ 8599 w 10000"/>
                    <a:gd name="connsiteY20" fmla="*/ 4207 h 10000"/>
                    <a:gd name="connsiteX21" fmla="*/ 8389 w 10000"/>
                    <a:gd name="connsiteY21" fmla="*/ 4541 h 10000"/>
                    <a:gd name="connsiteX22" fmla="*/ 8571 w 10000"/>
                    <a:gd name="connsiteY22" fmla="*/ 5249 h 10000"/>
                    <a:gd name="connsiteX23" fmla="*/ 8018 w 10000"/>
                    <a:gd name="connsiteY23" fmla="*/ 4680 h 10000"/>
                    <a:gd name="connsiteX24" fmla="*/ 8324 w 10000"/>
                    <a:gd name="connsiteY24" fmla="*/ 5866 h 10000"/>
                    <a:gd name="connsiteX25" fmla="*/ 7871 w 10000"/>
                    <a:gd name="connsiteY25" fmla="*/ 5308 h 10000"/>
                    <a:gd name="connsiteX26" fmla="*/ 7996 w 10000"/>
                    <a:gd name="connsiteY26" fmla="*/ 6475 h 10000"/>
                    <a:gd name="connsiteX27" fmla="*/ 7533 w 10000"/>
                    <a:gd name="connsiteY27" fmla="*/ 6201 h 10000"/>
                    <a:gd name="connsiteX28" fmla="*/ 7503 w 10000"/>
                    <a:gd name="connsiteY28" fmla="*/ 5161 h 10000"/>
                    <a:gd name="connsiteX29" fmla="*/ 7079 w 10000"/>
                    <a:gd name="connsiteY29" fmla="*/ 6065 h 10000"/>
                    <a:gd name="connsiteX30" fmla="*/ 7227 w 10000"/>
                    <a:gd name="connsiteY30" fmla="*/ 4886 h 10000"/>
                    <a:gd name="connsiteX31" fmla="*/ 7079 w 10000"/>
                    <a:gd name="connsiteY31" fmla="*/ 3527 h 10000"/>
                    <a:gd name="connsiteX32" fmla="*/ 6833 w 10000"/>
                    <a:gd name="connsiteY32" fmla="*/ 5161 h 10000"/>
                    <a:gd name="connsiteX33" fmla="*/ 6864 w 10000"/>
                    <a:gd name="connsiteY33" fmla="*/ 6000 h 10000"/>
                    <a:gd name="connsiteX34" fmla="*/ 6681 w 10000"/>
                    <a:gd name="connsiteY34" fmla="*/ 5519 h 10000"/>
                    <a:gd name="connsiteX35" fmla="*/ 6681 w 10000"/>
                    <a:gd name="connsiteY35" fmla="*/ 6610 h 10000"/>
                    <a:gd name="connsiteX36" fmla="*/ 6412 w 10000"/>
                    <a:gd name="connsiteY36" fmla="*/ 5866 h 10000"/>
                    <a:gd name="connsiteX37" fmla="*/ 7321 w 10000"/>
                    <a:gd name="connsiteY37" fmla="*/ 1103 h 10000"/>
                    <a:gd name="connsiteX38" fmla="*/ 7714 w 10000"/>
                    <a:gd name="connsiteY38" fmla="*/ 968 h 10000"/>
                    <a:gd name="connsiteX39" fmla="*/ 7417 w 10000"/>
                    <a:gd name="connsiteY39" fmla="*/ 0 h 10000"/>
                    <a:gd name="connsiteX40" fmla="*/ 7417 w 10000"/>
                    <a:gd name="connsiteY40" fmla="*/ 0 h 10000"/>
                    <a:gd name="connsiteX41" fmla="*/ 7417 w 10000"/>
                    <a:gd name="connsiteY41" fmla="*/ 0 h 10000"/>
                    <a:gd name="connsiteX42" fmla="*/ 7020 w 10000"/>
                    <a:gd name="connsiteY42" fmla="*/ 0 h 10000"/>
                    <a:gd name="connsiteX43" fmla="*/ 7020 w 10000"/>
                    <a:gd name="connsiteY43" fmla="*/ 400 h 10000"/>
                    <a:gd name="connsiteX44" fmla="*/ 7139 w 10000"/>
                    <a:gd name="connsiteY44" fmla="*/ 400 h 10000"/>
                    <a:gd name="connsiteX45" fmla="*/ 5889 w 10000"/>
                    <a:gd name="connsiteY45" fmla="*/ 5161 h 10000"/>
                    <a:gd name="connsiteX46" fmla="*/ 5801 w 10000"/>
                    <a:gd name="connsiteY46" fmla="*/ 4481 h 10000"/>
                    <a:gd name="connsiteX47" fmla="*/ 5650 w 10000"/>
                    <a:gd name="connsiteY47" fmla="*/ 4615 h 10000"/>
                    <a:gd name="connsiteX48" fmla="*/ 5442 w 10000"/>
                    <a:gd name="connsiteY48" fmla="*/ 3924 h 10000"/>
                    <a:gd name="connsiteX49" fmla="*/ 5348 w 10000"/>
                    <a:gd name="connsiteY49" fmla="*/ 5373 h 10000"/>
                    <a:gd name="connsiteX50" fmla="*/ 5168 w 10000"/>
                    <a:gd name="connsiteY50" fmla="*/ 5026 h 10000"/>
                    <a:gd name="connsiteX51" fmla="*/ 5222 w 10000"/>
                    <a:gd name="connsiteY51" fmla="*/ 6201 h 10000"/>
                    <a:gd name="connsiteX52" fmla="*/ 4825 w 10000"/>
                    <a:gd name="connsiteY52" fmla="*/ 5666 h 10000"/>
                    <a:gd name="connsiteX53" fmla="*/ 5034 w 10000"/>
                    <a:gd name="connsiteY53" fmla="*/ 6475 h 10000"/>
                    <a:gd name="connsiteX54" fmla="*/ 4825 w 10000"/>
                    <a:gd name="connsiteY54" fmla="*/ 6610 h 10000"/>
                    <a:gd name="connsiteX55" fmla="*/ 4982 w 10000"/>
                    <a:gd name="connsiteY55" fmla="*/ 7502 h 10000"/>
                    <a:gd name="connsiteX56" fmla="*/ 4645 w 10000"/>
                    <a:gd name="connsiteY56" fmla="*/ 7167 h 10000"/>
                    <a:gd name="connsiteX57" fmla="*/ 4645 w 10000"/>
                    <a:gd name="connsiteY57" fmla="*/ 6129 h 10000"/>
                    <a:gd name="connsiteX58" fmla="*/ 4376 w 10000"/>
                    <a:gd name="connsiteY58" fmla="*/ 6264 h 10000"/>
                    <a:gd name="connsiteX59" fmla="*/ 4376 w 10000"/>
                    <a:gd name="connsiteY59" fmla="*/ 4950 h 10000"/>
                    <a:gd name="connsiteX60" fmla="*/ 4193 w 10000"/>
                    <a:gd name="connsiteY60" fmla="*/ 5161 h 10000"/>
                    <a:gd name="connsiteX61" fmla="*/ 3947 w 10000"/>
                    <a:gd name="connsiteY61" fmla="*/ 4481 h 10000"/>
                    <a:gd name="connsiteX62" fmla="*/ 3639 w 10000"/>
                    <a:gd name="connsiteY62" fmla="*/ 5731 h 10000"/>
                    <a:gd name="connsiteX63" fmla="*/ 3855 w 10000"/>
                    <a:gd name="connsiteY63" fmla="*/ 3724 h 10000"/>
                    <a:gd name="connsiteX64" fmla="*/ 3639 w 10000"/>
                    <a:gd name="connsiteY64" fmla="*/ 3924 h 10000"/>
                    <a:gd name="connsiteX65" fmla="*/ 3821 w 10000"/>
                    <a:gd name="connsiteY65" fmla="*/ 2340 h 10000"/>
                    <a:gd name="connsiteX66" fmla="*/ 3427 w 10000"/>
                    <a:gd name="connsiteY66" fmla="*/ 3166 h 10000"/>
                    <a:gd name="connsiteX67" fmla="*/ 3186 w 10000"/>
                    <a:gd name="connsiteY67" fmla="*/ 3378 h 10000"/>
                    <a:gd name="connsiteX68" fmla="*/ 2763 w 10000"/>
                    <a:gd name="connsiteY68" fmla="*/ 2065 h 10000"/>
                    <a:gd name="connsiteX69" fmla="*/ 2663 w 10000"/>
                    <a:gd name="connsiteY69" fmla="*/ 1434 h 10000"/>
                    <a:gd name="connsiteX0" fmla="*/ 2663 w 10000"/>
                    <a:gd name="connsiteY0" fmla="*/ 1434 h 10000"/>
                    <a:gd name="connsiteX1" fmla="*/ 1756 w 10000"/>
                    <a:gd name="connsiteY1" fmla="*/ 3527 h 10000"/>
                    <a:gd name="connsiteX2" fmla="*/ 1545 w 10000"/>
                    <a:gd name="connsiteY2" fmla="*/ 3789 h 10000"/>
                    <a:gd name="connsiteX3" fmla="*/ 1415 w 10000"/>
                    <a:gd name="connsiteY3" fmla="*/ 5666 h 10000"/>
                    <a:gd name="connsiteX4" fmla="*/ 965 w 10000"/>
                    <a:gd name="connsiteY4" fmla="*/ 5096 h 10000"/>
                    <a:gd name="connsiteX5" fmla="*/ 934 w 10000"/>
                    <a:gd name="connsiteY5" fmla="*/ 6000 h 10000"/>
                    <a:gd name="connsiteX6" fmla="*/ 236 w 10000"/>
                    <a:gd name="connsiteY6" fmla="*/ 5731 h 10000"/>
                    <a:gd name="connsiteX7" fmla="*/ 628 w 10000"/>
                    <a:gd name="connsiteY7" fmla="*/ 7237 h 10000"/>
                    <a:gd name="connsiteX8" fmla="*/ 266 w 10000"/>
                    <a:gd name="connsiteY8" fmla="*/ 7020 h 10000"/>
                    <a:gd name="connsiteX9" fmla="*/ 512 w 10000"/>
                    <a:gd name="connsiteY9" fmla="*/ 8205 h 10000"/>
                    <a:gd name="connsiteX10" fmla="*/ 207 w 10000"/>
                    <a:gd name="connsiteY10" fmla="*/ 7923 h 10000"/>
                    <a:gd name="connsiteX11" fmla="*/ 0 w 10000"/>
                    <a:gd name="connsiteY11" fmla="*/ 10000 h 10000"/>
                    <a:gd name="connsiteX12" fmla="*/ 10000 w 10000"/>
                    <a:gd name="connsiteY12" fmla="*/ 6129 h 10000"/>
                    <a:gd name="connsiteX13" fmla="*/ 9391 w 10000"/>
                    <a:gd name="connsiteY13" fmla="*/ 5161 h 10000"/>
                    <a:gd name="connsiteX14" fmla="*/ 9545 w 10000"/>
                    <a:gd name="connsiteY14" fmla="*/ 6000 h 10000"/>
                    <a:gd name="connsiteX15" fmla="*/ 9239 w 10000"/>
                    <a:gd name="connsiteY15" fmla="*/ 6410 h 10000"/>
                    <a:gd name="connsiteX16" fmla="*/ 9203 w 10000"/>
                    <a:gd name="connsiteY16" fmla="*/ 5249 h 10000"/>
                    <a:gd name="connsiteX17" fmla="*/ 8658 w 10000"/>
                    <a:gd name="connsiteY17" fmla="*/ 6201 h 10000"/>
                    <a:gd name="connsiteX18" fmla="*/ 8870 w 10000"/>
                    <a:gd name="connsiteY18" fmla="*/ 4541 h 10000"/>
                    <a:gd name="connsiteX19" fmla="*/ 8634 w 10000"/>
                    <a:gd name="connsiteY19" fmla="*/ 2687 h 10000"/>
                    <a:gd name="connsiteX20" fmla="*/ 8599 w 10000"/>
                    <a:gd name="connsiteY20" fmla="*/ 4207 h 10000"/>
                    <a:gd name="connsiteX21" fmla="*/ 8389 w 10000"/>
                    <a:gd name="connsiteY21" fmla="*/ 4541 h 10000"/>
                    <a:gd name="connsiteX22" fmla="*/ 8571 w 10000"/>
                    <a:gd name="connsiteY22" fmla="*/ 5249 h 10000"/>
                    <a:gd name="connsiteX23" fmla="*/ 8018 w 10000"/>
                    <a:gd name="connsiteY23" fmla="*/ 4680 h 10000"/>
                    <a:gd name="connsiteX24" fmla="*/ 8324 w 10000"/>
                    <a:gd name="connsiteY24" fmla="*/ 5866 h 10000"/>
                    <a:gd name="connsiteX25" fmla="*/ 7871 w 10000"/>
                    <a:gd name="connsiteY25" fmla="*/ 5308 h 10000"/>
                    <a:gd name="connsiteX26" fmla="*/ 7996 w 10000"/>
                    <a:gd name="connsiteY26" fmla="*/ 6475 h 10000"/>
                    <a:gd name="connsiteX27" fmla="*/ 7533 w 10000"/>
                    <a:gd name="connsiteY27" fmla="*/ 6201 h 10000"/>
                    <a:gd name="connsiteX28" fmla="*/ 7503 w 10000"/>
                    <a:gd name="connsiteY28" fmla="*/ 5161 h 10000"/>
                    <a:gd name="connsiteX29" fmla="*/ 7079 w 10000"/>
                    <a:gd name="connsiteY29" fmla="*/ 6065 h 10000"/>
                    <a:gd name="connsiteX30" fmla="*/ 7227 w 10000"/>
                    <a:gd name="connsiteY30" fmla="*/ 4886 h 10000"/>
                    <a:gd name="connsiteX31" fmla="*/ 7079 w 10000"/>
                    <a:gd name="connsiteY31" fmla="*/ 3527 h 10000"/>
                    <a:gd name="connsiteX32" fmla="*/ 6833 w 10000"/>
                    <a:gd name="connsiteY32" fmla="*/ 5161 h 10000"/>
                    <a:gd name="connsiteX33" fmla="*/ 6864 w 10000"/>
                    <a:gd name="connsiteY33" fmla="*/ 6000 h 10000"/>
                    <a:gd name="connsiteX34" fmla="*/ 6681 w 10000"/>
                    <a:gd name="connsiteY34" fmla="*/ 5519 h 10000"/>
                    <a:gd name="connsiteX35" fmla="*/ 6681 w 10000"/>
                    <a:gd name="connsiteY35" fmla="*/ 6610 h 10000"/>
                    <a:gd name="connsiteX36" fmla="*/ 6412 w 10000"/>
                    <a:gd name="connsiteY36" fmla="*/ 5866 h 10000"/>
                    <a:gd name="connsiteX37" fmla="*/ 7321 w 10000"/>
                    <a:gd name="connsiteY37" fmla="*/ 1103 h 10000"/>
                    <a:gd name="connsiteX38" fmla="*/ 7714 w 10000"/>
                    <a:gd name="connsiteY38" fmla="*/ 968 h 10000"/>
                    <a:gd name="connsiteX39" fmla="*/ 7417 w 10000"/>
                    <a:gd name="connsiteY39" fmla="*/ 0 h 10000"/>
                    <a:gd name="connsiteX40" fmla="*/ 7417 w 10000"/>
                    <a:gd name="connsiteY40" fmla="*/ 0 h 10000"/>
                    <a:gd name="connsiteX41" fmla="*/ 7417 w 10000"/>
                    <a:gd name="connsiteY41" fmla="*/ 0 h 10000"/>
                    <a:gd name="connsiteX42" fmla="*/ 7020 w 10000"/>
                    <a:gd name="connsiteY42" fmla="*/ 0 h 10000"/>
                    <a:gd name="connsiteX43" fmla="*/ 7020 w 10000"/>
                    <a:gd name="connsiteY43" fmla="*/ 400 h 10000"/>
                    <a:gd name="connsiteX44" fmla="*/ 7139 w 10000"/>
                    <a:gd name="connsiteY44" fmla="*/ 400 h 10000"/>
                    <a:gd name="connsiteX45" fmla="*/ 5889 w 10000"/>
                    <a:gd name="connsiteY45" fmla="*/ 5161 h 10000"/>
                    <a:gd name="connsiteX46" fmla="*/ 5801 w 10000"/>
                    <a:gd name="connsiteY46" fmla="*/ 4481 h 10000"/>
                    <a:gd name="connsiteX47" fmla="*/ 5650 w 10000"/>
                    <a:gd name="connsiteY47" fmla="*/ 4615 h 10000"/>
                    <a:gd name="connsiteX48" fmla="*/ 5442 w 10000"/>
                    <a:gd name="connsiteY48" fmla="*/ 3924 h 10000"/>
                    <a:gd name="connsiteX49" fmla="*/ 5348 w 10000"/>
                    <a:gd name="connsiteY49" fmla="*/ 5373 h 10000"/>
                    <a:gd name="connsiteX50" fmla="*/ 5168 w 10000"/>
                    <a:gd name="connsiteY50" fmla="*/ 5026 h 10000"/>
                    <a:gd name="connsiteX51" fmla="*/ 5222 w 10000"/>
                    <a:gd name="connsiteY51" fmla="*/ 6201 h 10000"/>
                    <a:gd name="connsiteX52" fmla="*/ 4825 w 10000"/>
                    <a:gd name="connsiteY52" fmla="*/ 5666 h 10000"/>
                    <a:gd name="connsiteX53" fmla="*/ 5034 w 10000"/>
                    <a:gd name="connsiteY53" fmla="*/ 6475 h 10000"/>
                    <a:gd name="connsiteX54" fmla="*/ 4825 w 10000"/>
                    <a:gd name="connsiteY54" fmla="*/ 6610 h 10000"/>
                    <a:gd name="connsiteX55" fmla="*/ 4982 w 10000"/>
                    <a:gd name="connsiteY55" fmla="*/ 7502 h 10000"/>
                    <a:gd name="connsiteX56" fmla="*/ 4645 w 10000"/>
                    <a:gd name="connsiteY56" fmla="*/ 7167 h 10000"/>
                    <a:gd name="connsiteX57" fmla="*/ 4645 w 10000"/>
                    <a:gd name="connsiteY57" fmla="*/ 6129 h 10000"/>
                    <a:gd name="connsiteX58" fmla="*/ 4376 w 10000"/>
                    <a:gd name="connsiteY58" fmla="*/ 6264 h 10000"/>
                    <a:gd name="connsiteX59" fmla="*/ 4376 w 10000"/>
                    <a:gd name="connsiteY59" fmla="*/ 4950 h 10000"/>
                    <a:gd name="connsiteX60" fmla="*/ 4193 w 10000"/>
                    <a:gd name="connsiteY60" fmla="*/ 5161 h 10000"/>
                    <a:gd name="connsiteX61" fmla="*/ 3947 w 10000"/>
                    <a:gd name="connsiteY61" fmla="*/ 4481 h 10000"/>
                    <a:gd name="connsiteX62" fmla="*/ 3639 w 10000"/>
                    <a:gd name="connsiteY62" fmla="*/ 5731 h 10000"/>
                    <a:gd name="connsiteX63" fmla="*/ 3855 w 10000"/>
                    <a:gd name="connsiteY63" fmla="*/ 3724 h 10000"/>
                    <a:gd name="connsiteX64" fmla="*/ 3639 w 10000"/>
                    <a:gd name="connsiteY64" fmla="*/ 3924 h 10000"/>
                    <a:gd name="connsiteX65" fmla="*/ 3427 w 10000"/>
                    <a:gd name="connsiteY65" fmla="*/ 3166 h 10000"/>
                    <a:gd name="connsiteX66" fmla="*/ 3186 w 10000"/>
                    <a:gd name="connsiteY66" fmla="*/ 3378 h 10000"/>
                    <a:gd name="connsiteX67" fmla="*/ 2763 w 10000"/>
                    <a:gd name="connsiteY67" fmla="*/ 2065 h 10000"/>
                    <a:gd name="connsiteX68" fmla="*/ 2663 w 10000"/>
                    <a:gd name="connsiteY68" fmla="*/ 1434 h 10000"/>
                    <a:gd name="connsiteX0" fmla="*/ 2663 w 10000"/>
                    <a:gd name="connsiteY0" fmla="*/ 1434 h 10000"/>
                    <a:gd name="connsiteX1" fmla="*/ 1756 w 10000"/>
                    <a:gd name="connsiteY1" fmla="*/ 3527 h 10000"/>
                    <a:gd name="connsiteX2" fmla="*/ 1545 w 10000"/>
                    <a:gd name="connsiteY2" fmla="*/ 3789 h 10000"/>
                    <a:gd name="connsiteX3" fmla="*/ 1415 w 10000"/>
                    <a:gd name="connsiteY3" fmla="*/ 5666 h 10000"/>
                    <a:gd name="connsiteX4" fmla="*/ 965 w 10000"/>
                    <a:gd name="connsiteY4" fmla="*/ 5096 h 10000"/>
                    <a:gd name="connsiteX5" fmla="*/ 934 w 10000"/>
                    <a:gd name="connsiteY5" fmla="*/ 6000 h 10000"/>
                    <a:gd name="connsiteX6" fmla="*/ 236 w 10000"/>
                    <a:gd name="connsiteY6" fmla="*/ 5731 h 10000"/>
                    <a:gd name="connsiteX7" fmla="*/ 628 w 10000"/>
                    <a:gd name="connsiteY7" fmla="*/ 7237 h 10000"/>
                    <a:gd name="connsiteX8" fmla="*/ 266 w 10000"/>
                    <a:gd name="connsiteY8" fmla="*/ 7020 h 10000"/>
                    <a:gd name="connsiteX9" fmla="*/ 512 w 10000"/>
                    <a:gd name="connsiteY9" fmla="*/ 8205 h 10000"/>
                    <a:gd name="connsiteX10" fmla="*/ 207 w 10000"/>
                    <a:gd name="connsiteY10" fmla="*/ 7923 h 10000"/>
                    <a:gd name="connsiteX11" fmla="*/ 0 w 10000"/>
                    <a:gd name="connsiteY11" fmla="*/ 10000 h 10000"/>
                    <a:gd name="connsiteX12" fmla="*/ 10000 w 10000"/>
                    <a:gd name="connsiteY12" fmla="*/ 6129 h 10000"/>
                    <a:gd name="connsiteX13" fmla="*/ 9391 w 10000"/>
                    <a:gd name="connsiteY13" fmla="*/ 5161 h 10000"/>
                    <a:gd name="connsiteX14" fmla="*/ 9545 w 10000"/>
                    <a:gd name="connsiteY14" fmla="*/ 6000 h 10000"/>
                    <a:gd name="connsiteX15" fmla="*/ 9239 w 10000"/>
                    <a:gd name="connsiteY15" fmla="*/ 6410 h 10000"/>
                    <a:gd name="connsiteX16" fmla="*/ 9203 w 10000"/>
                    <a:gd name="connsiteY16" fmla="*/ 5249 h 10000"/>
                    <a:gd name="connsiteX17" fmla="*/ 8658 w 10000"/>
                    <a:gd name="connsiteY17" fmla="*/ 6201 h 10000"/>
                    <a:gd name="connsiteX18" fmla="*/ 8870 w 10000"/>
                    <a:gd name="connsiteY18" fmla="*/ 4541 h 10000"/>
                    <a:gd name="connsiteX19" fmla="*/ 8634 w 10000"/>
                    <a:gd name="connsiteY19" fmla="*/ 2687 h 10000"/>
                    <a:gd name="connsiteX20" fmla="*/ 8599 w 10000"/>
                    <a:gd name="connsiteY20" fmla="*/ 4207 h 10000"/>
                    <a:gd name="connsiteX21" fmla="*/ 8389 w 10000"/>
                    <a:gd name="connsiteY21" fmla="*/ 4541 h 10000"/>
                    <a:gd name="connsiteX22" fmla="*/ 8571 w 10000"/>
                    <a:gd name="connsiteY22" fmla="*/ 5249 h 10000"/>
                    <a:gd name="connsiteX23" fmla="*/ 8018 w 10000"/>
                    <a:gd name="connsiteY23" fmla="*/ 4680 h 10000"/>
                    <a:gd name="connsiteX24" fmla="*/ 8324 w 10000"/>
                    <a:gd name="connsiteY24" fmla="*/ 5866 h 10000"/>
                    <a:gd name="connsiteX25" fmla="*/ 7871 w 10000"/>
                    <a:gd name="connsiteY25" fmla="*/ 5308 h 10000"/>
                    <a:gd name="connsiteX26" fmla="*/ 7996 w 10000"/>
                    <a:gd name="connsiteY26" fmla="*/ 6475 h 10000"/>
                    <a:gd name="connsiteX27" fmla="*/ 7533 w 10000"/>
                    <a:gd name="connsiteY27" fmla="*/ 6201 h 10000"/>
                    <a:gd name="connsiteX28" fmla="*/ 7503 w 10000"/>
                    <a:gd name="connsiteY28" fmla="*/ 5161 h 10000"/>
                    <a:gd name="connsiteX29" fmla="*/ 7079 w 10000"/>
                    <a:gd name="connsiteY29" fmla="*/ 6065 h 10000"/>
                    <a:gd name="connsiteX30" fmla="*/ 7227 w 10000"/>
                    <a:gd name="connsiteY30" fmla="*/ 4886 h 10000"/>
                    <a:gd name="connsiteX31" fmla="*/ 7079 w 10000"/>
                    <a:gd name="connsiteY31" fmla="*/ 3527 h 10000"/>
                    <a:gd name="connsiteX32" fmla="*/ 6833 w 10000"/>
                    <a:gd name="connsiteY32" fmla="*/ 5161 h 10000"/>
                    <a:gd name="connsiteX33" fmla="*/ 6864 w 10000"/>
                    <a:gd name="connsiteY33" fmla="*/ 6000 h 10000"/>
                    <a:gd name="connsiteX34" fmla="*/ 6681 w 10000"/>
                    <a:gd name="connsiteY34" fmla="*/ 5519 h 10000"/>
                    <a:gd name="connsiteX35" fmla="*/ 6681 w 10000"/>
                    <a:gd name="connsiteY35" fmla="*/ 6610 h 10000"/>
                    <a:gd name="connsiteX36" fmla="*/ 6412 w 10000"/>
                    <a:gd name="connsiteY36" fmla="*/ 5866 h 10000"/>
                    <a:gd name="connsiteX37" fmla="*/ 7321 w 10000"/>
                    <a:gd name="connsiteY37" fmla="*/ 1103 h 10000"/>
                    <a:gd name="connsiteX38" fmla="*/ 7714 w 10000"/>
                    <a:gd name="connsiteY38" fmla="*/ 968 h 10000"/>
                    <a:gd name="connsiteX39" fmla="*/ 7417 w 10000"/>
                    <a:gd name="connsiteY39" fmla="*/ 0 h 10000"/>
                    <a:gd name="connsiteX40" fmla="*/ 7417 w 10000"/>
                    <a:gd name="connsiteY40" fmla="*/ 0 h 10000"/>
                    <a:gd name="connsiteX41" fmla="*/ 7417 w 10000"/>
                    <a:gd name="connsiteY41" fmla="*/ 0 h 10000"/>
                    <a:gd name="connsiteX42" fmla="*/ 7020 w 10000"/>
                    <a:gd name="connsiteY42" fmla="*/ 0 h 10000"/>
                    <a:gd name="connsiteX43" fmla="*/ 7020 w 10000"/>
                    <a:gd name="connsiteY43" fmla="*/ 400 h 10000"/>
                    <a:gd name="connsiteX44" fmla="*/ 7139 w 10000"/>
                    <a:gd name="connsiteY44" fmla="*/ 400 h 10000"/>
                    <a:gd name="connsiteX45" fmla="*/ 5889 w 10000"/>
                    <a:gd name="connsiteY45" fmla="*/ 5161 h 10000"/>
                    <a:gd name="connsiteX46" fmla="*/ 5801 w 10000"/>
                    <a:gd name="connsiteY46" fmla="*/ 4481 h 10000"/>
                    <a:gd name="connsiteX47" fmla="*/ 5650 w 10000"/>
                    <a:gd name="connsiteY47" fmla="*/ 4615 h 10000"/>
                    <a:gd name="connsiteX48" fmla="*/ 5442 w 10000"/>
                    <a:gd name="connsiteY48" fmla="*/ 3924 h 10000"/>
                    <a:gd name="connsiteX49" fmla="*/ 5348 w 10000"/>
                    <a:gd name="connsiteY49" fmla="*/ 5373 h 10000"/>
                    <a:gd name="connsiteX50" fmla="*/ 5168 w 10000"/>
                    <a:gd name="connsiteY50" fmla="*/ 5026 h 10000"/>
                    <a:gd name="connsiteX51" fmla="*/ 5222 w 10000"/>
                    <a:gd name="connsiteY51" fmla="*/ 6201 h 10000"/>
                    <a:gd name="connsiteX52" fmla="*/ 4825 w 10000"/>
                    <a:gd name="connsiteY52" fmla="*/ 5666 h 10000"/>
                    <a:gd name="connsiteX53" fmla="*/ 5034 w 10000"/>
                    <a:gd name="connsiteY53" fmla="*/ 6475 h 10000"/>
                    <a:gd name="connsiteX54" fmla="*/ 4825 w 10000"/>
                    <a:gd name="connsiteY54" fmla="*/ 6610 h 10000"/>
                    <a:gd name="connsiteX55" fmla="*/ 4982 w 10000"/>
                    <a:gd name="connsiteY55" fmla="*/ 7502 h 10000"/>
                    <a:gd name="connsiteX56" fmla="*/ 4645 w 10000"/>
                    <a:gd name="connsiteY56" fmla="*/ 7167 h 10000"/>
                    <a:gd name="connsiteX57" fmla="*/ 4645 w 10000"/>
                    <a:gd name="connsiteY57" fmla="*/ 6129 h 10000"/>
                    <a:gd name="connsiteX58" fmla="*/ 4376 w 10000"/>
                    <a:gd name="connsiteY58" fmla="*/ 6264 h 10000"/>
                    <a:gd name="connsiteX59" fmla="*/ 4376 w 10000"/>
                    <a:gd name="connsiteY59" fmla="*/ 4950 h 10000"/>
                    <a:gd name="connsiteX60" fmla="*/ 4193 w 10000"/>
                    <a:gd name="connsiteY60" fmla="*/ 5161 h 10000"/>
                    <a:gd name="connsiteX61" fmla="*/ 3947 w 10000"/>
                    <a:gd name="connsiteY61" fmla="*/ 4481 h 10000"/>
                    <a:gd name="connsiteX62" fmla="*/ 3639 w 10000"/>
                    <a:gd name="connsiteY62" fmla="*/ 5731 h 10000"/>
                    <a:gd name="connsiteX63" fmla="*/ 3855 w 10000"/>
                    <a:gd name="connsiteY63" fmla="*/ 3724 h 10000"/>
                    <a:gd name="connsiteX64" fmla="*/ 3639 w 10000"/>
                    <a:gd name="connsiteY64" fmla="*/ 3924 h 10000"/>
                    <a:gd name="connsiteX65" fmla="*/ 3186 w 10000"/>
                    <a:gd name="connsiteY65" fmla="*/ 3378 h 10000"/>
                    <a:gd name="connsiteX66" fmla="*/ 2763 w 10000"/>
                    <a:gd name="connsiteY66" fmla="*/ 2065 h 10000"/>
                    <a:gd name="connsiteX67" fmla="*/ 2663 w 10000"/>
                    <a:gd name="connsiteY67" fmla="*/ 1434 h 10000"/>
                    <a:gd name="connsiteX0" fmla="*/ 2663 w 10000"/>
                    <a:gd name="connsiteY0" fmla="*/ 1434 h 10000"/>
                    <a:gd name="connsiteX1" fmla="*/ 1756 w 10000"/>
                    <a:gd name="connsiteY1" fmla="*/ 3527 h 10000"/>
                    <a:gd name="connsiteX2" fmla="*/ 1545 w 10000"/>
                    <a:gd name="connsiteY2" fmla="*/ 3789 h 10000"/>
                    <a:gd name="connsiteX3" fmla="*/ 1415 w 10000"/>
                    <a:gd name="connsiteY3" fmla="*/ 5666 h 10000"/>
                    <a:gd name="connsiteX4" fmla="*/ 965 w 10000"/>
                    <a:gd name="connsiteY4" fmla="*/ 5096 h 10000"/>
                    <a:gd name="connsiteX5" fmla="*/ 934 w 10000"/>
                    <a:gd name="connsiteY5" fmla="*/ 6000 h 10000"/>
                    <a:gd name="connsiteX6" fmla="*/ 236 w 10000"/>
                    <a:gd name="connsiteY6" fmla="*/ 5731 h 10000"/>
                    <a:gd name="connsiteX7" fmla="*/ 628 w 10000"/>
                    <a:gd name="connsiteY7" fmla="*/ 7237 h 10000"/>
                    <a:gd name="connsiteX8" fmla="*/ 266 w 10000"/>
                    <a:gd name="connsiteY8" fmla="*/ 7020 h 10000"/>
                    <a:gd name="connsiteX9" fmla="*/ 512 w 10000"/>
                    <a:gd name="connsiteY9" fmla="*/ 8205 h 10000"/>
                    <a:gd name="connsiteX10" fmla="*/ 207 w 10000"/>
                    <a:gd name="connsiteY10" fmla="*/ 7923 h 10000"/>
                    <a:gd name="connsiteX11" fmla="*/ 0 w 10000"/>
                    <a:gd name="connsiteY11" fmla="*/ 10000 h 10000"/>
                    <a:gd name="connsiteX12" fmla="*/ 10000 w 10000"/>
                    <a:gd name="connsiteY12" fmla="*/ 6129 h 10000"/>
                    <a:gd name="connsiteX13" fmla="*/ 9391 w 10000"/>
                    <a:gd name="connsiteY13" fmla="*/ 5161 h 10000"/>
                    <a:gd name="connsiteX14" fmla="*/ 9545 w 10000"/>
                    <a:gd name="connsiteY14" fmla="*/ 6000 h 10000"/>
                    <a:gd name="connsiteX15" fmla="*/ 9239 w 10000"/>
                    <a:gd name="connsiteY15" fmla="*/ 6410 h 10000"/>
                    <a:gd name="connsiteX16" fmla="*/ 9203 w 10000"/>
                    <a:gd name="connsiteY16" fmla="*/ 5249 h 10000"/>
                    <a:gd name="connsiteX17" fmla="*/ 8658 w 10000"/>
                    <a:gd name="connsiteY17" fmla="*/ 6201 h 10000"/>
                    <a:gd name="connsiteX18" fmla="*/ 8870 w 10000"/>
                    <a:gd name="connsiteY18" fmla="*/ 4541 h 10000"/>
                    <a:gd name="connsiteX19" fmla="*/ 8634 w 10000"/>
                    <a:gd name="connsiteY19" fmla="*/ 2687 h 10000"/>
                    <a:gd name="connsiteX20" fmla="*/ 8599 w 10000"/>
                    <a:gd name="connsiteY20" fmla="*/ 4207 h 10000"/>
                    <a:gd name="connsiteX21" fmla="*/ 8389 w 10000"/>
                    <a:gd name="connsiteY21" fmla="*/ 4541 h 10000"/>
                    <a:gd name="connsiteX22" fmla="*/ 8571 w 10000"/>
                    <a:gd name="connsiteY22" fmla="*/ 5249 h 10000"/>
                    <a:gd name="connsiteX23" fmla="*/ 8018 w 10000"/>
                    <a:gd name="connsiteY23" fmla="*/ 4680 h 10000"/>
                    <a:gd name="connsiteX24" fmla="*/ 8324 w 10000"/>
                    <a:gd name="connsiteY24" fmla="*/ 5866 h 10000"/>
                    <a:gd name="connsiteX25" fmla="*/ 7871 w 10000"/>
                    <a:gd name="connsiteY25" fmla="*/ 5308 h 10000"/>
                    <a:gd name="connsiteX26" fmla="*/ 7996 w 10000"/>
                    <a:gd name="connsiteY26" fmla="*/ 6475 h 10000"/>
                    <a:gd name="connsiteX27" fmla="*/ 7533 w 10000"/>
                    <a:gd name="connsiteY27" fmla="*/ 6201 h 10000"/>
                    <a:gd name="connsiteX28" fmla="*/ 7503 w 10000"/>
                    <a:gd name="connsiteY28" fmla="*/ 5161 h 10000"/>
                    <a:gd name="connsiteX29" fmla="*/ 7079 w 10000"/>
                    <a:gd name="connsiteY29" fmla="*/ 6065 h 10000"/>
                    <a:gd name="connsiteX30" fmla="*/ 7227 w 10000"/>
                    <a:gd name="connsiteY30" fmla="*/ 4886 h 10000"/>
                    <a:gd name="connsiteX31" fmla="*/ 7079 w 10000"/>
                    <a:gd name="connsiteY31" fmla="*/ 3527 h 10000"/>
                    <a:gd name="connsiteX32" fmla="*/ 6833 w 10000"/>
                    <a:gd name="connsiteY32" fmla="*/ 5161 h 10000"/>
                    <a:gd name="connsiteX33" fmla="*/ 6864 w 10000"/>
                    <a:gd name="connsiteY33" fmla="*/ 6000 h 10000"/>
                    <a:gd name="connsiteX34" fmla="*/ 6681 w 10000"/>
                    <a:gd name="connsiteY34" fmla="*/ 5519 h 10000"/>
                    <a:gd name="connsiteX35" fmla="*/ 6681 w 10000"/>
                    <a:gd name="connsiteY35" fmla="*/ 6610 h 10000"/>
                    <a:gd name="connsiteX36" fmla="*/ 6412 w 10000"/>
                    <a:gd name="connsiteY36" fmla="*/ 5866 h 10000"/>
                    <a:gd name="connsiteX37" fmla="*/ 7321 w 10000"/>
                    <a:gd name="connsiteY37" fmla="*/ 1103 h 10000"/>
                    <a:gd name="connsiteX38" fmla="*/ 7714 w 10000"/>
                    <a:gd name="connsiteY38" fmla="*/ 968 h 10000"/>
                    <a:gd name="connsiteX39" fmla="*/ 7417 w 10000"/>
                    <a:gd name="connsiteY39" fmla="*/ 0 h 10000"/>
                    <a:gd name="connsiteX40" fmla="*/ 7417 w 10000"/>
                    <a:gd name="connsiteY40" fmla="*/ 0 h 10000"/>
                    <a:gd name="connsiteX41" fmla="*/ 7417 w 10000"/>
                    <a:gd name="connsiteY41" fmla="*/ 0 h 10000"/>
                    <a:gd name="connsiteX42" fmla="*/ 7020 w 10000"/>
                    <a:gd name="connsiteY42" fmla="*/ 0 h 10000"/>
                    <a:gd name="connsiteX43" fmla="*/ 7020 w 10000"/>
                    <a:gd name="connsiteY43" fmla="*/ 400 h 10000"/>
                    <a:gd name="connsiteX44" fmla="*/ 7139 w 10000"/>
                    <a:gd name="connsiteY44" fmla="*/ 400 h 10000"/>
                    <a:gd name="connsiteX45" fmla="*/ 5889 w 10000"/>
                    <a:gd name="connsiteY45" fmla="*/ 5161 h 10000"/>
                    <a:gd name="connsiteX46" fmla="*/ 5801 w 10000"/>
                    <a:gd name="connsiteY46" fmla="*/ 4481 h 10000"/>
                    <a:gd name="connsiteX47" fmla="*/ 5650 w 10000"/>
                    <a:gd name="connsiteY47" fmla="*/ 4615 h 10000"/>
                    <a:gd name="connsiteX48" fmla="*/ 5442 w 10000"/>
                    <a:gd name="connsiteY48" fmla="*/ 3924 h 10000"/>
                    <a:gd name="connsiteX49" fmla="*/ 5348 w 10000"/>
                    <a:gd name="connsiteY49" fmla="*/ 5373 h 10000"/>
                    <a:gd name="connsiteX50" fmla="*/ 5168 w 10000"/>
                    <a:gd name="connsiteY50" fmla="*/ 5026 h 10000"/>
                    <a:gd name="connsiteX51" fmla="*/ 5222 w 10000"/>
                    <a:gd name="connsiteY51" fmla="*/ 6201 h 10000"/>
                    <a:gd name="connsiteX52" fmla="*/ 4825 w 10000"/>
                    <a:gd name="connsiteY52" fmla="*/ 5666 h 10000"/>
                    <a:gd name="connsiteX53" fmla="*/ 5034 w 10000"/>
                    <a:gd name="connsiteY53" fmla="*/ 6475 h 10000"/>
                    <a:gd name="connsiteX54" fmla="*/ 4825 w 10000"/>
                    <a:gd name="connsiteY54" fmla="*/ 6610 h 10000"/>
                    <a:gd name="connsiteX55" fmla="*/ 4982 w 10000"/>
                    <a:gd name="connsiteY55" fmla="*/ 7502 h 10000"/>
                    <a:gd name="connsiteX56" fmla="*/ 4645 w 10000"/>
                    <a:gd name="connsiteY56" fmla="*/ 7167 h 10000"/>
                    <a:gd name="connsiteX57" fmla="*/ 4645 w 10000"/>
                    <a:gd name="connsiteY57" fmla="*/ 6129 h 10000"/>
                    <a:gd name="connsiteX58" fmla="*/ 4376 w 10000"/>
                    <a:gd name="connsiteY58" fmla="*/ 6264 h 10000"/>
                    <a:gd name="connsiteX59" fmla="*/ 4376 w 10000"/>
                    <a:gd name="connsiteY59" fmla="*/ 4950 h 10000"/>
                    <a:gd name="connsiteX60" fmla="*/ 4193 w 10000"/>
                    <a:gd name="connsiteY60" fmla="*/ 5161 h 10000"/>
                    <a:gd name="connsiteX61" fmla="*/ 3947 w 10000"/>
                    <a:gd name="connsiteY61" fmla="*/ 4481 h 10000"/>
                    <a:gd name="connsiteX62" fmla="*/ 3639 w 10000"/>
                    <a:gd name="connsiteY62" fmla="*/ 5731 h 10000"/>
                    <a:gd name="connsiteX63" fmla="*/ 3639 w 10000"/>
                    <a:gd name="connsiteY63" fmla="*/ 3924 h 10000"/>
                    <a:gd name="connsiteX64" fmla="*/ 3186 w 10000"/>
                    <a:gd name="connsiteY64" fmla="*/ 3378 h 10000"/>
                    <a:gd name="connsiteX65" fmla="*/ 2763 w 10000"/>
                    <a:gd name="connsiteY65" fmla="*/ 2065 h 10000"/>
                    <a:gd name="connsiteX66" fmla="*/ 2663 w 10000"/>
                    <a:gd name="connsiteY66" fmla="*/ 1434 h 10000"/>
                    <a:gd name="connsiteX0" fmla="*/ 2663 w 10000"/>
                    <a:gd name="connsiteY0" fmla="*/ 1434 h 10000"/>
                    <a:gd name="connsiteX1" fmla="*/ 1756 w 10000"/>
                    <a:gd name="connsiteY1" fmla="*/ 3527 h 10000"/>
                    <a:gd name="connsiteX2" fmla="*/ 1545 w 10000"/>
                    <a:gd name="connsiteY2" fmla="*/ 3789 h 10000"/>
                    <a:gd name="connsiteX3" fmla="*/ 1415 w 10000"/>
                    <a:gd name="connsiteY3" fmla="*/ 5666 h 10000"/>
                    <a:gd name="connsiteX4" fmla="*/ 965 w 10000"/>
                    <a:gd name="connsiteY4" fmla="*/ 5096 h 10000"/>
                    <a:gd name="connsiteX5" fmla="*/ 934 w 10000"/>
                    <a:gd name="connsiteY5" fmla="*/ 6000 h 10000"/>
                    <a:gd name="connsiteX6" fmla="*/ 236 w 10000"/>
                    <a:gd name="connsiteY6" fmla="*/ 5731 h 10000"/>
                    <a:gd name="connsiteX7" fmla="*/ 628 w 10000"/>
                    <a:gd name="connsiteY7" fmla="*/ 7237 h 10000"/>
                    <a:gd name="connsiteX8" fmla="*/ 266 w 10000"/>
                    <a:gd name="connsiteY8" fmla="*/ 7020 h 10000"/>
                    <a:gd name="connsiteX9" fmla="*/ 512 w 10000"/>
                    <a:gd name="connsiteY9" fmla="*/ 8205 h 10000"/>
                    <a:gd name="connsiteX10" fmla="*/ 207 w 10000"/>
                    <a:gd name="connsiteY10" fmla="*/ 7923 h 10000"/>
                    <a:gd name="connsiteX11" fmla="*/ 0 w 10000"/>
                    <a:gd name="connsiteY11" fmla="*/ 10000 h 10000"/>
                    <a:gd name="connsiteX12" fmla="*/ 10000 w 10000"/>
                    <a:gd name="connsiteY12" fmla="*/ 6129 h 10000"/>
                    <a:gd name="connsiteX13" fmla="*/ 9391 w 10000"/>
                    <a:gd name="connsiteY13" fmla="*/ 5161 h 10000"/>
                    <a:gd name="connsiteX14" fmla="*/ 9545 w 10000"/>
                    <a:gd name="connsiteY14" fmla="*/ 6000 h 10000"/>
                    <a:gd name="connsiteX15" fmla="*/ 9239 w 10000"/>
                    <a:gd name="connsiteY15" fmla="*/ 6410 h 10000"/>
                    <a:gd name="connsiteX16" fmla="*/ 9203 w 10000"/>
                    <a:gd name="connsiteY16" fmla="*/ 5249 h 10000"/>
                    <a:gd name="connsiteX17" fmla="*/ 8658 w 10000"/>
                    <a:gd name="connsiteY17" fmla="*/ 6201 h 10000"/>
                    <a:gd name="connsiteX18" fmla="*/ 8870 w 10000"/>
                    <a:gd name="connsiteY18" fmla="*/ 4541 h 10000"/>
                    <a:gd name="connsiteX19" fmla="*/ 8634 w 10000"/>
                    <a:gd name="connsiteY19" fmla="*/ 2687 h 10000"/>
                    <a:gd name="connsiteX20" fmla="*/ 8599 w 10000"/>
                    <a:gd name="connsiteY20" fmla="*/ 4207 h 10000"/>
                    <a:gd name="connsiteX21" fmla="*/ 8389 w 10000"/>
                    <a:gd name="connsiteY21" fmla="*/ 4541 h 10000"/>
                    <a:gd name="connsiteX22" fmla="*/ 8571 w 10000"/>
                    <a:gd name="connsiteY22" fmla="*/ 5249 h 10000"/>
                    <a:gd name="connsiteX23" fmla="*/ 8018 w 10000"/>
                    <a:gd name="connsiteY23" fmla="*/ 4680 h 10000"/>
                    <a:gd name="connsiteX24" fmla="*/ 8324 w 10000"/>
                    <a:gd name="connsiteY24" fmla="*/ 5866 h 10000"/>
                    <a:gd name="connsiteX25" fmla="*/ 7871 w 10000"/>
                    <a:gd name="connsiteY25" fmla="*/ 5308 h 10000"/>
                    <a:gd name="connsiteX26" fmla="*/ 7996 w 10000"/>
                    <a:gd name="connsiteY26" fmla="*/ 6475 h 10000"/>
                    <a:gd name="connsiteX27" fmla="*/ 7533 w 10000"/>
                    <a:gd name="connsiteY27" fmla="*/ 6201 h 10000"/>
                    <a:gd name="connsiteX28" fmla="*/ 7503 w 10000"/>
                    <a:gd name="connsiteY28" fmla="*/ 5161 h 10000"/>
                    <a:gd name="connsiteX29" fmla="*/ 7079 w 10000"/>
                    <a:gd name="connsiteY29" fmla="*/ 6065 h 10000"/>
                    <a:gd name="connsiteX30" fmla="*/ 7227 w 10000"/>
                    <a:gd name="connsiteY30" fmla="*/ 4886 h 10000"/>
                    <a:gd name="connsiteX31" fmla="*/ 7079 w 10000"/>
                    <a:gd name="connsiteY31" fmla="*/ 3527 h 10000"/>
                    <a:gd name="connsiteX32" fmla="*/ 6833 w 10000"/>
                    <a:gd name="connsiteY32" fmla="*/ 5161 h 10000"/>
                    <a:gd name="connsiteX33" fmla="*/ 6864 w 10000"/>
                    <a:gd name="connsiteY33" fmla="*/ 6000 h 10000"/>
                    <a:gd name="connsiteX34" fmla="*/ 6681 w 10000"/>
                    <a:gd name="connsiteY34" fmla="*/ 5519 h 10000"/>
                    <a:gd name="connsiteX35" fmla="*/ 6681 w 10000"/>
                    <a:gd name="connsiteY35" fmla="*/ 6610 h 10000"/>
                    <a:gd name="connsiteX36" fmla="*/ 6412 w 10000"/>
                    <a:gd name="connsiteY36" fmla="*/ 5866 h 10000"/>
                    <a:gd name="connsiteX37" fmla="*/ 7321 w 10000"/>
                    <a:gd name="connsiteY37" fmla="*/ 1103 h 10000"/>
                    <a:gd name="connsiteX38" fmla="*/ 7714 w 10000"/>
                    <a:gd name="connsiteY38" fmla="*/ 968 h 10000"/>
                    <a:gd name="connsiteX39" fmla="*/ 7417 w 10000"/>
                    <a:gd name="connsiteY39" fmla="*/ 0 h 10000"/>
                    <a:gd name="connsiteX40" fmla="*/ 7417 w 10000"/>
                    <a:gd name="connsiteY40" fmla="*/ 0 h 10000"/>
                    <a:gd name="connsiteX41" fmla="*/ 7417 w 10000"/>
                    <a:gd name="connsiteY41" fmla="*/ 0 h 10000"/>
                    <a:gd name="connsiteX42" fmla="*/ 7020 w 10000"/>
                    <a:gd name="connsiteY42" fmla="*/ 0 h 10000"/>
                    <a:gd name="connsiteX43" fmla="*/ 7020 w 10000"/>
                    <a:gd name="connsiteY43" fmla="*/ 400 h 10000"/>
                    <a:gd name="connsiteX44" fmla="*/ 7139 w 10000"/>
                    <a:gd name="connsiteY44" fmla="*/ 400 h 10000"/>
                    <a:gd name="connsiteX45" fmla="*/ 5889 w 10000"/>
                    <a:gd name="connsiteY45" fmla="*/ 5161 h 10000"/>
                    <a:gd name="connsiteX46" fmla="*/ 5801 w 10000"/>
                    <a:gd name="connsiteY46" fmla="*/ 4481 h 10000"/>
                    <a:gd name="connsiteX47" fmla="*/ 5650 w 10000"/>
                    <a:gd name="connsiteY47" fmla="*/ 4615 h 10000"/>
                    <a:gd name="connsiteX48" fmla="*/ 5442 w 10000"/>
                    <a:gd name="connsiteY48" fmla="*/ 3924 h 10000"/>
                    <a:gd name="connsiteX49" fmla="*/ 5348 w 10000"/>
                    <a:gd name="connsiteY49" fmla="*/ 5373 h 10000"/>
                    <a:gd name="connsiteX50" fmla="*/ 5168 w 10000"/>
                    <a:gd name="connsiteY50" fmla="*/ 5026 h 10000"/>
                    <a:gd name="connsiteX51" fmla="*/ 5222 w 10000"/>
                    <a:gd name="connsiteY51" fmla="*/ 6201 h 10000"/>
                    <a:gd name="connsiteX52" fmla="*/ 4825 w 10000"/>
                    <a:gd name="connsiteY52" fmla="*/ 5666 h 10000"/>
                    <a:gd name="connsiteX53" fmla="*/ 5034 w 10000"/>
                    <a:gd name="connsiteY53" fmla="*/ 6475 h 10000"/>
                    <a:gd name="connsiteX54" fmla="*/ 4825 w 10000"/>
                    <a:gd name="connsiteY54" fmla="*/ 6610 h 10000"/>
                    <a:gd name="connsiteX55" fmla="*/ 4982 w 10000"/>
                    <a:gd name="connsiteY55" fmla="*/ 7502 h 10000"/>
                    <a:gd name="connsiteX56" fmla="*/ 4645 w 10000"/>
                    <a:gd name="connsiteY56" fmla="*/ 7167 h 10000"/>
                    <a:gd name="connsiteX57" fmla="*/ 4645 w 10000"/>
                    <a:gd name="connsiteY57" fmla="*/ 6129 h 10000"/>
                    <a:gd name="connsiteX58" fmla="*/ 4376 w 10000"/>
                    <a:gd name="connsiteY58" fmla="*/ 6264 h 10000"/>
                    <a:gd name="connsiteX59" fmla="*/ 4376 w 10000"/>
                    <a:gd name="connsiteY59" fmla="*/ 4950 h 10000"/>
                    <a:gd name="connsiteX60" fmla="*/ 4193 w 10000"/>
                    <a:gd name="connsiteY60" fmla="*/ 5161 h 10000"/>
                    <a:gd name="connsiteX61" fmla="*/ 3947 w 10000"/>
                    <a:gd name="connsiteY61" fmla="*/ 4481 h 10000"/>
                    <a:gd name="connsiteX62" fmla="*/ 3639 w 10000"/>
                    <a:gd name="connsiteY62" fmla="*/ 5731 h 10000"/>
                    <a:gd name="connsiteX63" fmla="*/ 3186 w 10000"/>
                    <a:gd name="connsiteY63" fmla="*/ 3378 h 10000"/>
                    <a:gd name="connsiteX64" fmla="*/ 2763 w 10000"/>
                    <a:gd name="connsiteY64" fmla="*/ 2065 h 10000"/>
                    <a:gd name="connsiteX65" fmla="*/ 2663 w 10000"/>
                    <a:gd name="connsiteY65" fmla="*/ 1434 h 10000"/>
                    <a:gd name="connsiteX0" fmla="*/ 2663 w 10000"/>
                    <a:gd name="connsiteY0" fmla="*/ 1434 h 10000"/>
                    <a:gd name="connsiteX1" fmla="*/ 1756 w 10000"/>
                    <a:gd name="connsiteY1" fmla="*/ 3527 h 10000"/>
                    <a:gd name="connsiteX2" fmla="*/ 1545 w 10000"/>
                    <a:gd name="connsiteY2" fmla="*/ 3789 h 10000"/>
                    <a:gd name="connsiteX3" fmla="*/ 1415 w 10000"/>
                    <a:gd name="connsiteY3" fmla="*/ 5666 h 10000"/>
                    <a:gd name="connsiteX4" fmla="*/ 965 w 10000"/>
                    <a:gd name="connsiteY4" fmla="*/ 5096 h 10000"/>
                    <a:gd name="connsiteX5" fmla="*/ 934 w 10000"/>
                    <a:gd name="connsiteY5" fmla="*/ 6000 h 10000"/>
                    <a:gd name="connsiteX6" fmla="*/ 236 w 10000"/>
                    <a:gd name="connsiteY6" fmla="*/ 5731 h 10000"/>
                    <a:gd name="connsiteX7" fmla="*/ 628 w 10000"/>
                    <a:gd name="connsiteY7" fmla="*/ 7237 h 10000"/>
                    <a:gd name="connsiteX8" fmla="*/ 266 w 10000"/>
                    <a:gd name="connsiteY8" fmla="*/ 7020 h 10000"/>
                    <a:gd name="connsiteX9" fmla="*/ 512 w 10000"/>
                    <a:gd name="connsiteY9" fmla="*/ 8205 h 10000"/>
                    <a:gd name="connsiteX10" fmla="*/ 207 w 10000"/>
                    <a:gd name="connsiteY10" fmla="*/ 7923 h 10000"/>
                    <a:gd name="connsiteX11" fmla="*/ 0 w 10000"/>
                    <a:gd name="connsiteY11" fmla="*/ 10000 h 10000"/>
                    <a:gd name="connsiteX12" fmla="*/ 10000 w 10000"/>
                    <a:gd name="connsiteY12" fmla="*/ 6129 h 10000"/>
                    <a:gd name="connsiteX13" fmla="*/ 9391 w 10000"/>
                    <a:gd name="connsiteY13" fmla="*/ 5161 h 10000"/>
                    <a:gd name="connsiteX14" fmla="*/ 9545 w 10000"/>
                    <a:gd name="connsiteY14" fmla="*/ 6000 h 10000"/>
                    <a:gd name="connsiteX15" fmla="*/ 9239 w 10000"/>
                    <a:gd name="connsiteY15" fmla="*/ 6410 h 10000"/>
                    <a:gd name="connsiteX16" fmla="*/ 9203 w 10000"/>
                    <a:gd name="connsiteY16" fmla="*/ 5249 h 10000"/>
                    <a:gd name="connsiteX17" fmla="*/ 8658 w 10000"/>
                    <a:gd name="connsiteY17" fmla="*/ 6201 h 10000"/>
                    <a:gd name="connsiteX18" fmla="*/ 8870 w 10000"/>
                    <a:gd name="connsiteY18" fmla="*/ 4541 h 10000"/>
                    <a:gd name="connsiteX19" fmla="*/ 8634 w 10000"/>
                    <a:gd name="connsiteY19" fmla="*/ 2687 h 10000"/>
                    <a:gd name="connsiteX20" fmla="*/ 8599 w 10000"/>
                    <a:gd name="connsiteY20" fmla="*/ 4207 h 10000"/>
                    <a:gd name="connsiteX21" fmla="*/ 8389 w 10000"/>
                    <a:gd name="connsiteY21" fmla="*/ 4541 h 10000"/>
                    <a:gd name="connsiteX22" fmla="*/ 8571 w 10000"/>
                    <a:gd name="connsiteY22" fmla="*/ 5249 h 10000"/>
                    <a:gd name="connsiteX23" fmla="*/ 8018 w 10000"/>
                    <a:gd name="connsiteY23" fmla="*/ 4680 h 10000"/>
                    <a:gd name="connsiteX24" fmla="*/ 8324 w 10000"/>
                    <a:gd name="connsiteY24" fmla="*/ 5866 h 10000"/>
                    <a:gd name="connsiteX25" fmla="*/ 7871 w 10000"/>
                    <a:gd name="connsiteY25" fmla="*/ 5308 h 10000"/>
                    <a:gd name="connsiteX26" fmla="*/ 7996 w 10000"/>
                    <a:gd name="connsiteY26" fmla="*/ 6475 h 10000"/>
                    <a:gd name="connsiteX27" fmla="*/ 7533 w 10000"/>
                    <a:gd name="connsiteY27" fmla="*/ 6201 h 10000"/>
                    <a:gd name="connsiteX28" fmla="*/ 7503 w 10000"/>
                    <a:gd name="connsiteY28" fmla="*/ 5161 h 10000"/>
                    <a:gd name="connsiteX29" fmla="*/ 7079 w 10000"/>
                    <a:gd name="connsiteY29" fmla="*/ 6065 h 10000"/>
                    <a:gd name="connsiteX30" fmla="*/ 7227 w 10000"/>
                    <a:gd name="connsiteY30" fmla="*/ 4886 h 10000"/>
                    <a:gd name="connsiteX31" fmla="*/ 7079 w 10000"/>
                    <a:gd name="connsiteY31" fmla="*/ 3527 h 10000"/>
                    <a:gd name="connsiteX32" fmla="*/ 6833 w 10000"/>
                    <a:gd name="connsiteY32" fmla="*/ 5161 h 10000"/>
                    <a:gd name="connsiteX33" fmla="*/ 6864 w 10000"/>
                    <a:gd name="connsiteY33" fmla="*/ 6000 h 10000"/>
                    <a:gd name="connsiteX34" fmla="*/ 6681 w 10000"/>
                    <a:gd name="connsiteY34" fmla="*/ 5519 h 10000"/>
                    <a:gd name="connsiteX35" fmla="*/ 6681 w 10000"/>
                    <a:gd name="connsiteY35" fmla="*/ 6610 h 10000"/>
                    <a:gd name="connsiteX36" fmla="*/ 6412 w 10000"/>
                    <a:gd name="connsiteY36" fmla="*/ 5866 h 10000"/>
                    <a:gd name="connsiteX37" fmla="*/ 7321 w 10000"/>
                    <a:gd name="connsiteY37" fmla="*/ 1103 h 10000"/>
                    <a:gd name="connsiteX38" fmla="*/ 7714 w 10000"/>
                    <a:gd name="connsiteY38" fmla="*/ 968 h 10000"/>
                    <a:gd name="connsiteX39" fmla="*/ 7417 w 10000"/>
                    <a:gd name="connsiteY39" fmla="*/ 0 h 10000"/>
                    <a:gd name="connsiteX40" fmla="*/ 7417 w 10000"/>
                    <a:gd name="connsiteY40" fmla="*/ 0 h 10000"/>
                    <a:gd name="connsiteX41" fmla="*/ 7417 w 10000"/>
                    <a:gd name="connsiteY41" fmla="*/ 0 h 10000"/>
                    <a:gd name="connsiteX42" fmla="*/ 7020 w 10000"/>
                    <a:gd name="connsiteY42" fmla="*/ 0 h 10000"/>
                    <a:gd name="connsiteX43" fmla="*/ 7020 w 10000"/>
                    <a:gd name="connsiteY43" fmla="*/ 400 h 10000"/>
                    <a:gd name="connsiteX44" fmla="*/ 7139 w 10000"/>
                    <a:gd name="connsiteY44" fmla="*/ 400 h 10000"/>
                    <a:gd name="connsiteX45" fmla="*/ 5889 w 10000"/>
                    <a:gd name="connsiteY45" fmla="*/ 5161 h 10000"/>
                    <a:gd name="connsiteX46" fmla="*/ 5801 w 10000"/>
                    <a:gd name="connsiteY46" fmla="*/ 4481 h 10000"/>
                    <a:gd name="connsiteX47" fmla="*/ 5650 w 10000"/>
                    <a:gd name="connsiteY47" fmla="*/ 4615 h 10000"/>
                    <a:gd name="connsiteX48" fmla="*/ 5442 w 10000"/>
                    <a:gd name="connsiteY48" fmla="*/ 3924 h 10000"/>
                    <a:gd name="connsiteX49" fmla="*/ 5348 w 10000"/>
                    <a:gd name="connsiteY49" fmla="*/ 5373 h 10000"/>
                    <a:gd name="connsiteX50" fmla="*/ 5168 w 10000"/>
                    <a:gd name="connsiteY50" fmla="*/ 5026 h 10000"/>
                    <a:gd name="connsiteX51" fmla="*/ 5222 w 10000"/>
                    <a:gd name="connsiteY51" fmla="*/ 6201 h 10000"/>
                    <a:gd name="connsiteX52" fmla="*/ 4825 w 10000"/>
                    <a:gd name="connsiteY52" fmla="*/ 5666 h 10000"/>
                    <a:gd name="connsiteX53" fmla="*/ 5034 w 10000"/>
                    <a:gd name="connsiteY53" fmla="*/ 6475 h 10000"/>
                    <a:gd name="connsiteX54" fmla="*/ 4825 w 10000"/>
                    <a:gd name="connsiteY54" fmla="*/ 6610 h 10000"/>
                    <a:gd name="connsiteX55" fmla="*/ 4982 w 10000"/>
                    <a:gd name="connsiteY55" fmla="*/ 7502 h 10000"/>
                    <a:gd name="connsiteX56" fmla="*/ 4645 w 10000"/>
                    <a:gd name="connsiteY56" fmla="*/ 7167 h 10000"/>
                    <a:gd name="connsiteX57" fmla="*/ 4645 w 10000"/>
                    <a:gd name="connsiteY57" fmla="*/ 6129 h 10000"/>
                    <a:gd name="connsiteX58" fmla="*/ 4376 w 10000"/>
                    <a:gd name="connsiteY58" fmla="*/ 6264 h 10000"/>
                    <a:gd name="connsiteX59" fmla="*/ 4376 w 10000"/>
                    <a:gd name="connsiteY59" fmla="*/ 4950 h 10000"/>
                    <a:gd name="connsiteX60" fmla="*/ 4193 w 10000"/>
                    <a:gd name="connsiteY60" fmla="*/ 5161 h 10000"/>
                    <a:gd name="connsiteX61" fmla="*/ 3947 w 10000"/>
                    <a:gd name="connsiteY61" fmla="*/ 4481 h 10000"/>
                    <a:gd name="connsiteX62" fmla="*/ 3639 w 10000"/>
                    <a:gd name="connsiteY62" fmla="*/ 5731 h 10000"/>
                    <a:gd name="connsiteX63" fmla="*/ 2763 w 10000"/>
                    <a:gd name="connsiteY63" fmla="*/ 2065 h 10000"/>
                    <a:gd name="connsiteX64" fmla="*/ 2663 w 10000"/>
                    <a:gd name="connsiteY64" fmla="*/ 1434 h 10000"/>
                    <a:gd name="connsiteX0" fmla="*/ 2663 w 10000"/>
                    <a:gd name="connsiteY0" fmla="*/ 1434 h 10000"/>
                    <a:gd name="connsiteX1" fmla="*/ 1756 w 10000"/>
                    <a:gd name="connsiteY1" fmla="*/ 3527 h 10000"/>
                    <a:gd name="connsiteX2" fmla="*/ 1545 w 10000"/>
                    <a:gd name="connsiteY2" fmla="*/ 3789 h 10000"/>
                    <a:gd name="connsiteX3" fmla="*/ 1415 w 10000"/>
                    <a:gd name="connsiteY3" fmla="*/ 5666 h 10000"/>
                    <a:gd name="connsiteX4" fmla="*/ 965 w 10000"/>
                    <a:gd name="connsiteY4" fmla="*/ 5096 h 10000"/>
                    <a:gd name="connsiteX5" fmla="*/ 934 w 10000"/>
                    <a:gd name="connsiteY5" fmla="*/ 6000 h 10000"/>
                    <a:gd name="connsiteX6" fmla="*/ 236 w 10000"/>
                    <a:gd name="connsiteY6" fmla="*/ 5731 h 10000"/>
                    <a:gd name="connsiteX7" fmla="*/ 628 w 10000"/>
                    <a:gd name="connsiteY7" fmla="*/ 7237 h 10000"/>
                    <a:gd name="connsiteX8" fmla="*/ 266 w 10000"/>
                    <a:gd name="connsiteY8" fmla="*/ 7020 h 10000"/>
                    <a:gd name="connsiteX9" fmla="*/ 512 w 10000"/>
                    <a:gd name="connsiteY9" fmla="*/ 8205 h 10000"/>
                    <a:gd name="connsiteX10" fmla="*/ 207 w 10000"/>
                    <a:gd name="connsiteY10" fmla="*/ 7923 h 10000"/>
                    <a:gd name="connsiteX11" fmla="*/ 0 w 10000"/>
                    <a:gd name="connsiteY11" fmla="*/ 10000 h 10000"/>
                    <a:gd name="connsiteX12" fmla="*/ 10000 w 10000"/>
                    <a:gd name="connsiteY12" fmla="*/ 6129 h 10000"/>
                    <a:gd name="connsiteX13" fmla="*/ 9391 w 10000"/>
                    <a:gd name="connsiteY13" fmla="*/ 5161 h 10000"/>
                    <a:gd name="connsiteX14" fmla="*/ 9545 w 10000"/>
                    <a:gd name="connsiteY14" fmla="*/ 6000 h 10000"/>
                    <a:gd name="connsiteX15" fmla="*/ 9239 w 10000"/>
                    <a:gd name="connsiteY15" fmla="*/ 6410 h 10000"/>
                    <a:gd name="connsiteX16" fmla="*/ 9203 w 10000"/>
                    <a:gd name="connsiteY16" fmla="*/ 5249 h 10000"/>
                    <a:gd name="connsiteX17" fmla="*/ 8658 w 10000"/>
                    <a:gd name="connsiteY17" fmla="*/ 6201 h 10000"/>
                    <a:gd name="connsiteX18" fmla="*/ 8870 w 10000"/>
                    <a:gd name="connsiteY18" fmla="*/ 4541 h 10000"/>
                    <a:gd name="connsiteX19" fmla="*/ 8634 w 10000"/>
                    <a:gd name="connsiteY19" fmla="*/ 2687 h 10000"/>
                    <a:gd name="connsiteX20" fmla="*/ 8599 w 10000"/>
                    <a:gd name="connsiteY20" fmla="*/ 4207 h 10000"/>
                    <a:gd name="connsiteX21" fmla="*/ 8389 w 10000"/>
                    <a:gd name="connsiteY21" fmla="*/ 4541 h 10000"/>
                    <a:gd name="connsiteX22" fmla="*/ 8571 w 10000"/>
                    <a:gd name="connsiteY22" fmla="*/ 5249 h 10000"/>
                    <a:gd name="connsiteX23" fmla="*/ 8018 w 10000"/>
                    <a:gd name="connsiteY23" fmla="*/ 4680 h 10000"/>
                    <a:gd name="connsiteX24" fmla="*/ 8324 w 10000"/>
                    <a:gd name="connsiteY24" fmla="*/ 5866 h 10000"/>
                    <a:gd name="connsiteX25" fmla="*/ 7871 w 10000"/>
                    <a:gd name="connsiteY25" fmla="*/ 5308 h 10000"/>
                    <a:gd name="connsiteX26" fmla="*/ 7996 w 10000"/>
                    <a:gd name="connsiteY26" fmla="*/ 6475 h 10000"/>
                    <a:gd name="connsiteX27" fmla="*/ 7533 w 10000"/>
                    <a:gd name="connsiteY27" fmla="*/ 6201 h 10000"/>
                    <a:gd name="connsiteX28" fmla="*/ 7503 w 10000"/>
                    <a:gd name="connsiteY28" fmla="*/ 5161 h 10000"/>
                    <a:gd name="connsiteX29" fmla="*/ 7079 w 10000"/>
                    <a:gd name="connsiteY29" fmla="*/ 6065 h 10000"/>
                    <a:gd name="connsiteX30" fmla="*/ 7227 w 10000"/>
                    <a:gd name="connsiteY30" fmla="*/ 4886 h 10000"/>
                    <a:gd name="connsiteX31" fmla="*/ 7079 w 10000"/>
                    <a:gd name="connsiteY31" fmla="*/ 3527 h 10000"/>
                    <a:gd name="connsiteX32" fmla="*/ 6833 w 10000"/>
                    <a:gd name="connsiteY32" fmla="*/ 5161 h 10000"/>
                    <a:gd name="connsiteX33" fmla="*/ 6864 w 10000"/>
                    <a:gd name="connsiteY33" fmla="*/ 6000 h 10000"/>
                    <a:gd name="connsiteX34" fmla="*/ 6681 w 10000"/>
                    <a:gd name="connsiteY34" fmla="*/ 5519 h 10000"/>
                    <a:gd name="connsiteX35" fmla="*/ 6681 w 10000"/>
                    <a:gd name="connsiteY35" fmla="*/ 6610 h 10000"/>
                    <a:gd name="connsiteX36" fmla="*/ 6412 w 10000"/>
                    <a:gd name="connsiteY36" fmla="*/ 5866 h 10000"/>
                    <a:gd name="connsiteX37" fmla="*/ 7321 w 10000"/>
                    <a:gd name="connsiteY37" fmla="*/ 1103 h 10000"/>
                    <a:gd name="connsiteX38" fmla="*/ 7714 w 10000"/>
                    <a:gd name="connsiteY38" fmla="*/ 968 h 10000"/>
                    <a:gd name="connsiteX39" fmla="*/ 7417 w 10000"/>
                    <a:gd name="connsiteY39" fmla="*/ 0 h 10000"/>
                    <a:gd name="connsiteX40" fmla="*/ 7417 w 10000"/>
                    <a:gd name="connsiteY40" fmla="*/ 0 h 10000"/>
                    <a:gd name="connsiteX41" fmla="*/ 7417 w 10000"/>
                    <a:gd name="connsiteY41" fmla="*/ 0 h 10000"/>
                    <a:gd name="connsiteX42" fmla="*/ 7020 w 10000"/>
                    <a:gd name="connsiteY42" fmla="*/ 0 h 10000"/>
                    <a:gd name="connsiteX43" fmla="*/ 7020 w 10000"/>
                    <a:gd name="connsiteY43" fmla="*/ 400 h 10000"/>
                    <a:gd name="connsiteX44" fmla="*/ 7139 w 10000"/>
                    <a:gd name="connsiteY44" fmla="*/ 400 h 10000"/>
                    <a:gd name="connsiteX45" fmla="*/ 5889 w 10000"/>
                    <a:gd name="connsiteY45" fmla="*/ 5161 h 10000"/>
                    <a:gd name="connsiteX46" fmla="*/ 5801 w 10000"/>
                    <a:gd name="connsiteY46" fmla="*/ 4481 h 10000"/>
                    <a:gd name="connsiteX47" fmla="*/ 5650 w 10000"/>
                    <a:gd name="connsiteY47" fmla="*/ 4615 h 10000"/>
                    <a:gd name="connsiteX48" fmla="*/ 5442 w 10000"/>
                    <a:gd name="connsiteY48" fmla="*/ 3924 h 10000"/>
                    <a:gd name="connsiteX49" fmla="*/ 5348 w 10000"/>
                    <a:gd name="connsiteY49" fmla="*/ 5373 h 10000"/>
                    <a:gd name="connsiteX50" fmla="*/ 5168 w 10000"/>
                    <a:gd name="connsiteY50" fmla="*/ 5026 h 10000"/>
                    <a:gd name="connsiteX51" fmla="*/ 5222 w 10000"/>
                    <a:gd name="connsiteY51" fmla="*/ 6201 h 10000"/>
                    <a:gd name="connsiteX52" fmla="*/ 4825 w 10000"/>
                    <a:gd name="connsiteY52" fmla="*/ 5666 h 10000"/>
                    <a:gd name="connsiteX53" fmla="*/ 5034 w 10000"/>
                    <a:gd name="connsiteY53" fmla="*/ 6475 h 10000"/>
                    <a:gd name="connsiteX54" fmla="*/ 4825 w 10000"/>
                    <a:gd name="connsiteY54" fmla="*/ 6610 h 10000"/>
                    <a:gd name="connsiteX55" fmla="*/ 4982 w 10000"/>
                    <a:gd name="connsiteY55" fmla="*/ 7502 h 10000"/>
                    <a:gd name="connsiteX56" fmla="*/ 4645 w 10000"/>
                    <a:gd name="connsiteY56" fmla="*/ 7167 h 10000"/>
                    <a:gd name="connsiteX57" fmla="*/ 4645 w 10000"/>
                    <a:gd name="connsiteY57" fmla="*/ 6129 h 10000"/>
                    <a:gd name="connsiteX58" fmla="*/ 4376 w 10000"/>
                    <a:gd name="connsiteY58" fmla="*/ 6264 h 10000"/>
                    <a:gd name="connsiteX59" fmla="*/ 4376 w 10000"/>
                    <a:gd name="connsiteY59" fmla="*/ 4950 h 10000"/>
                    <a:gd name="connsiteX60" fmla="*/ 4193 w 10000"/>
                    <a:gd name="connsiteY60" fmla="*/ 5161 h 10000"/>
                    <a:gd name="connsiteX61" fmla="*/ 3947 w 10000"/>
                    <a:gd name="connsiteY61" fmla="*/ 4481 h 10000"/>
                    <a:gd name="connsiteX62" fmla="*/ 3639 w 10000"/>
                    <a:gd name="connsiteY62" fmla="*/ 5731 h 10000"/>
                    <a:gd name="connsiteX63" fmla="*/ 2663 w 10000"/>
                    <a:gd name="connsiteY63" fmla="*/ 1434 h 10000"/>
                    <a:gd name="connsiteX0" fmla="*/ 3639 w 10000"/>
                    <a:gd name="connsiteY0" fmla="*/ 5731 h 10000"/>
                    <a:gd name="connsiteX1" fmla="*/ 1756 w 10000"/>
                    <a:gd name="connsiteY1" fmla="*/ 3527 h 10000"/>
                    <a:gd name="connsiteX2" fmla="*/ 1545 w 10000"/>
                    <a:gd name="connsiteY2" fmla="*/ 3789 h 10000"/>
                    <a:gd name="connsiteX3" fmla="*/ 1415 w 10000"/>
                    <a:gd name="connsiteY3" fmla="*/ 5666 h 10000"/>
                    <a:gd name="connsiteX4" fmla="*/ 965 w 10000"/>
                    <a:gd name="connsiteY4" fmla="*/ 5096 h 10000"/>
                    <a:gd name="connsiteX5" fmla="*/ 934 w 10000"/>
                    <a:gd name="connsiteY5" fmla="*/ 6000 h 10000"/>
                    <a:gd name="connsiteX6" fmla="*/ 236 w 10000"/>
                    <a:gd name="connsiteY6" fmla="*/ 5731 h 10000"/>
                    <a:gd name="connsiteX7" fmla="*/ 628 w 10000"/>
                    <a:gd name="connsiteY7" fmla="*/ 7237 h 10000"/>
                    <a:gd name="connsiteX8" fmla="*/ 266 w 10000"/>
                    <a:gd name="connsiteY8" fmla="*/ 7020 h 10000"/>
                    <a:gd name="connsiteX9" fmla="*/ 512 w 10000"/>
                    <a:gd name="connsiteY9" fmla="*/ 8205 h 10000"/>
                    <a:gd name="connsiteX10" fmla="*/ 207 w 10000"/>
                    <a:gd name="connsiteY10" fmla="*/ 7923 h 10000"/>
                    <a:gd name="connsiteX11" fmla="*/ 0 w 10000"/>
                    <a:gd name="connsiteY11" fmla="*/ 10000 h 10000"/>
                    <a:gd name="connsiteX12" fmla="*/ 10000 w 10000"/>
                    <a:gd name="connsiteY12" fmla="*/ 6129 h 10000"/>
                    <a:gd name="connsiteX13" fmla="*/ 9391 w 10000"/>
                    <a:gd name="connsiteY13" fmla="*/ 5161 h 10000"/>
                    <a:gd name="connsiteX14" fmla="*/ 9545 w 10000"/>
                    <a:gd name="connsiteY14" fmla="*/ 6000 h 10000"/>
                    <a:gd name="connsiteX15" fmla="*/ 9239 w 10000"/>
                    <a:gd name="connsiteY15" fmla="*/ 6410 h 10000"/>
                    <a:gd name="connsiteX16" fmla="*/ 9203 w 10000"/>
                    <a:gd name="connsiteY16" fmla="*/ 5249 h 10000"/>
                    <a:gd name="connsiteX17" fmla="*/ 8658 w 10000"/>
                    <a:gd name="connsiteY17" fmla="*/ 6201 h 10000"/>
                    <a:gd name="connsiteX18" fmla="*/ 8870 w 10000"/>
                    <a:gd name="connsiteY18" fmla="*/ 4541 h 10000"/>
                    <a:gd name="connsiteX19" fmla="*/ 8634 w 10000"/>
                    <a:gd name="connsiteY19" fmla="*/ 2687 h 10000"/>
                    <a:gd name="connsiteX20" fmla="*/ 8599 w 10000"/>
                    <a:gd name="connsiteY20" fmla="*/ 4207 h 10000"/>
                    <a:gd name="connsiteX21" fmla="*/ 8389 w 10000"/>
                    <a:gd name="connsiteY21" fmla="*/ 4541 h 10000"/>
                    <a:gd name="connsiteX22" fmla="*/ 8571 w 10000"/>
                    <a:gd name="connsiteY22" fmla="*/ 5249 h 10000"/>
                    <a:gd name="connsiteX23" fmla="*/ 8018 w 10000"/>
                    <a:gd name="connsiteY23" fmla="*/ 4680 h 10000"/>
                    <a:gd name="connsiteX24" fmla="*/ 8324 w 10000"/>
                    <a:gd name="connsiteY24" fmla="*/ 5866 h 10000"/>
                    <a:gd name="connsiteX25" fmla="*/ 7871 w 10000"/>
                    <a:gd name="connsiteY25" fmla="*/ 5308 h 10000"/>
                    <a:gd name="connsiteX26" fmla="*/ 7996 w 10000"/>
                    <a:gd name="connsiteY26" fmla="*/ 6475 h 10000"/>
                    <a:gd name="connsiteX27" fmla="*/ 7533 w 10000"/>
                    <a:gd name="connsiteY27" fmla="*/ 6201 h 10000"/>
                    <a:gd name="connsiteX28" fmla="*/ 7503 w 10000"/>
                    <a:gd name="connsiteY28" fmla="*/ 5161 h 10000"/>
                    <a:gd name="connsiteX29" fmla="*/ 7079 w 10000"/>
                    <a:gd name="connsiteY29" fmla="*/ 6065 h 10000"/>
                    <a:gd name="connsiteX30" fmla="*/ 7227 w 10000"/>
                    <a:gd name="connsiteY30" fmla="*/ 4886 h 10000"/>
                    <a:gd name="connsiteX31" fmla="*/ 7079 w 10000"/>
                    <a:gd name="connsiteY31" fmla="*/ 3527 h 10000"/>
                    <a:gd name="connsiteX32" fmla="*/ 6833 w 10000"/>
                    <a:gd name="connsiteY32" fmla="*/ 5161 h 10000"/>
                    <a:gd name="connsiteX33" fmla="*/ 6864 w 10000"/>
                    <a:gd name="connsiteY33" fmla="*/ 6000 h 10000"/>
                    <a:gd name="connsiteX34" fmla="*/ 6681 w 10000"/>
                    <a:gd name="connsiteY34" fmla="*/ 5519 h 10000"/>
                    <a:gd name="connsiteX35" fmla="*/ 6681 w 10000"/>
                    <a:gd name="connsiteY35" fmla="*/ 6610 h 10000"/>
                    <a:gd name="connsiteX36" fmla="*/ 6412 w 10000"/>
                    <a:gd name="connsiteY36" fmla="*/ 5866 h 10000"/>
                    <a:gd name="connsiteX37" fmla="*/ 7321 w 10000"/>
                    <a:gd name="connsiteY37" fmla="*/ 1103 h 10000"/>
                    <a:gd name="connsiteX38" fmla="*/ 7714 w 10000"/>
                    <a:gd name="connsiteY38" fmla="*/ 968 h 10000"/>
                    <a:gd name="connsiteX39" fmla="*/ 7417 w 10000"/>
                    <a:gd name="connsiteY39" fmla="*/ 0 h 10000"/>
                    <a:gd name="connsiteX40" fmla="*/ 7417 w 10000"/>
                    <a:gd name="connsiteY40" fmla="*/ 0 h 10000"/>
                    <a:gd name="connsiteX41" fmla="*/ 7417 w 10000"/>
                    <a:gd name="connsiteY41" fmla="*/ 0 h 10000"/>
                    <a:gd name="connsiteX42" fmla="*/ 7020 w 10000"/>
                    <a:gd name="connsiteY42" fmla="*/ 0 h 10000"/>
                    <a:gd name="connsiteX43" fmla="*/ 7020 w 10000"/>
                    <a:gd name="connsiteY43" fmla="*/ 400 h 10000"/>
                    <a:gd name="connsiteX44" fmla="*/ 7139 w 10000"/>
                    <a:gd name="connsiteY44" fmla="*/ 400 h 10000"/>
                    <a:gd name="connsiteX45" fmla="*/ 5889 w 10000"/>
                    <a:gd name="connsiteY45" fmla="*/ 5161 h 10000"/>
                    <a:gd name="connsiteX46" fmla="*/ 5801 w 10000"/>
                    <a:gd name="connsiteY46" fmla="*/ 4481 h 10000"/>
                    <a:gd name="connsiteX47" fmla="*/ 5650 w 10000"/>
                    <a:gd name="connsiteY47" fmla="*/ 4615 h 10000"/>
                    <a:gd name="connsiteX48" fmla="*/ 5442 w 10000"/>
                    <a:gd name="connsiteY48" fmla="*/ 3924 h 10000"/>
                    <a:gd name="connsiteX49" fmla="*/ 5348 w 10000"/>
                    <a:gd name="connsiteY49" fmla="*/ 5373 h 10000"/>
                    <a:gd name="connsiteX50" fmla="*/ 5168 w 10000"/>
                    <a:gd name="connsiteY50" fmla="*/ 5026 h 10000"/>
                    <a:gd name="connsiteX51" fmla="*/ 5222 w 10000"/>
                    <a:gd name="connsiteY51" fmla="*/ 6201 h 10000"/>
                    <a:gd name="connsiteX52" fmla="*/ 4825 w 10000"/>
                    <a:gd name="connsiteY52" fmla="*/ 5666 h 10000"/>
                    <a:gd name="connsiteX53" fmla="*/ 5034 w 10000"/>
                    <a:gd name="connsiteY53" fmla="*/ 6475 h 10000"/>
                    <a:gd name="connsiteX54" fmla="*/ 4825 w 10000"/>
                    <a:gd name="connsiteY54" fmla="*/ 6610 h 10000"/>
                    <a:gd name="connsiteX55" fmla="*/ 4982 w 10000"/>
                    <a:gd name="connsiteY55" fmla="*/ 7502 h 10000"/>
                    <a:gd name="connsiteX56" fmla="*/ 4645 w 10000"/>
                    <a:gd name="connsiteY56" fmla="*/ 7167 h 10000"/>
                    <a:gd name="connsiteX57" fmla="*/ 4645 w 10000"/>
                    <a:gd name="connsiteY57" fmla="*/ 6129 h 10000"/>
                    <a:gd name="connsiteX58" fmla="*/ 4376 w 10000"/>
                    <a:gd name="connsiteY58" fmla="*/ 6264 h 10000"/>
                    <a:gd name="connsiteX59" fmla="*/ 4376 w 10000"/>
                    <a:gd name="connsiteY59" fmla="*/ 4950 h 10000"/>
                    <a:gd name="connsiteX60" fmla="*/ 4193 w 10000"/>
                    <a:gd name="connsiteY60" fmla="*/ 5161 h 10000"/>
                    <a:gd name="connsiteX61" fmla="*/ 3947 w 10000"/>
                    <a:gd name="connsiteY61" fmla="*/ 4481 h 10000"/>
                    <a:gd name="connsiteX62" fmla="*/ 3639 w 10000"/>
                    <a:gd name="connsiteY62" fmla="*/ 5731 h 10000"/>
                    <a:gd name="connsiteX0" fmla="*/ 3639 w 10000"/>
                    <a:gd name="connsiteY0" fmla="*/ 5731 h 10000"/>
                    <a:gd name="connsiteX1" fmla="*/ 1545 w 10000"/>
                    <a:gd name="connsiteY1" fmla="*/ 3789 h 10000"/>
                    <a:gd name="connsiteX2" fmla="*/ 1415 w 10000"/>
                    <a:gd name="connsiteY2" fmla="*/ 5666 h 10000"/>
                    <a:gd name="connsiteX3" fmla="*/ 965 w 10000"/>
                    <a:gd name="connsiteY3" fmla="*/ 5096 h 10000"/>
                    <a:gd name="connsiteX4" fmla="*/ 934 w 10000"/>
                    <a:gd name="connsiteY4" fmla="*/ 6000 h 10000"/>
                    <a:gd name="connsiteX5" fmla="*/ 236 w 10000"/>
                    <a:gd name="connsiteY5" fmla="*/ 5731 h 10000"/>
                    <a:gd name="connsiteX6" fmla="*/ 628 w 10000"/>
                    <a:gd name="connsiteY6" fmla="*/ 7237 h 10000"/>
                    <a:gd name="connsiteX7" fmla="*/ 266 w 10000"/>
                    <a:gd name="connsiteY7" fmla="*/ 7020 h 10000"/>
                    <a:gd name="connsiteX8" fmla="*/ 512 w 10000"/>
                    <a:gd name="connsiteY8" fmla="*/ 8205 h 10000"/>
                    <a:gd name="connsiteX9" fmla="*/ 207 w 10000"/>
                    <a:gd name="connsiteY9" fmla="*/ 7923 h 10000"/>
                    <a:gd name="connsiteX10" fmla="*/ 0 w 10000"/>
                    <a:gd name="connsiteY10" fmla="*/ 10000 h 10000"/>
                    <a:gd name="connsiteX11" fmla="*/ 10000 w 10000"/>
                    <a:gd name="connsiteY11" fmla="*/ 6129 h 10000"/>
                    <a:gd name="connsiteX12" fmla="*/ 9391 w 10000"/>
                    <a:gd name="connsiteY12" fmla="*/ 5161 h 10000"/>
                    <a:gd name="connsiteX13" fmla="*/ 9545 w 10000"/>
                    <a:gd name="connsiteY13" fmla="*/ 6000 h 10000"/>
                    <a:gd name="connsiteX14" fmla="*/ 9239 w 10000"/>
                    <a:gd name="connsiteY14" fmla="*/ 6410 h 10000"/>
                    <a:gd name="connsiteX15" fmla="*/ 9203 w 10000"/>
                    <a:gd name="connsiteY15" fmla="*/ 5249 h 10000"/>
                    <a:gd name="connsiteX16" fmla="*/ 8658 w 10000"/>
                    <a:gd name="connsiteY16" fmla="*/ 6201 h 10000"/>
                    <a:gd name="connsiteX17" fmla="*/ 8870 w 10000"/>
                    <a:gd name="connsiteY17" fmla="*/ 4541 h 10000"/>
                    <a:gd name="connsiteX18" fmla="*/ 8634 w 10000"/>
                    <a:gd name="connsiteY18" fmla="*/ 2687 h 10000"/>
                    <a:gd name="connsiteX19" fmla="*/ 8599 w 10000"/>
                    <a:gd name="connsiteY19" fmla="*/ 4207 h 10000"/>
                    <a:gd name="connsiteX20" fmla="*/ 8389 w 10000"/>
                    <a:gd name="connsiteY20" fmla="*/ 4541 h 10000"/>
                    <a:gd name="connsiteX21" fmla="*/ 8571 w 10000"/>
                    <a:gd name="connsiteY21" fmla="*/ 5249 h 10000"/>
                    <a:gd name="connsiteX22" fmla="*/ 8018 w 10000"/>
                    <a:gd name="connsiteY22" fmla="*/ 4680 h 10000"/>
                    <a:gd name="connsiteX23" fmla="*/ 8324 w 10000"/>
                    <a:gd name="connsiteY23" fmla="*/ 5866 h 10000"/>
                    <a:gd name="connsiteX24" fmla="*/ 7871 w 10000"/>
                    <a:gd name="connsiteY24" fmla="*/ 5308 h 10000"/>
                    <a:gd name="connsiteX25" fmla="*/ 7996 w 10000"/>
                    <a:gd name="connsiteY25" fmla="*/ 6475 h 10000"/>
                    <a:gd name="connsiteX26" fmla="*/ 7533 w 10000"/>
                    <a:gd name="connsiteY26" fmla="*/ 6201 h 10000"/>
                    <a:gd name="connsiteX27" fmla="*/ 7503 w 10000"/>
                    <a:gd name="connsiteY27" fmla="*/ 5161 h 10000"/>
                    <a:gd name="connsiteX28" fmla="*/ 7079 w 10000"/>
                    <a:gd name="connsiteY28" fmla="*/ 6065 h 10000"/>
                    <a:gd name="connsiteX29" fmla="*/ 7227 w 10000"/>
                    <a:gd name="connsiteY29" fmla="*/ 4886 h 10000"/>
                    <a:gd name="connsiteX30" fmla="*/ 7079 w 10000"/>
                    <a:gd name="connsiteY30" fmla="*/ 3527 h 10000"/>
                    <a:gd name="connsiteX31" fmla="*/ 6833 w 10000"/>
                    <a:gd name="connsiteY31" fmla="*/ 5161 h 10000"/>
                    <a:gd name="connsiteX32" fmla="*/ 6864 w 10000"/>
                    <a:gd name="connsiteY32" fmla="*/ 6000 h 10000"/>
                    <a:gd name="connsiteX33" fmla="*/ 6681 w 10000"/>
                    <a:gd name="connsiteY33" fmla="*/ 5519 h 10000"/>
                    <a:gd name="connsiteX34" fmla="*/ 6681 w 10000"/>
                    <a:gd name="connsiteY34" fmla="*/ 6610 h 10000"/>
                    <a:gd name="connsiteX35" fmla="*/ 6412 w 10000"/>
                    <a:gd name="connsiteY35" fmla="*/ 5866 h 10000"/>
                    <a:gd name="connsiteX36" fmla="*/ 7321 w 10000"/>
                    <a:gd name="connsiteY36" fmla="*/ 1103 h 10000"/>
                    <a:gd name="connsiteX37" fmla="*/ 7714 w 10000"/>
                    <a:gd name="connsiteY37" fmla="*/ 968 h 10000"/>
                    <a:gd name="connsiteX38" fmla="*/ 7417 w 10000"/>
                    <a:gd name="connsiteY38" fmla="*/ 0 h 10000"/>
                    <a:gd name="connsiteX39" fmla="*/ 7417 w 10000"/>
                    <a:gd name="connsiteY39" fmla="*/ 0 h 10000"/>
                    <a:gd name="connsiteX40" fmla="*/ 7417 w 10000"/>
                    <a:gd name="connsiteY40" fmla="*/ 0 h 10000"/>
                    <a:gd name="connsiteX41" fmla="*/ 7020 w 10000"/>
                    <a:gd name="connsiteY41" fmla="*/ 0 h 10000"/>
                    <a:gd name="connsiteX42" fmla="*/ 7020 w 10000"/>
                    <a:gd name="connsiteY42" fmla="*/ 400 h 10000"/>
                    <a:gd name="connsiteX43" fmla="*/ 7139 w 10000"/>
                    <a:gd name="connsiteY43" fmla="*/ 400 h 10000"/>
                    <a:gd name="connsiteX44" fmla="*/ 5889 w 10000"/>
                    <a:gd name="connsiteY44" fmla="*/ 5161 h 10000"/>
                    <a:gd name="connsiteX45" fmla="*/ 5801 w 10000"/>
                    <a:gd name="connsiteY45" fmla="*/ 4481 h 10000"/>
                    <a:gd name="connsiteX46" fmla="*/ 5650 w 10000"/>
                    <a:gd name="connsiteY46" fmla="*/ 4615 h 10000"/>
                    <a:gd name="connsiteX47" fmla="*/ 5442 w 10000"/>
                    <a:gd name="connsiteY47" fmla="*/ 3924 h 10000"/>
                    <a:gd name="connsiteX48" fmla="*/ 5348 w 10000"/>
                    <a:gd name="connsiteY48" fmla="*/ 5373 h 10000"/>
                    <a:gd name="connsiteX49" fmla="*/ 5168 w 10000"/>
                    <a:gd name="connsiteY49" fmla="*/ 5026 h 10000"/>
                    <a:gd name="connsiteX50" fmla="*/ 5222 w 10000"/>
                    <a:gd name="connsiteY50" fmla="*/ 6201 h 10000"/>
                    <a:gd name="connsiteX51" fmla="*/ 4825 w 10000"/>
                    <a:gd name="connsiteY51" fmla="*/ 5666 h 10000"/>
                    <a:gd name="connsiteX52" fmla="*/ 5034 w 10000"/>
                    <a:gd name="connsiteY52" fmla="*/ 6475 h 10000"/>
                    <a:gd name="connsiteX53" fmla="*/ 4825 w 10000"/>
                    <a:gd name="connsiteY53" fmla="*/ 6610 h 10000"/>
                    <a:gd name="connsiteX54" fmla="*/ 4982 w 10000"/>
                    <a:gd name="connsiteY54" fmla="*/ 7502 h 10000"/>
                    <a:gd name="connsiteX55" fmla="*/ 4645 w 10000"/>
                    <a:gd name="connsiteY55" fmla="*/ 7167 h 10000"/>
                    <a:gd name="connsiteX56" fmla="*/ 4645 w 10000"/>
                    <a:gd name="connsiteY56" fmla="*/ 6129 h 10000"/>
                    <a:gd name="connsiteX57" fmla="*/ 4376 w 10000"/>
                    <a:gd name="connsiteY57" fmla="*/ 6264 h 10000"/>
                    <a:gd name="connsiteX58" fmla="*/ 4376 w 10000"/>
                    <a:gd name="connsiteY58" fmla="*/ 4950 h 10000"/>
                    <a:gd name="connsiteX59" fmla="*/ 4193 w 10000"/>
                    <a:gd name="connsiteY59" fmla="*/ 5161 h 10000"/>
                    <a:gd name="connsiteX60" fmla="*/ 3947 w 10000"/>
                    <a:gd name="connsiteY60" fmla="*/ 4481 h 10000"/>
                    <a:gd name="connsiteX61" fmla="*/ 3639 w 10000"/>
                    <a:gd name="connsiteY61" fmla="*/ 5731 h 10000"/>
                    <a:gd name="connsiteX0" fmla="*/ 3639 w 10000"/>
                    <a:gd name="connsiteY0" fmla="*/ 5731 h 10000"/>
                    <a:gd name="connsiteX1" fmla="*/ 1415 w 10000"/>
                    <a:gd name="connsiteY1" fmla="*/ 5666 h 10000"/>
                    <a:gd name="connsiteX2" fmla="*/ 965 w 10000"/>
                    <a:gd name="connsiteY2" fmla="*/ 5096 h 10000"/>
                    <a:gd name="connsiteX3" fmla="*/ 934 w 10000"/>
                    <a:gd name="connsiteY3" fmla="*/ 6000 h 10000"/>
                    <a:gd name="connsiteX4" fmla="*/ 236 w 10000"/>
                    <a:gd name="connsiteY4" fmla="*/ 5731 h 10000"/>
                    <a:gd name="connsiteX5" fmla="*/ 628 w 10000"/>
                    <a:gd name="connsiteY5" fmla="*/ 7237 h 10000"/>
                    <a:gd name="connsiteX6" fmla="*/ 266 w 10000"/>
                    <a:gd name="connsiteY6" fmla="*/ 7020 h 10000"/>
                    <a:gd name="connsiteX7" fmla="*/ 512 w 10000"/>
                    <a:gd name="connsiteY7" fmla="*/ 8205 h 10000"/>
                    <a:gd name="connsiteX8" fmla="*/ 207 w 10000"/>
                    <a:gd name="connsiteY8" fmla="*/ 7923 h 10000"/>
                    <a:gd name="connsiteX9" fmla="*/ 0 w 10000"/>
                    <a:gd name="connsiteY9" fmla="*/ 10000 h 10000"/>
                    <a:gd name="connsiteX10" fmla="*/ 10000 w 10000"/>
                    <a:gd name="connsiteY10" fmla="*/ 6129 h 10000"/>
                    <a:gd name="connsiteX11" fmla="*/ 9391 w 10000"/>
                    <a:gd name="connsiteY11" fmla="*/ 5161 h 10000"/>
                    <a:gd name="connsiteX12" fmla="*/ 9545 w 10000"/>
                    <a:gd name="connsiteY12" fmla="*/ 6000 h 10000"/>
                    <a:gd name="connsiteX13" fmla="*/ 9239 w 10000"/>
                    <a:gd name="connsiteY13" fmla="*/ 6410 h 10000"/>
                    <a:gd name="connsiteX14" fmla="*/ 9203 w 10000"/>
                    <a:gd name="connsiteY14" fmla="*/ 5249 h 10000"/>
                    <a:gd name="connsiteX15" fmla="*/ 8658 w 10000"/>
                    <a:gd name="connsiteY15" fmla="*/ 6201 h 10000"/>
                    <a:gd name="connsiteX16" fmla="*/ 8870 w 10000"/>
                    <a:gd name="connsiteY16" fmla="*/ 4541 h 10000"/>
                    <a:gd name="connsiteX17" fmla="*/ 8634 w 10000"/>
                    <a:gd name="connsiteY17" fmla="*/ 2687 h 10000"/>
                    <a:gd name="connsiteX18" fmla="*/ 8599 w 10000"/>
                    <a:gd name="connsiteY18" fmla="*/ 4207 h 10000"/>
                    <a:gd name="connsiteX19" fmla="*/ 8389 w 10000"/>
                    <a:gd name="connsiteY19" fmla="*/ 4541 h 10000"/>
                    <a:gd name="connsiteX20" fmla="*/ 8571 w 10000"/>
                    <a:gd name="connsiteY20" fmla="*/ 5249 h 10000"/>
                    <a:gd name="connsiteX21" fmla="*/ 8018 w 10000"/>
                    <a:gd name="connsiteY21" fmla="*/ 4680 h 10000"/>
                    <a:gd name="connsiteX22" fmla="*/ 8324 w 10000"/>
                    <a:gd name="connsiteY22" fmla="*/ 5866 h 10000"/>
                    <a:gd name="connsiteX23" fmla="*/ 7871 w 10000"/>
                    <a:gd name="connsiteY23" fmla="*/ 5308 h 10000"/>
                    <a:gd name="connsiteX24" fmla="*/ 7996 w 10000"/>
                    <a:gd name="connsiteY24" fmla="*/ 6475 h 10000"/>
                    <a:gd name="connsiteX25" fmla="*/ 7533 w 10000"/>
                    <a:gd name="connsiteY25" fmla="*/ 6201 h 10000"/>
                    <a:gd name="connsiteX26" fmla="*/ 7503 w 10000"/>
                    <a:gd name="connsiteY26" fmla="*/ 5161 h 10000"/>
                    <a:gd name="connsiteX27" fmla="*/ 7079 w 10000"/>
                    <a:gd name="connsiteY27" fmla="*/ 6065 h 10000"/>
                    <a:gd name="connsiteX28" fmla="*/ 7227 w 10000"/>
                    <a:gd name="connsiteY28" fmla="*/ 4886 h 10000"/>
                    <a:gd name="connsiteX29" fmla="*/ 7079 w 10000"/>
                    <a:gd name="connsiteY29" fmla="*/ 3527 h 10000"/>
                    <a:gd name="connsiteX30" fmla="*/ 6833 w 10000"/>
                    <a:gd name="connsiteY30" fmla="*/ 5161 h 10000"/>
                    <a:gd name="connsiteX31" fmla="*/ 6864 w 10000"/>
                    <a:gd name="connsiteY31" fmla="*/ 6000 h 10000"/>
                    <a:gd name="connsiteX32" fmla="*/ 6681 w 10000"/>
                    <a:gd name="connsiteY32" fmla="*/ 5519 h 10000"/>
                    <a:gd name="connsiteX33" fmla="*/ 6681 w 10000"/>
                    <a:gd name="connsiteY33" fmla="*/ 6610 h 10000"/>
                    <a:gd name="connsiteX34" fmla="*/ 6412 w 10000"/>
                    <a:gd name="connsiteY34" fmla="*/ 5866 h 10000"/>
                    <a:gd name="connsiteX35" fmla="*/ 7321 w 10000"/>
                    <a:gd name="connsiteY35" fmla="*/ 1103 h 10000"/>
                    <a:gd name="connsiteX36" fmla="*/ 7714 w 10000"/>
                    <a:gd name="connsiteY36" fmla="*/ 968 h 10000"/>
                    <a:gd name="connsiteX37" fmla="*/ 7417 w 10000"/>
                    <a:gd name="connsiteY37" fmla="*/ 0 h 10000"/>
                    <a:gd name="connsiteX38" fmla="*/ 7417 w 10000"/>
                    <a:gd name="connsiteY38" fmla="*/ 0 h 10000"/>
                    <a:gd name="connsiteX39" fmla="*/ 7417 w 10000"/>
                    <a:gd name="connsiteY39" fmla="*/ 0 h 10000"/>
                    <a:gd name="connsiteX40" fmla="*/ 7020 w 10000"/>
                    <a:gd name="connsiteY40" fmla="*/ 0 h 10000"/>
                    <a:gd name="connsiteX41" fmla="*/ 7020 w 10000"/>
                    <a:gd name="connsiteY41" fmla="*/ 400 h 10000"/>
                    <a:gd name="connsiteX42" fmla="*/ 7139 w 10000"/>
                    <a:gd name="connsiteY42" fmla="*/ 400 h 10000"/>
                    <a:gd name="connsiteX43" fmla="*/ 5889 w 10000"/>
                    <a:gd name="connsiteY43" fmla="*/ 5161 h 10000"/>
                    <a:gd name="connsiteX44" fmla="*/ 5801 w 10000"/>
                    <a:gd name="connsiteY44" fmla="*/ 4481 h 10000"/>
                    <a:gd name="connsiteX45" fmla="*/ 5650 w 10000"/>
                    <a:gd name="connsiteY45" fmla="*/ 4615 h 10000"/>
                    <a:gd name="connsiteX46" fmla="*/ 5442 w 10000"/>
                    <a:gd name="connsiteY46" fmla="*/ 3924 h 10000"/>
                    <a:gd name="connsiteX47" fmla="*/ 5348 w 10000"/>
                    <a:gd name="connsiteY47" fmla="*/ 5373 h 10000"/>
                    <a:gd name="connsiteX48" fmla="*/ 5168 w 10000"/>
                    <a:gd name="connsiteY48" fmla="*/ 5026 h 10000"/>
                    <a:gd name="connsiteX49" fmla="*/ 5222 w 10000"/>
                    <a:gd name="connsiteY49" fmla="*/ 6201 h 10000"/>
                    <a:gd name="connsiteX50" fmla="*/ 4825 w 10000"/>
                    <a:gd name="connsiteY50" fmla="*/ 5666 h 10000"/>
                    <a:gd name="connsiteX51" fmla="*/ 5034 w 10000"/>
                    <a:gd name="connsiteY51" fmla="*/ 6475 h 10000"/>
                    <a:gd name="connsiteX52" fmla="*/ 4825 w 10000"/>
                    <a:gd name="connsiteY52" fmla="*/ 6610 h 10000"/>
                    <a:gd name="connsiteX53" fmla="*/ 4982 w 10000"/>
                    <a:gd name="connsiteY53" fmla="*/ 7502 h 10000"/>
                    <a:gd name="connsiteX54" fmla="*/ 4645 w 10000"/>
                    <a:gd name="connsiteY54" fmla="*/ 7167 h 10000"/>
                    <a:gd name="connsiteX55" fmla="*/ 4645 w 10000"/>
                    <a:gd name="connsiteY55" fmla="*/ 6129 h 10000"/>
                    <a:gd name="connsiteX56" fmla="*/ 4376 w 10000"/>
                    <a:gd name="connsiteY56" fmla="*/ 6264 h 10000"/>
                    <a:gd name="connsiteX57" fmla="*/ 4376 w 10000"/>
                    <a:gd name="connsiteY57" fmla="*/ 4950 h 10000"/>
                    <a:gd name="connsiteX58" fmla="*/ 4193 w 10000"/>
                    <a:gd name="connsiteY58" fmla="*/ 5161 h 10000"/>
                    <a:gd name="connsiteX59" fmla="*/ 3947 w 10000"/>
                    <a:gd name="connsiteY59" fmla="*/ 4481 h 10000"/>
                    <a:gd name="connsiteX60" fmla="*/ 3639 w 10000"/>
                    <a:gd name="connsiteY60" fmla="*/ 5731 h 10000"/>
                    <a:gd name="connsiteX0" fmla="*/ 3639 w 10000"/>
                    <a:gd name="connsiteY0" fmla="*/ 5731 h 10000"/>
                    <a:gd name="connsiteX1" fmla="*/ 1415 w 10000"/>
                    <a:gd name="connsiteY1" fmla="*/ 5666 h 10000"/>
                    <a:gd name="connsiteX2" fmla="*/ 934 w 10000"/>
                    <a:gd name="connsiteY2" fmla="*/ 6000 h 10000"/>
                    <a:gd name="connsiteX3" fmla="*/ 236 w 10000"/>
                    <a:gd name="connsiteY3" fmla="*/ 5731 h 10000"/>
                    <a:gd name="connsiteX4" fmla="*/ 628 w 10000"/>
                    <a:gd name="connsiteY4" fmla="*/ 7237 h 10000"/>
                    <a:gd name="connsiteX5" fmla="*/ 266 w 10000"/>
                    <a:gd name="connsiteY5" fmla="*/ 7020 h 10000"/>
                    <a:gd name="connsiteX6" fmla="*/ 512 w 10000"/>
                    <a:gd name="connsiteY6" fmla="*/ 8205 h 10000"/>
                    <a:gd name="connsiteX7" fmla="*/ 207 w 10000"/>
                    <a:gd name="connsiteY7" fmla="*/ 7923 h 10000"/>
                    <a:gd name="connsiteX8" fmla="*/ 0 w 10000"/>
                    <a:gd name="connsiteY8" fmla="*/ 10000 h 10000"/>
                    <a:gd name="connsiteX9" fmla="*/ 10000 w 10000"/>
                    <a:gd name="connsiteY9" fmla="*/ 6129 h 10000"/>
                    <a:gd name="connsiteX10" fmla="*/ 9391 w 10000"/>
                    <a:gd name="connsiteY10" fmla="*/ 5161 h 10000"/>
                    <a:gd name="connsiteX11" fmla="*/ 9545 w 10000"/>
                    <a:gd name="connsiteY11" fmla="*/ 6000 h 10000"/>
                    <a:gd name="connsiteX12" fmla="*/ 9239 w 10000"/>
                    <a:gd name="connsiteY12" fmla="*/ 6410 h 10000"/>
                    <a:gd name="connsiteX13" fmla="*/ 9203 w 10000"/>
                    <a:gd name="connsiteY13" fmla="*/ 5249 h 10000"/>
                    <a:gd name="connsiteX14" fmla="*/ 8658 w 10000"/>
                    <a:gd name="connsiteY14" fmla="*/ 6201 h 10000"/>
                    <a:gd name="connsiteX15" fmla="*/ 8870 w 10000"/>
                    <a:gd name="connsiteY15" fmla="*/ 4541 h 10000"/>
                    <a:gd name="connsiteX16" fmla="*/ 8634 w 10000"/>
                    <a:gd name="connsiteY16" fmla="*/ 2687 h 10000"/>
                    <a:gd name="connsiteX17" fmla="*/ 8599 w 10000"/>
                    <a:gd name="connsiteY17" fmla="*/ 4207 h 10000"/>
                    <a:gd name="connsiteX18" fmla="*/ 8389 w 10000"/>
                    <a:gd name="connsiteY18" fmla="*/ 4541 h 10000"/>
                    <a:gd name="connsiteX19" fmla="*/ 8571 w 10000"/>
                    <a:gd name="connsiteY19" fmla="*/ 5249 h 10000"/>
                    <a:gd name="connsiteX20" fmla="*/ 8018 w 10000"/>
                    <a:gd name="connsiteY20" fmla="*/ 4680 h 10000"/>
                    <a:gd name="connsiteX21" fmla="*/ 8324 w 10000"/>
                    <a:gd name="connsiteY21" fmla="*/ 5866 h 10000"/>
                    <a:gd name="connsiteX22" fmla="*/ 7871 w 10000"/>
                    <a:gd name="connsiteY22" fmla="*/ 5308 h 10000"/>
                    <a:gd name="connsiteX23" fmla="*/ 7996 w 10000"/>
                    <a:gd name="connsiteY23" fmla="*/ 6475 h 10000"/>
                    <a:gd name="connsiteX24" fmla="*/ 7533 w 10000"/>
                    <a:gd name="connsiteY24" fmla="*/ 6201 h 10000"/>
                    <a:gd name="connsiteX25" fmla="*/ 7503 w 10000"/>
                    <a:gd name="connsiteY25" fmla="*/ 5161 h 10000"/>
                    <a:gd name="connsiteX26" fmla="*/ 7079 w 10000"/>
                    <a:gd name="connsiteY26" fmla="*/ 6065 h 10000"/>
                    <a:gd name="connsiteX27" fmla="*/ 7227 w 10000"/>
                    <a:gd name="connsiteY27" fmla="*/ 4886 h 10000"/>
                    <a:gd name="connsiteX28" fmla="*/ 7079 w 10000"/>
                    <a:gd name="connsiteY28" fmla="*/ 3527 h 10000"/>
                    <a:gd name="connsiteX29" fmla="*/ 6833 w 10000"/>
                    <a:gd name="connsiteY29" fmla="*/ 5161 h 10000"/>
                    <a:gd name="connsiteX30" fmla="*/ 6864 w 10000"/>
                    <a:gd name="connsiteY30" fmla="*/ 6000 h 10000"/>
                    <a:gd name="connsiteX31" fmla="*/ 6681 w 10000"/>
                    <a:gd name="connsiteY31" fmla="*/ 5519 h 10000"/>
                    <a:gd name="connsiteX32" fmla="*/ 6681 w 10000"/>
                    <a:gd name="connsiteY32" fmla="*/ 6610 h 10000"/>
                    <a:gd name="connsiteX33" fmla="*/ 6412 w 10000"/>
                    <a:gd name="connsiteY33" fmla="*/ 5866 h 10000"/>
                    <a:gd name="connsiteX34" fmla="*/ 7321 w 10000"/>
                    <a:gd name="connsiteY34" fmla="*/ 1103 h 10000"/>
                    <a:gd name="connsiteX35" fmla="*/ 7714 w 10000"/>
                    <a:gd name="connsiteY35" fmla="*/ 968 h 10000"/>
                    <a:gd name="connsiteX36" fmla="*/ 7417 w 10000"/>
                    <a:gd name="connsiteY36" fmla="*/ 0 h 10000"/>
                    <a:gd name="connsiteX37" fmla="*/ 7417 w 10000"/>
                    <a:gd name="connsiteY37" fmla="*/ 0 h 10000"/>
                    <a:gd name="connsiteX38" fmla="*/ 7417 w 10000"/>
                    <a:gd name="connsiteY38" fmla="*/ 0 h 10000"/>
                    <a:gd name="connsiteX39" fmla="*/ 7020 w 10000"/>
                    <a:gd name="connsiteY39" fmla="*/ 0 h 10000"/>
                    <a:gd name="connsiteX40" fmla="*/ 7020 w 10000"/>
                    <a:gd name="connsiteY40" fmla="*/ 400 h 10000"/>
                    <a:gd name="connsiteX41" fmla="*/ 7139 w 10000"/>
                    <a:gd name="connsiteY41" fmla="*/ 400 h 10000"/>
                    <a:gd name="connsiteX42" fmla="*/ 5889 w 10000"/>
                    <a:gd name="connsiteY42" fmla="*/ 5161 h 10000"/>
                    <a:gd name="connsiteX43" fmla="*/ 5801 w 10000"/>
                    <a:gd name="connsiteY43" fmla="*/ 4481 h 10000"/>
                    <a:gd name="connsiteX44" fmla="*/ 5650 w 10000"/>
                    <a:gd name="connsiteY44" fmla="*/ 4615 h 10000"/>
                    <a:gd name="connsiteX45" fmla="*/ 5442 w 10000"/>
                    <a:gd name="connsiteY45" fmla="*/ 3924 h 10000"/>
                    <a:gd name="connsiteX46" fmla="*/ 5348 w 10000"/>
                    <a:gd name="connsiteY46" fmla="*/ 5373 h 10000"/>
                    <a:gd name="connsiteX47" fmla="*/ 5168 w 10000"/>
                    <a:gd name="connsiteY47" fmla="*/ 5026 h 10000"/>
                    <a:gd name="connsiteX48" fmla="*/ 5222 w 10000"/>
                    <a:gd name="connsiteY48" fmla="*/ 6201 h 10000"/>
                    <a:gd name="connsiteX49" fmla="*/ 4825 w 10000"/>
                    <a:gd name="connsiteY49" fmla="*/ 5666 h 10000"/>
                    <a:gd name="connsiteX50" fmla="*/ 5034 w 10000"/>
                    <a:gd name="connsiteY50" fmla="*/ 6475 h 10000"/>
                    <a:gd name="connsiteX51" fmla="*/ 4825 w 10000"/>
                    <a:gd name="connsiteY51" fmla="*/ 6610 h 10000"/>
                    <a:gd name="connsiteX52" fmla="*/ 4982 w 10000"/>
                    <a:gd name="connsiteY52" fmla="*/ 7502 h 10000"/>
                    <a:gd name="connsiteX53" fmla="*/ 4645 w 10000"/>
                    <a:gd name="connsiteY53" fmla="*/ 7167 h 10000"/>
                    <a:gd name="connsiteX54" fmla="*/ 4645 w 10000"/>
                    <a:gd name="connsiteY54" fmla="*/ 6129 h 10000"/>
                    <a:gd name="connsiteX55" fmla="*/ 4376 w 10000"/>
                    <a:gd name="connsiteY55" fmla="*/ 6264 h 10000"/>
                    <a:gd name="connsiteX56" fmla="*/ 4376 w 10000"/>
                    <a:gd name="connsiteY56" fmla="*/ 4950 h 10000"/>
                    <a:gd name="connsiteX57" fmla="*/ 4193 w 10000"/>
                    <a:gd name="connsiteY57" fmla="*/ 5161 h 10000"/>
                    <a:gd name="connsiteX58" fmla="*/ 3947 w 10000"/>
                    <a:gd name="connsiteY58" fmla="*/ 4481 h 10000"/>
                    <a:gd name="connsiteX59" fmla="*/ 3639 w 10000"/>
                    <a:gd name="connsiteY59" fmla="*/ 5731 h 10000"/>
                    <a:gd name="connsiteX0" fmla="*/ 3639 w 10000"/>
                    <a:gd name="connsiteY0" fmla="*/ 5731 h 10000"/>
                    <a:gd name="connsiteX1" fmla="*/ 1415 w 10000"/>
                    <a:gd name="connsiteY1" fmla="*/ 5666 h 10000"/>
                    <a:gd name="connsiteX2" fmla="*/ 236 w 10000"/>
                    <a:gd name="connsiteY2" fmla="*/ 5731 h 10000"/>
                    <a:gd name="connsiteX3" fmla="*/ 628 w 10000"/>
                    <a:gd name="connsiteY3" fmla="*/ 7237 h 10000"/>
                    <a:gd name="connsiteX4" fmla="*/ 266 w 10000"/>
                    <a:gd name="connsiteY4" fmla="*/ 7020 h 10000"/>
                    <a:gd name="connsiteX5" fmla="*/ 512 w 10000"/>
                    <a:gd name="connsiteY5" fmla="*/ 8205 h 10000"/>
                    <a:gd name="connsiteX6" fmla="*/ 207 w 10000"/>
                    <a:gd name="connsiteY6" fmla="*/ 7923 h 10000"/>
                    <a:gd name="connsiteX7" fmla="*/ 0 w 10000"/>
                    <a:gd name="connsiteY7" fmla="*/ 10000 h 10000"/>
                    <a:gd name="connsiteX8" fmla="*/ 10000 w 10000"/>
                    <a:gd name="connsiteY8" fmla="*/ 6129 h 10000"/>
                    <a:gd name="connsiteX9" fmla="*/ 9391 w 10000"/>
                    <a:gd name="connsiteY9" fmla="*/ 5161 h 10000"/>
                    <a:gd name="connsiteX10" fmla="*/ 9545 w 10000"/>
                    <a:gd name="connsiteY10" fmla="*/ 6000 h 10000"/>
                    <a:gd name="connsiteX11" fmla="*/ 9239 w 10000"/>
                    <a:gd name="connsiteY11" fmla="*/ 6410 h 10000"/>
                    <a:gd name="connsiteX12" fmla="*/ 9203 w 10000"/>
                    <a:gd name="connsiteY12" fmla="*/ 5249 h 10000"/>
                    <a:gd name="connsiteX13" fmla="*/ 8658 w 10000"/>
                    <a:gd name="connsiteY13" fmla="*/ 6201 h 10000"/>
                    <a:gd name="connsiteX14" fmla="*/ 8870 w 10000"/>
                    <a:gd name="connsiteY14" fmla="*/ 4541 h 10000"/>
                    <a:gd name="connsiteX15" fmla="*/ 8634 w 10000"/>
                    <a:gd name="connsiteY15" fmla="*/ 2687 h 10000"/>
                    <a:gd name="connsiteX16" fmla="*/ 8599 w 10000"/>
                    <a:gd name="connsiteY16" fmla="*/ 4207 h 10000"/>
                    <a:gd name="connsiteX17" fmla="*/ 8389 w 10000"/>
                    <a:gd name="connsiteY17" fmla="*/ 4541 h 10000"/>
                    <a:gd name="connsiteX18" fmla="*/ 8571 w 10000"/>
                    <a:gd name="connsiteY18" fmla="*/ 5249 h 10000"/>
                    <a:gd name="connsiteX19" fmla="*/ 8018 w 10000"/>
                    <a:gd name="connsiteY19" fmla="*/ 4680 h 10000"/>
                    <a:gd name="connsiteX20" fmla="*/ 8324 w 10000"/>
                    <a:gd name="connsiteY20" fmla="*/ 5866 h 10000"/>
                    <a:gd name="connsiteX21" fmla="*/ 7871 w 10000"/>
                    <a:gd name="connsiteY21" fmla="*/ 5308 h 10000"/>
                    <a:gd name="connsiteX22" fmla="*/ 7996 w 10000"/>
                    <a:gd name="connsiteY22" fmla="*/ 6475 h 10000"/>
                    <a:gd name="connsiteX23" fmla="*/ 7533 w 10000"/>
                    <a:gd name="connsiteY23" fmla="*/ 6201 h 10000"/>
                    <a:gd name="connsiteX24" fmla="*/ 7503 w 10000"/>
                    <a:gd name="connsiteY24" fmla="*/ 5161 h 10000"/>
                    <a:gd name="connsiteX25" fmla="*/ 7079 w 10000"/>
                    <a:gd name="connsiteY25" fmla="*/ 6065 h 10000"/>
                    <a:gd name="connsiteX26" fmla="*/ 7227 w 10000"/>
                    <a:gd name="connsiteY26" fmla="*/ 4886 h 10000"/>
                    <a:gd name="connsiteX27" fmla="*/ 7079 w 10000"/>
                    <a:gd name="connsiteY27" fmla="*/ 3527 h 10000"/>
                    <a:gd name="connsiteX28" fmla="*/ 6833 w 10000"/>
                    <a:gd name="connsiteY28" fmla="*/ 5161 h 10000"/>
                    <a:gd name="connsiteX29" fmla="*/ 6864 w 10000"/>
                    <a:gd name="connsiteY29" fmla="*/ 6000 h 10000"/>
                    <a:gd name="connsiteX30" fmla="*/ 6681 w 10000"/>
                    <a:gd name="connsiteY30" fmla="*/ 5519 h 10000"/>
                    <a:gd name="connsiteX31" fmla="*/ 6681 w 10000"/>
                    <a:gd name="connsiteY31" fmla="*/ 6610 h 10000"/>
                    <a:gd name="connsiteX32" fmla="*/ 6412 w 10000"/>
                    <a:gd name="connsiteY32" fmla="*/ 5866 h 10000"/>
                    <a:gd name="connsiteX33" fmla="*/ 7321 w 10000"/>
                    <a:gd name="connsiteY33" fmla="*/ 1103 h 10000"/>
                    <a:gd name="connsiteX34" fmla="*/ 7714 w 10000"/>
                    <a:gd name="connsiteY34" fmla="*/ 968 h 10000"/>
                    <a:gd name="connsiteX35" fmla="*/ 7417 w 10000"/>
                    <a:gd name="connsiteY35" fmla="*/ 0 h 10000"/>
                    <a:gd name="connsiteX36" fmla="*/ 7417 w 10000"/>
                    <a:gd name="connsiteY36" fmla="*/ 0 h 10000"/>
                    <a:gd name="connsiteX37" fmla="*/ 7417 w 10000"/>
                    <a:gd name="connsiteY37" fmla="*/ 0 h 10000"/>
                    <a:gd name="connsiteX38" fmla="*/ 7020 w 10000"/>
                    <a:gd name="connsiteY38" fmla="*/ 0 h 10000"/>
                    <a:gd name="connsiteX39" fmla="*/ 7020 w 10000"/>
                    <a:gd name="connsiteY39" fmla="*/ 400 h 10000"/>
                    <a:gd name="connsiteX40" fmla="*/ 7139 w 10000"/>
                    <a:gd name="connsiteY40" fmla="*/ 400 h 10000"/>
                    <a:gd name="connsiteX41" fmla="*/ 5889 w 10000"/>
                    <a:gd name="connsiteY41" fmla="*/ 5161 h 10000"/>
                    <a:gd name="connsiteX42" fmla="*/ 5801 w 10000"/>
                    <a:gd name="connsiteY42" fmla="*/ 4481 h 10000"/>
                    <a:gd name="connsiteX43" fmla="*/ 5650 w 10000"/>
                    <a:gd name="connsiteY43" fmla="*/ 4615 h 10000"/>
                    <a:gd name="connsiteX44" fmla="*/ 5442 w 10000"/>
                    <a:gd name="connsiteY44" fmla="*/ 3924 h 10000"/>
                    <a:gd name="connsiteX45" fmla="*/ 5348 w 10000"/>
                    <a:gd name="connsiteY45" fmla="*/ 5373 h 10000"/>
                    <a:gd name="connsiteX46" fmla="*/ 5168 w 10000"/>
                    <a:gd name="connsiteY46" fmla="*/ 5026 h 10000"/>
                    <a:gd name="connsiteX47" fmla="*/ 5222 w 10000"/>
                    <a:gd name="connsiteY47" fmla="*/ 6201 h 10000"/>
                    <a:gd name="connsiteX48" fmla="*/ 4825 w 10000"/>
                    <a:gd name="connsiteY48" fmla="*/ 5666 h 10000"/>
                    <a:gd name="connsiteX49" fmla="*/ 5034 w 10000"/>
                    <a:gd name="connsiteY49" fmla="*/ 6475 h 10000"/>
                    <a:gd name="connsiteX50" fmla="*/ 4825 w 10000"/>
                    <a:gd name="connsiteY50" fmla="*/ 6610 h 10000"/>
                    <a:gd name="connsiteX51" fmla="*/ 4982 w 10000"/>
                    <a:gd name="connsiteY51" fmla="*/ 7502 h 10000"/>
                    <a:gd name="connsiteX52" fmla="*/ 4645 w 10000"/>
                    <a:gd name="connsiteY52" fmla="*/ 7167 h 10000"/>
                    <a:gd name="connsiteX53" fmla="*/ 4645 w 10000"/>
                    <a:gd name="connsiteY53" fmla="*/ 6129 h 10000"/>
                    <a:gd name="connsiteX54" fmla="*/ 4376 w 10000"/>
                    <a:gd name="connsiteY54" fmla="*/ 6264 h 10000"/>
                    <a:gd name="connsiteX55" fmla="*/ 4376 w 10000"/>
                    <a:gd name="connsiteY55" fmla="*/ 4950 h 10000"/>
                    <a:gd name="connsiteX56" fmla="*/ 4193 w 10000"/>
                    <a:gd name="connsiteY56" fmla="*/ 5161 h 10000"/>
                    <a:gd name="connsiteX57" fmla="*/ 3947 w 10000"/>
                    <a:gd name="connsiteY57" fmla="*/ 4481 h 10000"/>
                    <a:gd name="connsiteX58" fmla="*/ 3639 w 10000"/>
                    <a:gd name="connsiteY58" fmla="*/ 5731 h 10000"/>
                    <a:gd name="connsiteX0" fmla="*/ 3639 w 10000"/>
                    <a:gd name="connsiteY0" fmla="*/ 5731 h 10000"/>
                    <a:gd name="connsiteX1" fmla="*/ 236 w 10000"/>
                    <a:gd name="connsiteY1" fmla="*/ 5731 h 10000"/>
                    <a:gd name="connsiteX2" fmla="*/ 628 w 10000"/>
                    <a:gd name="connsiteY2" fmla="*/ 7237 h 10000"/>
                    <a:gd name="connsiteX3" fmla="*/ 266 w 10000"/>
                    <a:gd name="connsiteY3" fmla="*/ 7020 h 10000"/>
                    <a:gd name="connsiteX4" fmla="*/ 512 w 10000"/>
                    <a:gd name="connsiteY4" fmla="*/ 8205 h 10000"/>
                    <a:gd name="connsiteX5" fmla="*/ 207 w 10000"/>
                    <a:gd name="connsiteY5" fmla="*/ 7923 h 10000"/>
                    <a:gd name="connsiteX6" fmla="*/ 0 w 10000"/>
                    <a:gd name="connsiteY6" fmla="*/ 10000 h 10000"/>
                    <a:gd name="connsiteX7" fmla="*/ 10000 w 10000"/>
                    <a:gd name="connsiteY7" fmla="*/ 6129 h 10000"/>
                    <a:gd name="connsiteX8" fmla="*/ 9391 w 10000"/>
                    <a:gd name="connsiteY8" fmla="*/ 5161 h 10000"/>
                    <a:gd name="connsiteX9" fmla="*/ 9545 w 10000"/>
                    <a:gd name="connsiteY9" fmla="*/ 6000 h 10000"/>
                    <a:gd name="connsiteX10" fmla="*/ 9239 w 10000"/>
                    <a:gd name="connsiteY10" fmla="*/ 6410 h 10000"/>
                    <a:gd name="connsiteX11" fmla="*/ 9203 w 10000"/>
                    <a:gd name="connsiteY11" fmla="*/ 5249 h 10000"/>
                    <a:gd name="connsiteX12" fmla="*/ 8658 w 10000"/>
                    <a:gd name="connsiteY12" fmla="*/ 6201 h 10000"/>
                    <a:gd name="connsiteX13" fmla="*/ 8870 w 10000"/>
                    <a:gd name="connsiteY13" fmla="*/ 4541 h 10000"/>
                    <a:gd name="connsiteX14" fmla="*/ 8634 w 10000"/>
                    <a:gd name="connsiteY14" fmla="*/ 2687 h 10000"/>
                    <a:gd name="connsiteX15" fmla="*/ 8599 w 10000"/>
                    <a:gd name="connsiteY15" fmla="*/ 4207 h 10000"/>
                    <a:gd name="connsiteX16" fmla="*/ 8389 w 10000"/>
                    <a:gd name="connsiteY16" fmla="*/ 4541 h 10000"/>
                    <a:gd name="connsiteX17" fmla="*/ 8571 w 10000"/>
                    <a:gd name="connsiteY17" fmla="*/ 5249 h 10000"/>
                    <a:gd name="connsiteX18" fmla="*/ 8018 w 10000"/>
                    <a:gd name="connsiteY18" fmla="*/ 4680 h 10000"/>
                    <a:gd name="connsiteX19" fmla="*/ 8324 w 10000"/>
                    <a:gd name="connsiteY19" fmla="*/ 5866 h 10000"/>
                    <a:gd name="connsiteX20" fmla="*/ 7871 w 10000"/>
                    <a:gd name="connsiteY20" fmla="*/ 5308 h 10000"/>
                    <a:gd name="connsiteX21" fmla="*/ 7996 w 10000"/>
                    <a:gd name="connsiteY21" fmla="*/ 6475 h 10000"/>
                    <a:gd name="connsiteX22" fmla="*/ 7533 w 10000"/>
                    <a:gd name="connsiteY22" fmla="*/ 6201 h 10000"/>
                    <a:gd name="connsiteX23" fmla="*/ 7503 w 10000"/>
                    <a:gd name="connsiteY23" fmla="*/ 5161 h 10000"/>
                    <a:gd name="connsiteX24" fmla="*/ 7079 w 10000"/>
                    <a:gd name="connsiteY24" fmla="*/ 6065 h 10000"/>
                    <a:gd name="connsiteX25" fmla="*/ 7227 w 10000"/>
                    <a:gd name="connsiteY25" fmla="*/ 4886 h 10000"/>
                    <a:gd name="connsiteX26" fmla="*/ 7079 w 10000"/>
                    <a:gd name="connsiteY26" fmla="*/ 3527 h 10000"/>
                    <a:gd name="connsiteX27" fmla="*/ 6833 w 10000"/>
                    <a:gd name="connsiteY27" fmla="*/ 5161 h 10000"/>
                    <a:gd name="connsiteX28" fmla="*/ 6864 w 10000"/>
                    <a:gd name="connsiteY28" fmla="*/ 6000 h 10000"/>
                    <a:gd name="connsiteX29" fmla="*/ 6681 w 10000"/>
                    <a:gd name="connsiteY29" fmla="*/ 5519 h 10000"/>
                    <a:gd name="connsiteX30" fmla="*/ 6681 w 10000"/>
                    <a:gd name="connsiteY30" fmla="*/ 6610 h 10000"/>
                    <a:gd name="connsiteX31" fmla="*/ 6412 w 10000"/>
                    <a:gd name="connsiteY31" fmla="*/ 5866 h 10000"/>
                    <a:gd name="connsiteX32" fmla="*/ 7321 w 10000"/>
                    <a:gd name="connsiteY32" fmla="*/ 1103 h 10000"/>
                    <a:gd name="connsiteX33" fmla="*/ 7714 w 10000"/>
                    <a:gd name="connsiteY33" fmla="*/ 968 h 10000"/>
                    <a:gd name="connsiteX34" fmla="*/ 7417 w 10000"/>
                    <a:gd name="connsiteY34" fmla="*/ 0 h 10000"/>
                    <a:gd name="connsiteX35" fmla="*/ 7417 w 10000"/>
                    <a:gd name="connsiteY35" fmla="*/ 0 h 10000"/>
                    <a:gd name="connsiteX36" fmla="*/ 7417 w 10000"/>
                    <a:gd name="connsiteY36" fmla="*/ 0 h 10000"/>
                    <a:gd name="connsiteX37" fmla="*/ 7020 w 10000"/>
                    <a:gd name="connsiteY37" fmla="*/ 0 h 10000"/>
                    <a:gd name="connsiteX38" fmla="*/ 7020 w 10000"/>
                    <a:gd name="connsiteY38" fmla="*/ 400 h 10000"/>
                    <a:gd name="connsiteX39" fmla="*/ 7139 w 10000"/>
                    <a:gd name="connsiteY39" fmla="*/ 400 h 10000"/>
                    <a:gd name="connsiteX40" fmla="*/ 5889 w 10000"/>
                    <a:gd name="connsiteY40" fmla="*/ 5161 h 10000"/>
                    <a:gd name="connsiteX41" fmla="*/ 5801 w 10000"/>
                    <a:gd name="connsiteY41" fmla="*/ 4481 h 10000"/>
                    <a:gd name="connsiteX42" fmla="*/ 5650 w 10000"/>
                    <a:gd name="connsiteY42" fmla="*/ 4615 h 10000"/>
                    <a:gd name="connsiteX43" fmla="*/ 5442 w 10000"/>
                    <a:gd name="connsiteY43" fmla="*/ 3924 h 10000"/>
                    <a:gd name="connsiteX44" fmla="*/ 5348 w 10000"/>
                    <a:gd name="connsiteY44" fmla="*/ 5373 h 10000"/>
                    <a:gd name="connsiteX45" fmla="*/ 5168 w 10000"/>
                    <a:gd name="connsiteY45" fmla="*/ 5026 h 10000"/>
                    <a:gd name="connsiteX46" fmla="*/ 5222 w 10000"/>
                    <a:gd name="connsiteY46" fmla="*/ 6201 h 10000"/>
                    <a:gd name="connsiteX47" fmla="*/ 4825 w 10000"/>
                    <a:gd name="connsiteY47" fmla="*/ 5666 h 10000"/>
                    <a:gd name="connsiteX48" fmla="*/ 5034 w 10000"/>
                    <a:gd name="connsiteY48" fmla="*/ 6475 h 10000"/>
                    <a:gd name="connsiteX49" fmla="*/ 4825 w 10000"/>
                    <a:gd name="connsiteY49" fmla="*/ 6610 h 10000"/>
                    <a:gd name="connsiteX50" fmla="*/ 4982 w 10000"/>
                    <a:gd name="connsiteY50" fmla="*/ 7502 h 10000"/>
                    <a:gd name="connsiteX51" fmla="*/ 4645 w 10000"/>
                    <a:gd name="connsiteY51" fmla="*/ 7167 h 10000"/>
                    <a:gd name="connsiteX52" fmla="*/ 4645 w 10000"/>
                    <a:gd name="connsiteY52" fmla="*/ 6129 h 10000"/>
                    <a:gd name="connsiteX53" fmla="*/ 4376 w 10000"/>
                    <a:gd name="connsiteY53" fmla="*/ 6264 h 10000"/>
                    <a:gd name="connsiteX54" fmla="*/ 4376 w 10000"/>
                    <a:gd name="connsiteY54" fmla="*/ 4950 h 10000"/>
                    <a:gd name="connsiteX55" fmla="*/ 4193 w 10000"/>
                    <a:gd name="connsiteY55" fmla="*/ 5161 h 10000"/>
                    <a:gd name="connsiteX56" fmla="*/ 3947 w 10000"/>
                    <a:gd name="connsiteY56" fmla="*/ 4481 h 10000"/>
                    <a:gd name="connsiteX57" fmla="*/ 3639 w 10000"/>
                    <a:gd name="connsiteY57" fmla="*/ 5731 h 10000"/>
                    <a:gd name="connsiteX0" fmla="*/ 3639 w 10000"/>
                    <a:gd name="connsiteY0" fmla="*/ 5731 h 10000"/>
                    <a:gd name="connsiteX1" fmla="*/ 628 w 10000"/>
                    <a:gd name="connsiteY1" fmla="*/ 7237 h 10000"/>
                    <a:gd name="connsiteX2" fmla="*/ 266 w 10000"/>
                    <a:gd name="connsiteY2" fmla="*/ 7020 h 10000"/>
                    <a:gd name="connsiteX3" fmla="*/ 512 w 10000"/>
                    <a:gd name="connsiteY3" fmla="*/ 8205 h 10000"/>
                    <a:gd name="connsiteX4" fmla="*/ 207 w 10000"/>
                    <a:gd name="connsiteY4" fmla="*/ 7923 h 10000"/>
                    <a:gd name="connsiteX5" fmla="*/ 0 w 10000"/>
                    <a:gd name="connsiteY5" fmla="*/ 10000 h 10000"/>
                    <a:gd name="connsiteX6" fmla="*/ 10000 w 10000"/>
                    <a:gd name="connsiteY6" fmla="*/ 6129 h 10000"/>
                    <a:gd name="connsiteX7" fmla="*/ 9391 w 10000"/>
                    <a:gd name="connsiteY7" fmla="*/ 5161 h 10000"/>
                    <a:gd name="connsiteX8" fmla="*/ 9545 w 10000"/>
                    <a:gd name="connsiteY8" fmla="*/ 6000 h 10000"/>
                    <a:gd name="connsiteX9" fmla="*/ 9239 w 10000"/>
                    <a:gd name="connsiteY9" fmla="*/ 6410 h 10000"/>
                    <a:gd name="connsiteX10" fmla="*/ 9203 w 10000"/>
                    <a:gd name="connsiteY10" fmla="*/ 5249 h 10000"/>
                    <a:gd name="connsiteX11" fmla="*/ 8658 w 10000"/>
                    <a:gd name="connsiteY11" fmla="*/ 6201 h 10000"/>
                    <a:gd name="connsiteX12" fmla="*/ 8870 w 10000"/>
                    <a:gd name="connsiteY12" fmla="*/ 4541 h 10000"/>
                    <a:gd name="connsiteX13" fmla="*/ 8634 w 10000"/>
                    <a:gd name="connsiteY13" fmla="*/ 2687 h 10000"/>
                    <a:gd name="connsiteX14" fmla="*/ 8599 w 10000"/>
                    <a:gd name="connsiteY14" fmla="*/ 4207 h 10000"/>
                    <a:gd name="connsiteX15" fmla="*/ 8389 w 10000"/>
                    <a:gd name="connsiteY15" fmla="*/ 4541 h 10000"/>
                    <a:gd name="connsiteX16" fmla="*/ 8571 w 10000"/>
                    <a:gd name="connsiteY16" fmla="*/ 5249 h 10000"/>
                    <a:gd name="connsiteX17" fmla="*/ 8018 w 10000"/>
                    <a:gd name="connsiteY17" fmla="*/ 4680 h 10000"/>
                    <a:gd name="connsiteX18" fmla="*/ 8324 w 10000"/>
                    <a:gd name="connsiteY18" fmla="*/ 5866 h 10000"/>
                    <a:gd name="connsiteX19" fmla="*/ 7871 w 10000"/>
                    <a:gd name="connsiteY19" fmla="*/ 5308 h 10000"/>
                    <a:gd name="connsiteX20" fmla="*/ 7996 w 10000"/>
                    <a:gd name="connsiteY20" fmla="*/ 6475 h 10000"/>
                    <a:gd name="connsiteX21" fmla="*/ 7533 w 10000"/>
                    <a:gd name="connsiteY21" fmla="*/ 6201 h 10000"/>
                    <a:gd name="connsiteX22" fmla="*/ 7503 w 10000"/>
                    <a:gd name="connsiteY22" fmla="*/ 5161 h 10000"/>
                    <a:gd name="connsiteX23" fmla="*/ 7079 w 10000"/>
                    <a:gd name="connsiteY23" fmla="*/ 6065 h 10000"/>
                    <a:gd name="connsiteX24" fmla="*/ 7227 w 10000"/>
                    <a:gd name="connsiteY24" fmla="*/ 4886 h 10000"/>
                    <a:gd name="connsiteX25" fmla="*/ 7079 w 10000"/>
                    <a:gd name="connsiteY25" fmla="*/ 3527 h 10000"/>
                    <a:gd name="connsiteX26" fmla="*/ 6833 w 10000"/>
                    <a:gd name="connsiteY26" fmla="*/ 5161 h 10000"/>
                    <a:gd name="connsiteX27" fmla="*/ 6864 w 10000"/>
                    <a:gd name="connsiteY27" fmla="*/ 6000 h 10000"/>
                    <a:gd name="connsiteX28" fmla="*/ 6681 w 10000"/>
                    <a:gd name="connsiteY28" fmla="*/ 5519 h 10000"/>
                    <a:gd name="connsiteX29" fmla="*/ 6681 w 10000"/>
                    <a:gd name="connsiteY29" fmla="*/ 6610 h 10000"/>
                    <a:gd name="connsiteX30" fmla="*/ 6412 w 10000"/>
                    <a:gd name="connsiteY30" fmla="*/ 5866 h 10000"/>
                    <a:gd name="connsiteX31" fmla="*/ 7321 w 10000"/>
                    <a:gd name="connsiteY31" fmla="*/ 1103 h 10000"/>
                    <a:gd name="connsiteX32" fmla="*/ 7714 w 10000"/>
                    <a:gd name="connsiteY32" fmla="*/ 968 h 10000"/>
                    <a:gd name="connsiteX33" fmla="*/ 7417 w 10000"/>
                    <a:gd name="connsiteY33" fmla="*/ 0 h 10000"/>
                    <a:gd name="connsiteX34" fmla="*/ 7417 w 10000"/>
                    <a:gd name="connsiteY34" fmla="*/ 0 h 10000"/>
                    <a:gd name="connsiteX35" fmla="*/ 7417 w 10000"/>
                    <a:gd name="connsiteY35" fmla="*/ 0 h 10000"/>
                    <a:gd name="connsiteX36" fmla="*/ 7020 w 10000"/>
                    <a:gd name="connsiteY36" fmla="*/ 0 h 10000"/>
                    <a:gd name="connsiteX37" fmla="*/ 7020 w 10000"/>
                    <a:gd name="connsiteY37" fmla="*/ 400 h 10000"/>
                    <a:gd name="connsiteX38" fmla="*/ 7139 w 10000"/>
                    <a:gd name="connsiteY38" fmla="*/ 400 h 10000"/>
                    <a:gd name="connsiteX39" fmla="*/ 5889 w 10000"/>
                    <a:gd name="connsiteY39" fmla="*/ 5161 h 10000"/>
                    <a:gd name="connsiteX40" fmla="*/ 5801 w 10000"/>
                    <a:gd name="connsiteY40" fmla="*/ 4481 h 10000"/>
                    <a:gd name="connsiteX41" fmla="*/ 5650 w 10000"/>
                    <a:gd name="connsiteY41" fmla="*/ 4615 h 10000"/>
                    <a:gd name="connsiteX42" fmla="*/ 5442 w 10000"/>
                    <a:gd name="connsiteY42" fmla="*/ 3924 h 10000"/>
                    <a:gd name="connsiteX43" fmla="*/ 5348 w 10000"/>
                    <a:gd name="connsiteY43" fmla="*/ 5373 h 10000"/>
                    <a:gd name="connsiteX44" fmla="*/ 5168 w 10000"/>
                    <a:gd name="connsiteY44" fmla="*/ 5026 h 10000"/>
                    <a:gd name="connsiteX45" fmla="*/ 5222 w 10000"/>
                    <a:gd name="connsiteY45" fmla="*/ 6201 h 10000"/>
                    <a:gd name="connsiteX46" fmla="*/ 4825 w 10000"/>
                    <a:gd name="connsiteY46" fmla="*/ 5666 h 10000"/>
                    <a:gd name="connsiteX47" fmla="*/ 5034 w 10000"/>
                    <a:gd name="connsiteY47" fmla="*/ 6475 h 10000"/>
                    <a:gd name="connsiteX48" fmla="*/ 4825 w 10000"/>
                    <a:gd name="connsiteY48" fmla="*/ 6610 h 10000"/>
                    <a:gd name="connsiteX49" fmla="*/ 4982 w 10000"/>
                    <a:gd name="connsiteY49" fmla="*/ 7502 h 10000"/>
                    <a:gd name="connsiteX50" fmla="*/ 4645 w 10000"/>
                    <a:gd name="connsiteY50" fmla="*/ 7167 h 10000"/>
                    <a:gd name="connsiteX51" fmla="*/ 4645 w 10000"/>
                    <a:gd name="connsiteY51" fmla="*/ 6129 h 10000"/>
                    <a:gd name="connsiteX52" fmla="*/ 4376 w 10000"/>
                    <a:gd name="connsiteY52" fmla="*/ 6264 h 10000"/>
                    <a:gd name="connsiteX53" fmla="*/ 4376 w 10000"/>
                    <a:gd name="connsiteY53" fmla="*/ 4950 h 10000"/>
                    <a:gd name="connsiteX54" fmla="*/ 4193 w 10000"/>
                    <a:gd name="connsiteY54" fmla="*/ 5161 h 10000"/>
                    <a:gd name="connsiteX55" fmla="*/ 3947 w 10000"/>
                    <a:gd name="connsiteY55" fmla="*/ 4481 h 10000"/>
                    <a:gd name="connsiteX56" fmla="*/ 3639 w 10000"/>
                    <a:gd name="connsiteY56" fmla="*/ 5731 h 10000"/>
                    <a:gd name="connsiteX0" fmla="*/ 3639 w 10000"/>
                    <a:gd name="connsiteY0" fmla="*/ 5731 h 10000"/>
                    <a:gd name="connsiteX1" fmla="*/ 266 w 10000"/>
                    <a:gd name="connsiteY1" fmla="*/ 7020 h 10000"/>
                    <a:gd name="connsiteX2" fmla="*/ 512 w 10000"/>
                    <a:gd name="connsiteY2" fmla="*/ 8205 h 10000"/>
                    <a:gd name="connsiteX3" fmla="*/ 207 w 10000"/>
                    <a:gd name="connsiteY3" fmla="*/ 7923 h 10000"/>
                    <a:gd name="connsiteX4" fmla="*/ 0 w 10000"/>
                    <a:gd name="connsiteY4" fmla="*/ 10000 h 10000"/>
                    <a:gd name="connsiteX5" fmla="*/ 10000 w 10000"/>
                    <a:gd name="connsiteY5" fmla="*/ 6129 h 10000"/>
                    <a:gd name="connsiteX6" fmla="*/ 9391 w 10000"/>
                    <a:gd name="connsiteY6" fmla="*/ 5161 h 10000"/>
                    <a:gd name="connsiteX7" fmla="*/ 9545 w 10000"/>
                    <a:gd name="connsiteY7" fmla="*/ 6000 h 10000"/>
                    <a:gd name="connsiteX8" fmla="*/ 9239 w 10000"/>
                    <a:gd name="connsiteY8" fmla="*/ 6410 h 10000"/>
                    <a:gd name="connsiteX9" fmla="*/ 9203 w 10000"/>
                    <a:gd name="connsiteY9" fmla="*/ 5249 h 10000"/>
                    <a:gd name="connsiteX10" fmla="*/ 8658 w 10000"/>
                    <a:gd name="connsiteY10" fmla="*/ 6201 h 10000"/>
                    <a:gd name="connsiteX11" fmla="*/ 8870 w 10000"/>
                    <a:gd name="connsiteY11" fmla="*/ 4541 h 10000"/>
                    <a:gd name="connsiteX12" fmla="*/ 8634 w 10000"/>
                    <a:gd name="connsiteY12" fmla="*/ 2687 h 10000"/>
                    <a:gd name="connsiteX13" fmla="*/ 8599 w 10000"/>
                    <a:gd name="connsiteY13" fmla="*/ 4207 h 10000"/>
                    <a:gd name="connsiteX14" fmla="*/ 8389 w 10000"/>
                    <a:gd name="connsiteY14" fmla="*/ 4541 h 10000"/>
                    <a:gd name="connsiteX15" fmla="*/ 8571 w 10000"/>
                    <a:gd name="connsiteY15" fmla="*/ 5249 h 10000"/>
                    <a:gd name="connsiteX16" fmla="*/ 8018 w 10000"/>
                    <a:gd name="connsiteY16" fmla="*/ 4680 h 10000"/>
                    <a:gd name="connsiteX17" fmla="*/ 8324 w 10000"/>
                    <a:gd name="connsiteY17" fmla="*/ 5866 h 10000"/>
                    <a:gd name="connsiteX18" fmla="*/ 7871 w 10000"/>
                    <a:gd name="connsiteY18" fmla="*/ 5308 h 10000"/>
                    <a:gd name="connsiteX19" fmla="*/ 7996 w 10000"/>
                    <a:gd name="connsiteY19" fmla="*/ 6475 h 10000"/>
                    <a:gd name="connsiteX20" fmla="*/ 7533 w 10000"/>
                    <a:gd name="connsiteY20" fmla="*/ 6201 h 10000"/>
                    <a:gd name="connsiteX21" fmla="*/ 7503 w 10000"/>
                    <a:gd name="connsiteY21" fmla="*/ 5161 h 10000"/>
                    <a:gd name="connsiteX22" fmla="*/ 7079 w 10000"/>
                    <a:gd name="connsiteY22" fmla="*/ 6065 h 10000"/>
                    <a:gd name="connsiteX23" fmla="*/ 7227 w 10000"/>
                    <a:gd name="connsiteY23" fmla="*/ 4886 h 10000"/>
                    <a:gd name="connsiteX24" fmla="*/ 7079 w 10000"/>
                    <a:gd name="connsiteY24" fmla="*/ 3527 h 10000"/>
                    <a:gd name="connsiteX25" fmla="*/ 6833 w 10000"/>
                    <a:gd name="connsiteY25" fmla="*/ 5161 h 10000"/>
                    <a:gd name="connsiteX26" fmla="*/ 6864 w 10000"/>
                    <a:gd name="connsiteY26" fmla="*/ 6000 h 10000"/>
                    <a:gd name="connsiteX27" fmla="*/ 6681 w 10000"/>
                    <a:gd name="connsiteY27" fmla="*/ 5519 h 10000"/>
                    <a:gd name="connsiteX28" fmla="*/ 6681 w 10000"/>
                    <a:gd name="connsiteY28" fmla="*/ 6610 h 10000"/>
                    <a:gd name="connsiteX29" fmla="*/ 6412 w 10000"/>
                    <a:gd name="connsiteY29" fmla="*/ 5866 h 10000"/>
                    <a:gd name="connsiteX30" fmla="*/ 7321 w 10000"/>
                    <a:gd name="connsiteY30" fmla="*/ 1103 h 10000"/>
                    <a:gd name="connsiteX31" fmla="*/ 7714 w 10000"/>
                    <a:gd name="connsiteY31" fmla="*/ 968 h 10000"/>
                    <a:gd name="connsiteX32" fmla="*/ 7417 w 10000"/>
                    <a:gd name="connsiteY32" fmla="*/ 0 h 10000"/>
                    <a:gd name="connsiteX33" fmla="*/ 7417 w 10000"/>
                    <a:gd name="connsiteY33" fmla="*/ 0 h 10000"/>
                    <a:gd name="connsiteX34" fmla="*/ 7417 w 10000"/>
                    <a:gd name="connsiteY34" fmla="*/ 0 h 10000"/>
                    <a:gd name="connsiteX35" fmla="*/ 7020 w 10000"/>
                    <a:gd name="connsiteY35" fmla="*/ 0 h 10000"/>
                    <a:gd name="connsiteX36" fmla="*/ 7020 w 10000"/>
                    <a:gd name="connsiteY36" fmla="*/ 400 h 10000"/>
                    <a:gd name="connsiteX37" fmla="*/ 7139 w 10000"/>
                    <a:gd name="connsiteY37" fmla="*/ 400 h 10000"/>
                    <a:gd name="connsiteX38" fmla="*/ 5889 w 10000"/>
                    <a:gd name="connsiteY38" fmla="*/ 5161 h 10000"/>
                    <a:gd name="connsiteX39" fmla="*/ 5801 w 10000"/>
                    <a:gd name="connsiteY39" fmla="*/ 4481 h 10000"/>
                    <a:gd name="connsiteX40" fmla="*/ 5650 w 10000"/>
                    <a:gd name="connsiteY40" fmla="*/ 4615 h 10000"/>
                    <a:gd name="connsiteX41" fmla="*/ 5442 w 10000"/>
                    <a:gd name="connsiteY41" fmla="*/ 3924 h 10000"/>
                    <a:gd name="connsiteX42" fmla="*/ 5348 w 10000"/>
                    <a:gd name="connsiteY42" fmla="*/ 5373 h 10000"/>
                    <a:gd name="connsiteX43" fmla="*/ 5168 w 10000"/>
                    <a:gd name="connsiteY43" fmla="*/ 5026 h 10000"/>
                    <a:gd name="connsiteX44" fmla="*/ 5222 w 10000"/>
                    <a:gd name="connsiteY44" fmla="*/ 6201 h 10000"/>
                    <a:gd name="connsiteX45" fmla="*/ 4825 w 10000"/>
                    <a:gd name="connsiteY45" fmla="*/ 5666 h 10000"/>
                    <a:gd name="connsiteX46" fmla="*/ 5034 w 10000"/>
                    <a:gd name="connsiteY46" fmla="*/ 6475 h 10000"/>
                    <a:gd name="connsiteX47" fmla="*/ 4825 w 10000"/>
                    <a:gd name="connsiteY47" fmla="*/ 6610 h 10000"/>
                    <a:gd name="connsiteX48" fmla="*/ 4982 w 10000"/>
                    <a:gd name="connsiteY48" fmla="*/ 7502 h 10000"/>
                    <a:gd name="connsiteX49" fmla="*/ 4645 w 10000"/>
                    <a:gd name="connsiteY49" fmla="*/ 7167 h 10000"/>
                    <a:gd name="connsiteX50" fmla="*/ 4645 w 10000"/>
                    <a:gd name="connsiteY50" fmla="*/ 6129 h 10000"/>
                    <a:gd name="connsiteX51" fmla="*/ 4376 w 10000"/>
                    <a:gd name="connsiteY51" fmla="*/ 6264 h 10000"/>
                    <a:gd name="connsiteX52" fmla="*/ 4376 w 10000"/>
                    <a:gd name="connsiteY52" fmla="*/ 4950 h 10000"/>
                    <a:gd name="connsiteX53" fmla="*/ 4193 w 10000"/>
                    <a:gd name="connsiteY53" fmla="*/ 5161 h 10000"/>
                    <a:gd name="connsiteX54" fmla="*/ 3947 w 10000"/>
                    <a:gd name="connsiteY54" fmla="*/ 4481 h 10000"/>
                    <a:gd name="connsiteX55" fmla="*/ 3639 w 10000"/>
                    <a:gd name="connsiteY55" fmla="*/ 5731 h 10000"/>
                    <a:gd name="connsiteX0" fmla="*/ 3639 w 10000"/>
                    <a:gd name="connsiteY0" fmla="*/ 5731 h 10000"/>
                    <a:gd name="connsiteX1" fmla="*/ 512 w 10000"/>
                    <a:gd name="connsiteY1" fmla="*/ 8205 h 10000"/>
                    <a:gd name="connsiteX2" fmla="*/ 207 w 10000"/>
                    <a:gd name="connsiteY2" fmla="*/ 7923 h 10000"/>
                    <a:gd name="connsiteX3" fmla="*/ 0 w 10000"/>
                    <a:gd name="connsiteY3" fmla="*/ 10000 h 10000"/>
                    <a:gd name="connsiteX4" fmla="*/ 10000 w 10000"/>
                    <a:gd name="connsiteY4" fmla="*/ 6129 h 10000"/>
                    <a:gd name="connsiteX5" fmla="*/ 9391 w 10000"/>
                    <a:gd name="connsiteY5" fmla="*/ 5161 h 10000"/>
                    <a:gd name="connsiteX6" fmla="*/ 9545 w 10000"/>
                    <a:gd name="connsiteY6" fmla="*/ 6000 h 10000"/>
                    <a:gd name="connsiteX7" fmla="*/ 9239 w 10000"/>
                    <a:gd name="connsiteY7" fmla="*/ 6410 h 10000"/>
                    <a:gd name="connsiteX8" fmla="*/ 9203 w 10000"/>
                    <a:gd name="connsiteY8" fmla="*/ 5249 h 10000"/>
                    <a:gd name="connsiteX9" fmla="*/ 8658 w 10000"/>
                    <a:gd name="connsiteY9" fmla="*/ 6201 h 10000"/>
                    <a:gd name="connsiteX10" fmla="*/ 8870 w 10000"/>
                    <a:gd name="connsiteY10" fmla="*/ 4541 h 10000"/>
                    <a:gd name="connsiteX11" fmla="*/ 8634 w 10000"/>
                    <a:gd name="connsiteY11" fmla="*/ 2687 h 10000"/>
                    <a:gd name="connsiteX12" fmla="*/ 8599 w 10000"/>
                    <a:gd name="connsiteY12" fmla="*/ 4207 h 10000"/>
                    <a:gd name="connsiteX13" fmla="*/ 8389 w 10000"/>
                    <a:gd name="connsiteY13" fmla="*/ 4541 h 10000"/>
                    <a:gd name="connsiteX14" fmla="*/ 8571 w 10000"/>
                    <a:gd name="connsiteY14" fmla="*/ 5249 h 10000"/>
                    <a:gd name="connsiteX15" fmla="*/ 8018 w 10000"/>
                    <a:gd name="connsiteY15" fmla="*/ 4680 h 10000"/>
                    <a:gd name="connsiteX16" fmla="*/ 8324 w 10000"/>
                    <a:gd name="connsiteY16" fmla="*/ 5866 h 10000"/>
                    <a:gd name="connsiteX17" fmla="*/ 7871 w 10000"/>
                    <a:gd name="connsiteY17" fmla="*/ 5308 h 10000"/>
                    <a:gd name="connsiteX18" fmla="*/ 7996 w 10000"/>
                    <a:gd name="connsiteY18" fmla="*/ 6475 h 10000"/>
                    <a:gd name="connsiteX19" fmla="*/ 7533 w 10000"/>
                    <a:gd name="connsiteY19" fmla="*/ 6201 h 10000"/>
                    <a:gd name="connsiteX20" fmla="*/ 7503 w 10000"/>
                    <a:gd name="connsiteY20" fmla="*/ 5161 h 10000"/>
                    <a:gd name="connsiteX21" fmla="*/ 7079 w 10000"/>
                    <a:gd name="connsiteY21" fmla="*/ 6065 h 10000"/>
                    <a:gd name="connsiteX22" fmla="*/ 7227 w 10000"/>
                    <a:gd name="connsiteY22" fmla="*/ 4886 h 10000"/>
                    <a:gd name="connsiteX23" fmla="*/ 7079 w 10000"/>
                    <a:gd name="connsiteY23" fmla="*/ 3527 h 10000"/>
                    <a:gd name="connsiteX24" fmla="*/ 6833 w 10000"/>
                    <a:gd name="connsiteY24" fmla="*/ 5161 h 10000"/>
                    <a:gd name="connsiteX25" fmla="*/ 6864 w 10000"/>
                    <a:gd name="connsiteY25" fmla="*/ 6000 h 10000"/>
                    <a:gd name="connsiteX26" fmla="*/ 6681 w 10000"/>
                    <a:gd name="connsiteY26" fmla="*/ 5519 h 10000"/>
                    <a:gd name="connsiteX27" fmla="*/ 6681 w 10000"/>
                    <a:gd name="connsiteY27" fmla="*/ 6610 h 10000"/>
                    <a:gd name="connsiteX28" fmla="*/ 6412 w 10000"/>
                    <a:gd name="connsiteY28" fmla="*/ 5866 h 10000"/>
                    <a:gd name="connsiteX29" fmla="*/ 7321 w 10000"/>
                    <a:gd name="connsiteY29" fmla="*/ 1103 h 10000"/>
                    <a:gd name="connsiteX30" fmla="*/ 7714 w 10000"/>
                    <a:gd name="connsiteY30" fmla="*/ 968 h 10000"/>
                    <a:gd name="connsiteX31" fmla="*/ 7417 w 10000"/>
                    <a:gd name="connsiteY31" fmla="*/ 0 h 10000"/>
                    <a:gd name="connsiteX32" fmla="*/ 7417 w 10000"/>
                    <a:gd name="connsiteY32" fmla="*/ 0 h 10000"/>
                    <a:gd name="connsiteX33" fmla="*/ 7417 w 10000"/>
                    <a:gd name="connsiteY33" fmla="*/ 0 h 10000"/>
                    <a:gd name="connsiteX34" fmla="*/ 7020 w 10000"/>
                    <a:gd name="connsiteY34" fmla="*/ 0 h 10000"/>
                    <a:gd name="connsiteX35" fmla="*/ 7020 w 10000"/>
                    <a:gd name="connsiteY35" fmla="*/ 400 h 10000"/>
                    <a:gd name="connsiteX36" fmla="*/ 7139 w 10000"/>
                    <a:gd name="connsiteY36" fmla="*/ 400 h 10000"/>
                    <a:gd name="connsiteX37" fmla="*/ 5889 w 10000"/>
                    <a:gd name="connsiteY37" fmla="*/ 5161 h 10000"/>
                    <a:gd name="connsiteX38" fmla="*/ 5801 w 10000"/>
                    <a:gd name="connsiteY38" fmla="*/ 4481 h 10000"/>
                    <a:gd name="connsiteX39" fmla="*/ 5650 w 10000"/>
                    <a:gd name="connsiteY39" fmla="*/ 4615 h 10000"/>
                    <a:gd name="connsiteX40" fmla="*/ 5442 w 10000"/>
                    <a:gd name="connsiteY40" fmla="*/ 3924 h 10000"/>
                    <a:gd name="connsiteX41" fmla="*/ 5348 w 10000"/>
                    <a:gd name="connsiteY41" fmla="*/ 5373 h 10000"/>
                    <a:gd name="connsiteX42" fmla="*/ 5168 w 10000"/>
                    <a:gd name="connsiteY42" fmla="*/ 5026 h 10000"/>
                    <a:gd name="connsiteX43" fmla="*/ 5222 w 10000"/>
                    <a:gd name="connsiteY43" fmla="*/ 6201 h 10000"/>
                    <a:gd name="connsiteX44" fmla="*/ 4825 w 10000"/>
                    <a:gd name="connsiteY44" fmla="*/ 5666 h 10000"/>
                    <a:gd name="connsiteX45" fmla="*/ 5034 w 10000"/>
                    <a:gd name="connsiteY45" fmla="*/ 6475 h 10000"/>
                    <a:gd name="connsiteX46" fmla="*/ 4825 w 10000"/>
                    <a:gd name="connsiteY46" fmla="*/ 6610 h 10000"/>
                    <a:gd name="connsiteX47" fmla="*/ 4982 w 10000"/>
                    <a:gd name="connsiteY47" fmla="*/ 7502 h 10000"/>
                    <a:gd name="connsiteX48" fmla="*/ 4645 w 10000"/>
                    <a:gd name="connsiteY48" fmla="*/ 7167 h 10000"/>
                    <a:gd name="connsiteX49" fmla="*/ 4645 w 10000"/>
                    <a:gd name="connsiteY49" fmla="*/ 6129 h 10000"/>
                    <a:gd name="connsiteX50" fmla="*/ 4376 w 10000"/>
                    <a:gd name="connsiteY50" fmla="*/ 6264 h 10000"/>
                    <a:gd name="connsiteX51" fmla="*/ 4376 w 10000"/>
                    <a:gd name="connsiteY51" fmla="*/ 4950 h 10000"/>
                    <a:gd name="connsiteX52" fmla="*/ 4193 w 10000"/>
                    <a:gd name="connsiteY52" fmla="*/ 5161 h 10000"/>
                    <a:gd name="connsiteX53" fmla="*/ 3947 w 10000"/>
                    <a:gd name="connsiteY53" fmla="*/ 4481 h 10000"/>
                    <a:gd name="connsiteX54" fmla="*/ 3639 w 10000"/>
                    <a:gd name="connsiteY54" fmla="*/ 5731 h 10000"/>
                    <a:gd name="connsiteX0" fmla="*/ 3639 w 10000"/>
                    <a:gd name="connsiteY0" fmla="*/ 5731 h 10000"/>
                    <a:gd name="connsiteX1" fmla="*/ 207 w 10000"/>
                    <a:gd name="connsiteY1" fmla="*/ 7923 h 10000"/>
                    <a:gd name="connsiteX2" fmla="*/ 0 w 10000"/>
                    <a:gd name="connsiteY2" fmla="*/ 10000 h 10000"/>
                    <a:gd name="connsiteX3" fmla="*/ 10000 w 10000"/>
                    <a:gd name="connsiteY3" fmla="*/ 6129 h 10000"/>
                    <a:gd name="connsiteX4" fmla="*/ 9391 w 10000"/>
                    <a:gd name="connsiteY4" fmla="*/ 5161 h 10000"/>
                    <a:gd name="connsiteX5" fmla="*/ 9545 w 10000"/>
                    <a:gd name="connsiteY5" fmla="*/ 6000 h 10000"/>
                    <a:gd name="connsiteX6" fmla="*/ 9239 w 10000"/>
                    <a:gd name="connsiteY6" fmla="*/ 6410 h 10000"/>
                    <a:gd name="connsiteX7" fmla="*/ 9203 w 10000"/>
                    <a:gd name="connsiteY7" fmla="*/ 5249 h 10000"/>
                    <a:gd name="connsiteX8" fmla="*/ 8658 w 10000"/>
                    <a:gd name="connsiteY8" fmla="*/ 6201 h 10000"/>
                    <a:gd name="connsiteX9" fmla="*/ 8870 w 10000"/>
                    <a:gd name="connsiteY9" fmla="*/ 4541 h 10000"/>
                    <a:gd name="connsiteX10" fmla="*/ 8634 w 10000"/>
                    <a:gd name="connsiteY10" fmla="*/ 2687 h 10000"/>
                    <a:gd name="connsiteX11" fmla="*/ 8599 w 10000"/>
                    <a:gd name="connsiteY11" fmla="*/ 4207 h 10000"/>
                    <a:gd name="connsiteX12" fmla="*/ 8389 w 10000"/>
                    <a:gd name="connsiteY12" fmla="*/ 4541 h 10000"/>
                    <a:gd name="connsiteX13" fmla="*/ 8571 w 10000"/>
                    <a:gd name="connsiteY13" fmla="*/ 5249 h 10000"/>
                    <a:gd name="connsiteX14" fmla="*/ 8018 w 10000"/>
                    <a:gd name="connsiteY14" fmla="*/ 4680 h 10000"/>
                    <a:gd name="connsiteX15" fmla="*/ 8324 w 10000"/>
                    <a:gd name="connsiteY15" fmla="*/ 5866 h 10000"/>
                    <a:gd name="connsiteX16" fmla="*/ 7871 w 10000"/>
                    <a:gd name="connsiteY16" fmla="*/ 5308 h 10000"/>
                    <a:gd name="connsiteX17" fmla="*/ 7996 w 10000"/>
                    <a:gd name="connsiteY17" fmla="*/ 6475 h 10000"/>
                    <a:gd name="connsiteX18" fmla="*/ 7533 w 10000"/>
                    <a:gd name="connsiteY18" fmla="*/ 6201 h 10000"/>
                    <a:gd name="connsiteX19" fmla="*/ 7503 w 10000"/>
                    <a:gd name="connsiteY19" fmla="*/ 5161 h 10000"/>
                    <a:gd name="connsiteX20" fmla="*/ 7079 w 10000"/>
                    <a:gd name="connsiteY20" fmla="*/ 6065 h 10000"/>
                    <a:gd name="connsiteX21" fmla="*/ 7227 w 10000"/>
                    <a:gd name="connsiteY21" fmla="*/ 4886 h 10000"/>
                    <a:gd name="connsiteX22" fmla="*/ 7079 w 10000"/>
                    <a:gd name="connsiteY22" fmla="*/ 3527 h 10000"/>
                    <a:gd name="connsiteX23" fmla="*/ 6833 w 10000"/>
                    <a:gd name="connsiteY23" fmla="*/ 5161 h 10000"/>
                    <a:gd name="connsiteX24" fmla="*/ 6864 w 10000"/>
                    <a:gd name="connsiteY24" fmla="*/ 6000 h 10000"/>
                    <a:gd name="connsiteX25" fmla="*/ 6681 w 10000"/>
                    <a:gd name="connsiteY25" fmla="*/ 5519 h 10000"/>
                    <a:gd name="connsiteX26" fmla="*/ 6681 w 10000"/>
                    <a:gd name="connsiteY26" fmla="*/ 6610 h 10000"/>
                    <a:gd name="connsiteX27" fmla="*/ 6412 w 10000"/>
                    <a:gd name="connsiteY27" fmla="*/ 5866 h 10000"/>
                    <a:gd name="connsiteX28" fmla="*/ 7321 w 10000"/>
                    <a:gd name="connsiteY28" fmla="*/ 1103 h 10000"/>
                    <a:gd name="connsiteX29" fmla="*/ 7714 w 10000"/>
                    <a:gd name="connsiteY29" fmla="*/ 968 h 10000"/>
                    <a:gd name="connsiteX30" fmla="*/ 7417 w 10000"/>
                    <a:gd name="connsiteY30" fmla="*/ 0 h 10000"/>
                    <a:gd name="connsiteX31" fmla="*/ 7417 w 10000"/>
                    <a:gd name="connsiteY31" fmla="*/ 0 h 10000"/>
                    <a:gd name="connsiteX32" fmla="*/ 7417 w 10000"/>
                    <a:gd name="connsiteY32" fmla="*/ 0 h 10000"/>
                    <a:gd name="connsiteX33" fmla="*/ 7020 w 10000"/>
                    <a:gd name="connsiteY33" fmla="*/ 0 h 10000"/>
                    <a:gd name="connsiteX34" fmla="*/ 7020 w 10000"/>
                    <a:gd name="connsiteY34" fmla="*/ 400 h 10000"/>
                    <a:gd name="connsiteX35" fmla="*/ 7139 w 10000"/>
                    <a:gd name="connsiteY35" fmla="*/ 400 h 10000"/>
                    <a:gd name="connsiteX36" fmla="*/ 5889 w 10000"/>
                    <a:gd name="connsiteY36" fmla="*/ 5161 h 10000"/>
                    <a:gd name="connsiteX37" fmla="*/ 5801 w 10000"/>
                    <a:gd name="connsiteY37" fmla="*/ 4481 h 10000"/>
                    <a:gd name="connsiteX38" fmla="*/ 5650 w 10000"/>
                    <a:gd name="connsiteY38" fmla="*/ 4615 h 10000"/>
                    <a:gd name="connsiteX39" fmla="*/ 5442 w 10000"/>
                    <a:gd name="connsiteY39" fmla="*/ 3924 h 10000"/>
                    <a:gd name="connsiteX40" fmla="*/ 5348 w 10000"/>
                    <a:gd name="connsiteY40" fmla="*/ 5373 h 10000"/>
                    <a:gd name="connsiteX41" fmla="*/ 5168 w 10000"/>
                    <a:gd name="connsiteY41" fmla="*/ 5026 h 10000"/>
                    <a:gd name="connsiteX42" fmla="*/ 5222 w 10000"/>
                    <a:gd name="connsiteY42" fmla="*/ 6201 h 10000"/>
                    <a:gd name="connsiteX43" fmla="*/ 4825 w 10000"/>
                    <a:gd name="connsiteY43" fmla="*/ 5666 h 10000"/>
                    <a:gd name="connsiteX44" fmla="*/ 5034 w 10000"/>
                    <a:gd name="connsiteY44" fmla="*/ 6475 h 10000"/>
                    <a:gd name="connsiteX45" fmla="*/ 4825 w 10000"/>
                    <a:gd name="connsiteY45" fmla="*/ 6610 h 10000"/>
                    <a:gd name="connsiteX46" fmla="*/ 4982 w 10000"/>
                    <a:gd name="connsiteY46" fmla="*/ 7502 h 10000"/>
                    <a:gd name="connsiteX47" fmla="*/ 4645 w 10000"/>
                    <a:gd name="connsiteY47" fmla="*/ 7167 h 10000"/>
                    <a:gd name="connsiteX48" fmla="*/ 4645 w 10000"/>
                    <a:gd name="connsiteY48" fmla="*/ 6129 h 10000"/>
                    <a:gd name="connsiteX49" fmla="*/ 4376 w 10000"/>
                    <a:gd name="connsiteY49" fmla="*/ 6264 h 10000"/>
                    <a:gd name="connsiteX50" fmla="*/ 4376 w 10000"/>
                    <a:gd name="connsiteY50" fmla="*/ 4950 h 10000"/>
                    <a:gd name="connsiteX51" fmla="*/ 4193 w 10000"/>
                    <a:gd name="connsiteY51" fmla="*/ 5161 h 10000"/>
                    <a:gd name="connsiteX52" fmla="*/ 3947 w 10000"/>
                    <a:gd name="connsiteY52" fmla="*/ 4481 h 10000"/>
                    <a:gd name="connsiteX53" fmla="*/ 3639 w 10000"/>
                    <a:gd name="connsiteY53" fmla="*/ 5731 h 10000"/>
                    <a:gd name="connsiteX0" fmla="*/ 4699 w 11060"/>
                    <a:gd name="connsiteY0" fmla="*/ 5731 h 10000"/>
                    <a:gd name="connsiteX1" fmla="*/ 1060 w 11060"/>
                    <a:gd name="connsiteY1" fmla="*/ 10000 h 10000"/>
                    <a:gd name="connsiteX2" fmla="*/ 11060 w 11060"/>
                    <a:gd name="connsiteY2" fmla="*/ 6129 h 10000"/>
                    <a:gd name="connsiteX3" fmla="*/ 10451 w 11060"/>
                    <a:gd name="connsiteY3" fmla="*/ 5161 h 10000"/>
                    <a:gd name="connsiteX4" fmla="*/ 10605 w 11060"/>
                    <a:gd name="connsiteY4" fmla="*/ 6000 h 10000"/>
                    <a:gd name="connsiteX5" fmla="*/ 10299 w 11060"/>
                    <a:gd name="connsiteY5" fmla="*/ 6410 h 10000"/>
                    <a:gd name="connsiteX6" fmla="*/ 10263 w 11060"/>
                    <a:gd name="connsiteY6" fmla="*/ 5249 h 10000"/>
                    <a:gd name="connsiteX7" fmla="*/ 9718 w 11060"/>
                    <a:gd name="connsiteY7" fmla="*/ 6201 h 10000"/>
                    <a:gd name="connsiteX8" fmla="*/ 9930 w 11060"/>
                    <a:gd name="connsiteY8" fmla="*/ 4541 h 10000"/>
                    <a:gd name="connsiteX9" fmla="*/ 9694 w 11060"/>
                    <a:gd name="connsiteY9" fmla="*/ 2687 h 10000"/>
                    <a:gd name="connsiteX10" fmla="*/ 9659 w 11060"/>
                    <a:gd name="connsiteY10" fmla="*/ 4207 h 10000"/>
                    <a:gd name="connsiteX11" fmla="*/ 9449 w 11060"/>
                    <a:gd name="connsiteY11" fmla="*/ 4541 h 10000"/>
                    <a:gd name="connsiteX12" fmla="*/ 9631 w 11060"/>
                    <a:gd name="connsiteY12" fmla="*/ 5249 h 10000"/>
                    <a:gd name="connsiteX13" fmla="*/ 9078 w 11060"/>
                    <a:gd name="connsiteY13" fmla="*/ 4680 h 10000"/>
                    <a:gd name="connsiteX14" fmla="*/ 9384 w 11060"/>
                    <a:gd name="connsiteY14" fmla="*/ 5866 h 10000"/>
                    <a:gd name="connsiteX15" fmla="*/ 8931 w 11060"/>
                    <a:gd name="connsiteY15" fmla="*/ 5308 h 10000"/>
                    <a:gd name="connsiteX16" fmla="*/ 9056 w 11060"/>
                    <a:gd name="connsiteY16" fmla="*/ 6475 h 10000"/>
                    <a:gd name="connsiteX17" fmla="*/ 8593 w 11060"/>
                    <a:gd name="connsiteY17" fmla="*/ 6201 h 10000"/>
                    <a:gd name="connsiteX18" fmla="*/ 8563 w 11060"/>
                    <a:gd name="connsiteY18" fmla="*/ 5161 h 10000"/>
                    <a:gd name="connsiteX19" fmla="*/ 8139 w 11060"/>
                    <a:gd name="connsiteY19" fmla="*/ 6065 h 10000"/>
                    <a:gd name="connsiteX20" fmla="*/ 8287 w 11060"/>
                    <a:gd name="connsiteY20" fmla="*/ 4886 h 10000"/>
                    <a:gd name="connsiteX21" fmla="*/ 8139 w 11060"/>
                    <a:gd name="connsiteY21" fmla="*/ 3527 h 10000"/>
                    <a:gd name="connsiteX22" fmla="*/ 7893 w 11060"/>
                    <a:gd name="connsiteY22" fmla="*/ 5161 h 10000"/>
                    <a:gd name="connsiteX23" fmla="*/ 7924 w 11060"/>
                    <a:gd name="connsiteY23" fmla="*/ 6000 h 10000"/>
                    <a:gd name="connsiteX24" fmla="*/ 7741 w 11060"/>
                    <a:gd name="connsiteY24" fmla="*/ 5519 h 10000"/>
                    <a:gd name="connsiteX25" fmla="*/ 7741 w 11060"/>
                    <a:gd name="connsiteY25" fmla="*/ 6610 h 10000"/>
                    <a:gd name="connsiteX26" fmla="*/ 7472 w 11060"/>
                    <a:gd name="connsiteY26" fmla="*/ 5866 h 10000"/>
                    <a:gd name="connsiteX27" fmla="*/ 8381 w 11060"/>
                    <a:gd name="connsiteY27" fmla="*/ 1103 h 10000"/>
                    <a:gd name="connsiteX28" fmla="*/ 8774 w 11060"/>
                    <a:gd name="connsiteY28" fmla="*/ 968 h 10000"/>
                    <a:gd name="connsiteX29" fmla="*/ 8477 w 11060"/>
                    <a:gd name="connsiteY29" fmla="*/ 0 h 10000"/>
                    <a:gd name="connsiteX30" fmla="*/ 8477 w 11060"/>
                    <a:gd name="connsiteY30" fmla="*/ 0 h 10000"/>
                    <a:gd name="connsiteX31" fmla="*/ 8477 w 11060"/>
                    <a:gd name="connsiteY31" fmla="*/ 0 h 10000"/>
                    <a:gd name="connsiteX32" fmla="*/ 8080 w 11060"/>
                    <a:gd name="connsiteY32" fmla="*/ 0 h 10000"/>
                    <a:gd name="connsiteX33" fmla="*/ 8080 w 11060"/>
                    <a:gd name="connsiteY33" fmla="*/ 400 h 10000"/>
                    <a:gd name="connsiteX34" fmla="*/ 8199 w 11060"/>
                    <a:gd name="connsiteY34" fmla="*/ 400 h 10000"/>
                    <a:gd name="connsiteX35" fmla="*/ 6949 w 11060"/>
                    <a:gd name="connsiteY35" fmla="*/ 5161 h 10000"/>
                    <a:gd name="connsiteX36" fmla="*/ 6861 w 11060"/>
                    <a:gd name="connsiteY36" fmla="*/ 4481 h 10000"/>
                    <a:gd name="connsiteX37" fmla="*/ 6710 w 11060"/>
                    <a:gd name="connsiteY37" fmla="*/ 4615 h 10000"/>
                    <a:gd name="connsiteX38" fmla="*/ 6502 w 11060"/>
                    <a:gd name="connsiteY38" fmla="*/ 3924 h 10000"/>
                    <a:gd name="connsiteX39" fmla="*/ 6408 w 11060"/>
                    <a:gd name="connsiteY39" fmla="*/ 5373 h 10000"/>
                    <a:gd name="connsiteX40" fmla="*/ 6228 w 11060"/>
                    <a:gd name="connsiteY40" fmla="*/ 5026 h 10000"/>
                    <a:gd name="connsiteX41" fmla="*/ 6282 w 11060"/>
                    <a:gd name="connsiteY41" fmla="*/ 6201 h 10000"/>
                    <a:gd name="connsiteX42" fmla="*/ 5885 w 11060"/>
                    <a:gd name="connsiteY42" fmla="*/ 5666 h 10000"/>
                    <a:gd name="connsiteX43" fmla="*/ 6094 w 11060"/>
                    <a:gd name="connsiteY43" fmla="*/ 6475 h 10000"/>
                    <a:gd name="connsiteX44" fmla="*/ 5885 w 11060"/>
                    <a:gd name="connsiteY44" fmla="*/ 6610 h 10000"/>
                    <a:gd name="connsiteX45" fmla="*/ 6042 w 11060"/>
                    <a:gd name="connsiteY45" fmla="*/ 7502 h 10000"/>
                    <a:gd name="connsiteX46" fmla="*/ 5705 w 11060"/>
                    <a:gd name="connsiteY46" fmla="*/ 7167 h 10000"/>
                    <a:gd name="connsiteX47" fmla="*/ 5705 w 11060"/>
                    <a:gd name="connsiteY47" fmla="*/ 6129 h 10000"/>
                    <a:gd name="connsiteX48" fmla="*/ 5436 w 11060"/>
                    <a:gd name="connsiteY48" fmla="*/ 6264 h 10000"/>
                    <a:gd name="connsiteX49" fmla="*/ 5436 w 11060"/>
                    <a:gd name="connsiteY49" fmla="*/ 4950 h 10000"/>
                    <a:gd name="connsiteX50" fmla="*/ 5253 w 11060"/>
                    <a:gd name="connsiteY50" fmla="*/ 5161 h 10000"/>
                    <a:gd name="connsiteX51" fmla="*/ 5007 w 11060"/>
                    <a:gd name="connsiteY51" fmla="*/ 4481 h 10000"/>
                    <a:gd name="connsiteX52" fmla="*/ 4699 w 11060"/>
                    <a:gd name="connsiteY52" fmla="*/ 5731 h 10000"/>
                    <a:gd name="connsiteX0" fmla="*/ 0 w 6361"/>
                    <a:gd name="connsiteY0" fmla="*/ 5731 h 7502"/>
                    <a:gd name="connsiteX1" fmla="*/ 6361 w 6361"/>
                    <a:gd name="connsiteY1" fmla="*/ 6129 h 7502"/>
                    <a:gd name="connsiteX2" fmla="*/ 5752 w 6361"/>
                    <a:gd name="connsiteY2" fmla="*/ 5161 h 7502"/>
                    <a:gd name="connsiteX3" fmla="*/ 5906 w 6361"/>
                    <a:gd name="connsiteY3" fmla="*/ 6000 h 7502"/>
                    <a:gd name="connsiteX4" fmla="*/ 5600 w 6361"/>
                    <a:gd name="connsiteY4" fmla="*/ 6410 h 7502"/>
                    <a:gd name="connsiteX5" fmla="*/ 5564 w 6361"/>
                    <a:gd name="connsiteY5" fmla="*/ 5249 h 7502"/>
                    <a:gd name="connsiteX6" fmla="*/ 5019 w 6361"/>
                    <a:gd name="connsiteY6" fmla="*/ 6201 h 7502"/>
                    <a:gd name="connsiteX7" fmla="*/ 5231 w 6361"/>
                    <a:gd name="connsiteY7" fmla="*/ 4541 h 7502"/>
                    <a:gd name="connsiteX8" fmla="*/ 4995 w 6361"/>
                    <a:gd name="connsiteY8" fmla="*/ 2687 h 7502"/>
                    <a:gd name="connsiteX9" fmla="*/ 4960 w 6361"/>
                    <a:gd name="connsiteY9" fmla="*/ 4207 h 7502"/>
                    <a:gd name="connsiteX10" fmla="*/ 4750 w 6361"/>
                    <a:gd name="connsiteY10" fmla="*/ 4541 h 7502"/>
                    <a:gd name="connsiteX11" fmla="*/ 4932 w 6361"/>
                    <a:gd name="connsiteY11" fmla="*/ 5249 h 7502"/>
                    <a:gd name="connsiteX12" fmla="*/ 4379 w 6361"/>
                    <a:gd name="connsiteY12" fmla="*/ 4680 h 7502"/>
                    <a:gd name="connsiteX13" fmla="*/ 4685 w 6361"/>
                    <a:gd name="connsiteY13" fmla="*/ 5866 h 7502"/>
                    <a:gd name="connsiteX14" fmla="*/ 4232 w 6361"/>
                    <a:gd name="connsiteY14" fmla="*/ 5308 h 7502"/>
                    <a:gd name="connsiteX15" fmla="*/ 4357 w 6361"/>
                    <a:gd name="connsiteY15" fmla="*/ 6475 h 7502"/>
                    <a:gd name="connsiteX16" fmla="*/ 3894 w 6361"/>
                    <a:gd name="connsiteY16" fmla="*/ 6201 h 7502"/>
                    <a:gd name="connsiteX17" fmla="*/ 3864 w 6361"/>
                    <a:gd name="connsiteY17" fmla="*/ 5161 h 7502"/>
                    <a:gd name="connsiteX18" fmla="*/ 3440 w 6361"/>
                    <a:gd name="connsiteY18" fmla="*/ 6065 h 7502"/>
                    <a:gd name="connsiteX19" fmla="*/ 3588 w 6361"/>
                    <a:gd name="connsiteY19" fmla="*/ 4886 h 7502"/>
                    <a:gd name="connsiteX20" fmla="*/ 3440 w 6361"/>
                    <a:gd name="connsiteY20" fmla="*/ 3527 h 7502"/>
                    <a:gd name="connsiteX21" fmla="*/ 3194 w 6361"/>
                    <a:gd name="connsiteY21" fmla="*/ 5161 h 7502"/>
                    <a:gd name="connsiteX22" fmla="*/ 3225 w 6361"/>
                    <a:gd name="connsiteY22" fmla="*/ 6000 h 7502"/>
                    <a:gd name="connsiteX23" fmla="*/ 3042 w 6361"/>
                    <a:gd name="connsiteY23" fmla="*/ 5519 h 7502"/>
                    <a:gd name="connsiteX24" fmla="*/ 3042 w 6361"/>
                    <a:gd name="connsiteY24" fmla="*/ 6610 h 7502"/>
                    <a:gd name="connsiteX25" fmla="*/ 2773 w 6361"/>
                    <a:gd name="connsiteY25" fmla="*/ 5866 h 7502"/>
                    <a:gd name="connsiteX26" fmla="*/ 3682 w 6361"/>
                    <a:gd name="connsiteY26" fmla="*/ 1103 h 7502"/>
                    <a:gd name="connsiteX27" fmla="*/ 4075 w 6361"/>
                    <a:gd name="connsiteY27" fmla="*/ 968 h 7502"/>
                    <a:gd name="connsiteX28" fmla="*/ 3778 w 6361"/>
                    <a:gd name="connsiteY28" fmla="*/ 0 h 7502"/>
                    <a:gd name="connsiteX29" fmla="*/ 3778 w 6361"/>
                    <a:gd name="connsiteY29" fmla="*/ 0 h 7502"/>
                    <a:gd name="connsiteX30" fmla="*/ 3778 w 6361"/>
                    <a:gd name="connsiteY30" fmla="*/ 0 h 7502"/>
                    <a:gd name="connsiteX31" fmla="*/ 3381 w 6361"/>
                    <a:gd name="connsiteY31" fmla="*/ 0 h 7502"/>
                    <a:gd name="connsiteX32" fmla="*/ 3381 w 6361"/>
                    <a:gd name="connsiteY32" fmla="*/ 400 h 7502"/>
                    <a:gd name="connsiteX33" fmla="*/ 3500 w 6361"/>
                    <a:gd name="connsiteY33" fmla="*/ 400 h 7502"/>
                    <a:gd name="connsiteX34" fmla="*/ 2250 w 6361"/>
                    <a:gd name="connsiteY34" fmla="*/ 5161 h 7502"/>
                    <a:gd name="connsiteX35" fmla="*/ 2162 w 6361"/>
                    <a:gd name="connsiteY35" fmla="*/ 4481 h 7502"/>
                    <a:gd name="connsiteX36" fmla="*/ 2011 w 6361"/>
                    <a:gd name="connsiteY36" fmla="*/ 4615 h 7502"/>
                    <a:gd name="connsiteX37" fmla="*/ 1803 w 6361"/>
                    <a:gd name="connsiteY37" fmla="*/ 3924 h 7502"/>
                    <a:gd name="connsiteX38" fmla="*/ 1709 w 6361"/>
                    <a:gd name="connsiteY38" fmla="*/ 5373 h 7502"/>
                    <a:gd name="connsiteX39" fmla="*/ 1529 w 6361"/>
                    <a:gd name="connsiteY39" fmla="*/ 5026 h 7502"/>
                    <a:gd name="connsiteX40" fmla="*/ 1583 w 6361"/>
                    <a:gd name="connsiteY40" fmla="*/ 6201 h 7502"/>
                    <a:gd name="connsiteX41" fmla="*/ 1186 w 6361"/>
                    <a:gd name="connsiteY41" fmla="*/ 5666 h 7502"/>
                    <a:gd name="connsiteX42" fmla="*/ 1395 w 6361"/>
                    <a:gd name="connsiteY42" fmla="*/ 6475 h 7502"/>
                    <a:gd name="connsiteX43" fmla="*/ 1186 w 6361"/>
                    <a:gd name="connsiteY43" fmla="*/ 6610 h 7502"/>
                    <a:gd name="connsiteX44" fmla="*/ 1343 w 6361"/>
                    <a:gd name="connsiteY44" fmla="*/ 7502 h 7502"/>
                    <a:gd name="connsiteX45" fmla="*/ 1006 w 6361"/>
                    <a:gd name="connsiteY45" fmla="*/ 7167 h 7502"/>
                    <a:gd name="connsiteX46" fmla="*/ 1006 w 6361"/>
                    <a:gd name="connsiteY46" fmla="*/ 6129 h 7502"/>
                    <a:gd name="connsiteX47" fmla="*/ 737 w 6361"/>
                    <a:gd name="connsiteY47" fmla="*/ 6264 h 7502"/>
                    <a:gd name="connsiteX48" fmla="*/ 737 w 6361"/>
                    <a:gd name="connsiteY48" fmla="*/ 4950 h 7502"/>
                    <a:gd name="connsiteX49" fmla="*/ 554 w 6361"/>
                    <a:gd name="connsiteY49" fmla="*/ 5161 h 7502"/>
                    <a:gd name="connsiteX50" fmla="*/ 308 w 6361"/>
                    <a:gd name="connsiteY50" fmla="*/ 4481 h 7502"/>
                    <a:gd name="connsiteX51" fmla="*/ 0 w 6361"/>
                    <a:gd name="connsiteY51" fmla="*/ 5731 h 7502"/>
                    <a:gd name="connsiteX0" fmla="*/ 0 w 10000"/>
                    <a:gd name="connsiteY0" fmla="*/ 7639 h 10000"/>
                    <a:gd name="connsiteX1" fmla="*/ 10000 w 10000"/>
                    <a:gd name="connsiteY1" fmla="*/ 8170 h 10000"/>
                    <a:gd name="connsiteX2" fmla="*/ 9043 w 10000"/>
                    <a:gd name="connsiteY2" fmla="*/ 6879 h 10000"/>
                    <a:gd name="connsiteX3" fmla="*/ 9285 w 10000"/>
                    <a:gd name="connsiteY3" fmla="*/ 7998 h 10000"/>
                    <a:gd name="connsiteX4" fmla="*/ 8804 w 10000"/>
                    <a:gd name="connsiteY4" fmla="*/ 8544 h 10000"/>
                    <a:gd name="connsiteX5" fmla="*/ 8747 w 10000"/>
                    <a:gd name="connsiteY5" fmla="*/ 6997 h 10000"/>
                    <a:gd name="connsiteX6" fmla="*/ 7890 w 10000"/>
                    <a:gd name="connsiteY6" fmla="*/ 8266 h 10000"/>
                    <a:gd name="connsiteX7" fmla="*/ 8224 w 10000"/>
                    <a:gd name="connsiteY7" fmla="*/ 6053 h 10000"/>
                    <a:gd name="connsiteX8" fmla="*/ 7853 w 10000"/>
                    <a:gd name="connsiteY8" fmla="*/ 3582 h 10000"/>
                    <a:gd name="connsiteX9" fmla="*/ 7798 w 10000"/>
                    <a:gd name="connsiteY9" fmla="*/ 5608 h 10000"/>
                    <a:gd name="connsiteX10" fmla="*/ 7467 w 10000"/>
                    <a:gd name="connsiteY10" fmla="*/ 6053 h 10000"/>
                    <a:gd name="connsiteX11" fmla="*/ 7753 w 10000"/>
                    <a:gd name="connsiteY11" fmla="*/ 6997 h 10000"/>
                    <a:gd name="connsiteX12" fmla="*/ 6884 w 10000"/>
                    <a:gd name="connsiteY12" fmla="*/ 6238 h 10000"/>
                    <a:gd name="connsiteX13" fmla="*/ 7365 w 10000"/>
                    <a:gd name="connsiteY13" fmla="*/ 7819 h 10000"/>
                    <a:gd name="connsiteX14" fmla="*/ 6653 w 10000"/>
                    <a:gd name="connsiteY14" fmla="*/ 7075 h 10000"/>
                    <a:gd name="connsiteX15" fmla="*/ 6850 w 10000"/>
                    <a:gd name="connsiteY15" fmla="*/ 8631 h 10000"/>
                    <a:gd name="connsiteX16" fmla="*/ 6122 w 10000"/>
                    <a:gd name="connsiteY16" fmla="*/ 8266 h 10000"/>
                    <a:gd name="connsiteX17" fmla="*/ 6075 w 10000"/>
                    <a:gd name="connsiteY17" fmla="*/ 6879 h 10000"/>
                    <a:gd name="connsiteX18" fmla="*/ 5408 w 10000"/>
                    <a:gd name="connsiteY18" fmla="*/ 8085 h 10000"/>
                    <a:gd name="connsiteX19" fmla="*/ 5641 w 10000"/>
                    <a:gd name="connsiteY19" fmla="*/ 6513 h 10000"/>
                    <a:gd name="connsiteX20" fmla="*/ 5408 w 10000"/>
                    <a:gd name="connsiteY20" fmla="*/ 4701 h 10000"/>
                    <a:gd name="connsiteX21" fmla="*/ 5021 w 10000"/>
                    <a:gd name="connsiteY21" fmla="*/ 6879 h 10000"/>
                    <a:gd name="connsiteX22" fmla="*/ 5070 w 10000"/>
                    <a:gd name="connsiteY22" fmla="*/ 7998 h 10000"/>
                    <a:gd name="connsiteX23" fmla="*/ 4782 w 10000"/>
                    <a:gd name="connsiteY23" fmla="*/ 7357 h 10000"/>
                    <a:gd name="connsiteX24" fmla="*/ 4782 w 10000"/>
                    <a:gd name="connsiteY24" fmla="*/ 8811 h 10000"/>
                    <a:gd name="connsiteX25" fmla="*/ 4359 w 10000"/>
                    <a:gd name="connsiteY25" fmla="*/ 7819 h 10000"/>
                    <a:gd name="connsiteX26" fmla="*/ 5788 w 10000"/>
                    <a:gd name="connsiteY26" fmla="*/ 1470 h 10000"/>
                    <a:gd name="connsiteX27" fmla="*/ 6406 w 10000"/>
                    <a:gd name="connsiteY27" fmla="*/ 1290 h 10000"/>
                    <a:gd name="connsiteX28" fmla="*/ 5939 w 10000"/>
                    <a:gd name="connsiteY28" fmla="*/ 0 h 10000"/>
                    <a:gd name="connsiteX29" fmla="*/ 5939 w 10000"/>
                    <a:gd name="connsiteY29" fmla="*/ 0 h 10000"/>
                    <a:gd name="connsiteX30" fmla="*/ 5939 w 10000"/>
                    <a:gd name="connsiteY30" fmla="*/ 0 h 10000"/>
                    <a:gd name="connsiteX31" fmla="*/ 5315 w 10000"/>
                    <a:gd name="connsiteY31" fmla="*/ 0 h 10000"/>
                    <a:gd name="connsiteX32" fmla="*/ 5315 w 10000"/>
                    <a:gd name="connsiteY32" fmla="*/ 533 h 10000"/>
                    <a:gd name="connsiteX33" fmla="*/ 5502 w 10000"/>
                    <a:gd name="connsiteY33" fmla="*/ 533 h 10000"/>
                    <a:gd name="connsiteX34" fmla="*/ 3537 w 10000"/>
                    <a:gd name="connsiteY34" fmla="*/ 6879 h 10000"/>
                    <a:gd name="connsiteX35" fmla="*/ 3399 w 10000"/>
                    <a:gd name="connsiteY35" fmla="*/ 5973 h 10000"/>
                    <a:gd name="connsiteX36" fmla="*/ 3161 w 10000"/>
                    <a:gd name="connsiteY36" fmla="*/ 6152 h 10000"/>
                    <a:gd name="connsiteX37" fmla="*/ 2834 w 10000"/>
                    <a:gd name="connsiteY37" fmla="*/ 5231 h 10000"/>
                    <a:gd name="connsiteX38" fmla="*/ 2687 w 10000"/>
                    <a:gd name="connsiteY38" fmla="*/ 7162 h 10000"/>
                    <a:gd name="connsiteX39" fmla="*/ 2404 w 10000"/>
                    <a:gd name="connsiteY39" fmla="*/ 6700 h 10000"/>
                    <a:gd name="connsiteX40" fmla="*/ 2489 w 10000"/>
                    <a:gd name="connsiteY40" fmla="*/ 8266 h 10000"/>
                    <a:gd name="connsiteX41" fmla="*/ 1864 w 10000"/>
                    <a:gd name="connsiteY41" fmla="*/ 7553 h 10000"/>
                    <a:gd name="connsiteX42" fmla="*/ 2193 w 10000"/>
                    <a:gd name="connsiteY42" fmla="*/ 8631 h 10000"/>
                    <a:gd name="connsiteX43" fmla="*/ 1864 w 10000"/>
                    <a:gd name="connsiteY43" fmla="*/ 8811 h 10000"/>
                    <a:gd name="connsiteX44" fmla="*/ 2111 w 10000"/>
                    <a:gd name="connsiteY44" fmla="*/ 10000 h 10000"/>
                    <a:gd name="connsiteX45" fmla="*/ 1582 w 10000"/>
                    <a:gd name="connsiteY45" fmla="*/ 8170 h 10000"/>
                    <a:gd name="connsiteX46" fmla="*/ 1159 w 10000"/>
                    <a:gd name="connsiteY46" fmla="*/ 8350 h 10000"/>
                    <a:gd name="connsiteX47" fmla="*/ 1159 w 10000"/>
                    <a:gd name="connsiteY47" fmla="*/ 6598 h 10000"/>
                    <a:gd name="connsiteX48" fmla="*/ 871 w 10000"/>
                    <a:gd name="connsiteY48" fmla="*/ 6879 h 10000"/>
                    <a:gd name="connsiteX49" fmla="*/ 484 w 10000"/>
                    <a:gd name="connsiteY49" fmla="*/ 5973 h 10000"/>
                    <a:gd name="connsiteX50" fmla="*/ 0 w 10000"/>
                    <a:gd name="connsiteY50" fmla="*/ 7639 h 10000"/>
                    <a:gd name="connsiteX0" fmla="*/ 0 w 10000"/>
                    <a:gd name="connsiteY0" fmla="*/ 7639 h 8811"/>
                    <a:gd name="connsiteX1" fmla="*/ 10000 w 10000"/>
                    <a:gd name="connsiteY1" fmla="*/ 8170 h 8811"/>
                    <a:gd name="connsiteX2" fmla="*/ 9043 w 10000"/>
                    <a:gd name="connsiteY2" fmla="*/ 6879 h 8811"/>
                    <a:gd name="connsiteX3" fmla="*/ 9285 w 10000"/>
                    <a:gd name="connsiteY3" fmla="*/ 7998 h 8811"/>
                    <a:gd name="connsiteX4" fmla="*/ 8804 w 10000"/>
                    <a:gd name="connsiteY4" fmla="*/ 8544 h 8811"/>
                    <a:gd name="connsiteX5" fmla="*/ 8747 w 10000"/>
                    <a:gd name="connsiteY5" fmla="*/ 6997 h 8811"/>
                    <a:gd name="connsiteX6" fmla="*/ 7890 w 10000"/>
                    <a:gd name="connsiteY6" fmla="*/ 8266 h 8811"/>
                    <a:gd name="connsiteX7" fmla="*/ 8224 w 10000"/>
                    <a:gd name="connsiteY7" fmla="*/ 6053 h 8811"/>
                    <a:gd name="connsiteX8" fmla="*/ 7853 w 10000"/>
                    <a:gd name="connsiteY8" fmla="*/ 3582 h 8811"/>
                    <a:gd name="connsiteX9" fmla="*/ 7798 w 10000"/>
                    <a:gd name="connsiteY9" fmla="*/ 5608 h 8811"/>
                    <a:gd name="connsiteX10" fmla="*/ 7467 w 10000"/>
                    <a:gd name="connsiteY10" fmla="*/ 6053 h 8811"/>
                    <a:gd name="connsiteX11" fmla="*/ 7753 w 10000"/>
                    <a:gd name="connsiteY11" fmla="*/ 6997 h 8811"/>
                    <a:gd name="connsiteX12" fmla="*/ 6884 w 10000"/>
                    <a:gd name="connsiteY12" fmla="*/ 6238 h 8811"/>
                    <a:gd name="connsiteX13" fmla="*/ 7365 w 10000"/>
                    <a:gd name="connsiteY13" fmla="*/ 7819 h 8811"/>
                    <a:gd name="connsiteX14" fmla="*/ 6653 w 10000"/>
                    <a:gd name="connsiteY14" fmla="*/ 7075 h 8811"/>
                    <a:gd name="connsiteX15" fmla="*/ 6850 w 10000"/>
                    <a:gd name="connsiteY15" fmla="*/ 8631 h 8811"/>
                    <a:gd name="connsiteX16" fmla="*/ 6122 w 10000"/>
                    <a:gd name="connsiteY16" fmla="*/ 8266 h 8811"/>
                    <a:gd name="connsiteX17" fmla="*/ 6075 w 10000"/>
                    <a:gd name="connsiteY17" fmla="*/ 6879 h 8811"/>
                    <a:gd name="connsiteX18" fmla="*/ 5408 w 10000"/>
                    <a:gd name="connsiteY18" fmla="*/ 8085 h 8811"/>
                    <a:gd name="connsiteX19" fmla="*/ 5641 w 10000"/>
                    <a:gd name="connsiteY19" fmla="*/ 6513 h 8811"/>
                    <a:gd name="connsiteX20" fmla="*/ 5408 w 10000"/>
                    <a:gd name="connsiteY20" fmla="*/ 4701 h 8811"/>
                    <a:gd name="connsiteX21" fmla="*/ 5021 w 10000"/>
                    <a:gd name="connsiteY21" fmla="*/ 6879 h 8811"/>
                    <a:gd name="connsiteX22" fmla="*/ 5070 w 10000"/>
                    <a:gd name="connsiteY22" fmla="*/ 7998 h 8811"/>
                    <a:gd name="connsiteX23" fmla="*/ 4782 w 10000"/>
                    <a:gd name="connsiteY23" fmla="*/ 7357 h 8811"/>
                    <a:gd name="connsiteX24" fmla="*/ 4782 w 10000"/>
                    <a:gd name="connsiteY24" fmla="*/ 8811 h 8811"/>
                    <a:gd name="connsiteX25" fmla="*/ 4359 w 10000"/>
                    <a:gd name="connsiteY25" fmla="*/ 7819 h 8811"/>
                    <a:gd name="connsiteX26" fmla="*/ 5788 w 10000"/>
                    <a:gd name="connsiteY26" fmla="*/ 1470 h 8811"/>
                    <a:gd name="connsiteX27" fmla="*/ 6406 w 10000"/>
                    <a:gd name="connsiteY27" fmla="*/ 1290 h 8811"/>
                    <a:gd name="connsiteX28" fmla="*/ 5939 w 10000"/>
                    <a:gd name="connsiteY28" fmla="*/ 0 h 8811"/>
                    <a:gd name="connsiteX29" fmla="*/ 5939 w 10000"/>
                    <a:gd name="connsiteY29" fmla="*/ 0 h 8811"/>
                    <a:gd name="connsiteX30" fmla="*/ 5939 w 10000"/>
                    <a:gd name="connsiteY30" fmla="*/ 0 h 8811"/>
                    <a:gd name="connsiteX31" fmla="*/ 5315 w 10000"/>
                    <a:gd name="connsiteY31" fmla="*/ 0 h 8811"/>
                    <a:gd name="connsiteX32" fmla="*/ 5315 w 10000"/>
                    <a:gd name="connsiteY32" fmla="*/ 533 h 8811"/>
                    <a:gd name="connsiteX33" fmla="*/ 5502 w 10000"/>
                    <a:gd name="connsiteY33" fmla="*/ 533 h 8811"/>
                    <a:gd name="connsiteX34" fmla="*/ 3537 w 10000"/>
                    <a:gd name="connsiteY34" fmla="*/ 6879 h 8811"/>
                    <a:gd name="connsiteX35" fmla="*/ 3399 w 10000"/>
                    <a:gd name="connsiteY35" fmla="*/ 5973 h 8811"/>
                    <a:gd name="connsiteX36" fmla="*/ 3161 w 10000"/>
                    <a:gd name="connsiteY36" fmla="*/ 6152 h 8811"/>
                    <a:gd name="connsiteX37" fmla="*/ 2834 w 10000"/>
                    <a:gd name="connsiteY37" fmla="*/ 5231 h 8811"/>
                    <a:gd name="connsiteX38" fmla="*/ 2687 w 10000"/>
                    <a:gd name="connsiteY38" fmla="*/ 7162 h 8811"/>
                    <a:gd name="connsiteX39" fmla="*/ 2404 w 10000"/>
                    <a:gd name="connsiteY39" fmla="*/ 6700 h 8811"/>
                    <a:gd name="connsiteX40" fmla="*/ 2489 w 10000"/>
                    <a:gd name="connsiteY40" fmla="*/ 8266 h 8811"/>
                    <a:gd name="connsiteX41" fmla="*/ 1864 w 10000"/>
                    <a:gd name="connsiteY41" fmla="*/ 7553 h 8811"/>
                    <a:gd name="connsiteX42" fmla="*/ 2193 w 10000"/>
                    <a:gd name="connsiteY42" fmla="*/ 8631 h 8811"/>
                    <a:gd name="connsiteX43" fmla="*/ 1864 w 10000"/>
                    <a:gd name="connsiteY43" fmla="*/ 8811 h 8811"/>
                    <a:gd name="connsiteX44" fmla="*/ 1582 w 10000"/>
                    <a:gd name="connsiteY44" fmla="*/ 8170 h 8811"/>
                    <a:gd name="connsiteX45" fmla="*/ 1159 w 10000"/>
                    <a:gd name="connsiteY45" fmla="*/ 8350 h 8811"/>
                    <a:gd name="connsiteX46" fmla="*/ 1159 w 10000"/>
                    <a:gd name="connsiteY46" fmla="*/ 6598 h 8811"/>
                    <a:gd name="connsiteX47" fmla="*/ 871 w 10000"/>
                    <a:gd name="connsiteY47" fmla="*/ 6879 h 8811"/>
                    <a:gd name="connsiteX48" fmla="*/ 484 w 10000"/>
                    <a:gd name="connsiteY48" fmla="*/ 5973 h 8811"/>
                    <a:gd name="connsiteX49" fmla="*/ 0 w 10000"/>
                    <a:gd name="connsiteY49" fmla="*/ 7639 h 8811"/>
                    <a:gd name="connsiteX0" fmla="*/ 0 w 10000"/>
                    <a:gd name="connsiteY0" fmla="*/ 8670 h 10000"/>
                    <a:gd name="connsiteX1" fmla="*/ 10000 w 10000"/>
                    <a:gd name="connsiteY1" fmla="*/ 9273 h 10000"/>
                    <a:gd name="connsiteX2" fmla="*/ 9043 w 10000"/>
                    <a:gd name="connsiteY2" fmla="*/ 7807 h 10000"/>
                    <a:gd name="connsiteX3" fmla="*/ 9285 w 10000"/>
                    <a:gd name="connsiteY3" fmla="*/ 9077 h 10000"/>
                    <a:gd name="connsiteX4" fmla="*/ 8804 w 10000"/>
                    <a:gd name="connsiteY4" fmla="*/ 9697 h 10000"/>
                    <a:gd name="connsiteX5" fmla="*/ 8747 w 10000"/>
                    <a:gd name="connsiteY5" fmla="*/ 7941 h 10000"/>
                    <a:gd name="connsiteX6" fmla="*/ 7890 w 10000"/>
                    <a:gd name="connsiteY6" fmla="*/ 9381 h 10000"/>
                    <a:gd name="connsiteX7" fmla="*/ 8224 w 10000"/>
                    <a:gd name="connsiteY7" fmla="*/ 6870 h 10000"/>
                    <a:gd name="connsiteX8" fmla="*/ 7853 w 10000"/>
                    <a:gd name="connsiteY8" fmla="*/ 4065 h 10000"/>
                    <a:gd name="connsiteX9" fmla="*/ 7798 w 10000"/>
                    <a:gd name="connsiteY9" fmla="*/ 6365 h 10000"/>
                    <a:gd name="connsiteX10" fmla="*/ 7467 w 10000"/>
                    <a:gd name="connsiteY10" fmla="*/ 6870 h 10000"/>
                    <a:gd name="connsiteX11" fmla="*/ 7753 w 10000"/>
                    <a:gd name="connsiteY11" fmla="*/ 7941 h 10000"/>
                    <a:gd name="connsiteX12" fmla="*/ 6884 w 10000"/>
                    <a:gd name="connsiteY12" fmla="*/ 7080 h 10000"/>
                    <a:gd name="connsiteX13" fmla="*/ 7365 w 10000"/>
                    <a:gd name="connsiteY13" fmla="*/ 8874 h 10000"/>
                    <a:gd name="connsiteX14" fmla="*/ 6653 w 10000"/>
                    <a:gd name="connsiteY14" fmla="*/ 8030 h 10000"/>
                    <a:gd name="connsiteX15" fmla="*/ 6850 w 10000"/>
                    <a:gd name="connsiteY15" fmla="*/ 9796 h 10000"/>
                    <a:gd name="connsiteX16" fmla="*/ 6122 w 10000"/>
                    <a:gd name="connsiteY16" fmla="*/ 9381 h 10000"/>
                    <a:gd name="connsiteX17" fmla="*/ 6075 w 10000"/>
                    <a:gd name="connsiteY17" fmla="*/ 7807 h 10000"/>
                    <a:gd name="connsiteX18" fmla="*/ 5408 w 10000"/>
                    <a:gd name="connsiteY18" fmla="*/ 9176 h 10000"/>
                    <a:gd name="connsiteX19" fmla="*/ 5641 w 10000"/>
                    <a:gd name="connsiteY19" fmla="*/ 7392 h 10000"/>
                    <a:gd name="connsiteX20" fmla="*/ 5408 w 10000"/>
                    <a:gd name="connsiteY20" fmla="*/ 5335 h 10000"/>
                    <a:gd name="connsiteX21" fmla="*/ 5021 w 10000"/>
                    <a:gd name="connsiteY21" fmla="*/ 7807 h 10000"/>
                    <a:gd name="connsiteX22" fmla="*/ 5070 w 10000"/>
                    <a:gd name="connsiteY22" fmla="*/ 9077 h 10000"/>
                    <a:gd name="connsiteX23" fmla="*/ 4782 w 10000"/>
                    <a:gd name="connsiteY23" fmla="*/ 8350 h 10000"/>
                    <a:gd name="connsiteX24" fmla="*/ 4782 w 10000"/>
                    <a:gd name="connsiteY24" fmla="*/ 10000 h 10000"/>
                    <a:gd name="connsiteX25" fmla="*/ 4359 w 10000"/>
                    <a:gd name="connsiteY25" fmla="*/ 8874 h 10000"/>
                    <a:gd name="connsiteX26" fmla="*/ 5788 w 10000"/>
                    <a:gd name="connsiteY26" fmla="*/ 1668 h 10000"/>
                    <a:gd name="connsiteX27" fmla="*/ 6406 w 10000"/>
                    <a:gd name="connsiteY27" fmla="*/ 1464 h 10000"/>
                    <a:gd name="connsiteX28" fmla="*/ 5939 w 10000"/>
                    <a:gd name="connsiteY28" fmla="*/ 0 h 10000"/>
                    <a:gd name="connsiteX29" fmla="*/ 5939 w 10000"/>
                    <a:gd name="connsiteY29" fmla="*/ 0 h 10000"/>
                    <a:gd name="connsiteX30" fmla="*/ 5939 w 10000"/>
                    <a:gd name="connsiteY30" fmla="*/ 0 h 10000"/>
                    <a:gd name="connsiteX31" fmla="*/ 5315 w 10000"/>
                    <a:gd name="connsiteY31" fmla="*/ 0 h 10000"/>
                    <a:gd name="connsiteX32" fmla="*/ 5315 w 10000"/>
                    <a:gd name="connsiteY32" fmla="*/ 605 h 10000"/>
                    <a:gd name="connsiteX33" fmla="*/ 5502 w 10000"/>
                    <a:gd name="connsiteY33" fmla="*/ 605 h 10000"/>
                    <a:gd name="connsiteX34" fmla="*/ 3537 w 10000"/>
                    <a:gd name="connsiteY34" fmla="*/ 7807 h 10000"/>
                    <a:gd name="connsiteX35" fmla="*/ 3399 w 10000"/>
                    <a:gd name="connsiteY35" fmla="*/ 6779 h 10000"/>
                    <a:gd name="connsiteX36" fmla="*/ 3161 w 10000"/>
                    <a:gd name="connsiteY36" fmla="*/ 6982 h 10000"/>
                    <a:gd name="connsiteX37" fmla="*/ 2834 w 10000"/>
                    <a:gd name="connsiteY37" fmla="*/ 5937 h 10000"/>
                    <a:gd name="connsiteX38" fmla="*/ 2687 w 10000"/>
                    <a:gd name="connsiteY38" fmla="*/ 8128 h 10000"/>
                    <a:gd name="connsiteX39" fmla="*/ 2404 w 10000"/>
                    <a:gd name="connsiteY39" fmla="*/ 7604 h 10000"/>
                    <a:gd name="connsiteX40" fmla="*/ 2489 w 10000"/>
                    <a:gd name="connsiteY40" fmla="*/ 9381 h 10000"/>
                    <a:gd name="connsiteX41" fmla="*/ 1864 w 10000"/>
                    <a:gd name="connsiteY41" fmla="*/ 8572 h 10000"/>
                    <a:gd name="connsiteX42" fmla="*/ 2193 w 10000"/>
                    <a:gd name="connsiteY42" fmla="*/ 9796 h 10000"/>
                    <a:gd name="connsiteX43" fmla="*/ 1582 w 10000"/>
                    <a:gd name="connsiteY43" fmla="*/ 9273 h 10000"/>
                    <a:gd name="connsiteX44" fmla="*/ 1159 w 10000"/>
                    <a:gd name="connsiteY44" fmla="*/ 9477 h 10000"/>
                    <a:gd name="connsiteX45" fmla="*/ 1159 w 10000"/>
                    <a:gd name="connsiteY45" fmla="*/ 7488 h 10000"/>
                    <a:gd name="connsiteX46" fmla="*/ 871 w 10000"/>
                    <a:gd name="connsiteY46" fmla="*/ 7807 h 10000"/>
                    <a:gd name="connsiteX47" fmla="*/ 484 w 10000"/>
                    <a:gd name="connsiteY47" fmla="*/ 6779 h 10000"/>
                    <a:gd name="connsiteX48" fmla="*/ 0 w 10000"/>
                    <a:gd name="connsiteY48" fmla="*/ 8670 h 10000"/>
                    <a:gd name="connsiteX0" fmla="*/ 0 w 10000"/>
                    <a:gd name="connsiteY0" fmla="*/ 8670 h 10000"/>
                    <a:gd name="connsiteX1" fmla="*/ 10000 w 10000"/>
                    <a:gd name="connsiteY1" fmla="*/ 9273 h 10000"/>
                    <a:gd name="connsiteX2" fmla="*/ 9043 w 10000"/>
                    <a:gd name="connsiteY2" fmla="*/ 7807 h 10000"/>
                    <a:gd name="connsiteX3" fmla="*/ 9285 w 10000"/>
                    <a:gd name="connsiteY3" fmla="*/ 9077 h 10000"/>
                    <a:gd name="connsiteX4" fmla="*/ 8804 w 10000"/>
                    <a:gd name="connsiteY4" fmla="*/ 9697 h 10000"/>
                    <a:gd name="connsiteX5" fmla="*/ 8747 w 10000"/>
                    <a:gd name="connsiteY5" fmla="*/ 7941 h 10000"/>
                    <a:gd name="connsiteX6" fmla="*/ 7890 w 10000"/>
                    <a:gd name="connsiteY6" fmla="*/ 9381 h 10000"/>
                    <a:gd name="connsiteX7" fmla="*/ 8224 w 10000"/>
                    <a:gd name="connsiteY7" fmla="*/ 6870 h 10000"/>
                    <a:gd name="connsiteX8" fmla="*/ 7853 w 10000"/>
                    <a:gd name="connsiteY8" fmla="*/ 4065 h 10000"/>
                    <a:gd name="connsiteX9" fmla="*/ 7798 w 10000"/>
                    <a:gd name="connsiteY9" fmla="*/ 6365 h 10000"/>
                    <a:gd name="connsiteX10" fmla="*/ 7467 w 10000"/>
                    <a:gd name="connsiteY10" fmla="*/ 6870 h 10000"/>
                    <a:gd name="connsiteX11" fmla="*/ 7753 w 10000"/>
                    <a:gd name="connsiteY11" fmla="*/ 7941 h 10000"/>
                    <a:gd name="connsiteX12" fmla="*/ 6884 w 10000"/>
                    <a:gd name="connsiteY12" fmla="*/ 7080 h 10000"/>
                    <a:gd name="connsiteX13" fmla="*/ 7365 w 10000"/>
                    <a:gd name="connsiteY13" fmla="*/ 8874 h 10000"/>
                    <a:gd name="connsiteX14" fmla="*/ 6653 w 10000"/>
                    <a:gd name="connsiteY14" fmla="*/ 8030 h 10000"/>
                    <a:gd name="connsiteX15" fmla="*/ 6850 w 10000"/>
                    <a:gd name="connsiteY15" fmla="*/ 9796 h 10000"/>
                    <a:gd name="connsiteX16" fmla="*/ 6122 w 10000"/>
                    <a:gd name="connsiteY16" fmla="*/ 9381 h 10000"/>
                    <a:gd name="connsiteX17" fmla="*/ 6075 w 10000"/>
                    <a:gd name="connsiteY17" fmla="*/ 7807 h 10000"/>
                    <a:gd name="connsiteX18" fmla="*/ 5408 w 10000"/>
                    <a:gd name="connsiteY18" fmla="*/ 9176 h 10000"/>
                    <a:gd name="connsiteX19" fmla="*/ 5641 w 10000"/>
                    <a:gd name="connsiteY19" fmla="*/ 7392 h 10000"/>
                    <a:gd name="connsiteX20" fmla="*/ 5408 w 10000"/>
                    <a:gd name="connsiteY20" fmla="*/ 5335 h 10000"/>
                    <a:gd name="connsiteX21" fmla="*/ 5021 w 10000"/>
                    <a:gd name="connsiteY21" fmla="*/ 7807 h 10000"/>
                    <a:gd name="connsiteX22" fmla="*/ 5070 w 10000"/>
                    <a:gd name="connsiteY22" fmla="*/ 9077 h 10000"/>
                    <a:gd name="connsiteX23" fmla="*/ 4782 w 10000"/>
                    <a:gd name="connsiteY23" fmla="*/ 8350 h 10000"/>
                    <a:gd name="connsiteX24" fmla="*/ 4782 w 10000"/>
                    <a:gd name="connsiteY24" fmla="*/ 10000 h 10000"/>
                    <a:gd name="connsiteX25" fmla="*/ 4359 w 10000"/>
                    <a:gd name="connsiteY25" fmla="*/ 8874 h 10000"/>
                    <a:gd name="connsiteX26" fmla="*/ 5788 w 10000"/>
                    <a:gd name="connsiteY26" fmla="*/ 1668 h 10000"/>
                    <a:gd name="connsiteX27" fmla="*/ 6406 w 10000"/>
                    <a:gd name="connsiteY27" fmla="*/ 1464 h 10000"/>
                    <a:gd name="connsiteX28" fmla="*/ 5939 w 10000"/>
                    <a:gd name="connsiteY28" fmla="*/ 0 h 10000"/>
                    <a:gd name="connsiteX29" fmla="*/ 5939 w 10000"/>
                    <a:gd name="connsiteY29" fmla="*/ 0 h 10000"/>
                    <a:gd name="connsiteX30" fmla="*/ 5939 w 10000"/>
                    <a:gd name="connsiteY30" fmla="*/ 0 h 10000"/>
                    <a:gd name="connsiteX31" fmla="*/ 5315 w 10000"/>
                    <a:gd name="connsiteY31" fmla="*/ 0 h 10000"/>
                    <a:gd name="connsiteX32" fmla="*/ 5315 w 10000"/>
                    <a:gd name="connsiteY32" fmla="*/ 605 h 10000"/>
                    <a:gd name="connsiteX33" fmla="*/ 5502 w 10000"/>
                    <a:gd name="connsiteY33" fmla="*/ 605 h 10000"/>
                    <a:gd name="connsiteX34" fmla="*/ 3537 w 10000"/>
                    <a:gd name="connsiteY34" fmla="*/ 7807 h 10000"/>
                    <a:gd name="connsiteX35" fmla="*/ 3399 w 10000"/>
                    <a:gd name="connsiteY35" fmla="*/ 6779 h 10000"/>
                    <a:gd name="connsiteX36" fmla="*/ 3161 w 10000"/>
                    <a:gd name="connsiteY36" fmla="*/ 6982 h 10000"/>
                    <a:gd name="connsiteX37" fmla="*/ 2834 w 10000"/>
                    <a:gd name="connsiteY37" fmla="*/ 5937 h 10000"/>
                    <a:gd name="connsiteX38" fmla="*/ 2687 w 10000"/>
                    <a:gd name="connsiteY38" fmla="*/ 8128 h 10000"/>
                    <a:gd name="connsiteX39" fmla="*/ 2404 w 10000"/>
                    <a:gd name="connsiteY39" fmla="*/ 7604 h 10000"/>
                    <a:gd name="connsiteX40" fmla="*/ 2489 w 10000"/>
                    <a:gd name="connsiteY40" fmla="*/ 9381 h 10000"/>
                    <a:gd name="connsiteX41" fmla="*/ 1864 w 10000"/>
                    <a:gd name="connsiteY41" fmla="*/ 8572 h 10000"/>
                    <a:gd name="connsiteX42" fmla="*/ 2193 w 10000"/>
                    <a:gd name="connsiteY42" fmla="*/ 9796 h 10000"/>
                    <a:gd name="connsiteX43" fmla="*/ 1582 w 10000"/>
                    <a:gd name="connsiteY43" fmla="*/ 9273 h 10000"/>
                    <a:gd name="connsiteX44" fmla="*/ 1159 w 10000"/>
                    <a:gd name="connsiteY44" fmla="*/ 9477 h 10000"/>
                    <a:gd name="connsiteX45" fmla="*/ 1159 w 10000"/>
                    <a:gd name="connsiteY45" fmla="*/ 7488 h 10000"/>
                    <a:gd name="connsiteX46" fmla="*/ 871 w 10000"/>
                    <a:gd name="connsiteY46" fmla="*/ 7807 h 10000"/>
                    <a:gd name="connsiteX47" fmla="*/ 0 w 10000"/>
                    <a:gd name="connsiteY47" fmla="*/ 8670 h 10000"/>
                    <a:gd name="connsiteX0" fmla="*/ 0 w 10000"/>
                    <a:gd name="connsiteY0" fmla="*/ 8670 h 10000"/>
                    <a:gd name="connsiteX1" fmla="*/ 10000 w 10000"/>
                    <a:gd name="connsiteY1" fmla="*/ 9273 h 10000"/>
                    <a:gd name="connsiteX2" fmla="*/ 9043 w 10000"/>
                    <a:gd name="connsiteY2" fmla="*/ 7807 h 10000"/>
                    <a:gd name="connsiteX3" fmla="*/ 9285 w 10000"/>
                    <a:gd name="connsiteY3" fmla="*/ 9077 h 10000"/>
                    <a:gd name="connsiteX4" fmla="*/ 8804 w 10000"/>
                    <a:gd name="connsiteY4" fmla="*/ 9697 h 10000"/>
                    <a:gd name="connsiteX5" fmla="*/ 8747 w 10000"/>
                    <a:gd name="connsiteY5" fmla="*/ 7941 h 10000"/>
                    <a:gd name="connsiteX6" fmla="*/ 7890 w 10000"/>
                    <a:gd name="connsiteY6" fmla="*/ 9381 h 10000"/>
                    <a:gd name="connsiteX7" fmla="*/ 8224 w 10000"/>
                    <a:gd name="connsiteY7" fmla="*/ 6870 h 10000"/>
                    <a:gd name="connsiteX8" fmla="*/ 7853 w 10000"/>
                    <a:gd name="connsiteY8" fmla="*/ 4065 h 10000"/>
                    <a:gd name="connsiteX9" fmla="*/ 7798 w 10000"/>
                    <a:gd name="connsiteY9" fmla="*/ 6365 h 10000"/>
                    <a:gd name="connsiteX10" fmla="*/ 7467 w 10000"/>
                    <a:gd name="connsiteY10" fmla="*/ 6870 h 10000"/>
                    <a:gd name="connsiteX11" fmla="*/ 7753 w 10000"/>
                    <a:gd name="connsiteY11" fmla="*/ 7941 h 10000"/>
                    <a:gd name="connsiteX12" fmla="*/ 6884 w 10000"/>
                    <a:gd name="connsiteY12" fmla="*/ 7080 h 10000"/>
                    <a:gd name="connsiteX13" fmla="*/ 7365 w 10000"/>
                    <a:gd name="connsiteY13" fmla="*/ 8874 h 10000"/>
                    <a:gd name="connsiteX14" fmla="*/ 6653 w 10000"/>
                    <a:gd name="connsiteY14" fmla="*/ 8030 h 10000"/>
                    <a:gd name="connsiteX15" fmla="*/ 6850 w 10000"/>
                    <a:gd name="connsiteY15" fmla="*/ 9796 h 10000"/>
                    <a:gd name="connsiteX16" fmla="*/ 6122 w 10000"/>
                    <a:gd name="connsiteY16" fmla="*/ 9381 h 10000"/>
                    <a:gd name="connsiteX17" fmla="*/ 6075 w 10000"/>
                    <a:gd name="connsiteY17" fmla="*/ 7807 h 10000"/>
                    <a:gd name="connsiteX18" fmla="*/ 5408 w 10000"/>
                    <a:gd name="connsiteY18" fmla="*/ 9176 h 10000"/>
                    <a:gd name="connsiteX19" fmla="*/ 5641 w 10000"/>
                    <a:gd name="connsiteY19" fmla="*/ 7392 h 10000"/>
                    <a:gd name="connsiteX20" fmla="*/ 5408 w 10000"/>
                    <a:gd name="connsiteY20" fmla="*/ 5335 h 10000"/>
                    <a:gd name="connsiteX21" fmla="*/ 5021 w 10000"/>
                    <a:gd name="connsiteY21" fmla="*/ 7807 h 10000"/>
                    <a:gd name="connsiteX22" fmla="*/ 5070 w 10000"/>
                    <a:gd name="connsiteY22" fmla="*/ 9077 h 10000"/>
                    <a:gd name="connsiteX23" fmla="*/ 4782 w 10000"/>
                    <a:gd name="connsiteY23" fmla="*/ 8350 h 10000"/>
                    <a:gd name="connsiteX24" fmla="*/ 4782 w 10000"/>
                    <a:gd name="connsiteY24" fmla="*/ 10000 h 10000"/>
                    <a:gd name="connsiteX25" fmla="*/ 4359 w 10000"/>
                    <a:gd name="connsiteY25" fmla="*/ 8874 h 10000"/>
                    <a:gd name="connsiteX26" fmla="*/ 5788 w 10000"/>
                    <a:gd name="connsiteY26" fmla="*/ 1668 h 10000"/>
                    <a:gd name="connsiteX27" fmla="*/ 6406 w 10000"/>
                    <a:gd name="connsiteY27" fmla="*/ 1464 h 10000"/>
                    <a:gd name="connsiteX28" fmla="*/ 5939 w 10000"/>
                    <a:gd name="connsiteY28" fmla="*/ 0 h 10000"/>
                    <a:gd name="connsiteX29" fmla="*/ 5939 w 10000"/>
                    <a:gd name="connsiteY29" fmla="*/ 0 h 10000"/>
                    <a:gd name="connsiteX30" fmla="*/ 5939 w 10000"/>
                    <a:gd name="connsiteY30" fmla="*/ 0 h 10000"/>
                    <a:gd name="connsiteX31" fmla="*/ 5315 w 10000"/>
                    <a:gd name="connsiteY31" fmla="*/ 0 h 10000"/>
                    <a:gd name="connsiteX32" fmla="*/ 5315 w 10000"/>
                    <a:gd name="connsiteY32" fmla="*/ 605 h 10000"/>
                    <a:gd name="connsiteX33" fmla="*/ 5502 w 10000"/>
                    <a:gd name="connsiteY33" fmla="*/ 605 h 10000"/>
                    <a:gd name="connsiteX34" fmla="*/ 3537 w 10000"/>
                    <a:gd name="connsiteY34" fmla="*/ 7807 h 10000"/>
                    <a:gd name="connsiteX35" fmla="*/ 3399 w 10000"/>
                    <a:gd name="connsiteY35" fmla="*/ 6779 h 10000"/>
                    <a:gd name="connsiteX36" fmla="*/ 3161 w 10000"/>
                    <a:gd name="connsiteY36" fmla="*/ 6982 h 10000"/>
                    <a:gd name="connsiteX37" fmla="*/ 2834 w 10000"/>
                    <a:gd name="connsiteY37" fmla="*/ 5937 h 10000"/>
                    <a:gd name="connsiteX38" fmla="*/ 2687 w 10000"/>
                    <a:gd name="connsiteY38" fmla="*/ 8128 h 10000"/>
                    <a:gd name="connsiteX39" fmla="*/ 2404 w 10000"/>
                    <a:gd name="connsiteY39" fmla="*/ 7604 h 10000"/>
                    <a:gd name="connsiteX40" fmla="*/ 2489 w 10000"/>
                    <a:gd name="connsiteY40" fmla="*/ 9381 h 10000"/>
                    <a:gd name="connsiteX41" fmla="*/ 1864 w 10000"/>
                    <a:gd name="connsiteY41" fmla="*/ 8572 h 10000"/>
                    <a:gd name="connsiteX42" fmla="*/ 2193 w 10000"/>
                    <a:gd name="connsiteY42" fmla="*/ 9796 h 10000"/>
                    <a:gd name="connsiteX43" fmla="*/ 1582 w 10000"/>
                    <a:gd name="connsiteY43" fmla="*/ 9273 h 10000"/>
                    <a:gd name="connsiteX44" fmla="*/ 1159 w 10000"/>
                    <a:gd name="connsiteY44" fmla="*/ 9477 h 10000"/>
                    <a:gd name="connsiteX45" fmla="*/ 871 w 10000"/>
                    <a:gd name="connsiteY45" fmla="*/ 7807 h 10000"/>
                    <a:gd name="connsiteX46" fmla="*/ 0 w 10000"/>
                    <a:gd name="connsiteY46" fmla="*/ 8670 h 10000"/>
                    <a:gd name="connsiteX0" fmla="*/ 0 w 10000"/>
                    <a:gd name="connsiteY0" fmla="*/ 8670 h 10000"/>
                    <a:gd name="connsiteX1" fmla="*/ 10000 w 10000"/>
                    <a:gd name="connsiteY1" fmla="*/ 9273 h 10000"/>
                    <a:gd name="connsiteX2" fmla="*/ 9043 w 10000"/>
                    <a:gd name="connsiteY2" fmla="*/ 7807 h 10000"/>
                    <a:gd name="connsiteX3" fmla="*/ 9285 w 10000"/>
                    <a:gd name="connsiteY3" fmla="*/ 9077 h 10000"/>
                    <a:gd name="connsiteX4" fmla="*/ 8804 w 10000"/>
                    <a:gd name="connsiteY4" fmla="*/ 9697 h 10000"/>
                    <a:gd name="connsiteX5" fmla="*/ 8747 w 10000"/>
                    <a:gd name="connsiteY5" fmla="*/ 7941 h 10000"/>
                    <a:gd name="connsiteX6" fmla="*/ 7890 w 10000"/>
                    <a:gd name="connsiteY6" fmla="*/ 9381 h 10000"/>
                    <a:gd name="connsiteX7" fmla="*/ 8224 w 10000"/>
                    <a:gd name="connsiteY7" fmla="*/ 6870 h 10000"/>
                    <a:gd name="connsiteX8" fmla="*/ 7853 w 10000"/>
                    <a:gd name="connsiteY8" fmla="*/ 4065 h 10000"/>
                    <a:gd name="connsiteX9" fmla="*/ 7798 w 10000"/>
                    <a:gd name="connsiteY9" fmla="*/ 6365 h 10000"/>
                    <a:gd name="connsiteX10" fmla="*/ 7467 w 10000"/>
                    <a:gd name="connsiteY10" fmla="*/ 6870 h 10000"/>
                    <a:gd name="connsiteX11" fmla="*/ 7753 w 10000"/>
                    <a:gd name="connsiteY11" fmla="*/ 7941 h 10000"/>
                    <a:gd name="connsiteX12" fmla="*/ 6884 w 10000"/>
                    <a:gd name="connsiteY12" fmla="*/ 7080 h 10000"/>
                    <a:gd name="connsiteX13" fmla="*/ 7365 w 10000"/>
                    <a:gd name="connsiteY13" fmla="*/ 8874 h 10000"/>
                    <a:gd name="connsiteX14" fmla="*/ 6653 w 10000"/>
                    <a:gd name="connsiteY14" fmla="*/ 8030 h 10000"/>
                    <a:gd name="connsiteX15" fmla="*/ 6850 w 10000"/>
                    <a:gd name="connsiteY15" fmla="*/ 9796 h 10000"/>
                    <a:gd name="connsiteX16" fmla="*/ 6122 w 10000"/>
                    <a:gd name="connsiteY16" fmla="*/ 9381 h 10000"/>
                    <a:gd name="connsiteX17" fmla="*/ 6075 w 10000"/>
                    <a:gd name="connsiteY17" fmla="*/ 7807 h 10000"/>
                    <a:gd name="connsiteX18" fmla="*/ 5408 w 10000"/>
                    <a:gd name="connsiteY18" fmla="*/ 9176 h 10000"/>
                    <a:gd name="connsiteX19" fmla="*/ 5641 w 10000"/>
                    <a:gd name="connsiteY19" fmla="*/ 7392 h 10000"/>
                    <a:gd name="connsiteX20" fmla="*/ 5408 w 10000"/>
                    <a:gd name="connsiteY20" fmla="*/ 5335 h 10000"/>
                    <a:gd name="connsiteX21" fmla="*/ 5021 w 10000"/>
                    <a:gd name="connsiteY21" fmla="*/ 7807 h 10000"/>
                    <a:gd name="connsiteX22" fmla="*/ 5070 w 10000"/>
                    <a:gd name="connsiteY22" fmla="*/ 9077 h 10000"/>
                    <a:gd name="connsiteX23" fmla="*/ 4782 w 10000"/>
                    <a:gd name="connsiteY23" fmla="*/ 8350 h 10000"/>
                    <a:gd name="connsiteX24" fmla="*/ 4782 w 10000"/>
                    <a:gd name="connsiteY24" fmla="*/ 10000 h 10000"/>
                    <a:gd name="connsiteX25" fmla="*/ 4359 w 10000"/>
                    <a:gd name="connsiteY25" fmla="*/ 8874 h 10000"/>
                    <a:gd name="connsiteX26" fmla="*/ 5788 w 10000"/>
                    <a:gd name="connsiteY26" fmla="*/ 1668 h 10000"/>
                    <a:gd name="connsiteX27" fmla="*/ 6406 w 10000"/>
                    <a:gd name="connsiteY27" fmla="*/ 1464 h 10000"/>
                    <a:gd name="connsiteX28" fmla="*/ 5939 w 10000"/>
                    <a:gd name="connsiteY28" fmla="*/ 0 h 10000"/>
                    <a:gd name="connsiteX29" fmla="*/ 5939 w 10000"/>
                    <a:gd name="connsiteY29" fmla="*/ 0 h 10000"/>
                    <a:gd name="connsiteX30" fmla="*/ 5939 w 10000"/>
                    <a:gd name="connsiteY30" fmla="*/ 0 h 10000"/>
                    <a:gd name="connsiteX31" fmla="*/ 5315 w 10000"/>
                    <a:gd name="connsiteY31" fmla="*/ 0 h 10000"/>
                    <a:gd name="connsiteX32" fmla="*/ 5315 w 10000"/>
                    <a:gd name="connsiteY32" fmla="*/ 605 h 10000"/>
                    <a:gd name="connsiteX33" fmla="*/ 5502 w 10000"/>
                    <a:gd name="connsiteY33" fmla="*/ 605 h 10000"/>
                    <a:gd name="connsiteX34" fmla="*/ 3537 w 10000"/>
                    <a:gd name="connsiteY34" fmla="*/ 7807 h 10000"/>
                    <a:gd name="connsiteX35" fmla="*/ 3399 w 10000"/>
                    <a:gd name="connsiteY35" fmla="*/ 6779 h 10000"/>
                    <a:gd name="connsiteX36" fmla="*/ 3161 w 10000"/>
                    <a:gd name="connsiteY36" fmla="*/ 6982 h 10000"/>
                    <a:gd name="connsiteX37" fmla="*/ 2834 w 10000"/>
                    <a:gd name="connsiteY37" fmla="*/ 5937 h 10000"/>
                    <a:gd name="connsiteX38" fmla="*/ 2687 w 10000"/>
                    <a:gd name="connsiteY38" fmla="*/ 8128 h 10000"/>
                    <a:gd name="connsiteX39" fmla="*/ 2404 w 10000"/>
                    <a:gd name="connsiteY39" fmla="*/ 7604 h 10000"/>
                    <a:gd name="connsiteX40" fmla="*/ 2489 w 10000"/>
                    <a:gd name="connsiteY40" fmla="*/ 9381 h 10000"/>
                    <a:gd name="connsiteX41" fmla="*/ 1864 w 10000"/>
                    <a:gd name="connsiteY41" fmla="*/ 8572 h 10000"/>
                    <a:gd name="connsiteX42" fmla="*/ 2193 w 10000"/>
                    <a:gd name="connsiteY42" fmla="*/ 9796 h 10000"/>
                    <a:gd name="connsiteX43" fmla="*/ 1582 w 10000"/>
                    <a:gd name="connsiteY43" fmla="*/ 9273 h 10000"/>
                    <a:gd name="connsiteX44" fmla="*/ 1159 w 10000"/>
                    <a:gd name="connsiteY44" fmla="*/ 9477 h 10000"/>
                    <a:gd name="connsiteX45" fmla="*/ 0 w 10000"/>
                    <a:gd name="connsiteY45" fmla="*/ 8670 h 10000"/>
                    <a:gd name="connsiteX0" fmla="*/ 0 w 8841"/>
                    <a:gd name="connsiteY0" fmla="*/ 9477 h 10000"/>
                    <a:gd name="connsiteX1" fmla="*/ 8841 w 8841"/>
                    <a:gd name="connsiteY1" fmla="*/ 9273 h 10000"/>
                    <a:gd name="connsiteX2" fmla="*/ 7884 w 8841"/>
                    <a:gd name="connsiteY2" fmla="*/ 7807 h 10000"/>
                    <a:gd name="connsiteX3" fmla="*/ 8126 w 8841"/>
                    <a:gd name="connsiteY3" fmla="*/ 9077 h 10000"/>
                    <a:gd name="connsiteX4" fmla="*/ 7645 w 8841"/>
                    <a:gd name="connsiteY4" fmla="*/ 9697 h 10000"/>
                    <a:gd name="connsiteX5" fmla="*/ 7588 w 8841"/>
                    <a:gd name="connsiteY5" fmla="*/ 7941 h 10000"/>
                    <a:gd name="connsiteX6" fmla="*/ 6731 w 8841"/>
                    <a:gd name="connsiteY6" fmla="*/ 9381 h 10000"/>
                    <a:gd name="connsiteX7" fmla="*/ 7065 w 8841"/>
                    <a:gd name="connsiteY7" fmla="*/ 6870 h 10000"/>
                    <a:gd name="connsiteX8" fmla="*/ 6694 w 8841"/>
                    <a:gd name="connsiteY8" fmla="*/ 4065 h 10000"/>
                    <a:gd name="connsiteX9" fmla="*/ 6639 w 8841"/>
                    <a:gd name="connsiteY9" fmla="*/ 6365 h 10000"/>
                    <a:gd name="connsiteX10" fmla="*/ 6308 w 8841"/>
                    <a:gd name="connsiteY10" fmla="*/ 6870 h 10000"/>
                    <a:gd name="connsiteX11" fmla="*/ 6594 w 8841"/>
                    <a:gd name="connsiteY11" fmla="*/ 7941 h 10000"/>
                    <a:gd name="connsiteX12" fmla="*/ 5725 w 8841"/>
                    <a:gd name="connsiteY12" fmla="*/ 7080 h 10000"/>
                    <a:gd name="connsiteX13" fmla="*/ 6206 w 8841"/>
                    <a:gd name="connsiteY13" fmla="*/ 8874 h 10000"/>
                    <a:gd name="connsiteX14" fmla="*/ 5494 w 8841"/>
                    <a:gd name="connsiteY14" fmla="*/ 8030 h 10000"/>
                    <a:gd name="connsiteX15" fmla="*/ 5691 w 8841"/>
                    <a:gd name="connsiteY15" fmla="*/ 9796 h 10000"/>
                    <a:gd name="connsiteX16" fmla="*/ 4963 w 8841"/>
                    <a:gd name="connsiteY16" fmla="*/ 9381 h 10000"/>
                    <a:gd name="connsiteX17" fmla="*/ 4916 w 8841"/>
                    <a:gd name="connsiteY17" fmla="*/ 7807 h 10000"/>
                    <a:gd name="connsiteX18" fmla="*/ 4249 w 8841"/>
                    <a:gd name="connsiteY18" fmla="*/ 9176 h 10000"/>
                    <a:gd name="connsiteX19" fmla="*/ 4482 w 8841"/>
                    <a:gd name="connsiteY19" fmla="*/ 7392 h 10000"/>
                    <a:gd name="connsiteX20" fmla="*/ 4249 w 8841"/>
                    <a:gd name="connsiteY20" fmla="*/ 5335 h 10000"/>
                    <a:gd name="connsiteX21" fmla="*/ 3862 w 8841"/>
                    <a:gd name="connsiteY21" fmla="*/ 7807 h 10000"/>
                    <a:gd name="connsiteX22" fmla="*/ 3911 w 8841"/>
                    <a:gd name="connsiteY22" fmla="*/ 9077 h 10000"/>
                    <a:gd name="connsiteX23" fmla="*/ 3623 w 8841"/>
                    <a:gd name="connsiteY23" fmla="*/ 8350 h 10000"/>
                    <a:gd name="connsiteX24" fmla="*/ 3623 w 8841"/>
                    <a:gd name="connsiteY24" fmla="*/ 10000 h 10000"/>
                    <a:gd name="connsiteX25" fmla="*/ 3200 w 8841"/>
                    <a:gd name="connsiteY25" fmla="*/ 8874 h 10000"/>
                    <a:gd name="connsiteX26" fmla="*/ 4629 w 8841"/>
                    <a:gd name="connsiteY26" fmla="*/ 1668 h 10000"/>
                    <a:gd name="connsiteX27" fmla="*/ 5247 w 8841"/>
                    <a:gd name="connsiteY27" fmla="*/ 1464 h 10000"/>
                    <a:gd name="connsiteX28" fmla="*/ 4780 w 8841"/>
                    <a:gd name="connsiteY28" fmla="*/ 0 h 10000"/>
                    <a:gd name="connsiteX29" fmla="*/ 4780 w 8841"/>
                    <a:gd name="connsiteY29" fmla="*/ 0 h 10000"/>
                    <a:gd name="connsiteX30" fmla="*/ 4780 w 8841"/>
                    <a:gd name="connsiteY30" fmla="*/ 0 h 10000"/>
                    <a:gd name="connsiteX31" fmla="*/ 4156 w 8841"/>
                    <a:gd name="connsiteY31" fmla="*/ 0 h 10000"/>
                    <a:gd name="connsiteX32" fmla="*/ 4156 w 8841"/>
                    <a:gd name="connsiteY32" fmla="*/ 605 h 10000"/>
                    <a:gd name="connsiteX33" fmla="*/ 4343 w 8841"/>
                    <a:gd name="connsiteY33" fmla="*/ 605 h 10000"/>
                    <a:gd name="connsiteX34" fmla="*/ 2378 w 8841"/>
                    <a:gd name="connsiteY34" fmla="*/ 7807 h 10000"/>
                    <a:gd name="connsiteX35" fmla="*/ 2240 w 8841"/>
                    <a:gd name="connsiteY35" fmla="*/ 6779 h 10000"/>
                    <a:gd name="connsiteX36" fmla="*/ 2002 w 8841"/>
                    <a:gd name="connsiteY36" fmla="*/ 6982 h 10000"/>
                    <a:gd name="connsiteX37" fmla="*/ 1675 w 8841"/>
                    <a:gd name="connsiteY37" fmla="*/ 5937 h 10000"/>
                    <a:gd name="connsiteX38" fmla="*/ 1528 w 8841"/>
                    <a:gd name="connsiteY38" fmla="*/ 8128 h 10000"/>
                    <a:gd name="connsiteX39" fmla="*/ 1245 w 8841"/>
                    <a:gd name="connsiteY39" fmla="*/ 7604 h 10000"/>
                    <a:gd name="connsiteX40" fmla="*/ 1330 w 8841"/>
                    <a:gd name="connsiteY40" fmla="*/ 9381 h 10000"/>
                    <a:gd name="connsiteX41" fmla="*/ 705 w 8841"/>
                    <a:gd name="connsiteY41" fmla="*/ 8572 h 10000"/>
                    <a:gd name="connsiteX42" fmla="*/ 1034 w 8841"/>
                    <a:gd name="connsiteY42" fmla="*/ 9796 h 10000"/>
                    <a:gd name="connsiteX43" fmla="*/ 423 w 8841"/>
                    <a:gd name="connsiteY43" fmla="*/ 9273 h 10000"/>
                    <a:gd name="connsiteX44" fmla="*/ 0 w 8841"/>
                    <a:gd name="connsiteY44" fmla="*/ 9477 h 10000"/>
                    <a:gd name="connsiteX0" fmla="*/ 0 w 9522"/>
                    <a:gd name="connsiteY0" fmla="*/ 9273 h 10000"/>
                    <a:gd name="connsiteX1" fmla="*/ 9522 w 9522"/>
                    <a:gd name="connsiteY1" fmla="*/ 9273 h 10000"/>
                    <a:gd name="connsiteX2" fmla="*/ 8440 w 9522"/>
                    <a:gd name="connsiteY2" fmla="*/ 7807 h 10000"/>
                    <a:gd name="connsiteX3" fmla="*/ 8713 w 9522"/>
                    <a:gd name="connsiteY3" fmla="*/ 9077 h 10000"/>
                    <a:gd name="connsiteX4" fmla="*/ 8169 w 9522"/>
                    <a:gd name="connsiteY4" fmla="*/ 9697 h 10000"/>
                    <a:gd name="connsiteX5" fmla="*/ 8105 w 9522"/>
                    <a:gd name="connsiteY5" fmla="*/ 7941 h 10000"/>
                    <a:gd name="connsiteX6" fmla="*/ 7135 w 9522"/>
                    <a:gd name="connsiteY6" fmla="*/ 9381 h 10000"/>
                    <a:gd name="connsiteX7" fmla="*/ 7513 w 9522"/>
                    <a:gd name="connsiteY7" fmla="*/ 6870 h 10000"/>
                    <a:gd name="connsiteX8" fmla="*/ 7094 w 9522"/>
                    <a:gd name="connsiteY8" fmla="*/ 4065 h 10000"/>
                    <a:gd name="connsiteX9" fmla="*/ 7031 w 9522"/>
                    <a:gd name="connsiteY9" fmla="*/ 6365 h 10000"/>
                    <a:gd name="connsiteX10" fmla="*/ 6657 w 9522"/>
                    <a:gd name="connsiteY10" fmla="*/ 6870 h 10000"/>
                    <a:gd name="connsiteX11" fmla="*/ 6980 w 9522"/>
                    <a:gd name="connsiteY11" fmla="*/ 7941 h 10000"/>
                    <a:gd name="connsiteX12" fmla="*/ 5998 w 9522"/>
                    <a:gd name="connsiteY12" fmla="*/ 7080 h 10000"/>
                    <a:gd name="connsiteX13" fmla="*/ 6542 w 9522"/>
                    <a:gd name="connsiteY13" fmla="*/ 8874 h 10000"/>
                    <a:gd name="connsiteX14" fmla="*/ 5736 w 9522"/>
                    <a:gd name="connsiteY14" fmla="*/ 8030 h 10000"/>
                    <a:gd name="connsiteX15" fmla="*/ 5959 w 9522"/>
                    <a:gd name="connsiteY15" fmla="*/ 9796 h 10000"/>
                    <a:gd name="connsiteX16" fmla="*/ 5136 w 9522"/>
                    <a:gd name="connsiteY16" fmla="*/ 9381 h 10000"/>
                    <a:gd name="connsiteX17" fmla="*/ 5082 w 9522"/>
                    <a:gd name="connsiteY17" fmla="*/ 7807 h 10000"/>
                    <a:gd name="connsiteX18" fmla="*/ 4328 w 9522"/>
                    <a:gd name="connsiteY18" fmla="*/ 9176 h 10000"/>
                    <a:gd name="connsiteX19" fmla="*/ 4592 w 9522"/>
                    <a:gd name="connsiteY19" fmla="*/ 7392 h 10000"/>
                    <a:gd name="connsiteX20" fmla="*/ 4328 w 9522"/>
                    <a:gd name="connsiteY20" fmla="*/ 5335 h 10000"/>
                    <a:gd name="connsiteX21" fmla="*/ 3890 w 9522"/>
                    <a:gd name="connsiteY21" fmla="*/ 7807 h 10000"/>
                    <a:gd name="connsiteX22" fmla="*/ 3946 w 9522"/>
                    <a:gd name="connsiteY22" fmla="*/ 9077 h 10000"/>
                    <a:gd name="connsiteX23" fmla="*/ 3620 w 9522"/>
                    <a:gd name="connsiteY23" fmla="*/ 8350 h 10000"/>
                    <a:gd name="connsiteX24" fmla="*/ 3620 w 9522"/>
                    <a:gd name="connsiteY24" fmla="*/ 10000 h 10000"/>
                    <a:gd name="connsiteX25" fmla="*/ 3142 w 9522"/>
                    <a:gd name="connsiteY25" fmla="*/ 8874 h 10000"/>
                    <a:gd name="connsiteX26" fmla="*/ 4758 w 9522"/>
                    <a:gd name="connsiteY26" fmla="*/ 1668 h 10000"/>
                    <a:gd name="connsiteX27" fmla="*/ 5457 w 9522"/>
                    <a:gd name="connsiteY27" fmla="*/ 1464 h 10000"/>
                    <a:gd name="connsiteX28" fmla="*/ 4929 w 9522"/>
                    <a:gd name="connsiteY28" fmla="*/ 0 h 10000"/>
                    <a:gd name="connsiteX29" fmla="*/ 4929 w 9522"/>
                    <a:gd name="connsiteY29" fmla="*/ 0 h 10000"/>
                    <a:gd name="connsiteX30" fmla="*/ 4929 w 9522"/>
                    <a:gd name="connsiteY30" fmla="*/ 0 h 10000"/>
                    <a:gd name="connsiteX31" fmla="*/ 4223 w 9522"/>
                    <a:gd name="connsiteY31" fmla="*/ 0 h 10000"/>
                    <a:gd name="connsiteX32" fmla="*/ 4223 w 9522"/>
                    <a:gd name="connsiteY32" fmla="*/ 605 h 10000"/>
                    <a:gd name="connsiteX33" fmla="*/ 4434 w 9522"/>
                    <a:gd name="connsiteY33" fmla="*/ 605 h 10000"/>
                    <a:gd name="connsiteX34" fmla="*/ 2212 w 9522"/>
                    <a:gd name="connsiteY34" fmla="*/ 7807 h 10000"/>
                    <a:gd name="connsiteX35" fmla="*/ 2056 w 9522"/>
                    <a:gd name="connsiteY35" fmla="*/ 6779 h 10000"/>
                    <a:gd name="connsiteX36" fmla="*/ 1786 w 9522"/>
                    <a:gd name="connsiteY36" fmla="*/ 6982 h 10000"/>
                    <a:gd name="connsiteX37" fmla="*/ 1417 w 9522"/>
                    <a:gd name="connsiteY37" fmla="*/ 5937 h 10000"/>
                    <a:gd name="connsiteX38" fmla="*/ 1250 w 9522"/>
                    <a:gd name="connsiteY38" fmla="*/ 8128 h 10000"/>
                    <a:gd name="connsiteX39" fmla="*/ 930 w 9522"/>
                    <a:gd name="connsiteY39" fmla="*/ 7604 h 10000"/>
                    <a:gd name="connsiteX40" fmla="*/ 1026 w 9522"/>
                    <a:gd name="connsiteY40" fmla="*/ 9381 h 10000"/>
                    <a:gd name="connsiteX41" fmla="*/ 319 w 9522"/>
                    <a:gd name="connsiteY41" fmla="*/ 8572 h 10000"/>
                    <a:gd name="connsiteX42" fmla="*/ 692 w 9522"/>
                    <a:gd name="connsiteY42" fmla="*/ 9796 h 10000"/>
                    <a:gd name="connsiteX43" fmla="*/ 0 w 9522"/>
                    <a:gd name="connsiteY43" fmla="*/ 9273 h 10000"/>
                    <a:gd name="connsiteX0" fmla="*/ 392 w 9665"/>
                    <a:gd name="connsiteY0" fmla="*/ 9796 h 10000"/>
                    <a:gd name="connsiteX1" fmla="*/ 9665 w 9665"/>
                    <a:gd name="connsiteY1" fmla="*/ 9273 h 10000"/>
                    <a:gd name="connsiteX2" fmla="*/ 8529 w 9665"/>
                    <a:gd name="connsiteY2" fmla="*/ 7807 h 10000"/>
                    <a:gd name="connsiteX3" fmla="*/ 8815 w 9665"/>
                    <a:gd name="connsiteY3" fmla="*/ 9077 h 10000"/>
                    <a:gd name="connsiteX4" fmla="*/ 8244 w 9665"/>
                    <a:gd name="connsiteY4" fmla="*/ 9697 h 10000"/>
                    <a:gd name="connsiteX5" fmla="*/ 8177 w 9665"/>
                    <a:gd name="connsiteY5" fmla="*/ 7941 h 10000"/>
                    <a:gd name="connsiteX6" fmla="*/ 7158 w 9665"/>
                    <a:gd name="connsiteY6" fmla="*/ 9381 h 10000"/>
                    <a:gd name="connsiteX7" fmla="*/ 7555 w 9665"/>
                    <a:gd name="connsiteY7" fmla="*/ 6870 h 10000"/>
                    <a:gd name="connsiteX8" fmla="*/ 7115 w 9665"/>
                    <a:gd name="connsiteY8" fmla="*/ 4065 h 10000"/>
                    <a:gd name="connsiteX9" fmla="*/ 7049 w 9665"/>
                    <a:gd name="connsiteY9" fmla="*/ 6365 h 10000"/>
                    <a:gd name="connsiteX10" fmla="*/ 6656 w 9665"/>
                    <a:gd name="connsiteY10" fmla="*/ 6870 h 10000"/>
                    <a:gd name="connsiteX11" fmla="*/ 6995 w 9665"/>
                    <a:gd name="connsiteY11" fmla="*/ 7941 h 10000"/>
                    <a:gd name="connsiteX12" fmla="*/ 5964 w 9665"/>
                    <a:gd name="connsiteY12" fmla="*/ 7080 h 10000"/>
                    <a:gd name="connsiteX13" fmla="*/ 6535 w 9665"/>
                    <a:gd name="connsiteY13" fmla="*/ 8874 h 10000"/>
                    <a:gd name="connsiteX14" fmla="*/ 5689 w 9665"/>
                    <a:gd name="connsiteY14" fmla="*/ 8030 h 10000"/>
                    <a:gd name="connsiteX15" fmla="*/ 5923 w 9665"/>
                    <a:gd name="connsiteY15" fmla="*/ 9796 h 10000"/>
                    <a:gd name="connsiteX16" fmla="*/ 5059 w 9665"/>
                    <a:gd name="connsiteY16" fmla="*/ 9381 h 10000"/>
                    <a:gd name="connsiteX17" fmla="*/ 5002 w 9665"/>
                    <a:gd name="connsiteY17" fmla="*/ 7807 h 10000"/>
                    <a:gd name="connsiteX18" fmla="*/ 4210 w 9665"/>
                    <a:gd name="connsiteY18" fmla="*/ 9176 h 10000"/>
                    <a:gd name="connsiteX19" fmla="*/ 4488 w 9665"/>
                    <a:gd name="connsiteY19" fmla="*/ 7392 h 10000"/>
                    <a:gd name="connsiteX20" fmla="*/ 4210 w 9665"/>
                    <a:gd name="connsiteY20" fmla="*/ 5335 h 10000"/>
                    <a:gd name="connsiteX21" fmla="*/ 3750 w 9665"/>
                    <a:gd name="connsiteY21" fmla="*/ 7807 h 10000"/>
                    <a:gd name="connsiteX22" fmla="*/ 3809 w 9665"/>
                    <a:gd name="connsiteY22" fmla="*/ 9077 h 10000"/>
                    <a:gd name="connsiteX23" fmla="*/ 3467 w 9665"/>
                    <a:gd name="connsiteY23" fmla="*/ 8350 h 10000"/>
                    <a:gd name="connsiteX24" fmla="*/ 3467 w 9665"/>
                    <a:gd name="connsiteY24" fmla="*/ 10000 h 10000"/>
                    <a:gd name="connsiteX25" fmla="*/ 2965 w 9665"/>
                    <a:gd name="connsiteY25" fmla="*/ 8874 h 10000"/>
                    <a:gd name="connsiteX26" fmla="*/ 4662 w 9665"/>
                    <a:gd name="connsiteY26" fmla="*/ 1668 h 10000"/>
                    <a:gd name="connsiteX27" fmla="*/ 5396 w 9665"/>
                    <a:gd name="connsiteY27" fmla="*/ 1464 h 10000"/>
                    <a:gd name="connsiteX28" fmla="*/ 4841 w 9665"/>
                    <a:gd name="connsiteY28" fmla="*/ 0 h 10000"/>
                    <a:gd name="connsiteX29" fmla="*/ 4841 w 9665"/>
                    <a:gd name="connsiteY29" fmla="*/ 0 h 10000"/>
                    <a:gd name="connsiteX30" fmla="*/ 4841 w 9665"/>
                    <a:gd name="connsiteY30" fmla="*/ 0 h 10000"/>
                    <a:gd name="connsiteX31" fmla="*/ 4100 w 9665"/>
                    <a:gd name="connsiteY31" fmla="*/ 0 h 10000"/>
                    <a:gd name="connsiteX32" fmla="*/ 4100 w 9665"/>
                    <a:gd name="connsiteY32" fmla="*/ 605 h 10000"/>
                    <a:gd name="connsiteX33" fmla="*/ 4322 w 9665"/>
                    <a:gd name="connsiteY33" fmla="*/ 605 h 10000"/>
                    <a:gd name="connsiteX34" fmla="*/ 1988 w 9665"/>
                    <a:gd name="connsiteY34" fmla="*/ 7807 h 10000"/>
                    <a:gd name="connsiteX35" fmla="*/ 1824 w 9665"/>
                    <a:gd name="connsiteY35" fmla="*/ 6779 h 10000"/>
                    <a:gd name="connsiteX36" fmla="*/ 1541 w 9665"/>
                    <a:gd name="connsiteY36" fmla="*/ 6982 h 10000"/>
                    <a:gd name="connsiteX37" fmla="*/ 1153 w 9665"/>
                    <a:gd name="connsiteY37" fmla="*/ 5937 h 10000"/>
                    <a:gd name="connsiteX38" fmla="*/ 978 w 9665"/>
                    <a:gd name="connsiteY38" fmla="*/ 8128 h 10000"/>
                    <a:gd name="connsiteX39" fmla="*/ 642 w 9665"/>
                    <a:gd name="connsiteY39" fmla="*/ 7604 h 10000"/>
                    <a:gd name="connsiteX40" fmla="*/ 743 w 9665"/>
                    <a:gd name="connsiteY40" fmla="*/ 9381 h 10000"/>
                    <a:gd name="connsiteX41" fmla="*/ 0 w 9665"/>
                    <a:gd name="connsiteY41" fmla="*/ 8572 h 10000"/>
                    <a:gd name="connsiteX42" fmla="*/ 392 w 9665"/>
                    <a:gd name="connsiteY42" fmla="*/ 9796 h 10000"/>
                    <a:gd name="connsiteX0" fmla="*/ 0 w 10000"/>
                    <a:gd name="connsiteY0" fmla="*/ 8572 h 10000"/>
                    <a:gd name="connsiteX1" fmla="*/ 10000 w 10000"/>
                    <a:gd name="connsiteY1" fmla="*/ 9273 h 10000"/>
                    <a:gd name="connsiteX2" fmla="*/ 8825 w 10000"/>
                    <a:gd name="connsiteY2" fmla="*/ 7807 h 10000"/>
                    <a:gd name="connsiteX3" fmla="*/ 9121 w 10000"/>
                    <a:gd name="connsiteY3" fmla="*/ 9077 h 10000"/>
                    <a:gd name="connsiteX4" fmla="*/ 8530 w 10000"/>
                    <a:gd name="connsiteY4" fmla="*/ 9697 h 10000"/>
                    <a:gd name="connsiteX5" fmla="*/ 8460 w 10000"/>
                    <a:gd name="connsiteY5" fmla="*/ 7941 h 10000"/>
                    <a:gd name="connsiteX6" fmla="*/ 7406 w 10000"/>
                    <a:gd name="connsiteY6" fmla="*/ 9381 h 10000"/>
                    <a:gd name="connsiteX7" fmla="*/ 7817 w 10000"/>
                    <a:gd name="connsiteY7" fmla="*/ 6870 h 10000"/>
                    <a:gd name="connsiteX8" fmla="*/ 7362 w 10000"/>
                    <a:gd name="connsiteY8" fmla="*/ 4065 h 10000"/>
                    <a:gd name="connsiteX9" fmla="*/ 7293 w 10000"/>
                    <a:gd name="connsiteY9" fmla="*/ 6365 h 10000"/>
                    <a:gd name="connsiteX10" fmla="*/ 6887 w 10000"/>
                    <a:gd name="connsiteY10" fmla="*/ 6870 h 10000"/>
                    <a:gd name="connsiteX11" fmla="*/ 7237 w 10000"/>
                    <a:gd name="connsiteY11" fmla="*/ 7941 h 10000"/>
                    <a:gd name="connsiteX12" fmla="*/ 6171 w 10000"/>
                    <a:gd name="connsiteY12" fmla="*/ 7080 h 10000"/>
                    <a:gd name="connsiteX13" fmla="*/ 6762 w 10000"/>
                    <a:gd name="connsiteY13" fmla="*/ 8874 h 10000"/>
                    <a:gd name="connsiteX14" fmla="*/ 5886 w 10000"/>
                    <a:gd name="connsiteY14" fmla="*/ 8030 h 10000"/>
                    <a:gd name="connsiteX15" fmla="*/ 6128 w 10000"/>
                    <a:gd name="connsiteY15" fmla="*/ 9796 h 10000"/>
                    <a:gd name="connsiteX16" fmla="*/ 5234 w 10000"/>
                    <a:gd name="connsiteY16" fmla="*/ 9381 h 10000"/>
                    <a:gd name="connsiteX17" fmla="*/ 5175 w 10000"/>
                    <a:gd name="connsiteY17" fmla="*/ 7807 h 10000"/>
                    <a:gd name="connsiteX18" fmla="*/ 4356 w 10000"/>
                    <a:gd name="connsiteY18" fmla="*/ 9176 h 10000"/>
                    <a:gd name="connsiteX19" fmla="*/ 4644 w 10000"/>
                    <a:gd name="connsiteY19" fmla="*/ 7392 h 10000"/>
                    <a:gd name="connsiteX20" fmla="*/ 4356 w 10000"/>
                    <a:gd name="connsiteY20" fmla="*/ 5335 h 10000"/>
                    <a:gd name="connsiteX21" fmla="*/ 3880 w 10000"/>
                    <a:gd name="connsiteY21" fmla="*/ 7807 h 10000"/>
                    <a:gd name="connsiteX22" fmla="*/ 3941 w 10000"/>
                    <a:gd name="connsiteY22" fmla="*/ 9077 h 10000"/>
                    <a:gd name="connsiteX23" fmla="*/ 3587 w 10000"/>
                    <a:gd name="connsiteY23" fmla="*/ 8350 h 10000"/>
                    <a:gd name="connsiteX24" fmla="*/ 3587 w 10000"/>
                    <a:gd name="connsiteY24" fmla="*/ 10000 h 10000"/>
                    <a:gd name="connsiteX25" fmla="*/ 3068 w 10000"/>
                    <a:gd name="connsiteY25" fmla="*/ 8874 h 10000"/>
                    <a:gd name="connsiteX26" fmla="*/ 4824 w 10000"/>
                    <a:gd name="connsiteY26" fmla="*/ 1668 h 10000"/>
                    <a:gd name="connsiteX27" fmla="*/ 5583 w 10000"/>
                    <a:gd name="connsiteY27" fmla="*/ 1464 h 10000"/>
                    <a:gd name="connsiteX28" fmla="*/ 5009 w 10000"/>
                    <a:gd name="connsiteY28" fmla="*/ 0 h 10000"/>
                    <a:gd name="connsiteX29" fmla="*/ 5009 w 10000"/>
                    <a:gd name="connsiteY29" fmla="*/ 0 h 10000"/>
                    <a:gd name="connsiteX30" fmla="*/ 5009 w 10000"/>
                    <a:gd name="connsiteY30" fmla="*/ 0 h 10000"/>
                    <a:gd name="connsiteX31" fmla="*/ 4242 w 10000"/>
                    <a:gd name="connsiteY31" fmla="*/ 0 h 10000"/>
                    <a:gd name="connsiteX32" fmla="*/ 4242 w 10000"/>
                    <a:gd name="connsiteY32" fmla="*/ 605 h 10000"/>
                    <a:gd name="connsiteX33" fmla="*/ 4472 w 10000"/>
                    <a:gd name="connsiteY33" fmla="*/ 605 h 10000"/>
                    <a:gd name="connsiteX34" fmla="*/ 2057 w 10000"/>
                    <a:gd name="connsiteY34" fmla="*/ 7807 h 10000"/>
                    <a:gd name="connsiteX35" fmla="*/ 1887 w 10000"/>
                    <a:gd name="connsiteY35" fmla="*/ 6779 h 10000"/>
                    <a:gd name="connsiteX36" fmla="*/ 1594 w 10000"/>
                    <a:gd name="connsiteY36" fmla="*/ 6982 h 10000"/>
                    <a:gd name="connsiteX37" fmla="*/ 1193 w 10000"/>
                    <a:gd name="connsiteY37" fmla="*/ 5937 h 10000"/>
                    <a:gd name="connsiteX38" fmla="*/ 1012 w 10000"/>
                    <a:gd name="connsiteY38" fmla="*/ 8128 h 10000"/>
                    <a:gd name="connsiteX39" fmla="*/ 664 w 10000"/>
                    <a:gd name="connsiteY39" fmla="*/ 7604 h 10000"/>
                    <a:gd name="connsiteX40" fmla="*/ 769 w 10000"/>
                    <a:gd name="connsiteY40" fmla="*/ 9381 h 10000"/>
                    <a:gd name="connsiteX41" fmla="*/ 0 w 10000"/>
                    <a:gd name="connsiteY41" fmla="*/ 8572 h 10000"/>
                    <a:gd name="connsiteX0" fmla="*/ 105 w 9336"/>
                    <a:gd name="connsiteY0" fmla="*/ 9381 h 10000"/>
                    <a:gd name="connsiteX1" fmla="*/ 9336 w 9336"/>
                    <a:gd name="connsiteY1" fmla="*/ 9273 h 10000"/>
                    <a:gd name="connsiteX2" fmla="*/ 8161 w 9336"/>
                    <a:gd name="connsiteY2" fmla="*/ 7807 h 10000"/>
                    <a:gd name="connsiteX3" fmla="*/ 8457 w 9336"/>
                    <a:gd name="connsiteY3" fmla="*/ 9077 h 10000"/>
                    <a:gd name="connsiteX4" fmla="*/ 7866 w 9336"/>
                    <a:gd name="connsiteY4" fmla="*/ 9697 h 10000"/>
                    <a:gd name="connsiteX5" fmla="*/ 7796 w 9336"/>
                    <a:gd name="connsiteY5" fmla="*/ 7941 h 10000"/>
                    <a:gd name="connsiteX6" fmla="*/ 6742 w 9336"/>
                    <a:gd name="connsiteY6" fmla="*/ 9381 h 10000"/>
                    <a:gd name="connsiteX7" fmla="*/ 7153 w 9336"/>
                    <a:gd name="connsiteY7" fmla="*/ 6870 h 10000"/>
                    <a:gd name="connsiteX8" fmla="*/ 6698 w 9336"/>
                    <a:gd name="connsiteY8" fmla="*/ 4065 h 10000"/>
                    <a:gd name="connsiteX9" fmla="*/ 6629 w 9336"/>
                    <a:gd name="connsiteY9" fmla="*/ 6365 h 10000"/>
                    <a:gd name="connsiteX10" fmla="*/ 6223 w 9336"/>
                    <a:gd name="connsiteY10" fmla="*/ 6870 h 10000"/>
                    <a:gd name="connsiteX11" fmla="*/ 6573 w 9336"/>
                    <a:gd name="connsiteY11" fmla="*/ 7941 h 10000"/>
                    <a:gd name="connsiteX12" fmla="*/ 5507 w 9336"/>
                    <a:gd name="connsiteY12" fmla="*/ 7080 h 10000"/>
                    <a:gd name="connsiteX13" fmla="*/ 6098 w 9336"/>
                    <a:gd name="connsiteY13" fmla="*/ 8874 h 10000"/>
                    <a:gd name="connsiteX14" fmla="*/ 5222 w 9336"/>
                    <a:gd name="connsiteY14" fmla="*/ 8030 h 10000"/>
                    <a:gd name="connsiteX15" fmla="*/ 5464 w 9336"/>
                    <a:gd name="connsiteY15" fmla="*/ 9796 h 10000"/>
                    <a:gd name="connsiteX16" fmla="*/ 4570 w 9336"/>
                    <a:gd name="connsiteY16" fmla="*/ 9381 h 10000"/>
                    <a:gd name="connsiteX17" fmla="*/ 4511 w 9336"/>
                    <a:gd name="connsiteY17" fmla="*/ 7807 h 10000"/>
                    <a:gd name="connsiteX18" fmla="*/ 3692 w 9336"/>
                    <a:gd name="connsiteY18" fmla="*/ 9176 h 10000"/>
                    <a:gd name="connsiteX19" fmla="*/ 3980 w 9336"/>
                    <a:gd name="connsiteY19" fmla="*/ 7392 h 10000"/>
                    <a:gd name="connsiteX20" fmla="*/ 3692 w 9336"/>
                    <a:gd name="connsiteY20" fmla="*/ 5335 h 10000"/>
                    <a:gd name="connsiteX21" fmla="*/ 3216 w 9336"/>
                    <a:gd name="connsiteY21" fmla="*/ 7807 h 10000"/>
                    <a:gd name="connsiteX22" fmla="*/ 3277 w 9336"/>
                    <a:gd name="connsiteY22" fmla="*/ 9077 h 10000"/>
                    <a:gd name="connsiteX23" fmla="*/ 2923 w 9336"/>
                    <a:gd name="connsiteY23" fmla="*/ 8350 h 10000"/>
                    <a:gd name="connsiteX24" fmla="*/ 2923 w 9336"/>
                    <a:gd name="connsiteY24" fmla="*/ 10000 h 10000"/>
                    <a:gd name="connsiteX25" fmla="*/ 2404 w 9336"/>
                    <a:gd name="connsiteY25" fmla="*/ 8874 h 10000"/>
                    <a:gd name="connsiteX26" fmla="*/ 4160 w 9336"/>
                    <a:gd name="connsiteY26" fmla="*/ 1668 h 10000"/>
                    <a:gd name="connsiteX27" fmla="*/ 4919 w 9336"/>
                    <a:gd name="connsiteY27" fmla="*/ 1464 h 10000"/>
                    <a:gd name="connsiteX28" fmla="*/ 4345 w 9336"/>
                    <a:gd name="connsiteY28" fmla="*/ 0 h 10000"/>
                    <a:gd name="connsiteX29" fmla="*/ 4345 w 9336"/>
                    <a:gd name="connsiteY29" fmla="*/ 0 h 10000"/>
                    <a:gd name="connsiteX30" fmla="*/ 4345 w 9336"/>
                    <a:gd name="connsiteY30" fmla="*/ 0 h 10000"/>
                    <a:gd name="connsiteX31" fmla="*/ 3578 w 9336"/>
                    <a:gd name="connsiteY31" fmla="*/ 0 h 10000"/>
                    <a:gd name="connsiteX32" fmla="*/ 3578 w 9336"/>
                    <a:gd name="connsiteY32" fmla="*/ 605 h 10000"/>
                    <a:gd name="connsiteX33" fmla="*/ 3808 w 9336"/>
                    <a:gd name="connsiteY33" fmla="*/ 605 h 10000"/>
                    <a:gd name="connsiteX34" fmla="*/ 1393 w 9336"/>
                    <a:gd name="connsiteY34" fmla="*/ 7807 h 10000"/>
                    <a:gd name="connsiteX35" fmla="*/ 1223 w 9336"/>
                    <a:gd name="connsiteY35" fmla="*/ 6779 h 10000"/>
                    <a:gd name="connsiteX36" fmla="*/ 930 w 9336"/>
                    <a:gd name="connsiteY36" fmla="*/ 6982 h 10000"/>
                    <a:gd name="connsiteX37" fmla="*/ 529 w 9336"/>
                    <a:gd name="connsiteY37" fmla="*/ 5937 h 10000"/>
                    <a:gd name="connsiteX38" fmla="*/ 348 w 9336"/>
                    <a:gd name="connsiteY38" fmla="*/ 8128 h 10000"/>
                    <a:gd name="connsiteX39" fmla="*/ 0 w 9336"/>
                    <a:gd name="connsiteY39" fmla="*/ 7604 h 10000"/>
                    <a:gd name="connsiteX40" fmla="*/ 105 w 9336"/>
                    <a:gd name="connsiteY40" fmla="*/ 9381 h 10000"/>
                    <a:gd name="connsiteX0" fmla="*/ 0 w 10000"/>
                    <a:gd name="connsiteY0" fmla="*/ 7604 h 10000"/>
                    <a:gd name="connsiteX1" fmla="*/ 10000 w 10000"/>
                    <a:gd name="connsiteY1" fmla="*/ 9273 h 10000"/>
                    <a:gd name="connsiteX2" fmla="*/ 8741 w 10000"/>
                    <a:gd name="connsiteY2" fmla="*/ 7807 h 10000"/>
                    <a:gd name="connsiteX3" fmla="*/ 9058 w 10000"/>
                    <a:gd name="connsiteY3" fmla="*/ 9077 h 10000"/>
                    <a:gd name="connsiteX4" fmla="*/ 8425 w 10000"/>
                    <a:gd name="connsiteY4" fmla="*/ 9697 h 10000"/>
                    <a:gd name="connsiteX5" fmla="*/ 8350 w 10000"/>
                    <a:gd name="connsiteY5" fmla="*/ 7941 h 10000"/>
                    <a:gd name="connsiteX6" fmla="*/ 7222 w 10000"/>
                    <a:gd name="connsiteY6" fmla="*/ 9381 h 10000"/>
                    <a:gd name="connsiteX7" fmla="*/ 7662 w 10000"/>
                    <a:gd name="connsiteY7" fmla="*/ 6870 h 10000"/>
                    <a:gd name="connsiteX8" fmla="*/ 7174 w 10000"/>
                    <a:gd name="connsiteY8" fmla="*/ 4065 h 10000"/>
                    <a:gd name="connsiteX9" fmla="*/ 7100 w 10000"/>
                    <a:gd name="connsiteY9" fmla="*/ 6365 h 10000"/>
                    <a:gd name="connsiteX10" fmla="*/ 6666 w 10000"/>
                    <a:gd name="connsiteY10" fmla="*/ 6870 h 10000"/>
                    <a:gd name="connsiteX11" fmla="*/ 7040 w 10000"/>
                    <a:gd name="connsiteY11" fmla="*/ 7941 h 10000"/>
                    <a:gd name="connsiteX12" fmla="*/ 5899 w 10000"/>
                    <a:gd name="connsiteY12" fmla="*/ 7080 h 10000"/>
                    <a:gd name="connsiteX13" fmla="*/ 6532 w 10000"/>
                    <a:gd name="connsiteY13" fmla="*/ 8874 h 10000"/>
                    <a:gd name="connsiteX14" fmla="*/ 5593 w 10000"/>
                    <a:gd name="connsiteY14" fmla="*/ 8030 h 10000"/>
                    <a:gd name="connsiteX15" fmla="*/ 5853 w 10000"/>
                    <a:gd name="connsiteY15" fmla="*/ 9796 h 10000"/>
                    <a:gd name="connsiteX16" fmla="*/ 4895 w 10000"/>
                    <a:gd name="connsiteY16" fmla="*/ 9381 h 10000"/>
                    <a:gd name="connsiteX17" fmla="*/ 4832 w 10000"/>
                    <a:gd name="connsiteY17" fmla="*/ 7807 h 10000"/>
                    <a:gd name="connsiteX18" fmla="*/ 3955 w 10000"/>
                    <a:gd name="connsiteY18" fmla="*/ 9176 h 10000"/>
                    <a:gd name="connsiteX19" fmla="*/ 4263 w 10000"/>
                    <a:gd name="connsiteY19" fmla="*/ 7392 h 10000"/>
                    <a:gd name="connsiteX20" fmla="*/ 3955 w 10000"/>
                    <a:gd name="connsiteY20" fmla="*/ 5335 h 10000"/>
                    <a:gd name="connsiteX21" fmla="*/ 3445 w 10000"/>
                    <a:gd name="connsiteY21" fmla="*/ 7807 h 10000"/>
                    <a:gd name="connsiteX22" fmla="*/ 3510 w 10000"/>
                    <a:gd name="connsiteY22" fmla="*/ 9077 h 10000"/>
                    <a:gd name="connsiteX23" fmla="*/ 3131 w 10000"/>
                    <a:gd name="connsiteY23" fmla="*/ 8350 h 10000"/>
                    <a:gd name="connsiteX24" fmla="*/ 3131 w 10000"/>
                    <a:gd name="connsiteY24" fmla="*/ 10000 h 10000"/>
                    <a:gd name="connsiteX25" fmla="*/ 2575 w 10000"/>
                    <a:gd name="connsiteY25" fmla="*/ 8874 h 10000"/>
                    <a:gd name="connsiteX26" fmla="*/ 4456 w 10000"/>
                    <a:gd name="connsiteY26" fmla="*/ 1668 h 10000"/>
                    <a:gd name="connsiteX27" fmla="*/ 5269 w 10000"/>
                    <a:gd name="connsiteY27" fmla="*/ 1464 h 10000"/>
                    <a:gd name="connsiteX28" fmla="*/ 4654 w 10000"/>
                    <a:gd name="connsiteY28" fmla="*/ 0 h 10000"/>
                    <a:gd name="connsiteX29" fmla="*/ 4654 w 10000"/>
                    <a:gd name="connsiteY29" fmla="*/ 0 h 10000"/>
                    <a:gd name="connsiteX30" fmla="*/ 4654 w 10000"/>
                    <a:gd name="connsiteY30" fmla="*/ 0 h 10000"/>
                    <a:gd name="connsiteX31" fmla="*/ 3832 w 10000"/>
                    <a:gd name="connsiteY31" fmla="*/ 0 h 10000"/>
                    <a:gd name="connsiteX32" fmla="*/ 3832 w 10000"/>
                    <a:gd name="connsiteY32" fmla="*/ 605 h 10000"/>
                    <a:gd name="connsiteX33" fmla="*/ 4079 w 10000"/>
                    <a:gd name="connsiteY33" fmla="*/ 605 h 10000"/>
                    <a:gd name="connsiteX34" fmla="*/ 1492 w 10000"/>
                    <a:gd name="connsiteY34" fmla="*/ 7807 h 10000"/>
                    <a:gd name="connsiteX35" fmla="*/ 1310 w 10000"/>
                    <a:gd name="connsiteY35" fmla="*/ 6779 h 10000"/>
                    <a:gd name="connsiteX36" fmla="*/ 996 w 10000"/>
                    <a:gd name="connsiteY36" fmla="*/ 6982 h 10000"/>
                    <a:gd name="connsiteX37" fmla="*/ 567 w 10000"/>
                    <a:gd name="connsiteY37" fmla="*/ 5937 h 10000"/>
                    <a:gd name="connsiteX38" fmla="*/ 373 w 10000"/>
                    <a:gd name="connsiteY38" fmla="*/ 8128 h 10000"/>
                    <a:gd name="connsiteX39" fmla="*/ 0 w 10000"/>
                    <a:gd name="connsiteY39" fmla="*/ 7604 h 10000"/>
                    <a:gd name="connsiteX0" fmla="*/ 0 w 9627"/>
                    <a:gd name="connsiteY0" fmla="*/ 8128 h 10000"/>
                    <a:gd name="connsiteX1" fmla="*/ 9627 w 9627"/>
                    <a:gd name="connsiteY1" fmla="*/ 9273 h 10000"/>
                    <a:gd name="connsiteX2" fmla="*/ 8368 w 9627"/>
                    <a:gd name="connsiteY2" fmla="*/ 7807 h 10000"/>
                    <a:gd name="connsiteX3" fmla="*/ 8685 w 9627"/>
                    <a:gd name="connsiteY3" fmla="*/ 9077 h 10000"/>
                    <a:gd name="connsiteX4" fmla="*/ 8052 w 9627"/>
                    <a:gd name="connsiteY4" fmla="*/ 9697 h 10000"/>
                    <a:gd name="connsiteX5" fmla="*/ 7977 w 9627"/>
                    <a:gd name="connsiteY5" fmla="*/ 7941 h 10000"/>
                    <a:gd name="connsiteX6" fmla="*/ 6849 w 9627"/>
                    <a:gd name="connsiteY6" fmla="*/ 9381 h 10000"/>
                    <a:gd name="connsiteX7" fmla="*/ 7289 w 9627"/>
                    <a:gd name="connsiteY7" fmla="*/ 6870 h 10000"/>
                    <a:gd name="connsiteX8" fmla="*/ 6801 w 9627"/>
                    <a:gd name="connsiteY8" fmla="*/ 4065 h 10000"/>
                    <a:gd name="connsiteX9" fmla="*/ 6727 w 9627"/>
                    <a:gd name="connsiteY9" fmla="*/ 6365 h 10000"/>
                    <a:gd name="connsiteX10" fmla="*/ 6293 w 9627"/>
                    <a:gd name="connsiteY10" fmla="*/ 6870 h 10000"/>
                    <a:gd name="connsiteX11" fmla="*/ 6667 w 9627"/>
                    <a:gd name="connsiteY11" fmla="*/ 7941 h 10000"/>
                    <a:gd name="connsiteX12" fmla="*/ 5526 w 9627"/>
                    <a:gd name="connsiteY12" fmla="*/ 7080 h 10000"/>
                    <a:gd name="connsiteX13" fmla="*/ 6159 w 9627"/>
                    <a:gd name="connsiteY13" fmla="*/ 8874 h 10000"/>
                    <a:gd name="connsiteX14" fmla="*/ 5220 w 9627"/>
                    <a:gd name="connsiteY14" fmla="*/ 8030 h 10000"/>
                    <a:gd name="connsiteX15" fmla="*/ 5480 w 9627"/>
                    <a:gd name="connsiteY15" fmla="*/ 9796 h 10000"/>
                    <a:gd name="connsiteX16" fmla="*/ 4522 w 9627"/>
                    <a:gd name="connsiteY16" fmla="*/ 9381 h 10000"/>
                    <a:gd name="connsiteX17" fmla="*/ 4459 w 9627"/>
                    <a:gd name="connsiteY17" fmla="*/ 7807 h 10000"/>
                    <a:gd name="connsiteX18" fmla="*/ 3582 w 9627"/>
                    <a:gd name="connsiteY18" fmla="*/ 9176 h 10000"/>
                    <a:gd name="connsiteX19" fmla="*/ 3890 w 9627"/>
                    <a:gd name="connsiteY19" fmla="*/ 7392 h 10000"/>
                    <a:gd name="connsiteX20" fmla="*/ 3582 w 9627"/>
                    <a:gd name="connsiteY20" fmla="*/ 5335 h 10000"/>
                    <a:gd name="connsiteX21" fmla="*/ 3072 w 9627"/>
                    <a:gd name="connsiteY21" fmla="*/ 7807 h 10000"/>
                    <a:gd name="connsiteX22" fmla="*/ 3137 w 9627"/>
                    <a:gd name="connsiteY22" fmla="*/ 9077 h 10000"/>
                    <a:gd name="connsiteX23" fmla="*/ 2758 w 9627"/>
                    <a:gd name="connsiteY23" fmla="*/ 8350 h 10000"/>
                    <a:gd name="connsiteX24" fmla="*/ 2758 w 9627"/>
                    <a:gd name="connsiteY24" fmla="*/ 10000 h 10000"/>
                    <a:gd name="connsiteX25" fmla="*/ 2202 w 9627"/>
                    <a:gd name="connsiteY25" fmla="*/ 8874 h 10000"/>
                    <a:gd name="connsiteX26" fmla="*/ 4083 w 9627"/>
                    <a:gd name="connsiteY26" fmla="*/ 1668 h 10000"/>
                    <a:gd name="connsiteX27" fmla="*/ 4896 w 9627"/>
                    <a:gd name="connsiteY27" fmla="*/ 1464 h 10000"/>
                    <a:gd name="connsiteX28" fmla="*/ 4281 w 9627"/>
                    <a:gd name="connsiteY28" fmla="*/ 0 h 10000"/>
                    <a:gd name="connsiteX29" fmla="*/ 4281 w 9627"/>
                    <a:gd name="connsiteY29" fmla="*/ 0 h 10000"/>
                    <a:gd name="connsiteX30" fmla="*/ 4281 w 9627"/>
                    <a:gd name="connsiteY30" fmla="*/ 0 h 10000"/>
                    <a:gd name="connsiteX31" fmla="*/ 3459 w 9627"/>
                    <a:gd name="connsiteY31" fmla="*/ 0 h 10000"/>
                    <a:gd name="connsiteX32" fmla="*/ 3459 w 9627"/>
                    <a:gd name="connsiteY32" fmla="*/ 605 h 10000"/>
                    <a:gd name="connsiteX33" fmla="*/ 3706 w 9627"/>
                    <a:gd name="connsiteY33" fmla="*/ 605 h 10000"/>
                    <a:gd name="connsiteX34" fmla="*/ 1119 w 9627"/>
                    <a:gd name="connsiteY34" fmla="*/ 7807 h 10000"/>
                    <a:gd name="connsiteX35" fmla="*/ 937 w 9627"/>
                    <a:gd name="connsiteY35" fmla="*/ 6779 h 10000"/>
                    <a:gd name="connsiteX36" fmla="*/ 623 w 9627"/>
                    <a:gd name="connsiteY36" fmla="*/ 6982 h 10000"/>
                    <a:gd name="connsiteX37" fmla="*/ 194 w 9627"/>
                    <a:gd name="connsiteY37" fmla="*/ 5937 h 10000"/>
                    <a:gd name="connsiteX38" fmla="*/ 0 w 9627"/>
                    <a:gd name="connsiteY38" fmla="*/ 8128 h 10000"/>
                    <a:gd name="connsiteX0" fmla="*/ 0 w 9798"/>
                    <a:gd name="connsiteY0" fmla="*/ 5937 h 10000"/>
                    <a:gd name="connsiteX1" fmla="*/ 9798 w 9798"/>
                    <a:gd name="connsiteY1" fmla="*/ 9273 h 10000"/>
                    <a:gd name="connsiteX2" fmla="*/ 8490 w 9798"/>
                    <a:gd name="connsiteY2" fmla="*/ 7807 h 10000"/>
                    <a:gd name="connsiteX3" fmla="*/ 8820 w 9798"/>
                    <a:gd name="connsiteY3" fmla="*/ 9077 h 10000"/>
                    <a:gd name="connsiteX4" fmla="*/ 8162 w 9798"/>
                    <a:gd name="connsiteY4" fmla="*/ 9697 h 10000"/>
                    <a:gd name="connsiteX5" fmla="*/ 8084 w 9798"/>
                    <a:gd name="connsiteY5" fmla="*/ 7941 h 10000"/>
                    <a:gd name="connsiteX6" fmla="*/ 6912 w 9798"/>
                    <a:gd name="connsiteY6" fmla="*/ 9381 h 10000"/>
                    <a:gd name="connsiteX7" fmla="*/ 7369 w 9798"/>
                    <a:gd name="connsiteY7" fmla="*/ 6870 h 10000"/>
                    <a:gd name="connsiteX8" fmla="*/ 6863 w 9798"/>
                    <a:gd name="connsiteY8" fmla="*/ 4065 h 10000"/>
                    <a:gd name="connsiteX9" fmla="*/ 6786 w 9798"/>
                    <a:gd name="connsiteY9" fmla="*/ 6365 h 10000"/>
                    <a:gd name="connsiteX10" fmla="*/ 6335 w 9798"/>
                    <a:gd name="connsiteY10" fmla="*/ 6870 h 10000"/>
                    <a:gd name="connsiteX11" fmla="*/ 6723 w 9798"/>
                    <a:gd name="connsiteY11" fmla="*/ 7941 h 10000"/>
                    <a:gd name="connsiteX12" fmla="*/ 5538 w 9798"/>
                    <a:gd name="connsiteY12" fmla="*/ 7080 h 10000"/>
                    <a:gd name="connsiteX13" fmla="*/ 6196 w 9798"/>
                    <a:gd name="connsiteY13" fmla="*/ 8874 h 10000"/>
                    <a:gd name="connsiteX14" fmla="*/ 5220 w 9798"/>
                    <a:gd name="connsiteY14" fmla="*/ 8030 h 10000"/>
                    <a:gd name="connsiteX15" fmla="*/ 5490 w 9798"/>
                    <a:gd name="connsiteY15" fmla="*/ 9796 h 10000"/>
                    <a:gd name="connsiteX16" fmla="*/ 4495 w 9798"/>
                    <a:gd name="connsiteY16" fmla="*/ 9381 h 10000"/>
                    <a:gd name="connsiteX17" fmla="*/ 4430 w 9798"/>
                    <a:gd name="connsiteY17" fmla="*/ 7807 h 10000"/>
                    <a:gd name="connsiteX18" fmla="*/ 3519 w 9798"/>
                    <a:gd name="connsiteY18" fmla="*/ 9176 h 10000"/>
                    <a:gd name="connsiteX19" fmla="*/ 3839 w 9798"/>
                    <a:gd name="connsiteY19" fmla="*/ 7392 h 10000"/>
                    <a:gd name="connsiteX20" fmla="*/ 3519 w 9798"/>
                    <a:gd name="connsiteY20" fmla="*/ 5335 h 10000"/>
                    <a:gd name="connsiteX21" fmla="*/ 2989 w 9798"/>
                    <a:gd name="connsiteY21" fmla="*/ 7807 h 10000"/>
                    <a:gd name="connsiteX22" fmla="*/ 3057 w 9798"/>
                    <a:gd name="connsiteY22" fmla="*/ 9077 h 10000"/>
                    <a:gd name="connsiteX23" fmla="*/ 2663 w 9798"/>
                    <a:gd name="connsiteY23" fmla="*/ 8350 h 10000"/>
                    <a:gd name="connsiteX24" fmla="*/ 2663 w 9798"/>
                    <a:gd name="connsiteY24" fmla="*/ 10000 h 10000"/>
                    <a:gd name="connsiteX25" fmla="*/ 2085 w 9798"/>
                    <a:gd name="connsiteY25" fmla="*/ 8874 h 10000"/>
                    <a:gd name="connsiteX26" fmla="*/ 4039 w 9798"/>
                    <a:gd name="connsiteY26" fmla="*/ 1668 h 10000"/>
                    <a:gd name="connsiteX27" fmla="*/ 4884 w 9798"/>
                    <a:gd name="connsiteY27" fmla="*/ 1464 h 10000"/>
                    <a:gd name="connsiteX28" fmla="*/ 4245 w 9798"/>
                    <a:gd name="connsiteY28" fmla="*/ 0 h 10000"/>
                    <a:gd name="connsiteX29" fmla="*/ 4245 w 9798"/>
                    <a:gd name="connsiteY29" fmla="*/ 0 h 10000"/>
                    <a:gd name="connsiteX30" fmla="*/ 4245 w 9798"/>
                    <a:gd name="connsiteY30" fmla="*/ 0 h 10000"/>
                    <a:gd name="connsiteX31" fmla="*/ 3391 w 9798"/>
                    <a:gd name="connsiteY31" fmla="*/ 0 h 10000"/>
                    <a:gd name="connsiteX32" fmla="*/ 3391 w 9798"/>
                    <a:gd name="connsiteY32" fmla="*/ 605 h 10000"/>
                    <a:gd name="connsiteX33" fmla="*/ 3648 w 9798"/>
                    <a:gd name="connsiteY33" fmla="*/ 605 h 10000"/>
                    <a:gd name="connsiteX34" fmla="*/ 960 w 9798"/>
                    <a:gd name="connsiteY34" fmla="*/ 7807 h 10000"/>
                    <a:gd name="connsiteX35" fmla="*/ 771 w 9798"/>
                    <a:gd name="connsiteY35" fmla="*/ 6779 h 10000"/>
                    <a:gd name="connsiteX36" fmla="*/ 445 w 9798"/>
                    <a:gd name="connsiteY36" fmla="*/ 6982 h 10000"/>
                    <a:gd name="connsiteX37" fmla="*/ 0 w 9798"/>
                    <a:gd name="connsiteY37" fmla="*/ 5937 h 10000"/>
                    <a:gd name="connsiteX0" fmla="*/ 0 w 10360"/>
                    <a:gd name="connsiteY0" fmla="*/ 9693 h 10075"/>
                    <a:gd name="connsiteX1" fmla="*/ 10360 w 10360"/>
                    <a:gd name="connsiteY1" fmla="*/ 9273 h 10075"/>
                    <a:gd name="connsiteX2" fmla="*/ 9025 w 10360"/>
                    <a:gd name="connsiteY2" fmla="*/ 7807 h 10075"/>
                    <a:gd name="connsiteX3" fmla="*/ 9362 w 10360"/>
                    <a:gd name="connsiteY3" fmla="*/ 9077 h 10075"/>
                    <a:gd name="connsiteX4" fmla="*/ 8690 w 10360"/>
                    <a:gd name="connsiteY4" fmla="*/ 9697 h 10075"/>
                    <a:gd name="connsiteX5" fmla="*/ 8611 w 10360"/>
                    <a:gd name="connsiteY5" fmla="*/ 7941 h 10075"/>
                    <a:gd name="connsiteX6" fmla="*/ 7415 w 10360"/>
                    <a:gd name="connsiteY6" fmla="*/ 9381 h 10075"/>
                    <a:gd name="connsiteX7" fmla="*/ 7881 w 10360"/>
                    <a:gd name="connsiteY7" fmla="*/ 6870 h 10075"/>
                    <a:gd name="connsiteX8" fmla="*/ 7364 w 10360"/>
                    <a:gd name="connsiteY8" fmla="*/ 4065 h 10075"/>
                    <a:gd name="connsiteX9" fmla="*/ 7286 w 10360"/>
                    <a:gd name="connsiteY9" fmla="*/ 6365 h 10075"/>
                    <a:gd name="connsiteX10" fmla="*/ 6826 w 10360"/>
                    <a:gd name="connsiteY10" fmla="*/ 6870 h 10075"/>
                    <a:gd name="connsiteX11" fmla="*/ 7222 w 10360"/>
                    <a:gd name="connsiteY11" fmla="*/ 7941 h 10075"/>
                    <a:gd name="connsiteX12" fmla="*/ 6012 w 10360"/>
                    <a:gd name="connsiteY12" fmla="*/ 7080 h 10075"/>
                    <a:gd name="connsiteX13" fmla="*/ 6684 w 10360"/>
                    <a:gd name="connsiteY13" fmla="*/ 8874 h 10075"/>
                    <a:gd name="connsiteX14" fmla="*/ 5688 w 10360"/>
                    <a:gd name="connsiteY14" fmla="*/ 8030 h 10075"/>
                    <a:gd name="connsiteX15" fmla="*/ 5963 w 10360"/>
                    <a:gd name="connsiteY15" fmla="*/ 9796 h 10075"/>
                    <a:gd name="connsiteX16" fmla="*/ 4948 w 10360"/>
                    <a:gd name="connsiteY16" fmla="*/ 9381 h 10075"/>
                    <a:gd name="connsiteX17" fmla="*/ 4881 w 10360"/>
                    <a:gd name="connsiteY17" fmla="*/ 7807 h 10075"/>
                    <a:gd name="connsiteX18" fmla="*/ 3952 w 10360"/>
                    <a:gd name="connsiteY18" fmla="*/ 9176 h 10075"/>
                    <a:gd name="connsiteX19" fmla="*/ 4278 w 10360"/>
                    <a:gd name="connsiteY19" fmla="*/ 7392 h 10075"/>
                    <a:gd name="connsiteX20" fmla="*/ 3952 w 10360"/>
                    <a:gd name="connsiteY20" fmla="*/ 5335 h 10075"/>
                    <a:gd name="connsiteX21" fmla="*/ 3411 w 10360"/>
                    <a:gd name="connsiteY21" fmla="*/ 7807 h 10075"/>
                    <a:gd name="connsiteX22" fmla="*/ 3480 w 10360"/>
                    <a:gd name="connsiteY22" fmla="*/ 9077 h 10075"/>
                    <a:gd name="connsiteX23" fmla="*/ 3078 w 10360"/>
                    <a:gd name="connsiteY23" fmla="*/ 8350 h 10075"/>
                    <a:gd name="connsiteX24" fmla="*/ 3078 w 10360"/>
                    <a:gd name="connsiteY24" fmla="*/ 10000 h 10075"/>
                    <a:gd name="connsiteX25" fmla="*/ 2488 w 10360"/>
                    <a:gd name="connsiteY25" fmla="*/ 8874 h 10075"/>
                    <a:gd name="connsiteX26" fmla="*/ 4482 w 10360"/>
                    <a:gd name="connsiteY26" fmla="*/ 1668 h 10075"/>
                    <a:gd name="connsiteX27" fmla="*/ 5345 w 10360"/>
                    <a:gd name="connsiteY27" fmla="*/ 1464 h 10075"/>
                    <a:gd name="connsiteX28" fmla="*/ 4693 w 10360"/>
                    <a:gd name="connsiteY28" fmla="*/ 0 h 10075"/>
                    <a:gd name="connsiteX29" fmla="*/ 4693 w 10360"/>
                    <a:gd name="connsiteY29" fmla="*/ 0 h 10075"/>
                    <a:gd name="connsiteX30" fmla="*/ 4693 w 10360"/>
                    <a:gd name="connsiteY30" fmla="*/ 0 h 10075"/>
                    <a:gd name="connsiteX31" fmla="*/ 3821 w 10360"/>
                    <a:gd name="connsiteY31" fmla="*/ 0 h 10075"/>
                    <a:gd name="connsiteX32" fmla="*/ 3821 w 10360"/>
                    <a:gd name="connsiteY32" fmla="*/ 605 h 10075"/>
                    <a:gd name="connsiteX33" fmla="*/ 4083 w 10360"/>
                    <a:gd name="connsiteY33" fmla="*/ 605 h 10075"/>
                    <a:gd name="connsiteX34" fmla="*/ 1340 w 10360"/>
                    <a:gd name="connsiteY34" fmla="*/ 7807 h 10075"/>
                    <a:gd name="connsiteX35" fmla="*/ 1147 w 10360"/>
                    <a:gd name="connsiteY35" fmla="*/ 6779 h 10075"/>
                    <a:gd name="connsiteX36" fmla="*/ 814 w 10360"/>
                    <a:gd name="connsiteY36" fmla="*/ 6982 h 10075"/>
                    <a:gd name="connsiteX37" fmla="*/ 0 w 10360"/>
                    <a:gd name="connsiteY37" fmla="*/ 9693 h 10075"/>
                    <a:gd name="connsiteX0" fmla="*/ 0 w 10360"/>
                    <a:gd name="connsiteY0" fmla="*/ 9693 h 10075"/>
                    <a:gd name="connsiteX1" fmla="*/ 10360 w 10360"/>
                    <a:gd name="connsiteY1" fmla="*/ 9273 h 10075"/>
                    <a:gd name="connsiteX2" fmla="*/ 9025 w 10360"/>
                    <a:gd name="connsiteY2" fmla="*/ 7807 h 10075"/>
                    <a:gd name="connsiteX3" fmla="*/ 9362 w 10360"/>
                    <a:gd name="connsiteY3" fmla="*/ 9077 h 10075"/>
                    <a:gd name="connsiteX4" fmla="*/ 8690 w 10360"/>
                    <a:gd name="connsiteY4" fmla="*/ 9697 h 10075"/>
                    <a:gd name="connsiteX5" fmla="*/ 8611 w 10360"/>
                    <a:gd name="connsiteY5" fmla="*/ 7941 h 10075"/>
                    <a:gd name="connsiteX6" fmla="*/ 7415 w 10360"/>
                    <a:gd name="connsiteY6" fmla="*/ 9381 h 10075"/>
                    <a:gd name="connsiteX7" fmla="*/ 7881 w 10360"/>
                    <a:gd name="connsiteY7" fmla="*/ 6870 h 10075"/>
                    <a:gd name="connsiteX8" fmla="*/ 7364 w 10360"/>
                    <a:gd name="connsiteY8" fmla="*/ 4065 h 10075"/>
                    <a:gd name="connsiteX9" fmla="*/ 7286 w 10360"/>
                    <a:gd name="connsiteY9" fmla="*/ 6365 h 10075"/>
                    <a:gd name="connsiteX10" fmla="*/ 6826 w 10360"/>
                    <a:gd name="connsiteY10" fmla="*/ 6870 h 10075"/>
                    <a:gd name="connsiteX11" fmla="*/ 7222 w 10360"/>
                    <a:gd name="connsiteY11" fmla="*/ 7941 h 10075"/>
                    <a:gd name="connsiteX12" fmla="*/ 6012 w 10360"/>
                    <a:gd name="connsiteY12" fmla="*/ 7080 h 10075"/>
                    <a:gd name="connsiteX13" fmla="*/ 6684 w 10360"/>
                    <a:gd name="connsiteY13" fmla="*/ 8874 h 10075"/>
                    <a:gd name="connsiteX14" fmla="*/ 5688 w 10360"/>
                    <a:gd name="connsiteY14" fmla="*/ 8030 h 10075"/>
                    <a:gd name="connsiteX15" fmla="*/ 5963 w 10360"/>
                    <a:gd name="connsiteY15" fmla="*/ 9796 h 10075"/>
                    <a:gd name="connsiteX16" fmla="*/ 4948 w 10360"/>
                    <a:gd name="connsiteY16" fmla="*/ 9381 h 10075"/>
                    <a:gd name="connsiteX17" fmla="*/ 4881 w 10360"/>
                    <a:gd name="connsiteY17" fmla="*/ 7807 h 10075"/>
                    <a:gd name="connsiteX18" fmla="*/ 3952 w 10360"/>
                    <a:gd name="connsiteY18" fmla="*/ 9176 h 10075"/>
                    <a:gd name="connsiteX19" fmla="*/ 4278 w 10360"/>
                    <a:gd name="connsiteY19" fmla="*/ 7392 h 10075"/>
                    <a:gd name="connsiteX20" fmla="*/ 3952 w 10360"/>
                    <a:gd name="connsiteY20" fmla="*/ 5335 h 10075"/>
                    <a:gd name="connsiteX21" fmla="*/ 3411 w 10360"/>
                    <a:gd name="connsiteY21" fmla="*/ 7807 h 10075"/>
                    <a:gd name="connsiteX22" fmla="*/ 3480 w 10360"/>
                    <a:gd name="connsiteY22" fmla="*/ 9077 h 10075"/>
                    <a:gd name="connsiteX23" fmla="*/ 3078 w 10360"/>
                    <a:gd name="connsiteY23" fmla="*/ 8350 h 10075"/>
                    <a:gd name="connsiteX24" fmla="*/ 3078 w 10360"/>
                    <a:gd name="connsiteY24" fmla="*/ 10000 h 10075"/>
                    <a:gd name="connsiteX25" fmla="*/ 2488 w 10360"/>
                    <a:gd name="connsiteY25" fmla="*/ 8874 h 10075"/>
                    <a:gd name="connsiteX26" fmla="*/ 4482 w 10360"/>
                    <a:gd name="connsiteY26" fmla="*/ 1668 h 10075"/>
                    <a:gd name="connsiteX27" fmla="*/ 5345 w 10360"/>
                    <a:gd name="connsiteY27" fmla="*/ 1464 h 10075"/>
                    <a:gd name="connsiteX28" fmla="*/ 4693 w 10360"/>
                    <a:gd name="connsiteY28" fmla="*/ 0 h 10075"/>
                    <a:gd name="connsiteX29" fmla="*/ 4693 w 10360"/>
                    <a:gd name="connsiteY29" fmla="*/ 0 h 10075"/>
                    <a:gd name="connsiteX30" fmla="*/ 4693 w 10360"/>
                    <a:gd name="connsiteY30" fmla="*/ 0 h 10075"/>
                    <a:gd name="connsiteX31" fmla="*/ 3821 w 10360"/>
                    <a:gd name="connsiteY31" fmla="*/ 0 h 10075"/>
                    <a:gd name="connsiteX32" fmla="*/ 3821 w 10360"/>
                    <a:gd name="connsiteY32" fmla="*/ 605 h 10075"/>
                    <a:gd name="connsiteX33" fmla="*/ 4083 w 10360"/>
                    <a:gd name="connsiteY33" fmla="*/ 605 h 10075"/>
                    <a:gd name="connsiteX34" fmla="*/ 1340 w 10360"/>
                    <a:gd name="connsiteY34" fmla="*/ 7807 h 10075"/>
                    <a:gd name="connsiteX35" fmla="*/ 814 w 10360"/>
                    <a:gd name="connsiteY35" fmla="*/ 6982 h 10075"/>
                    <a:gd name="connsiteX36" fmla="*/ 0 w 10360"/>
                    <a:gd name="connsiteY36" fmla="*/ 9693 h 10075"/>
                    <a:gd name="connsiteX0" fmla="*/ 1503 w 11863"/>
                    <a:gd name="connsiteY0" fmla="*/ 9693 h 10075"/>
                    <a:gd name="connsiteX1" fmla="*/ 11863 w 11863"/>
                    <a:gd name="connsiteY1" fmla="*/ 9273 h 10075"/>
                    <a:gd name="connsiteX2" fmla="*/ 10528 w 11863"/>
                    <a:gd name="connsiteY2" fmla="*/ 7807 h 10075"/>
                    <a:gd name="connsiteX3" fmla="*/ 10865 w 11863"/>
                    <a:gd name="connsiteY3" fmla="*/ 9077 h 10075"/>
                    <a:gd name="connsiteX4" fmla="*/ 10193 w 11863"/>
                    <a:gd name="connsiteY4" fmla="*/ 9697 h 10075"/>
                    <a:gd name="connsiteX5" fmla="*/ 10114 w 11863"/>
                    <a:gd name="connsiteY5" fmla="*/ 7941 h 10075"/>
                    <a:gd name="connsiteX6" fmla="*/ 8918 w 11863"/>
                    <a:gd name="connsiteY6" fmla="*/ 9381 h 10075"/>
                    <a:gd name="connsiteX7" fmla="*/ 9384 w 11863"/>
                    <a:gd name="connsiteY7" fmla="*/ 6870 h 10075"/>
                    <a:gd name="connsiteX8" fmla="*/ 8867 w 11863"/>
                    <a:gd name="connsiteY8" fmla="*/ 4065 h 10075"/>
                    <a:gd name="connsiteX9" fmla="*/ 8789 w 11863"/>
                    <a:gd name="connsiteY9" fmla="*/ 6365 h 10075"/>
                    <a:gd name="connsiteX10" fmla="*/ 8329 w 11863"/>
                    <a:gd name="connsiteY10" fmla="*/ 6870 h 10075"/>
                    <a:gd name="connsiteX11" fmla="*/ 8725 w 11863"/>
                    <a:gd name="connsiteY11" fmla="*/ 7941 h 10075"/>
                    <a:gd name="connsiteX12" fmla="*/ 7515 w 11863"/>
                    <a:gd name="connsiteY12" fmla="*/ 7080 h 10075"/>
                    <a:gd name="connsiteX13" fmla="*/ 8187 w 11863"/>
                    <a:gd name="connsiteY13" fmla="*/ 8874 h 10075"/>
                    <a:gd name="connsiteX14" fmla="*/ 7191 w 11863"/>
                    <a:gd name="connsiteY14" fmla="*/ 8030 h 10075"/>
                    <a:gd name="connsiteX15" fmla="*/ 7466 w 11863"/>
                    <a:gd name="connsiteY15" fmla="*/ 9796 h 10075"/>
                    <a:gd name="connsiteX16" fmla="*/ 6451 w 11863"/>
                    <a:gd name="connsiteY16" fmla="*/ 9381 h 10075"/>
                    <a:gd name="connsiteX17" fmla="*/ 6384 w 11863"/>
                    <a:gd name="connsiteY17" fmla="*/ 7807 h 10075"/>
                    <a:gd name="connsiteX18" fmla="*/ 5455 w 11863"/>
                    <a:gd name="connsiteY18" fmla="*/ 9176 h 10075"/>
                    <a:gd name="connsiteX19" fmla="*/ 5781 w 11863"/>
                    <a:gd name="connsiteY19" fmla="*/ 7392 h 10075"/>
                    <a:gd name="connsiteX20" fmla="*/ 5455 w 11863"/>
                    <a:gd name="connsiteY20" fmla="*/ 5335 h 10075"/>
                    <a:gd name="connsiteX21" fmla="*/ 4914 w 11863"/>
                    <a:gd name="connsiteY21" fmla="*/ 7807 h 10075"/>
                    <a:gd name="connsiteX22" fmla="*/ 4983 w 11863"/>
                    <a:gd name="connsiteY22" fmla="*/ 9077 h 10075"/>
                    <a:gd name="connsiteX23" fmla="*/ 4581 w 11863"/>
                    <a:gd name="connsiteY23" fmla="*/ 8350 h 10075"/>
                    <a:gd name="connsiteX24" fmla="*/ 4581 w 11863"/>
                    <a:gd name="connsiteY24" fmla="*/ 10000 h 10075"/>
                    <a:gd name="connsiteX25" fmla="*/ 3991 w 11863"/>
                    <a:gd name="connsiteY25" fmla="*/ 8874 h 10075"/>
                    <a:gd name="connsiteX26" fmla="*/ 5985 w 11863"/>
                    <a:gd name="connsiteY26" fmla="*/ 1668 h 10075"/>
                    <a:gd name="connsiteX27" fmla="*/ 6848 w 11863"/>
                    <a:gd name="connsiteY27" fmla="*/ 1464 h 10075"/>
                    <a:gd name="connsiteX28" fmla="*/ 6196 w 11863"/>
                    <a:gd name="connsiteY28" fmla="*/ 0 h 10075"/>
                    <a:gd name="connsiteX29" fmla="*/ 6196 w 11863"/>
                    <a:gd name="connsiteY29" fmla="*/ 0 h 10075"/>
                    <a:gd name="connsiteX30" fmla="*/ 6196 w 11863"/>
                    <a:gd name="connsiteY30" fmla="*/ 0 h 10075"/>
                    <a:gd name="connsiteX31" fmla="*/ 5324 w 11863"/>
                    <a:gd name="connsiteY31" fmla="*/ 0 h 10075"/>
                    <a:gd name="connsiteX32" fmla="*/ 5324 w 11863"/>
                    <a:gd name="connsiteY32" fmla="*/ 605 h 10075"/>
                    <a:gd name="connsiteX33" fmla="*/ 5586 w 11863"/>
                    <a:gd name="connsiteY33" fmla="*/ 605 h 10075"/>
                    <a:gd name="connsiteX34" fmla="*/ 2843 w 11863"/>
                    <a:gd name="connsiteY34" fmla="*/ 7807 h 10075"/>
                    <a:gd name="connsiteX35" fmla="*/ 1503 w 11863"/>
                    <a:gd name="connsiteY35" fmla="*/ 9693 h 10075"/>
                    <a:gd name="connsiteX0" fmla="*/ 0 w 10360"/>
                    <a:gd name="connsiteY0" fmla="*/ 9693 h 10075"/>
                    <a:gd name="connsiteX1" fmla="*/ 10360 w 10360"/>
                    <a:gd name="connsiteY1" fmla="*/ 9273 h 10075"/>
                    <a:gd name="connsiteX2" fmla="*/ 9025 w 10360"/>
                    <a:gd name="connsiteY2" fmla="*/ 7807 h 10075"/>
                    <a:gd name="connsiteX3" fmla="*/ 9362 w 10360"/>
                    <a:gd name="connsiteY3" fmla="*/ 9077 h 10075"/>
                    <a:gd name="connsiteX4" fmla="*/ 8690 w 10360"/>
                    <a:gd name="connsiteY4" fmla="*/ 9697 h 10075"/>
                    <a:gd name="connsiteX5" fmla="*/ 8611 w 10360"/>
                    <a:gd name="connsiteY5" fmla="*/ 7941 h 10075"/>
                    <a:gd name="connsiteX6" fmla="*/ 7415 w 10360"/>
                    <a:gd name="connsiteY6" fmla="*/ 9381 h 10075"/>
                    <a:gd name="connsiteX7" fmla="*/ 7881 w 10360"/>
                    <a:gd name="connsiteY7" fmla="*/ 6870 h 10075"/>
                    <a:gd name="connsiteX8" fmla="*/ 7364 w 10360"/>
                    <a:gd name="connsiteY8" fmla="*/ 4065 h 10075"/>
                    <a:gd name="connsiteX9" fmla="*/ 7286 w 10360"/>
                    <a:gd name="connsiteY9" fmla="*/ 6365 h 10075"/>
                    <a:gd name="connsiteX10" fmla="*/ 6826 w 10360"/>
                    <a:gd name="connsiteY10" fmla="*/ 6870 h 10075"/>
                    <a:gd name="connsiteX11" fmla="*/ 7222 w 10360"/>
                    <a:gd name="connsiteY11" fmla="*/ 7941 h 10075"/>
                    <a:gd name="connsiteX12" fmla="*/ 6012 w 10360"/>
                    <a:gd name="connsiteY12" fmla="*/ 7080 h 10075"/>
                    <a:gd name="connsiteX13" fmla="*/ 6684 w 10360"/>
                    <a:gd name="connsiteY13" fmla="*/ 8874 h 10075"/>
                    <a:gd name="connsiteX14" fmla="*/ 5688 w 10360"/>
                    <a:gd name="connsiteY14" fmla="*/ 8030 h 10075"/>
                    <a:gd name="connsiteX15" fmla="*/ 5963 w 10360"/>
                    <a:gd name="connsiteY15" fmla="*/ 9796 h 10075"/>
                    <a:gd name="connsiteX16" fmla="*/ 4948 w 10360"/>
                    <a:gd name="connsiteY16" fmla="*/ 9381 h 10075"/>
                    <a:gd name="connsiteX17" fmla="*/ 4881 w 10360"/>
                    <a:gd name="connsiteY17" fmla="*/ 7807 h 10075"/>
                    <a:gd name="connsiteX18" fmla="*/ 3952 w 10360"/>
                    <a:gd name="connsiteY18" fmla="*/ 9176 h 10075"/>
                    <a:gd name="connsiteX19" fmla="*/ 4278 w 10360"/>
                    <a:gd name="connsiteY19" fmla="*/ 7392 h 10075"/>
                    <a:gd name="connsiteX20" fmla="*/ 3952 w 10360"/>
                    <a:gd name="connsiteY20" fmla="*/ 5335 h 10075"/>
                    <a:gd name="connsiteX21" fmla="*/ 3411 w 10360"/>
                    <a:gd name="connsiteY21" fmla="*/ 7807 h 10075"/>
                    <a:gd name="connsiteX22" fmla="*/ 3480 w 10360"/>
                    <a:gd name="connsiteY22" fmla="*/ 9077 h 10075"/>
                    <a:gd name="connsiteX23" fmla="*/ 3078 w 10360"/>
                    <a:gd name="connsiteY23" fmla="*/ 8350 h 10075"/>
                    <a:gd name="connsiteX24" fmla="*/ 3078 w 10360"/>
                    <a:gd name="connsiteY24" fmla="*/ 10000 h 10075"/>
                    <a:gd name="connsiteX25" fmla="*/ 2488 w 10360"/>
                    <a:gd name="connsiteY25" fmla="*/ 8874 h 10075"/>
                    <a:gd name="connsiteX26" fmla="*/ 4482 w 10360"/>
                    <a:gd name="connsiteY26" fmla="*/ 1668 h 10075"/>
                    <a:gd name="connsiteX27" fmla="*/ 5345 w 10360"/>
                    <a:gd name="connsiteY27" fmla="*/ 1464 h 10075"/>
                    <a:gd name="connsiteX28" fmla="*/ 4693 w 10360"/>
                    <a:gd name="connsiteY28" fmla="*/ 0 h 10075"/>
                    <a:gd name="connsiteX29" fmla="*/ 4693 w 10360"/>
                    <a:gd name="connsiteY29" fmla="*/ 0 h 10075"/>
                    <a:gd name="connsiteX30" fmla="*/ 4693 w 10360"/>
                    <a:gd name="connsiteY30" fmla="*/ 0 h 10075"/>
                    <a:gd name="connsiteX31" fmla="*/ 3821 w 10360"/>
                    <a:gd name="connsiteY31" fmla="*/ 0 h 10075"/>
                    <a:gd name="connsiteX32" fmla="*/ 3821 w 10360"/>
                    <a:gd name="connsiteY32" fmla="*/ 605 h 10075"/>
                    <a:gd name="connsiteX33" fmla="*/ 4083 w 10360"/>
                    <a:gd name="connsiteY33" fmla="*/ 605 h 10075"/>
                    <a:gd name="connsiteX34" fmla="*/ 0 w 10360"/>
                    <a:gd name="connsiteY34" fmla="*/ 9693 h 10075"/>
                    <a:gd name="connsiteX0" fmla="*/ 0 w 9331"/>
                    <a:gd name="connsiteY0" fmla="*/ 9693 h 10075"/>
                    <a:gd name="connsiteX1" fmla="*/ 9331 w 9331"/>
                    <a:gd name="connsiteY1" fmla="*/ 9273 h 10075"/>
                    <a:gd name="connsiteX2" fmla="*/ 7996 w 9331"/>
                    <a:gd name="connsiteY2" fmla="*/ 7807 h 10075"/>
                    <a:gd name="connsiteX3" fmla="*/ 8333 w 9331"/>
                    <a:gd name="connsiteY3" fmla="*/ 9077 h 10075"/>
                    <a:gd name="connsiteX4" fmla="*/ 7661 w 9331"/>
                    <a:gd name="connsiteY4" fmla="*/ 9697 h 10075"/>
                    <a:gd name="connsiteX5" fmla="*/ 7582 w 9331"/>
                    <a:gd name="connsiteY5" fmla="*/ 7941 h 10075"/>
                    <a:gd name="connsiteX6" fmla="*/ 6386 w 9331"/>
                    <a:gd name="connsiteY6" fmla="*/ 9381 h 10075"/>
                    <a:gd name="connsiteX7" fmla="*/ 6852 w 9331"/>
                    <a:gd name="connsiteY7" fmla="*/ 6870 h 10075"/>
                    <a:gd name="connsiteX8" fmla="*/ 6335 w 9331"/>
                    <a:gd name="connsiteY8" fmla="*/ 4065 h 10075"/>
                    <a:gd name="connsiteX9" fmla="*/ 6257 w 9331"/>
                    <a:gd name="connsiteY9" fmla="*/ 6365 h 10075"/>
                    <a:gd name="connsiteX10" fmla="*/ 5797 w 9331"/>
                    <a:gd name="connsiteY10" fmla="*/ 6870 h 10075"/>
                    <a:gd name="connsiteX11" fmla="*/ 6193 w 9331"/>
                    <a:gd name="connsiteY11" fmla="*/ 7941 h 10075"/>
                    <a:gd name="connsiteX12" fmla="*/ 4983 w 9331"/>
                    <a:gd name="connsiteY12" fmla="*/ 7080 h 10075"/>
                    <a:gd name="connsiteX13" fmla="*/ 5655 w 9331"/>
                    <a:gd name="connsiteY13" fmla="*/ 8874 h 10075"/>
                    <a:gd name="connsiteX14" fmla="*/ 4659 w 9331"/>
                    <a:gd name="connsiteY14" fmla="*/ 8030 h 10075"/>
                    <a:gd name="connsiteX15" fmla="*/ 4934 w 9331"/>
                    <a:gd name="connsiteY15" fmla="*/ 9796 h 10075"/>
                    <a:gd name="connsiteX16" fmla="*/ 3919 w 9331"/>
                    <a:gd name="connsiteY16" fmla="*/ 9381 h 10075"/>
                    <a:gd name="connsiteX17" fmla="*/ 3852 w 9331"/>
                    <a:gd name="connsiteY17" fmla="*/ 7807 h 10075"/>
                    <a:gd name="connsiteX18" fmla="*/ 2923 w 9331"/>
                    <a:gd name="connsiteY18" fmla="*/ 9176 h 10075"/>
                    <a:gd name="connsiteX19" fmla="*/ 3249 w 9331"/>
                    <a:gd name="connsiteY19" fmla="*/ 7392 h 10075"/>
                    <a:gd name="connsiteX20" fmla="*/ 2923 w 9331"/>
                    <a:gd name="connsiteY20" fmla="*/ 5335 h 10075"/>
                    <a:gd name="connsiteX21" fmla="*/ 2382 w 9331"/>
                    <a:gd name="connsiteY21" fmla="*/ 7807 h 10075"/>
                    <a:gd name="connsiteX22" fmla="*/ 2451 w 9331"/>
                    <a:gd name="connsiteY22" fmla="*/ 9077 h 10075"/>
                    <a:gd name="connsiteX23" fmla="*/ 2049 w 9331"/>
                    <a:gd name="connsiteY23" fmla="*/ 8350 h 10075"/>
                    <a:gd name="connsiteX24" fmla="*/ 2049 w 9331"/>
                    <a:gd name="connsiteY24" fmla="*/ 10000 h 10075"/>
                    <a:gd name="connsiteX25" fmla="*/ 1459 w 9331"/>
                    <a:gd name="connsiteY25" fmla="*/ 8874 h 10075"/>
                    <a:gd name="connsiteX26" fmla="*/ 3453 w 9331"/>
                    <a:gd name="connsiteY26" fmla="*/ 1668 h 10075"/>
                    <a:gd name="connsiteX27" fmla="*/ 4316 w 9331"/>
                    <a:gd name="connsiteY27" fmla="*/ 1464 h 10075"/>
                    <a:gd name="connsiteX28" fmla="*/ 3664 w 9331"/>
                    <a:gd name="connsiteY28" fmla="*/ 0 h 10075"/>
                    <a:gd name="connsiteX29" fmla="*/ 3664 w 9331"/>
                    <a:gd name="connsiteY29" fmla="*/ 0 h 10075"/>
                    <a:gd name="connsiteX30" fmla="*/ 3664 w 9331"/>
                    <a:gd name="connsiteY30" fmla="*/ 0 h 10075"/>
                    <a:gd name="connsiteX31" fmla="*/ 2792 w 9331"/>
                    <a:gd name="connsiteY31" fmla="*/ 0 h 10075"/>
                    <a:gd name="connsiteX32" fmla="*/ 2792 w 9331"/>
                    <a:gd name="connsiteY32" fmla="*/ 605 h 10075"/>
                    <a:gd name="connsiteX33" fmla="*/ 3054 w 9331"/>
                    <a:gd name="connsiteY33" fmla="*/ 605 h 10075"/>
                    <a:gd name="connsiteX34" fmla="*/ 0 w 9331"/>
                    <a:gd name="connsiteY34" fmla="*/ 9693 h 10075"/>
                    <a:gd name="connsiteX0" fmla="*/ 0 w 10000"/>
                    <a:gd name="connsiteY0" fmla="*/ 9621 h 10000"/>
                    <a:gd name="connsiteX1" fmla="*/ 10000 w 10000"/>
                    <a:gd name="connsiteY1" fmla="*/ 9204 h 10000"/>
                    <a:gd name="connsiteX2" fmla="*/ 8569 w 10000"/>
                    <a:gd name="connsiteY2" fmla="*/ 7749 h 10000"/>
                    <a:gd name="connsiteX3" fmla="*/ 8930 w 10000"/>
                    <a:gd name="connsiteY3" fmla="*/ 9009 h 10000"/>
                    <a:gd name="connsiteX4" fmla="*/ 8210 w 10000"/>
                    <a:gd name="connsiteY4" fmla="*/ 9625 h 10000"/>
                    <a:gd name="connsiteX5" fmla="*/ 8126 w 10000"/>
                    <a:gd name="connsiteY5" fmla="*/ 7882 h 10000"/>
                    <a:gd name="connsiteX6" fmla="*/ 6844 w 10000"/>
                    <a:gd name="connsiteY6" fmla="*/ 9311 h 10000"/>
                    <a:gd name="connsiteX7" fmla="*/ 7343 w 10000"/>
                    <a:gd name="connsiteY7" fmla="*/ 6819 h 10000"/>
                    <a:gd name="connsiteX8" fmla="*/ 6789 w 10000"/>
                    <a:gd name="connsiteY8" fmla="*/ 4035 h 10000"/>
                    <a:gd name="connsiteX9" fmla="*/ 6706 w 10000"/>
                    <a:gd name="connsiteY9" fmla="*/ 6318 h 10000"/>
                    <a:gd name="connsiteX10" fmla="*/ 6213 w 10000"/>
                    <a:gd name="connsiteY10" fmla="*/ 6819 h 10000"/>
                    <a:gd name="connsiteX11" fmla="*/ 6637 w 10000"/>
                    <a:gd name="connsiteY11" fmla="*/ 7882 h 10000"/>
                    <a:gd name="connsiteX12" fmla="*/ 5340 w 10000"/>
                    <a:gd name="connsiteY12" fmla="*/ 7027 h 10000"/>
                    <a:gd name="connsiteX13" fmla="*/ 6060 w 10000"/>
                    <a:gd name="connsiteY13" fmla="*/ 8808 h 10000"/>
                    <a:gd name="connsiteX14" fmla="*/ 4993 w 10000"/>
                    <a:gd name="connsiteY14" fmla="*/ 7970 h 10000"/>
                    <a:gd name="connsiteX15" fmla="*/ 5288 w 10000"/>
                    <a:gd name="connsiteY15" fmla="*/ 9723 h 10000"/>
                    <a:gd name="connsiteX16" fmla="*/ 4200 w 10000"/>
                    <a:gd name="connsiteY16" fmla="*/ 9311 h 10000"/>
                    <a:gd name="connsiteX17" fmla="*/ 4128 w 10000"/>
                    <a:gd name="connsiteY17" fmla="*/ 7749 h 10000"/>
                    <a:gd name="connsiteX18" fmla="*/ 3133 w 10000"/>
                    <a:gd name="connsiteY18" fmla="*/ 9108 h 10000"/>
                    <a:gd name="connsiteX19" fmla="*/ 3482 w 10000"/>
                    <a:gd name="connsiteY19" fmla="*/ 7337 h 10000"/>
                    <a:gd name="connsiteX20" fmla="*/ 3133 w 10000"/>
                    <a:gd name="connsiteY20" fmla="*/ 5295 h 10000"/>
                    <a:gd name="connsiteX21" fmla="*/ 2553 w 10000"/>
                    <a:gd name="connsiteY21" fmla="*/ 7749 h 10000"/>
                    <a:gd name="connsiteX22" fmla="*/ 2627 w 10000"/>
                    <a:gd name="connsiteY22" fmla="*/ 9009 h 10000"/>
                    <a:gd name="connsiteX23" fmla="*/ 2196 w 10000"/>
                    <a:gd name="connsiteY23" fmla="*/ 8288 h 10000"/>
                    <a:gd name="connsiteX24" fmla="*/ 1564 w 10000"/>
                    <a:gd name="connsiteY24" fmla="*/ 8808 h 10000"/>
                    <a:gd name="connsiteX25" fmla="*/ 3701 w 10000"/>
                    <a:gd name="connsiteY25" fmla="*/ 1656 h 10000"/>
                    <a:gd name="connsiteX26" fmla="*/ 4625 w 10000"/>
                    <a:gd name="connsiteY26" fmla="*/ 1453 h 10000"/>
                    <a:gd name="connsiteX27" fmla="*/ 3927 w 10000"/>
                    <a:gd name="connsiteY27" fmla="*/ 0 h 10000"/>
                    <a:gd name="connsiteX28" fmla="*/ 3927 w 10000"/>
                    <a:gd name="connsiteY28" fmla="*/ 0 h 10000"/>
                    <a:gd name="connsiteX29" fmla="*/ 3927 w 10000"/>
                    <a:gd name="connsiteY29" fmla="*/ 0 h 10000"/>
                    <a:gd name="connsiteX30" fmla="*/ 2992 w 10000"/>
                    <a:gd name="connsiteY30" fmla="*/ 0 h 10000"/>
                    <a:gd name="connsiteX31" fmla="*/ 2992 w 10000"/>
                    <a:gd name="connsiteY31" fmla="*/ 600 h 10000"/>
                    <a:gd name="connsiteX32" fmla="*/ 3273 w 10000"/>
                    <a:gd name="connsiteY32" fmla="*/ 600 h 10000"/>
                    <a:gd name="connsiteX33" fmla="*/ 0 w 10000"/>
                    <a:gd name="connsiteY33" fmla="*/ 9621 h 10000"/>
                    <a:gd name="connsiteX0" fmla="*/ 0 w 8930"/>
                    <a:gd name="connsiteY0" fmla="*/ 9621 h 10000"/>
                    <a:gd name="connsiteX1" fmla="*/ 1656 w 8930"/>
                    <a:gd name="connsiteY1" fmla="*/ 9621 h 10000"/>
                    <a:gd name="connsiteX2" fmla="*/ 8569 w 8930"/>
                    <a:gd name="connsiteY2" fmla="*/ 7749 h 10000"/>
                    <a:gd name="connsiteX3" fmla="*/ 8930 w 8930"/>
                    <a:gd name="connsiteY3" fmla="*/ 9009 h 10000"/>
                    <a:gd name="connsiteX4" fmla="*/ 8210 w 8930"/>
                    <a:gd name="connsiteY4" fmla="*/ 9625 h 10000"/>
                    <a:gd name="connsiteX5" fmla="*/ 8126 w 8930"/>
                    <a:gd name="connsiteY5" fmla="*/ 7882 h 10000"/>
                    <a:gd name="connsiteX6" fmla="*/ 6844 w 8930"/>
                    <a:gd name="connsiteY6" fmla="*/ 9311 h 10000"/>
                    <a:gd name="connsiteX7" fmla="*/ 7343 w 8930"/>
                    <a:gd name="connsiteY7" fmla="*/ 6819 h 10000"/>
                    <a:gd name="connsiteX8" fmla="*/ 6789 w 8930"/>
                    <a:gd name="connsiteY8" fmla="*/ 4035 h 10000"/>
                    <a:gd name="connsiteX9" fmla="*/ 6706 w 8930"/>
                    <a:gd name="connsiteY9" fmla="*/ 6318 h 10000"/>
                    <a:gd name="connsiteX10" fmla="*/ 6213 w 8930"/>
                    <a:gd name="connsiteY10" fmla="*/ 6819 h 10000"/>
                    <a:gd name="connsiteX11" fmla="*/ 6637 w 8930"/>
                    <a:gd name="connsiteY11" fmla="*/ 7882 h 10000"/>
                    <a:gd name="connsiteX12" fmla="*/ 5340 w 8930"/>
                    <a:gd name="connsiteY12" fmla="*/ 7027 h 10000"/>
                    <a:gd name="connsiteX13" fmla="*/ 6060 w 8930"/>
                    <a:gd name="connsiteY13" fmla="*/ 8808 h 10000"/>
                    <a:gd name="connsiteX14" fmla="*/ 4993 w 8930"/>
                    <a:gd name="connsiteY14" fmla="*/ 7970 h 10000"/>
                    <a:gd name="connsiteX15" fmla="*/ 5288 w 8930"/>
                    <a:gd name="connsiteY15" fmla="*/ 9723 h 10000"/>
                    <a:gd name="connsiteX16" fmla="*/ 4200 w 8930"/>
                    <a:gd name="connsiteY16" fmla="*/ 9311 h 10000"/>
                    <a:gd name="connsiteX17" fmla="*/ 4128 w 8930"/>
                    <a:gd name="connsiteY17" fmla="*/ 7749 h 10000"/>
                    <a:gd name="connsiteX18" fmla="*/ 3133 w 8930"/>
                    <a:gd name="connsiteY18" fmla="*/ 9108 h 10000"/>
                    <a:gd name="connsiteX19" fmla="*/ 3482 w 8930"/>
                    <a:gd name="connsiteY19" fmla="*/ 7337 h 10000"/>
                    <a:gd name="connsiteX20" fmla="*/ 3133 w 8930"/>
                    <a:gd name="connsiteY20" fmla="*/ 5295 h 10000"/>
                    <a:gd name="connsiteX21" fmla="*/ 2553 w 8930"/>
                    <a:gd name="connsiteY21" fmla="*/ 7749 h 10000"/>
                    <a:gd name="connsiteX22" fmla="*/ 2627 w 8930"/>
                    <a:gd name="connsiteY22" fmla="*/ 9009 h 10000"/>
                    <a:gd name="connsiteX23" fmla="*/ 2196 w 8930"/>
                    <a:gd name="connsiteY23" fmla="*/ 8288 h 10000"/>
                    <a:gd name="connsiteX24" fmla="*/ 1564 w 8930"/>
                    <a:gd name="connsiteY24" fmla="*/ 8808 h 10000"/>
                    <a:gd name="connsiteX25" fmla="*/ 3701 w 8930"/>
                    <a:gd name="connsiteY25" fmla="*/ 1656 h 10000"/>
                    <a:gd name="connsiteX26" fmla="*/ 4625 w 8930"/>
                    <a:gd name="connsiteY26" fmla="*/ 1453 h 10000"/>
                    <a:gd name="connsiteX27" fmla="*/ 3927 w 8930"/>
                    <a:gd name="connsiteY27" fmla="*/ 0 h 10000"/>
                    <a:gd name="connsiteX28" fmla="*/ 3927 w 8930"/>
                    <a:gd name="connsiteY28" fmla="*/ 0 h 10000"/>
                    <a:gd name="connsiteX29" fmla="*/ 3927 w 8930"/>
                    <a:gd name="connsiteY29" fmla="*/ 0 h 10000"/>
                    <a:gd name="connsiteX30" fmla="*/ 2992 w 8930"/>
                    <a:gd name="connsiteY30" fmla="*/ 0 h 10000"/>
                    <a:gd name="connsiteX31" fmla="*/ 2992 w 8930"/>
                    <a:gd name="connsiteY31" fmla="*/ 600 h 10000"/>
                    <a:gd name="connsiteX32" fmla="*/ 3273 w 8930"/>
                    <a:gd name="connsiteY32" fmla="*/ 600 h 10000"/>
                    <a:gd name="connsiteX33" fmla="*/ 0 w 8930"/>
                    <a:gd name="connsiteY33" fmla="*/ 9621 h 10000"/>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94 w 10000"/>
                    <a:gd name="connsiteY4" fmla="*/ 9625 h 10000"/>
                    <a:gd name="connsiteX5" fmla="*/ 9100 w 10000"/>
                    <a:gd name="connsiteY5" fmla="*/ 7882 h 10000"/>
                    <a:gd name="connsiteX6" fmla="*/ 7664 w 10000"/>
                    <a:gd name="connsiteY6" fmla="*/ 9311 h 10000"/>
                    <a:gd name="connsiteX7" fmla="*/ 8223 w 10000"/>
                    <a:gd name="connsiteY7" fmla="*/ 6819 h 10000"/>
                    <a:gd name="connsiteX8" fmla="*/ 7602 w 10000"/>
                    <a:gd name="connsiteY8" fmla="*/ 4035 h 10000"/>
                    <a:gd name="connsiteX9" fmla="*/ 7510 w 10000"/>
                    <a:gd name="connsiteY9" fmla="*/ 6318 h 10000"/>
                    <a:gd name="connsiteX10" fmla="*/ 6957 w 10000"/>
                    <a:gd name="connsiteY10" fmla="*/ 6819 h 10000"/>
                    <a:gd name="connsiteX11" fmla="*/ 7432 w 10000"/>
                    <a:gd name="connsiteY11" fmla="*/ 7882 h 10000"/>
                    <a:gd name="connsiteX12" fmla="*/ 5980 w 10000"/>
                    <a:gd name="connsiteY12" fmla="*/ 7027 h 10000"/>
                    <a:gd name="connsiteX13" fmla="*/ 6786 w 10000"/>
                    <a:gd name="connsiteY13" fmla="*/ 8808 h 10000"/>
                    <a:gd name="connsiteX14" fmla="*/ 5591 w 10000"/>
                    <a:gd name="connsiteY14" fmla="*/ 7970 h 10000"/>
                    <a:gd name="connsiteX15" fmla="*/ 4703 w 10000"/>
                    <a:gd name="connsiteY15" fmla="*/ 9311 h 10000"/>
                    <a:gd name="connsiteX16" fmla="*/ 4623 w 10000"/>
                    <a:gd name="connsiteY16" fmla="*/ 7749 h 10000"/>
                    <a:gd name="connsiteX17" fmla="*/ 3508 w 10000"/>
                    <a:gd name="connsiteY17" fmla="*/ 9108 h 10000"/>
                    <a:gd name="connsiteX18" fmla="*/ 3899 w 10000"/>
                    <a:gd name="connsiteY18" fmla="*/ 7337 h 10000"/>
                    <a:gd name="connsiteX19" fmla="*/ 3508 w 10000"/>
                    <a:gd name="connsiteY19" fmla="*/ 5295 h 10000"/>
                    <a:gd name="connsiteX20" fmla="*/ 2859 w 10000"/>
                    <a:gd name="connsiteY20" fmla="*/ 7749 h 10000"/>
                    <a:gd name="connsiteX21" fmla="*/ 2942 w 10000"/>
                    <a:gd name="connsiteY21" fmla="*/ 9009 h 10000"/>
                    <a:gd name="connsiteX22" fmla="*/ 2459 w 10000"/>
                    <a:gd name="connsiteY22" fmla="*/ 8288 h 10000"/>
                    <a:gd name="connsiteX23" fmla="*/ 1751 w 10000"/>
                    <a:gd name="connsiteY23" fmla="*/ 8808 h 10000"/>
                    <a:gd name="connsiteX24" fmla="*/ 4144 w 10000"/>
                    <a:gd name="connsiteY24" fmla="*/ 1656 h 10000"/>
                    <a:gd name="connsiteX25" fmla="*/ 5179 w 10000"/>
                    <a:gd name="connsiteY25" fmla="*/ 1453 h 10000"/>
                    <a:gd name="connsiteX26" fmla="*/ 4398 w 10000"/>
                    <a:gd name="connsiteY26" fmla="*/ 0 h 10000"/>
                    <a:gd name="connsiteX27" fmla="*/ 4398 w 10000"/>
                    <a:gd name="connsiteY27" fmla="*/ 0 h 10000"/>
                    <a:gd name="connsiteX28" fmla="*/ 4398 w 10000"/>
                    <a:gd name="connsiteY28" fmla="*/ 0 h 10000"/>
                    <a:gd name="connsiteX29" fmla="*/ 3351 w 10000"/>
                    <a:gd name="connsiteY29" fmla="*/ 0 h 10000"/>
                    <a:gd name="connsiteX30" fmla="*/ 3351 w 10000"/>
                    <a:gd name="connsiteY30" fmla="*/ 600 h 10000"/>
                    <a:gd name="connsiteX31" fmla="*/ 3665 w 10000"/>
                    <a:gd name="connsiteY31" fmla="*/ 600 h 10000"/>
                    <a:gd name="connsiteX32" fmla="*/ 0 w 10000"/>
                    <a:gd name="connsiteY32" fmla="*/ 9621 h 10000"/>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94 w 10000"/>
                    <a:gd name="connsiteY4" fmla="*/ 9625 h 10000"/>
                    <a:gd name="connsiteX5" fmla="*/ 9100 w 10000"/>
                    <a:gd name="connsiteY5" fmla="*/ 7882 h 10000"/>
                    <a:gd name="connsiteX6" fmla="*/ 7664 w 10000"/>
                    <a:gd name="connsiteY6" fmla="*/ 9311 h 10000"/>
                    <a:gd name="connsiteX7" fmla="*/ 8223 w 10000"/>
                    <a:gd name="connsiteY7" fmla="*/ 6819 h 10000"/>
                    <a:gd name="connsiteX8" fmla="*/ 7602 w 10000"/>
                    <a:gd name="connsiteY8" fmla="*/ 4035 h 10000"/>
                    <a:gd name="connsiteX9" fmla="*/ 7510 w 10000"/>
                    <a:gd name="connsiteY9" fmla="*/ 6318 h 10000"/>
                    <a:gd name="connsiteX10" fmla="*/ 6957 w 10000"/>
                    <a:gd name="connsiteY10" fmla="*/ 6819 h 10000"/>
                    <a:gd name="connsiteX11" fmla="*/ 7432 w 10000"/>
                    <a:gd name="connsiteY11" fmla="*/ 7882 h 10000"/>
                    <a:gd name="connsiteX12" fmla="*/ 5980 w 10000"/>
                    <a:gd name="connsiteY12" fmla="*/ 7027 h 10000"/>
                    <a:gd name="connsiteX13" fmla="*/ 6786 w 10000"/>
                    <a:gd name="connsiteY13" fmla="*/ 8808 h 10000"/>
                    <a:gd name="connsiteX14" fmla="*/ 4703 w 10000"/>
                    <a:gd name="connsiteY14" fmla="*/ 9311 h 10000"/>
                    <a:gd name="connsiteX15" fmla="*/ 4623 w 10000"/>
                    <a:gd name="connsiteY15" fmla="*/ 7749 h 10000"/>
                    <a:gd name="connsiteX16" fmla="*/ 3508 w 10000"/>
                    <a:gd name="connsiteY16" fmla="*/ 9108 h 10000"/>
                    <a:gd name="connsiteX17" fmla="*/ 3899 w 10000"/>
                    <a:gd name="connsiteY17" fmla="*/ 7337 h 10000"/>
                    <a:gd name="connsiteX18" fmla="*/ 3508 w 10000"/>
                    <a:gd name="connsiteY18" fmla="*/ 5295 h 10000"/>
                    <a:gd name="connsiteX19" fmla="*/ 2859 w 10000"/>
                    <a:gd name="connsiteY19" fmla="*/ 7749 h 10000"/>
                    <a:gd name="connsiteX20" fmla="*/ 2942 w 10000"/>
                    <a:gd name="connsiteY20" fmla="*/ 9009 h 10000"/>
                    <a:gd name="connsiteX21" fmla="*/ 2459 w 10000"/>
                    <a:gd name="connsiteY21" fmla="*/ 8288 h 10000"/>
                    <a:gd name="connsiteX22" fmla="*/ 1751 w 10000"/>
                    <a:gd name="connsiteY22" fmla="*/ 8808 h 10000"/>
                    <a:gd name="connsiteX23" fmla="*/ 4144 w 10000"/>
                    <a:gd name="connsiteY23" fmla="*/ 1656 h 10000"/>
                    <a:gd name="connsiteX24" fmla="*/ 5179 w 10000"/>
                    <a:gd name="connsiteY24" fmla="*/ 1453 h 10000"/>
                    <a:gd name="connsiteX25" fmla="*/ 4398 w 10000"/>
                    <a:gd name="connsiteY25" fmla="*/ 0 h 10000"/>
                    <a:gd name="connsiteX26" fmla="*/ 4398 w 10000"/>
                    <a:gd name="connsiteY26" fmla="*/ 0 h 10000"/>
                    <a:gd name="connsiteX27" fmla="*/ 4398 w 10000"/>
                    <a:gd name="connsiteY27" fmla="*/ 0 h 10000"/>
                    <a:gd name="connsiteX28" fmla="*/ 3351 w 10000"/>
                    <a:gd name="connsiteY28" fmla="*/ 0 h 10000"/>
                    <a:gd name="connsiteX29" fmla="*/ 3351 w 10000"/>
                    <a:gd name="connsiteY29" fmla="*/ 600 h 10000"/>
                    <a:gd name="connsiteX30" fmla="*/ 3665 w 10000"/>
                    <a:gd name="connsiteY30" fmla="*/ 600 h 10000"/>
                    <a:gd name="connsiteX31" fmla="*/ 0 w 10000"/>
                    <a:gd name="connsiteY31" fmla="*/ 9621 h 10000"/>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94 w 10000"/>
                    <a:gd name="connsiteY4" fmla="*/ 9625 h 10000"/>
                    <a:gd name="connsiteX5" fmla="*/ 9100 w 10000"/>
                    <a:gd name="connsiteY5" fmla="*/ 7882 h 10000"/>
                    <a:gd name="connsiteX6" fmla="*/ 7664 w 10000"/>
                    <a:gd name="connsiteY6" fmla="*/ 9311 h 10000"/>
                    <a:gd name="connsiteX7" fmla="*/ 8223 w 10000"/>
                    <a:gd name="connsiteY7" fmla="*/ 6819 h 10000"/>
                    <a:gd name="connsiteX8" fmla="*/ 7602 w 10000"/>
                    <a:gd name="connsiteY8" fmla="*/ 4035 h 10000"/>
                    <a:gd name="connsiteX9" fmla="*/ 7510 w 10000"/>
                    <a:gd name="connsiteY9" fmla="*/ 6318 h 10000"/>
                    <a:gd name="connsiteX10" fmla="*/ 6957 w 10000"/>
                    <a:gd name="connsiteY10" fmla="*/ 6819 h 10000"/>
                    <a:gd name="connsiteX11" fmla="*/ 7432 w 10000"/>
                    <a:gd name="connsiteY11" fmla="*/ 7882 h 10000"/>
                    <a:gd name="connsiteX12" fmla="*/ 5980 w 10000"/>
                    <a:gd name="connsiteY12" fmla="*/ 7027 h 10000"/>
                    <a:gd name="connsiteX13" fmla="*/ 6786 w 10000"/>
                    <a:gd name="connsiteY13" fmla="*/ 8808 h 10000"/>
                    <a:gd name="connsiteX14" fmla="*/ 4703 w 10000"/>
                    <a:gd name="connsiteY14" fmla="*/ 9311 h 10000"/>
                    <a:gd name="connsiteX15" fmla="*/ 3508 w 10000"/>
                    <a:gd name="connsiteY15" fmla="*/ 9108 h 10000"/>
                    <a:gd name="connsiteX16" fmla="*/ 3899 w 10000"/>
                    <a:gd name="connsiteY16" fmla="*/ 7337 h 10000"/>
                    <a:gd name="connsiteX17" fmla="*/ 3508 w 10000"/>
                    <a:gd name="connsiteY17" fmla="*/ 5295 h 10000"/>
                    <a:gd name="connsiteX18" fmla="*/ 2859 w 10000"/>
                    <a:gd name="connsiteY18" fmla="*/ 7749 h 10000"/>
                    <a:gd name="connsiteX19" fmla="*/ 2942 w 10000"/>
                    <a:gd name="connsiteY19" fmla="*/ 9009 h 10000"/>
                    <a:gd name="connsiteX20" fmla="*/ 2459 w 10000"/>
                    <a:gd name="connsiteY20" fmla="*/ 8288 h 10000"/>
                    <a:gd name="connsiteX21" fmla="*/ 1751 w 10000"/>
                    <a:gd name="connsiteY21" fmla="*/ 8808 h 10000"/>
                    <a:gd name="connsiteX22" fmla="*/ 4144 w 10000"/>
                    <a:gd name="connsiteY22" fmla="*/ 1656 h 10000"/>
                    <a:gd name="connsiteX23" fmla="*/ 5179 w 10000"/>
                    <a:gd name="connsiteY23" fmla="*/ 1453 h 10000"/>
                    <a:gd name="connsiteX24" fmla="*/ 4398 w 10000"/>
                    <a:gd name="connsiteY24" fmla="*/ 0 h 10000"/>
                    <a:gd name="connsiteX25" fmla="*/ 4398 w 10000"/>
                    <a:gd name="connsiteY25" fmla="*/ 0 h 10000"/>
                    <a:gd name="connsiteX26" fmla="*/ 4398 w 10000"/>
                    <a:gd name="connsiteY26" fmla="*/ 0 h 10000"/>
                    <a:gd name="connsiteX27" fmla="*/ 3351 w 10000"/>
                    <a:gd name="connsiteY27" fmla="*/ 0 h 10000"/>
                    <a:gd name="connsiteX28" fmla="*/ 3351 w 10000"/>
                    <a:gd name="connsiteY28" fmla="*/ 600 h 10000"/>
                    <a:gd name="connsiteX29" fmla="*/ 3665 w 10000"/>
                    <a:gd name="connsiteY29" fmla="*/ 600 h 10000"/>
                    <a:gd name="connsiteX30" fmla="*/ 0 w 10000"/>
                    <a:gd name="connsiteY30" fmla="*/ 9621 h 10000"/>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94 w 10000"/>
                    <a:gd name="connsiteY4" fmla="*/ 9625 h 10000"/>
                    <a:gd name="connsiteX5" fmla="*/ 9100 w 10000"/>
                    <a:gd name="connsiteY5" fmla="*/ 7882 h 10000"/>
                    <a:gd name="connsiteX6" fmla="*/ 7664 w 10000"/>
                    <a:gd name="connsiteY6" fmla="*/ 9311 h 10000"/>
                    <a:gd name="connsiteX7" fmla="*/ 8223 w 10000"/>
                    <a:gd name="connsiteY7" fmla="*/ 6819 h 10000"/>
                    <a:gd name="connsiteX8" fmla="*/ 7602 w 10000"/>
                    <a:gd name="connsiteY8" fmla="*/ 4035 h 10000"/>
                    <a:gd name="connsiteX9" fmla="*/ 7510 w 10000"/>
                    <a:gd name="connsiteY9" fmla="*/ 6318 h 10000"/>
                    <a:gd name="connsiteX10" fmla="*/ 6957 w 10000"/>
                    <a:gd name="connsiteY10" fmla="*/ 6819 h 10000"/>
                    <a:gd name="connsiteX11" fmla="*/ 7432 w 10000"/>
                    <a:gd name="connsiteY11" fmla="*/ 7882 h 10000"/>
                    <a:gd name="connsiteX12" fmla="*/ 5980 w 10000"/>
                    <a:gd name="connsiteY12" fmla="*/ 7027 h 10000"/>
                    <a:gd name="connsiteX13" fmla="*/ 6786 w 10000"/>
                    <a:gd name="connsiteY13" fmla="*/ 8808 h 10000"/>
                    <a:gd name="connsiteX14" fmla="*/ 4703 w 10000"/>
                    <a:gd name="connsiteY14" fmla="*/ 9311 h 10000"/>
                    <a:gd name="connsiteX15" fmla="*/ 3508 w 10000"/>
                    <a:gd name="connsiteY15" fmla="*/ 9108 h 10000"/>
                    <a:gd name="connsiteX16" fmla="*/ 3899 w 10000"/>
                    <a:gd name="connsiteY16" fmla="*/ 7337 h 10000"/>
                    <a:gd name="connsiteX17" fmla="*/ 2859 w 10000"/>
                    <a:gd name="connsiteY17" fmla="*/ 7749 h 10000"/>
                    <a:gd name="connsiteX18" fmla="*/ 2942 w 10000"/>
                    <a:gd name="connsiteY18" fmla="*/ 9009 h 10000"/>
                    <a:gd name="connsiteX19" fmla="*/ 2459 w 10000"/>
                    <a:gd name="connsiteY19" fmla="*/ 8288 h 10000"/>
                    <a:gd name="connsiteX20" fmla="*/ 1751 w 10000"/>
                    <a:gd name="connsiteY20" fmla="*/ 8808 h 10000"/>
                    <a:gd name="connsiteX21" fmla="*/ 4144 w 10000"/>
                    <a:gd name="connsiteY21" fmla="*/ 1656 h 10000"/>
                    <a:gd name="connsiteX22" fmla="*/ 5179 w 10000"/>
                    <a:gd name="connsiteY22" fmla="*/ 1453 h 10000"/>
                    <a:gd name="connsiteX23" fmla="*/ 4398 w 10000"/>
                    <a:gd name="connsiteY23" fmla="*/ 0 h 10000"/>
                    <a:gd name="connsiteX24" fmla="*/ 4398 w 10000"/>
                    <a:gd name="connsiteY24" fmla="*/ 0 h 10000"/>
                    <a:gd name="connsiteX25" fmla="*/ 4398 w 10000"/>
                    <a:gd name="connsiteY25" fmla="*/ 0 h 10000"/>
                    <a:gd name="connsiteX26" fmla="*/ 3351 w 10000"/>
                    <a:gd name="connsiteY26" fmla="*/ 0 h 10000"/>
                    <a:gd name="connsiteX27" fmla="*/ 3351 w 10000"/>
                    <a:gd name="connsiteY27" fmla="*/ 600 h 10000"/>
                    <a:gd name="connsiteX28" fmla="*/ 3665 w 10000"/>
                    <a:gd name="connsiteY28" fmla="*/ 600 h 10000"/>
                    <a:gd name="connsiteX29" fmla="*/ 0 w 10000"/>
                    <a:gd name="connsiteY29" fmla="*/ 9621 h 10000"/>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94 w 10000"/>
                    <a:gd name="connsiteY4" fmla="*/ 9625 h 10000"/>
                    <a:gd name="connsiteX5" fmla="*/ 9100 w 10000"/>
                    <a:gd name="connsiteY5" fmla="*/ 7882 h 10000"/>
                    <a:gd name="connsiteX6" fmla="*/ 7664 w 10000"/>
                    <a:gd name="connsiteY6" fmla="*/ 9311 h 10000"/>
                    <a:gd name="connsiteX7" fmla="*/ 8223 w 10000"/>
                    <a:gd name="connsiteY7" fmla="*/ 6819 h 10000"/>
                    <a:gd name="connsiteX8" fmla="*/ 7602 w 10000"/>
                    <a:gd name="connsiteY8" fmla="*/ 4035 h 10000"/>
                    <a:gd name="connsiteX9" fmla="*/ 7510 w 10000"/>
                    <a:gd name="connsiteY9" fmla="*/ 6318 h 10000"/>
                    <a:gd name="connsiteX10" fmla="*/ 6957 w 10000"/>
                    <a:gd name="connsiteY10" fmla="*/ 6819 h 10000"/>
                    <a:gd name="connsiteX11" fmla="*/ 7432 w 10000"/>
                    <a:gd name="connsiteY11" fmla="*/ 7882 h 10000"/>
                    <a:gd name="connsiteX12" fmla="*/ 5980 w 10000"/>
                    <a:gd name="connsiteY12" fmla="*/ 7027 h 10000"/>
                    <a:gd name="connsiteX13" fmla="*/ 6786 w 10000"/>
                    <a:gd name="connsiteY13" fmla="*/ 8808 h 10000"/>
                    <a:gd name="connsiteX14" fmla="*/ 4703 w 10000"/>
                    <a:gd name="connsiteY14" fmla="*/ 9311 h 10000"/>
                    <a:gd name="connsiteX15" fmla="*/ 3508 w 10000"/>
                    <a:gd name="connsiteY15" fmla="*/ 9108 h 10000"/>
                    <a:gd name="connsiteX16" fmla="*/ 2859 w 10000"/>
                    <a:gd name="connsiteY16" fmla="*/ 7749 h 10000"/>
                    <a:gd name="connsiteX17" fmla="*/ 2942 w 10000"/>
                    <a:gd name="connsiteY17" fmla="*/ 9009 h 10000"/>
                    <a:gd name="connsiteX18" fmla="*/ 2459 w 10000"/>
                    <a:gd name="connsiteY18" fmla="*/ 8288 h 10000"/>
                    <a:gd name="connsiteX19" fmla="*/ 1751 w 10000"/>
                    <a:gd name="connsiteY19" fmla="*/ 8808 h 10000"/>
                    <a:gd name="connsiteX20" fmla="*/ 4144 w 10000"/>
                    <a:gd name="connsiteY20" fmla="*/ 1656 h 10000"/>
                    <a:gd name="connsiteX21" fmla="*/ 5179 w 10000"/>
                    <a:gd name="connsiteY21" fmla="*/ 1453 h 10000"/>
                    <a:gd name="connsiteX22" fmla="*/ 4398 w 10000"/>
                    <a:gd name="connsiteY22" fmla="*/ 0 h 10000"/>
                    <a:gd name="connsiteX23" fmla="*/ 4398 w 10000"/>
                    <a:gd name="connsiteY23" fmla="*/ 0 h 10000"/>
                    <a:gd name="connsiteX24" fmla="*/ 4398 w 10000"/>
                    <a:gd name="connsiteY24" fmla="*/ 0 h 10000"/>
                    <a:gd name="connsiteX25" fmla="*/ 3351 w 10000"/>
                    <a:gd name="connsiteY25" fmla="*/ 0 h 10000"/>
                    <a:gd name="connsiteX26" fmla="*/ 3351 w 10000"/>
                    <a:gd name="connsiteY26" fmla="*/ 600 h 10000"/>
                    <a:gd name="connsiteX27" fmla="*/ 3665 w 10000"/>
                    <a:gd name="connsiteY27" fmla="*/ 600 h 10000"/>
                    <a:gd name="connsiteX28" fmla="*/ 0 w 10000"/>
                    <a:gd name="connsiteY28" fmla="*/ 9621 h 10000"/>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94 w 10000"/>
                    <a:gd name="connsiteY4" fmla="*/ 9625 h 10000"/>
                    <a:gd name="connsiteX5" fmla="*/ 9100 w 10000"/>
                    <a:gd name="connsiteY5" fmla="*/ 7882 h 10000"/>
                    <a:gd name="connsiteX6" fmla="*/ 7664 w 10000"/>
                    <a:gd name="connsiteY6" fmla="*/ 9311 h 10000"/>
                    <a:gd name="connsiteX7" fmla="*/ 8223 w 10000"/>
                    <a:gd name="connsiteY7" fmla="*/ 6819 h 10000"/>
                    <a:gd name="connsiteX8" fmla="*/ 7602 w 10000"/>
                    <a:gd name="connsiteY8" fmla="*/ 4035 h 10000"/>
                    <a:gd name="connsiteX9" fmla="*/ 7510 w 10000"/>
                    <a:gd name="connsiteY9" fmla="*/ 6318 h 10000"/>
                    <a:gd name="connsiteX10" fmla="*/ 6957 w 10000"/>
                    <a:gd name="connsiteY10" fmla="*/ 6819 h 10000"/>
                    <a:gd name="connsiteX11" fmla="*/ 7432 w 10000"/>
                    <a:gd name="connsiteY11" fmla="*/ 7882 h 10000"/>
                    <a:gd name="connsiteX12" fmla="*/ 5980 w 10000"/>
                    <a:gd name="connsiteY12" fmla="*/ 7027 h 10000"/>
                    <a:gd name="connsiteX13" fmla="*/ 6786 w 10000"/>
                    <a:gd name="connsiteY13" fmla="*/ 8808 h 10000"/>
                    <a:gd name="connsiteX14" fmla="*/ 4703 w 10000"/>
                    <a:gd name="connsiteY14" fmla="*/ 9311 h 10000"/>
                    <a:gd name="connsiteX15" fmla="*/ 3508 w 10000"/>
                    <a:gd name="connsiteY15" fmla="*/ 9108 h 10000"/>
                    <a:gd name="connsiteX16" fmla="*/ 2942 w 10000"/>
                    <a:gd name="connsiteY16" fmla="*/ 9009 h 10000"/>
                    <a:gd name="connsiteX17" fmla="*/ 2459 w 10000"/>
                    <a:gd name="connsiteY17" fmla="*/ 8288 h 10000"/>
                    <a:gd name="connsiteX18" fmla="*/ 1751 w 10000"/>
                    <a:gd name="connsiteY18" fmla="*/ 8808 h 10000"/>
                    <a:gd name="connsiteX19" fmla="*/ 4144 w 10000"/>
                    <a:gd name="connsiteY19" fmla="*/ 1656 h 10000"/>
                    <a:gd name="connsiteX20" fmla="*/ 5179 w 10000"/>
                    <a:gd name="connsiteY20" fmla="*/ 1453 h 10000"/>
                    <a:gd name="connsiteX21" fmla="*/ 4398 w 10000"/>
                    <a:gd name="connsiteY21" fmla="*/ 0 h 10000"/>
                    <a:gd name="connsiteX22" fmla="*/ 4398 w 10000"/>
                    <a:gd name="connsiteY22" fmla="*/ 0 h 10000"/>
                    <a:gd name="connsiteX23" fmla="*/ 4398 w 10000"/>
                    <a:gd name="connsiteY23" fmla="*/ 0 h 10000"/>
                    <a:gd name="connsiteX24" fmla="*/ 3351 w 10000"/>
                    <a:gd name="connsiteY24" fmla="*/ 0 h 10000"/>
                    <a:gd name="connsiteX25" fmla="*/ 3351 w 10000"/>
                    <a:gd name="connsiteY25" fmla="*/ 600 h 10000"/>
                    <a:gd name="connsiteX26" fmla="*/ 3665 w 10000"/>
                    <a:gd name="connsiteY26" fmla="*/ 600 h 10000"/>
                    <a:gd name="connsiteX27" fmla="*/ 0 w 10000"/>
                    <a:gd name="connsiteY27" fmla="*/ 9621 h 10000"/>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94 w 10000"/>
                    <a:gd name="connsiteY4" fmla="*/ 9625 h 10000"/>
                    <a:gd name="connsiteX5" fmla="*/ 9100 w 10000"/>
                    <a:gd name="connsiteY5" fmla="*/ 7882 h 10000"/>
                    <a:gd name="connsiteX6" fmla="*/ 7664 w 10000"/>
                    <a:gd name="connsiteY6" fmla="*/ 9311 h 10000"/>
                    <a:gd name="connsiteX7" fmla="*/ 8223 w 10000"/>
                    <a:gd name="connsiteY7" fmla="*/ 6819 h 10000"/>
                    <a:gd name="connsiteX8" fmla="*/ 7602 w 10000"/>
                    <a:gd name="connsiteY8" fmla="*/ 4035 h 10000"/>
                    <a:gd name="connsiteX9" fmla="*/ 7510 w 10000"/>
                    <a:gd name="connsiteY9" fmla="*/ 6318 h 10000"/>
                    <a:gd name="connsiteX10" fmla="*/ 6957 w 10000"/>
                    <a:gd name="connsiteY10" fmla="*/ 6819 h 10000"/>
                    <a:gd name="connsiteX11" fmla="*/ 7432 w 10000"/>
                    <a:gd name="connsiteY11" fmla="*/ 7882 h 10000"/>
                    <a:gd name="connsiteX12" fmla="*/ 5980 w 10000"/>
                    <a:gd name="connsiteY12" fmla="*/ 7027 h 10000"/>
                    <a:gd name="connsiteX13" fmla="*/ 6786 w 10000"/>
                    <a:gd name="connsiteY13" fmla="*/ 8808 h 10000"/>
                    <a:gd name="connsiteX14" fmla="*/ 4703 w 10000"/>
                    <a:gd name="connsiteY14" fmla="*/ 9311 h 10000"/>
                    <a:gd name="connsiteX15" fmla="*/ 3508 w 10000"/>
                    <a:gd name="connsiteY15" fmla="*/ 9108 h 10000"/>
                    <a:gd name="connsiteX16" fmla="*/ 2942 w 10000"/>
                    <a:gd name="connsiteY16" fmla="*/ 9009 h 10000"/>
                    <a:gd name="connsiteX17" fmla="*/ 1751 w 10000"/>
                    <a:gd name="connsiteY17" fmla="*/ 8808 h 10000"/>
                    <a:gd name="connsiteX18" fmla="*/ 4144 w 10000"/>
                    <a:gd name="connsiteY18" fmla="*/ 1656 h 10000"/>
                    <a:gd name="connsiteX19" fmla="*/ 5179 w 10000"/>
                    <a:gd name="connsiteY19" fmla="*/ 1453 h 10000"/>
                    <a:gd name="connsiteX20" fmla="*/ 4398 w 10000"/>
                    <a:gd name="connsiteY20" fmla="*/ 0 h 10000"/>
                    <a:gd name="connsiteX21" fmla="*/ 4398 w 10000"/>
                    <a:gd name="connsiteY21" fmla="*/ 0 h 10000"/>
                    <a:gd name="connsiteX22" fmla="*/ 4398 w 10000"/>
                    <a:gd name="connsiteY22" fmla="*/ 0 h 10000"/>
                    <a:gd name="connsiteX23" fmla="*/ 3351 w 10000"/>
                    <a:gd name="connsiteY23" fmla="*/ 0 h 10000"/>
                    <a:gd name="connsiteX24" fmla="*/ 3351 w 10000"/>
                    <a:gd name="connsiteY24" fmla="*/ 600 h 10000"/>
                    <a:gd name="connsiteX25" fmla="*/ 3665 w 10000"/>
                    <a:gd name="connsiteY25" fmla="*/ 600 h 10000"/>
                    <a:gd name="connsiteX26" fmla="*/ 0 w 10000"/>
                    <a:gd name="connsiteY26" fmla="*/ 9621 h 10000"/>
                    <a:gd name="connsiteX0" fmla="*/ 0 w 10000"/>
                    <a:gd name="connsiteY0" fmla="*/ 9621 h 10050"/>
                    <a:gd name="connsiteX1" fmla="*/ 1854 w 10000"/>
                    <a:gd name="connsiteY1" fmla="*/ 9621 h 10050"/>
                    <a:gd name="connsiteX2" fmla="*/ 9596 w 10000"/>
                    <a:gd name="connsiteY2" fmla="*/ 7749 h 10050"/>
                    <a:gd name="connsiteX3" fmla="*/ 10000 w 10000"/>
                    <a:gd name="connsiteY3" fmla="*/ 9009 h 10050"/>
                    <a:gd name="connsiteX4" fmla="*/ 9194 w 10000"/>
                    <a:gd name="connsiteY4" fmla="*/ 9625 h 10050"/>
                    <a:gd name="connsiteX5" fmla="*/ 9100 w 10000"/>
                    <a:gd name="connsiteY5" fmla="*/ 7882 h 10050"/>
                    <a:gd name="connsiteX6" fmla="*/ 7664 w 10000"/>
                    <a:gd name="connsiteY6" fmla="*/ 9311 h 10050"/>
                    <a:gd name="connsiteX7" fmla="*/ 8223 w 10000"/>
                    <a:gd name="connsiteY7" fmla="*/ 6819 h 10050"/>
                    <a:gd name="connsiteX8" fmla="*/ 7602 w 10000"/>
                    <a:gd name="connsiteY8" fmla="*/ 4035 h 10050"/>
                    <a:gd name="connsiteX9" fmla="*/ 7510 w 10000"/>
                    <a:gd name="connsiteY9" fmla="*/ 6318 h 10050"/>
                    <a:gd name="connsiteX10" fmla="*/ 6957 w 10000"/>
                    <a:gd name="connsiteY10" fmla="*/ 6819 h 10050"/>
                    <a:gd name="connsiteX11" fmla="*/ 7432 w 10000"/>
                    <a:gd name="connsiteY11" fmla="*/ 7882 h 10050"/>
                    <a:gd name="connsiteX12" fmla="*/ 5980 w 10000"/>
                    <a:gd name="connsiteY12" fmla="*/ 7027 h 10050"/>
                    <a:gd name="connsiteX13" fmla="*/ 6786 w 10000"/>
                    <a:gd name="connsiteY13" fmla="*/ 8808 h 10050"/>
                    <a:gd name="connsiteX14" fmla="*/ 4703 w 10000"/>
                    <a:gd name="connsiteY14" fmla="*/ 9311 h 10050"/>
                    <a:gd name="connsiteX15" fmla="*/ 3508 w 10000"/>
                    <a:gd name="connsiteY15" fmla="*/ 9108 h 10050"/>
                    <a:gd name="connsiteX16" fmla="*/ 1751 w 10000"/>
                    <a:gd name="connsiteY16" fmla="*/ 8808 h 10050"/>
                    <a:gd name="connsiteX17" fmla="*/ 4144 w 10000"/>
                    <a:gd name="connsiteY17" fmla="*/ 1656 h 10050"/>
                    <a:gd name="connsiteX18" fmla="*/ 5179 w 10000"/>
                    <a:gd name="connsiteY18" fmla="*/ 1453 h 10050"/>
                    <a:gd name="connsiteX19" fmla="*/ 4398 w 10000"/>
                    <a:gd name="connsiteY19" fmla="*/ 0 h 10050"/>
                    <a:gd name="connsiteX20" fmla="*/ 4398 w 10000"/>
                    <a:gd name="connsiteY20" fmla="*/ 0 h 10050"/>
                    <a:gd name="connsiteX21" fmla="*/ 4398 w 10000"/>
                    <a:gd name="connsiteY21" fmla="*/ 0 h 10050"/>
                    <a:gd name="connsiteX22" fmla="*/ 3351 w 10000"/>
                    <a:gd name="connsiteY22" fmla="*/ 0 h 10050"/>
                    <a:gd name="connsiteX23" fmla="*/ 3351 w 10000"/>
                    <a:gd name="connsiteY23" fmla="*/ 600 h 10050"/>
                    <a:gd name="connsiteX24" fmla="*/ 3665 w 10000"/>
                    <a:gd name="connsiteY24" fmla="*/ 600 h 10050"/>
                    <a:gd name="connsiteX25" fmla="*/ 0 w 10000"/>
                    <a:gd name="connsiteY25" fmla="*/ 9621 h 10050"/>
                    <a:gd name="connsiteX0" fmla="*/ 0 w 10000"/>
                    <a:gd name="connsiteY0" fmla="*/ 9621 h 10084"/>
                    <a:gd name="connsiteX1" fmla="*/ 1854 w 10000"/>
                    <a:gd name="connsiteY1" fmla="*/ 9621 h 10084"/>
                    <a:gd name="connsiteX2" fmla="*/ 9596 w 10000"/>
                    <a:gd name="connsiteY2" fmla="*/ 7749 h 10084"/>
                    <a:gd name="connsiteX3" fmla="*/ 10000 w 10000"/>
                    <a:gd name="connsiteY3" fmla="*/ 9009 h 10084"/>
                    <a:gd name="connsiteX4" fmla="*/ 9194 w 10000"/>
                    <a:gd name="connsiteY4" fmla="*/ 9625 h 10084"/>
                    <a:gd name="connsiteX5" fmla="*/ 9100 w 10000"/>
                    <a:gd name="connsiteY5" fmla="*/ 7882 h 10084"/>
                    <a:gd name="connsiteX6" fmla="*/ 7664 w 10000"/>
                    <a:gd name="connsiteY6" fmla="*/ 9311 h 10084"/>
                    <a:gd name="connsiteX7" fmla="*/ 8223 w 10000"/>
                    <a:gd name="connsiteY7" fmla="*/ 6819 h 10084"/>
                    <a:gd name="connsiteX8" fmla="*/ 7602 w 10000"/>
                    <a:gd name="connsiteY8" fmla="*/ 4035 h 10084"/>
                    <a:gd name="connsiteX9" fmla="*/ 7510 w 10000"/>
                    <a:gd name="connsiteY9" fmla="*/ 6318 h 10084"/>
                    <a:gd name="connsiteX10" fmla="*/ 6957 w 10000"/>
                    <a:gd name="connsiteY10" fmla="*/ 6819 h 10084"/>
                    <a:gd name="connsiteX11" fmla="*/ 7432 w 10000"/>
                    <a:gd name="connsiteY11" fmla="*/ 7882 h 10084"/>
                    <a:gd name="connsiteX12" fmla="*/ 5980 w 10000"/>
                    <a:gd name="connsiteY12" fmla="*/ 7027 h 10084"/>
                    <a:gd name="connsiteX13" fmla="*/ 6786 w 10000"/>
                    <a:gd name="connsiteY13" fmla="*/ 8808 h 10084"/>
                    <a:gd name="connsiteX14" fmla="*/ 4703 w 10000"/>
                    <a:gd name="connsiteY14" fmla="*/ 9311 h 10084"/>
                    <a:gd name="connsiteX15" fmla="*/ 1751 w 10000"/>
                    <a:gd name="connsiteY15" fmla="*/ 8808 h 10084"/>
                    <a:gd name="connsiteX16" fmla="*/ 4144 w 10000"/>
                    <a:gd name="connsiteY16" fmla="*/ 1656 h 10084"/>
                    <a:gd name="connsiteX17" fmla="*/ 5179 w 10000"/>
                    <a:gd name="connsiteY17" fmla="*/ 1453 h 10084"/>
                    <a:gd name="connsiteX18" fmla="*/ 4398 w 10000"/>
                    <a:gd name="connsiteY18" fmla="*/ 0 h 10084"/>
                    <a:gd name="connsiteX19" fmla="*/ 4398 w 10000"/>
                    <a:gd name="connsiteY19" fmla="*/ 0 h 10084"/>
                    <a:gd name="connsiteX20" fmla="*/ 4398 w 10000"/>
                    <a:gd name="connsiteY20" fmla="*/ 0 h 10084"/>
                    <a:gd name="connsiteX21" fmla="*/ 3351 w 10000"/>
                    <a:gd name="connsiteY21" fmla="*/ 0 h 10084"/>
                    <a:gd name="connsiteX22" fmla="*/ 3351 w 10000"/>
                    <a:gd name="connsiteY22" fmla="*/ 600 h 10084"/>
                    <a:gd name="connsiteX23" fmla="*/ 3665 w 10000"/>
                    <a:gd name="connsiteY23" fmla="*/ 600 h 10084"/>
                    <a:gd name="connsiteX24" fmla="*/ 0 w 10000"/>
                    <a:gd name="connsiteY24" fmla="*/ 9621 h 10084"/>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94 w 10000"/>
                    <a:gd name="connsiteY4" fmla="*/ 9625 h 10000"/>
                    <a:gd name="connsiteX5" fmla="*/ 9100 w 10000"/>
                    <a:gd name="connsiteY5" fmla="*/ 7882 h 10000"/>
                    <a:gd name="connsiteX6" fmla="*/ 7664 w 10000"/>
                    <a:gd name="connsiteY6" fmla="*/ 9311 h 10000"/>
                    <a:gd name="connsiteX7" fmla="*/ 8223 w 10000"/>
                    <a:gd name="connsiteY7" fmla="*/ 6819 h 10000"/>
                    <a:gd name="connsiteX8" fmla="*/ 7602 w 10000"/>
                    <a:gd name="connsiteY8" fmla="*/ 4035 h 10000"/>
                    <a:gd name="connsiteX9" fmla="*/ 7510 w 10000"/>
                    <a:gd name="connsiteY9" fmla="*/ 6318 h 10000"/>
                    <a:gd name="connsiteX10" fmla="*/ 6957 w 10000"/>
                    <a:gd name="connsiteY10" fmla="*/ 6819 h 10000"/>
                    <a:gd name="connsiteX11" fmla="*/ 7432 w 10000"/>
                    <a:gd name="connsiteY11" fmla="*/ 7882 h 10000"/>
                    <a:gd name="connsiteX12" fmla="*/ 5980 w 10000"/>
                    <a:gd name="connsiteY12" fmla="*/ 7027 h 10000"/>
                    <a:gd name="connsiteX13" fmla="*/ 6786 w 10000"/>
                    <a:gd name="connsiteY13" fmla="*/ 8808 h 10000"/>
                    <a:gd name="connsiteX14" fmla="*/ 1751 w 10000"/>
                    <a:gd name="connsiteY14" fmla="*/ 8808 h 10000"/>
                    <a:gd name="connsiteX15" fmla="*/ 4144 w 10000"/>
                    <a:gd name="connsiteY15" fmla="*/ 1656 h 10000"/>
                    <a:gd name="connsiteX16" fmla="*/ 5179 w 10000"/>
                    <a:gd name="connsiteY16" fmla="*/ 1453 h 10000"/>
                    <a:gd name="connsiteX17" fmla="*/ 4398 w 10000"/>
                    <a:gd name="connsiteY17" fmla="*/ 0 h 10000"/>
                    <a:gd name="connsiteX18" fmla="*/ 4398 w 10000"/>
                    <a:gd name="connsiteY18" fmla="*/ 0 h 10000"/>
                    <a:gd name="connsiteX19" fmla="*/ 4398 w 10000"/>
                    <a:gd name="connsiteY19" fmla="*/ 0 h 10000"/>
                    <a:gd name="connsiteX20" fmla="*/ 3351 w 10000"/>
                    <a:gd name="connsiteY20" fmla="*/ 0 h 10000"/>
                    <a:gd name="connsiteX21" fmla="*/ 3351 w 10000"/>
                    <a:gd name="connsiteY21" fmla="*/ 600 h 10000"/>
                    <a:gd name="connsiteX22" fmla="*/ 3665 w 10000"/>
                    <a:gd name="connsiteY22" fmla="*/ 600 h 10000"/>
                    <a:gd name="connsiteX23" fmla="*/ 0 w 10000"/>
                    <a:gd name="connsiteY23" fmla="*/ 9621 h 10000"/>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94 w 10000"/>
                    <a:gd name="connsiteY4" fmla="*/ 9625 h 10000"/>
                    <a:gd name="connsiteX5" fmla="*/ 9100 w 10000"/>
                    <a:gd name="connsiteY5" fmla="*/ 7882 h 10000"/>
                    <a:gd name="connsiteX6" fmla="*/ 7664 w 10000"/>
                    <a:gd name="connsiteY6" fmla="*/ 9311 h 10000"/>
                    <a:gd name="connsiteX7" fmla="*/ 8223 w 10000"/>
                    <a:gd name="connsiteY7" fmla="*/ 6819 h 10000"/>
                    <a:gd name="connsiteX8" fmla="*/ 7602 w 10000"/>
                    <a:gd name="connsiteY8" fmla="*/ 4035 h 10000"/>
                    <a:gd name="connsiteX9" fmla="*/ 7510 w 10000"/>
                    <a:gd name="connsiteY9" fmla="*/ 6318 h 10000"/>
                    <a:gd name="connsiteX10" fmla="*/ 6957 w 10000"/>
                    <a:gd name="connsiteY10" fmla="*/ 6819 h 10000"/>
                    <a:gd name="connsiteX11" fmla="*/ 7432 w 10000"/>
                    <a:gd name="connsiteY11" fmla="*/ 7882 h 10000"/>
                    <a:gd name="connsiteX12" fmla="*/ 5980 w 10000"/>
                    <a:gd name="connsiteY12" fmla="*/ 7027 h 10000"/>
                    <a:gd name="connsiteX13" fmla="*/ 1751 w 10000"/>
                    <a:gd name="connsiteY13" fmla="*/ 8808 h 10000"/>
                    <a:gd name="connsiteX14" fmla="*/ 4144 w 10000"/>
                    <a:gd name="connsiteY14" fmla="*/ 1656 h 10000"/>
                    <a:gd name="connsiteX15" fmla="*/ 5179 w 10000"/>
                    <a:gd name="connsiteY15" fmla="*/ 1453 h 10000"/>
                    <a:gd name="connsiteX16" fmla="*/ 4398 w 10000"/>
                    <a:gd name="connsiteY16" fmla="*/ 0 h 10000"/>
                    <a:gd name="connsiteX17" fmla="*/ 4398 w 10000"/>
                    <a:gd name="connsiteY17" fmla="*/ 0 h 10000"/>
                    <a:gd name="connsiteX18" fmla="*/ 4398 w 10000"/>
                    <a:gd name="connsiteY18" fmla="*/ 0 h 10000"/>
                    <a:gd name="connsiteX19" fmla="*/ 3351 w 10000"/>
                    <a:gd name="connsiteY19" fmla="*/ 0 h 10000"/>
                    <a:gd name="connsiteX20" fmla="*/ 3351 w 10000"/>
                    <a:gd name="connsiteY20" fmla="*/ 600 h 10000"/>
                    <a:gd name="connsiteX21" fmla="*/ 3665 w 10000"/>
                    <a:gd name="connsiteY21" fmla="*/ 600 h 10000"/>
                    <a:gd name="connsiteX22" fmla="*/ 0 w 10000"/>
                    <a:gd name="connsiteY22" fmla="*/ 9621 h 10000"/>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94 w 10000"/>
                    <a:gd name="connsiteY4" fmla="*/ 9625 h 10000"/>
                    <a:gd name="connsiteX5" fmla="*/ 9100 w 10000"/>
                    <a:gd name="connsiteY5" fmla="*/ 7882 h 10000"/>
                    <a:gd name="connsiteX6" fmla="*/ 7664 w 10000"/>
                    <a:gd name="connsiteY6" fmla="*/ 9311 h 10000"/>
                    <a:gd name="connsiteX7" fmla="*/ 8223 w 10000"/>
                    <a:gd name="connsiteY7" fmla="*/ 6819 h 10000"/>
                    <a:gd name="connsiteX8" fmla="*/ 7602 w 10000"/>
                    <a:gd name="connsiteY8" fmla="*/ 4035 h 10000"/>
                    <a:gd name="connsiteX9" fmla="*/ 7510 w 10000"/>
                    <a:gd name="connsiteY9" fmla="*/ 6318 h 10000"/>
                    <a:gd name="connsiteX10" fmla="*/ 6957 w 10000"/>
                    <a:gd name="connsiteY10" fmla="*/ 6819 h 10000"/>
                    <a:gd name="connsiteX11" fmla="*/ 7432 w 10000"/>
                    <a:gd name="connsiteY11" fmla="*/ 7882 h 10000"/>
                    <a:gd name="connsiteX12" fmla="*/ 1751 w 10000"/>
                    <a:gd name="connsiteY12" fmla="*/ 8808 h 10000"/>
                    <a:gd name="connsiteX13" fmla="*/ 4144 w 10000"/>
                    <a:gd name="connsiteY13" fmla="*/ 1656 h 10000"/>
                    <a:gd name="connsiteX14" fmla="*/ 5179 w 10000"/>
                    <a:gd name="connsiteY14" fmla="*/ 1453 h 10000"/>
                    <a:gd name="connsiteX15" fmla="*/ 4398 w 10000"/>
                    <a:gd name="connsiteY15" fmla="*/ 0 h 10000"/>
                    <a:gd name="connsiteX16" fmla="*/ 4398 w 10000"/>
                    <a:gd name="connsiteY16" fmla="*/ 0 h 10000"/>
                    <a:gd name="connsiteX17" fmla="*/ 4398 w 10000"/>
                    <a:gd name="connsiteY17" fmla="*/ 0 h 10000"/>
                    <a:gd name="connsiteX18" fmla="*/ 3351 w 10000"/>
                    <a:gd name="connsiteY18" fmla="*/ 0 h 10000"/>
                    <a:gd name="connsiteX19" fmla="*/ 3351 w 10000"/>
                    <a:gd name="connsiteY19" fmla="*/ 600 h 10000"/>
                    <a:gd name="connsiteX20" fmla="*/ 3665 w 10000"/>
                    <a:gd name="connsiteY20" fmla="*/ 600 h 10000"/>
                    <a:gd name="connsiteX21" fmla="*/ 0 w 10000"/>
                    <a:gd name="connsiteY21" fmla="*/ 9621 h 10000"/>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94 w 10000"/>
                    <a:gd name="connsiteY4" fmla="*/ 9625 h 10000"/>
                    <a:gd name="connsiteX5" fmla="*/ 9100 w 10000"/>
                    <a:gd name="connsiteY5" fmla="*/ 7882 h 10000"/>
                    <a:gd name="connsiteX6" fmla="*/ 7664 w 10000"/>
                    <a:gd name="connsiteY6" fmla="*/ 9311 h 10000"/>
                    <a:gd name="connsiteX7" fmla="*/ 8223 w 10000"/>
                    <a:gd name="connsiteY7" fmla="*/ 6819 h 10000"/>
                    <a:gd name="connsiteX8" fmla="*/ 7602 w 10000"/>
                    <a:gd name="connsiteY8" fmla="*/ 4035 h 10000"/>
                    <a:gd name="connsiteX9" fmla="*/ 7510 w 10000"/>
                    <a:gd name="connsiteY9" fmla="*/ 6318 h 10000"/>
                    <a:gd name="connsiteX10" fmla="*/ 7432 w 10000"/>
                    <a:gd name="connsiteY10" fmla="*/ 7882 h 10000"/>
                    <a:gd name="connsiteX11" fmla="*/ 1751 w 10000"/>
                    <a:gd name="connsiteY11" fmla="*/ 8808 h 10000"/>
                    <a:gd name="connsiteX12" fmla="*/ 4144 w 10000"/>
                    <a:gd name="connsiteY12" fmla="*/ 1656 h 10000"/>
                    <a:gd name="connsiteX13" fmla="*/ 5179 w 10000"/>
                    <a:gd name="connsiteY13" fmla="*/ 1453 h 10000"/>
                    <a:gd name="connsiteX14" fmla="*/ 4398 w 10000"/>
                    <a:gd name="connsiteY14" fmla="*/ 0 h 10000"/>
                    <a:gd name="connsiteX15" fmla="*/ 4398 w 10000"/>
                    <a:gd name="connsiteY15" fmla="*/ 0 h 10000"/>
                    <a:gd name="connsiteX16" fmla="*/ 4398 w 10000"/>
                    <a:gd name="connsiteY16" fmla="*/ 0 h 10000"/>
                    <a:gd name="connsiteX17" fmla="*/ 3351 w 10000"/>
                    <a:gd name="connsiteY17" fmla="*/ 0 h 10000"/>
                    <a:gd name="connsiteX18" fmla="*/ 3351 w 10000"/>
                    <a:gd name="connsiteY18" fmla="*/ 600 h 10000"/>
                    <a:gd name="connsiteX19" fmla="*/ 3665 w 10000"/>
                    <a:gd name="connsiteY19" fmla="*/ 600 h 10000"/>
                    <a:gd name="connsiteX20" fmla="*/ 0 w 10000"/>
                    <a:gd name="connsiteY20" fmla="*/ 9621 h 10000"/>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94 w 10000"/>
                    <a:gd name="connsiteY4" fmla="*/ 9625 h 10000"/>
                    <a:gd name="connsiteX5" fmla="*/ 9100 w 10000"/>
                    <a:gd name="connsiteY5" fmla="*/ 7882 h 10000"/>
                    <a:gd name="connsiteX6" fmla="*/ 7664 w 10000"/>
                    <a:gd name="connsiteY6" fmla="*/ 9311 h 10000"/>
                    <a:gd name="connsiteX7" fmla="*/ 8223 w 10000"/>
                    <a:gd name="connsiteY7" fmla="*/ 6819 h 10000"/>
                    <a:gd name="connsiteX8" fmla="*/ 7510 w 10000"/>
                    <a:gd name="connsiteY8" fmla="*/ 6318 h 10000"/>
                    <a:gd name="connsiteX9" fmla="*/ 7432 w 10000"/>
                    <a:gd name="connsiteY9" fmla="*/ 7882 h 10000"/>
                    <a:gd name="connsiteX10" fmla="*/ 1751 w 10000"/>
                    <a:gd name="connsiteY10" fmla="*/ 8808 h 10000"/>
                    <a:gd name="connsiteX11" fmla="*/ 4144 w 10000"/>
                    <a:gd name="connsiteY11" fmla="*/ 1656 h 10000"/>
                    <a:gd name="connsiteX12" fmla="*/ 5179 w 10000"/>
                    <a:gd name="connsiteY12" fmla="*/ 1453 h 10000"/>
                    <a:gd name="connsiteX13" fmla="*/ 4398 w 10000"/>
                    <a:gd name="connsiteY13" fmla="*/ 0 h 10000"/>
                    <a:gd name="connsiteX14" fmla="*/ 4398 w 10000"/>
                    <a:gd name="connsiteY14" fmla="*/ 0 h 10000"/>
                    <a:gd name="connsiteX15" fmla="*/ 4398 w 10000"/>
                    <a:gd name="connsiteY15" fmla="*/ 0 h 10000"/>
                    <a:gd name="connsiteX16" fmla="*/ 3351 w 10000"/>
                    <a:gd name="connsiteY16" fmla="*/ 0 h 10000"/>
                    <a:gd name="connsiteX17" fmla="*/ 3351 w 10000"/>
                    <a:gd name="connsiteY17" fmla="*/ 600 h 10000"/>
                    <a:gd name="connsiteX18" fmla="*/ 3665 w 10000"/>
                    <a:gd name="connsiteY18" fmla="*/ 600 h 10000"/>
                    <a:gd name="connsiteX19" fmla="*/ 0 w 10000"/>
                    <a:gd name="connsiteY19" fmla="*/ 9621 h 10000"/>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94 w 10000"/>
                    <a:gd name="connsiteY4" fmla="*/ 9625 h 10000"/>
                    <a:gd name="connsiteX5" fmla="*/ 9100 w 10000"/>
                    <a:gd name="connsiteY5" fmla="*/ 7882 h 10000"/>
                    <a:gd name="connsiteX6" fmla="*/ 7664 w 10000"/>
                    <a:gd name="connsiteY6" fmla="*/ 9311 h 10000"/>
                    <a:gd name="connsiteX7" fmla="*/ 8223 w 10000"/>
                    <a:gd name="connsiteY7" fmla="*/ 6819 h 10000"/>
                    <a:gd name="connsiteX8" fmla="*/ 7432 w 10000"/>
                    <a:gd name="connsiteY8" fmla="*/ 7882 h 10000"/>
                    <a:gd name="connsiteX9" fmla="*/ 1751 w 10000"/>
                    <a:gd name="connsiteY9" fmla="*/ 8808 h 10000"/>
                    <a:gd name="connsiteX10" fmla="*/ 4144 w 10000"/>
                    <a:gd name="connsiteY10" fmla="*/ 1656 h 10000"/>
                    <a:gd name="connsiteX11" fmla="*/ 5179 w 10000"/>
                    <a:gd name="connsiteY11" fmla="*/ 1453 h 10000"/>
                    <a:gd name="connsiteX12" fmla="*/ 4398 w 10000"/>
                    <a:gd name="connsiteY12" fmla="*/ 0 h 10000"/>
                    <a:gd name="connsiteX13" fmla="*/ 4398 w 10000"/>
                    <a:gd name="connsiteY13" fmla="*/ 0 h 10000"/>
                    <a:gd name="connsiteX14" fmla="*/ 4398 w 10000"/>
                    <a:gd name="connsiteY14" fmla="*/ 0 h 10000"/>
                    <a:gd name="connsiteX15" fmla="*/ 3351 w 10000"/>
                    <a:gd name="connsiteY15" fmla="*/ 0 h 10000"/>
                    <a:gd name="connsiteX16" fmla="*/ 3351 w 10000"/>
                    <a:gd name="connsiteY16" fmla="*/ 600 h 10000"/>
                    <a:gd name="connsiteX17" fmla="*/ 3665 w 10000"/>
                    <a:gd name="connsiteY17" fmla="*/ 600 h 10000"/>
                    <a:gd name="connsiteX18" fmla="*/ 0 w 10000"/>
                    <a:gd name="connsiteY18" fmla="*/ 9621 h 10000"/>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94 w 10000"/>
                    <a:gd name="connsiteY4" fmla="*/ 9625 h 10000"/>
                    <a:gd name="connsiteX5" fmla="*/ 9100 w 10000"/>
                    <a:gd name="connsiteY5" fmla="*/ 7882 h 10000"/>
                    <a:gd name="connsiteX6" fmla="*/ 7664 w 10000"/>
                    <a:gd name="connsiteY6" fmla="*/ 9311 h 10000"/>
                    <a:gd name="connsiteX7" fmla="*/ 7432 w 10000"/>
                    <a:gd name="connsiteY7" fmla="*/ 7882 h 10000"/>
                    <a:gd name="connsiteX8" fmla="*/ 1751 w 10000"/>
                    <a:gd name="connsiteY8" fmla="*/ 8808 h 10000"/>
                    <a:gd name="connsiteX9" fmla="*/ 4144 w 10000"/>
                    <a:gd name="connsiteY9" fmla="*/ 1656 h 10000"/>
                    <a:gd name="connsiteX10" fmla="*/ 5179 w 10000"/>
                    <a:gd name="connsiteY10" fmla="*/ 1453 h 10000"/>
                    <a:gd name="connsiteX11" fmla="*/ 4398 w 10000"/>
                    <a:gd name="connsiteY11" fmla="*/ 0 h 10000"/>
                    <a:gd name="connsiteX12" fmla="*/ 4398 w 10000"/>
                    <a:gd name="connsiteY12" fmla="*/ 0 h 10000"/>
                    <a:gd name="connsiteX13" fmla="*/ 4398 w 10000"/>
                    <a:gd name="connsiteY13" fmla="*/ 0 h 10000"/>
                    <a:gd name="connsiteX14" fmla="*/ 3351 w 10000"/>
                    <a:gd name="connsiteY14" fmla="*/ 0 h 10000"/>
                    <a:gd name="connsiteX15" fmla="*/ 3351 w 10000"/>
                    <a:gd name="connsiteY15" fmla="*/ 600 h 10000"/>
                    <a:gd name="connsiteX16" fmla="*/ 3665 w 10000"/>
                    <a:gd name="connsiteY16" fmla="*/ 600 h 10000"/>
                    <a:gd name="connsiteX17" fmla="*/ 0 w 10000"/>
                    <a:gd name="connsiteY17" fmla="*/ 9621 h 10000"/>
                    <a:gd name="connsiteX0" fmla="*/ 0 w 10000"/>
                    <a:gd name="connsiteY0" fmla="*/ 9621 h 10084"/>
                    <a:gd name="connsiteX1" fmla="*/ 1854 w 10000"/>
                    <a:gd name="connsiteY1" fmla="*/ 9621 h 10084"/>
                    <a:gd name="connsiteX2" fmla="*/ 9596 w 10000"/>
                    <a:gd name="connsiteY2" fmla="*/ 7749 h 10084"/>
                    <a:gd name="connsiteX3" fmla="*/ 10000 w 10000"/>
                    <a:gd name="connsiteY3" fmla="*/ 9009 h 10084"/>
                    <a:gd name="connsiteX4" fmla="*/ 9194 w 10000"/>
                    <a:gd name="connsiteY4" fmla="*/ 9625 h 10084"/>
                    <a:gd name="connsiteX5" fmla="*/ 9100 w 10000"/>
                    <a:gd name="connsiteY5" fmla="*/ 7882 h 10084"/>
                    <a:gd name="connsiteX6" fmla="*/ 7664 w 10000"/>
                    <a:gd name="connsiteY6" fmla="*/ 9311 h 10084"/>
                    <a:gd name="connsiteX7" fmla="*/ 1751 w 10000"/>
                    <a:gd name="connsiteY7" fmla="*/ 8808 h 10084"/>
                    <a:gd name="connsiteX8" fmla="*/ 4144 w 10000"/>
                    <a:gd name="connsiteY8" fmla="*/ 1656 h 10084"/>
                    <a:gd name="connsiteX9" fmla="*/ 5179 w 10000"/>
                    <a:gd name="connsiteY9" fmla="*/ 1453 h 10084"/>
                    <a:gd name="connsiteX10" fmla="*/ 4398 w 10000"/>
                    <a:gd name="connsiteY10" fmla="*/ 0 h 10084"/>
                    <a:gd name="connsiteX11" fmla="*/ 4398 w 10000"/>
                    <a:gd name="connsiteY11" fmla="*/ 0 h 10084"/>
                    <a:gd name="connsiteX12" fmla="*/ 4398 w 10000"/>
                    <a:gd name="connsiteY12" fmla="*/ 0 h 10084"/>
                    <a:gd name="connsiteX13" fmla="*/ 3351 w 10000"/>
                    <a:gd name="connsiteY13" fmla="*/ 0 h 10084"/>
                    <a:gd name="connsiteX14" fmla="*/ 3351 w 10000"/>
                    <a:gd name="connsiteY14" fmla="*/ 600 h 10084"/>
                    <a:gd name="connsiteX15" fmla="*/ 3665 w 10000"/>
                    <a:gd name="connsiteY15" fmla="*/ 600 h 10084"/>
                    <a:gd name="connsiteX16" fmla="*/ 0 w 10000"/>
                    <a:gd name="connsiteY16" fmla="*/ 9621 h 10084"/>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94 w 10000"/>
                    <a:gd name="connsiteY4" fmla="*/ 9625 h 10000"/>
                    <a:gd name="connsiteX5" fmla="*/ 9100 w 10000"/>
                    <a:gd name="connsiteY5" fmla="*/ 7882 h 10000"/>
                    <a:gd name="connsiteX6" fmla="*/ 1751 w 10000"/>
                    <a:gd name="connsiteY6" fmla="*/ 8808 h 10000"/>
                    <a:gd name="connsiteX7" fmla="*/ 4144 w 10000"/>
                    <a:gd name="connsiteY7" fmla="*/ 1656 h 10000"/>
                    <a:gd name="connsiteX8" fmla="*/ 5179 w 10000"/>
                    <a:gd name="connsiteY8" fmla="*/ 1453 h 10000"/>
                    <a:gd name="connsiteX9" fmla="*/ 4398 w 10000"/>
                    <a:gd name="connsiteY9" fmla="*/ 0 h 10000"/>
                    <a:gd name="connsiteX10" fmla="*/ 4398 w 10000"/>
                    <a:gd name="connsiteY10" fmla="*/ 0 h 10000"/>
                    <a:gd name="connsiteX11" fmla="*/ 4398 w 10000"/>
                    <a:gd name="connsiteY11" fmla="*/ 0 h 10000"/>
                    <a:gd name="connsiteX12" fmla="*/ 3351 w 10000"/>
                    <a:gd name="connsiteY12" fmla="*/ 0 h 10000"/>
                    <a:gd name="connsiteX13" fmla="*/ 3351 w 10000"/>
                    <a:gd name="connsiteY13" fmla="*/ 600 h 10000"/>
                    <a:gd name="connsiteX14" fmla="*/ 3665 w 10000"/>
                    <a:gd name="connsiteY14" fmla="*/ 600 h 10000"/>
                    <a:gd name="connsiteX15" fmla="*/ 0 w 10000"/>
                    <a:gd name="connsiteY15" fmla="*/ 9621 h 10000"/>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00 w 10000"/>
                    <a:gd name="connsiteY4" fmla="*/ 7882 h 10000"/>
                    <a:gd name="connsiteX5" fmla="*/ 1751 w 10000"/>
                    <a:gd name="connsiteY5" fmla="*/ 8808 h 10000"/>
                    <a:gd name="connsiteX6" fmla="*/ 4144 w 10000"/>
                    <a:gd name="connsiteY6" fmla="*/ 1656 h 10000"/>
                    <a:gd name="connsiteX7" fmla="*/ 5179 w 10000"/>
                    <a:gd name="connsiteY7" fmla="*/ 1453 h 10000"/>
                    <a:gd name="connsiteX8" fmla="*/ 4398 w 10000"/>
                    <a:gd name="connsiteY8" fmla="*/ 0 h 10000"/>
                    <a:gd name="connsiteX9" fmla="*/ 4398 w 10000"/>
                    <a:gd name="connsiteY9" fmla="*/ 0 h 10000"/>
                    <a:gd name="connsiteX10" fmla="*/ 4398 w 10000"/>
                    <a:gd name="connsiteY10" fmla="*/ 0 h 10000"/>
                    <a:gd name="connsiteX11" fmla="*/ 3351 w 10000"/>
                    <a:gd name="connsiteY11" fmla="*/ 0 h 10000"/>
                    <a:gd name="connsiteX12" fmla="*/ 3351 w 10000"/>
                    <a:gd name="connsiteY12" fmla="*/ 600 h 10000"/>
                    <a:gd name="connsiteX13" fmla="*/ 3665 w 10000"/>
                    <a:gd name="connsiteY13" fmla="*/ 600 h 10000"/>
                    <a:gd name="connsiteX14" fmla="*/ 0 w 10000"/>
                    <a:gd name="connsiteY14" fmla="*/ 9621 h 10000"/>
                    <a:gd name="connsiteX0" fmla="*/ 0 w 10804"/>
                    <a:gd name="connsiteY0" fmla="*/ 9621 h 10000"/>
                    <a:gd name="connsiteX1" fmla="*/ 1854 w 10804"/>
                    <a:gd name="connsiteY1" fmla="*/ 9621 h 10000"/>
                    <a:gd name="connsiteX2" fmla="*/ 9596 w 10804"/>
                    <a:gd name="connsiteY2" fmla="*/ 7749 h 10000"/>
                    <a:gd name="connsiteX3" fmla="*/ 9100 w 10804"/>
                    <a:gd name="connsiteY3" fmla="*/ 7882 h 10000"/>
                    <a:gd name="connsiteX4" fmla="*/ 1751 w 10804"/>
                    <a:gd name="connsiteY4" fmla="*/ 8808 h 10000"/>
                    <a:gd name="connsiteX5" fmla="*/ 4144 w 10804"/>
                    <a:gd name="connsiteY5" fmla="*/ 1656 h 10000"/>
                    <a:gd name="connsiteX6" fmla="*/ 5179 w 10804"/>
                    <a:gd name="connsiteY6" fmla="*/ 1453 h 10000"/>
                    <a:gd name="connsiteX7" fmla="*/ 4398 w 10804"/>
                    <a:gd name="connsiteY7" fmla="*/ 0 h 10000"/>
                    <a:gd name="connsiteX8" fmla="*/ 4398 w 10804"/>
                    <a:gd name="connsiteY8" fmla="*/ 0 h 10000"/>
                    <a:gd name="connsiteX9" fmla="*/ 4398 w 10804"/>
                    <a:gd name="connsiteY9" fmla="*/ 0 h 10000"/>
                    <a:gd name="connsiteX10" fmla="*/ 3351 w 10804"/>
                    <a:gd name="connsiteY10" fmla="*/ 0 h 10000"/>
                    <a:gd name="connsiteX11" fmla="*/ 3351 w 10804"/>
                    <a:gd name="connsiteY11" fmla="*/ 600 h 10000"/>
                    <a:gd name="connsiteX12" fmla="*/ 3665 w 10804"/>
                    <a:gd name="connsiteY12" fmla="*/ 600 h 10000"/>
                    <a:gd name="connsiteX13" fmla="*/ 0 w 10804"/>
                    <a:gd name="connsiteY13" fmla="*/ 9621 h 10000"/>
                    <a:gd name="connsiteX0" fmla="*/ 0 w 9100"/>
                    <a:gd name="connsiteY0" fmla="*/ 9621 h 10000"/>
                    <a:gd name="connsiteX1" fmla="*/ 1854 w 9100"/>
                    <a:gd name="connsiteY1" fmla="*/ 9621 h 10000"/>
                    <a:gd name="connsiteX2" fmla="*/ 9100 w 9100"/>
                    <a:gd name="connsiteY2" fmla="*/ 7882 h 10000"/>
                    <a:gd name="connsiteX3" fmla="*/ 1751 w 9100"/>
                    <a:gd name="connsiteY3" fmla="*/ 8808 h 10000"/>
                    <a:gd name="connsiteX4" fmla="*/ 4144 w 9100"/>
                    <a:gd name="connsiteY4" fmla="*/ 1656 h 10000"/>
                    <a:gd name="connsiteX5" fmla="*/ 5179 w 9100"/>
                    <a:gd name="connsiteY5" fmla="*/ 1453 h 10000"/>
                    <a:gd name="connsiteX6" fmla="*/ 4398 w 9100"/>
                    <a:gd name="connsiteY6" fmla="*/ 0 h 10000"/>
                    <a:gd name="connsiteX7" fmla="*/ 4398 w 9100"/>
                    <a:gd name="connsiteY7" fmla="*/ 0 h 10000"/>
                    <a:gd name="connsiteX8" fmla="*/ 4398 w 9100"/>
                    <a:gd name="connsiteY8" fmla="*/ 0 h 10000"/>
                    <a:gd name="connsiteX9" fmla="*/ 3351 w 9100"/>
                    <a:gd name="connsiteY9" fmla="*/ 0 h 10000"/>
                    <a:gd name="connsiteX10" fmla="*/ 3351 w 9100"/>
                    <a:gd name="connsiteY10" fmla="*/ 600 h 10000"/>
                    <a:gd name="connsiteX11" fmla="*/ 3665 w 9100"/>
                    <a:gd name="connsiteY11" fmla="*/ 600 h 10000"/>
                    <a:gd name="connsiteX12" fmla="*/ 0 w 9100"/>
                    <a:gd name="connsiteY12" fmla="*/ 9621 h 10000"/>
                    <a:gd name="connsiteX0" fmla="*/ 0 w 5691"/>
                    <a:gd name="connsiteY0" fmla="*/ 9621 h 10000"/>
                    <a:gd name="connsiteX1" fmla="*/ 2037 w 5691"/>
                    <a:gd name="connsiteY1" fmla="*/ 9621 h 10000"/>
                    <a:gd name="connsiteX2" fmla="*/ 1924 w 5691"/>
                    <a:gd name="connsiteY2" fmla="*/ 8808 h 10000"/>
                    <a:gd name="connsiteX3" fmla="*/ 4554 w 5691"/>
                    <a:gd name="connsiteY3" fmla="*/ 1656 h 10000"/>
                    <a:gd name="connsiteX4" fmla="*/ 5691 w 5691"/>
                    <a:gd name="connsiteY4" fmla="*/ 1453 h 10000"/>
                    <a:gd name="connsiteX5" fmla="*/ 4833 w 5691"/>
                    <a:gd name="connsiteY5" fmla="*/ 0 h 10000"/>
                    <a:gd name="connsiteX6" fmla="*/ 4833 w 5691"/>
                    <a:gd name="connsiteY6" fmla="*/ 0 h 10000"/>
                    <a:gd name="connsiteX7" fmla="*/ 4833 w 5691"/>
                    <a:gd name="connsiteY7" fmla="*/ 0 h 10000"/>
                    <a:gd name="connsiteX8" fmla="*/ 3682 w 5691"/>
                    <a:gd name="connsiteY8" fmla="*/ 0 h 10000"/>
                    <a:gd name="connsiteX9" fmla="*/ 3682 w 5691"/>
                    <a:gd name="connsiteY9" fmla="*/ 600 h 10000"/>
                    <a:gd name="connsiteX10" fmla="*/ 4027 w 5691"/>
                    <a:gd name="connsiteY10" fmla="*/ 600 h 10000"/>
                    <a:gd name="connsiteX11" fmla="*/ 0 w 5691"/>
                    <a:gd name="connsiteY11" fmla="*/ 9621 h 10000"/>
                    <a:gd name="connsiteX0" fmla="*/ 0 w 10000"/>
                    <a:gd name="connsiteY0" fmla="*/ 9621 h 10000"/>
                    <a:gd name="connsiteX1" fmla="*/ 3579 w 10000"/>
                    <a:gd name="connsiteY1" fmla="*/ 9621 h 10000"/>
                    <a:gd name="connsiteX2" fmla="*/ 4773 w 10000"/>
                    <a:gd name="connsiteY2" fmla="*/ 8822 h 10000"/>
                    <a:gd name="connsiteX3" fmla="*/ 8002 w 10000"/>
                    <a:gd name="connsiteY3" fmla="*/ 1656 h 10000"/>
                    <a:gd name="connsiteX4" fmla="*/ 10000 w 10000"/>
                    <a:gd name="connsiteY4" fmla="*/ 1453 h 10000"/>
                    <a:gd name="connsiteX5" fmla="*/ 8492 w 10000"/>
                    <a:gd name="connsiteY5" fmla="*/ 0 h 10000"/>
                    <a:gd name="connsiteX6" fmla="*/ 8492 w 10000"/>
                    <a:gd name="connsiteY6" fmla="*/ 0 h 10000"/>
                    <a:gd name="connsiteX7" fmla="*/ 8492 w 10000"/>
                    <a:gd name="connsiteY7" fmla="*/ 0 h 10000"/>
                    <a:gd name="connsiteX8" fmla="*/ 6470 w 10000"/>
                    <a:gd name="connsiteY8" fmla="*/ 0 h 10000"/>
                    <a:gd name="connsiteX9" fmla="*/ 6470 w 10000"/>
                    <a:gd name="connsiteY9" fmla="*/ 600 h 10000"/>
                    <a:gd name="connsiteX10" fmla="*/ 7076 w 10000"/>
                    <a:gd name="connsiteY10" fmla="*/ 600 h 10000"/>
                    <a:gd name="connsiteX11" fmla="*/ 0 w 10000"/>
                    <a:gd name="connsiteY11" fmla="*/ 9621 h 10000"/>
                    <a:gd name="connsiteX0" fmla="*/ 384 w 10384"/>
                    <a:gd name="connsiteY0" fmla="*/ 9621 h 10991"/>
                    <a:gd name="connsiteX1" fmla="*/ 5157 w 10384"/>
                    <a:gd name="connsiteY1" fmla="*/ 8822 h 10991"/>
                    <a:gd name="connsiteX2" fmla="*/ 8386 w 10384"/>
                    <a:gd name="connsiteY2" fmla="*/ 1656 h 10991"/>
                    <a:gd name="connsiteX3" fmla="*/ 10384 w 10384"/>
                    <a:gd name="connsiteY3" fmla="*/ 1453 h 10991"/>
                    <a:gd name="connsiteX4" fmla="*/ 8876 w 10384"/>
                    <a:gd name="connsiteY4" fmla="*/ 0 h 10991"/>
                    <a:gd name="connsiteX5" fmla="*/ 8876 w 10384"/>
                    <a:gd name="connsiteY5" fmla="*/ 0 h 10991"/>
                    <a:gd name="connsiteX6" fmla="*/ 8876 w 10384"/>
                    <a:gd name="connsiteY6" fmla="*/ 0 h 10991"/>
                    <a:gd name="connsiteX7" fmla="*/ 6854 w 10384"/>
                    <a:gd name="connsiteY7" fmla="*/ 0 h 10991"/>
                    <a:gd name="connsiteX8" fmla="*/ 6854 w 10384"/>
                    <a:gd name="connsiteY8" fmla="*/ 600 h 10991"/>
                    <a:gd name="connsiteX9" fmla="*/ 7460 w 10384"/>
                    <a:gd name="connsiteY9" fmla="*/ 600 h 10991"/>
                    <a:gd name="connsiteX10" fmla="*/ 384 w 10384"/>
                    <a:gd name="connsiteY10" fmla="*/ 9621 h 10991"/>
                    <a:gd name="connsiteX0" fmla="*/ 384 w 10384"/>
                    <a:gd name="connsiteY0" fmla="*/ 9621 h 11747"/>
                    <a:gd name="connsiteX1" fmla="*/ 3964 w 10384"/>
                    <a:gd name="connsiteY1" fmla="*/ 10420 h 11747"/>
                    <a:gd name="connsiteX2" fmla="*/ 8386 w 10384"/>
                    <a:gd name="connsiteY2" fmla="*/ 1656 h 11747"/>
                    <a:gd name="connsiteX3" fmla="*/ 10384 w 10384"/>
                    <a:gd name="connsiteY3" fmla="*/ 1453 h 11747"/>
                    <a:gd name="connsiteX4" fmla="*/ 8876 w 10384"/>
                    <a:gd name="connsiteY4" fmla="*/ 0 h 11747"/>
                    <a:gd name="connsiteX5" fmla="*/ 8876 w 10384"/>
                    <a:gd name="connsiteY5" fmla="*/ 0 h 11747"/>
                    <a:gd name="connsiteX6" fmla="*/ 8876 w 10384"/>
                    <a:gd name="connsiteY6" fmla="*/ 0 h 11747"/>
                    <a:gd name="connsiteX7" fmla="*/ 6854 w 10384"/>
                    <a:gd name="connsiteY7" fmla="*/ 0 h 11747"/>
                    <a:gd name="connsiteX8" fmla="*/ 6854 w 10384"/>
                    <a:gd name="connsiteY8" fmla="*/ 600 h 11747"/>
                    <a:gd name="connsiteX9" fmla="*/ 7460 w 10384"/>
                    <a:gd name="connsiteY9" fmla="*/ 600 h 11747"/>
                    <a:gd name="connsiteX10" fmla="*/ 384 w 10384"/>
                    <a:gd name="connsiteY10" fmla="*/ 9621 h 11747"/>
                    <a:gd name="connsiteX0" fmla="*/ 384 w 10384"/>
                    <a:gd name="connsiteY0" fmla="*/ 9621 h 10991"/>
                    <a:gd name="connsiteX1" fmla="*/ 3964 w 10384"/>
                    <a:gd name="connsiteY1" fmla="*/ 10420 h 10991"/>
                    <a:gd name="connsiteX2" fmla="*/ 8386 w 10384"/>
                    <a:gd name="connsiteY2" fmla="*/ 1656 h 10991"/>
                    <a:gd name="connsiteX3" fmla="*/ 10384 w 10384"/>
                    <a:gd name="connsiteY3" fmla="*/ 1453 h 10991"/>
                    <a:gd name="connsiteX4" fmla="*/ 8876 w 10384"/>
                    <a:gd name="connsiteY4" fmla="*/ 0 h 10991"/>
                    <a:gd name="connsiteX5" fmla="*/ 8876 w 10384"/>
                    <a:gd name="connsiteY5" fmla="*/ 0 h 10991"/>
                    <a:gd name="connsiteX6" fmla="*/ 8876 w 10384"/>
                    <a:gd name="connsiteY6" fmla="*/ 0 h 10991"/>
                    <a:gd name="connsiteX7" fmla="*/ 6854 w 10384"/>
                    <a:gd name="connsiteY7" fmla="*/ 0 h 10991"/>
                    <a:gd name="connsiteX8" fmla="*/ 6854 w 10384"/>
                    <a:gd name="connsiteY8" fmla="*/ 600 h 10991"/>
                    <a:gd name="connsiteX9" fmla="*/ 7460 w 10384"/>
                    <a:gd name="connsiteY9" fmla="*/ 600 h 10991"/>
                    <a:gd name="connsiteX10" fmla="*/ 384 w 10384"/>
                    <a:gd name="connsiteY10" fmla="*/ 9621 h 1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84" h="10991">
                      <a:moveTo>
                        <a:pt x="384" y="9621"/>
                      </a:moveTo>
                      <a:cubicBezTo>
                        <a:pt x="0" y="10991"/>
                        <a:pt x="1323" y="9845"/>
                        <a:pt x="3964" y="10420"/>
                      </a:cubicBezTo>
                      <a:lnTo>
                        <a:pt x="8386" y="1656"/>
                      </a:lnTo>
                      <a:lnTo>
                        <a:pt x="10384" y="1453"/>
                      </a:lnTo>
                      <a:lnTo>
                        <a:pt x="8876" y="0"/>
                      </a:lnTo>
                      <a:lnTo>
                        <a:pt x="8876" y="0"/>
                      </a:lnTo>
                      <a:lnTo>
                        <a:pt x="8876" y="0"/>
                      </a:lnTo>
                      <a:lnTo>
                        <a:pt x="6854" y="0"/>
                      </a:lnTo>
                      <a:lnTo>
                        <a:pt x="6854" y="600"/>
                      </a:lnTo>
                      <a:lnTo>
                        <a:pt x="7460" y="600"/>
                      </a:lnTo>
                      <a:lnTo>
                        <a:pt x="384" y="9621"/>
                      </a:lnTo>
                      <a:close/>
                    </a:path>
                  </a:pathLst>
                </a:custGeom>
                <a:solidFill>
                  <a:srgbClr val="000000"/>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solidFill>
                      <a:schemeClr val="bg1"/>
                    </a:solidFill>
                    <a:latin typeface="Arial Unicode MS" pitchFamily="50" charset="-127"/>
                    <a:ea typeface="Arial Unicode MS" pitchFamily="50" charset="-127"/>
                    <a:cs typeface="Arial" pitchFamily="34" charset="0"/>
                  </a:endParaRPr>
                </a:p>
              </p:txBody>
            </p:sp>
          </p:grpSp>
        </p:grpSp>
        <p:pic>
          <p:nvPicPr>
            <p:cNvPr id="9238" name="Picture 2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92380" y="3649013"/>
              <a:ext cx="1349375" cy="1340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1" name="직선 화살표 연결선 10"/>
            <p:cNvCxnSpPr/>
            <p:nvPr/>
          </p:nvCxnSpPr>
          <p:spPr>
            <a:xfrm rot="16200000" flipH="1">
              <a:off x="3303777" y="2892948"/>
              <a:ext cx="1368852" cy="1152334"/>
            </a:xfrm>
            <a:prstGeom prst="straightConnector1">
              <a:avLst/>
            </a:prstGeom>
            <a:ln w="19050">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 name="직선 화살표 연결선 11"/>
            <p:cNvCxnSpPr/>
            <p:nvPr/>
          </p:nvCxnSpPr>
          <p:spPr>
            <a:xfrm rot="16200000" flipH="1">
              <a:off x="3484773" y="2784964"/>
              <a:ext cx="1295804" cy="1152334"/>
            </a:xfrm>
            <a:prstGeom prst="straightConnector1">
              <a:avLst/>
            </a:prstGeom>
            <a:ln w="190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3" name="그룹 11"/>
            <p:cNvGrpSpPr>
              <a:grpSpLocks/>
            </p:cNvGrpSpPr>
            <p:nvPr/>
          </p:nvGrpSpPr>
          <p:grpSpPr bwMode="auto">
            <a:xfrm>
              <a:off x="1756278" y="2691141"/>
              <a:ext cx="720080" cy="813856"/>
              <a:chOff x="1403648" y="2039080"/>
              <a:chExt cx="720080" cy="813856"/>
            </a:xfrm>
          </p:grpSpPr>
          <p:sp>
            <p:nvSpPr>
              <p:cNvPr id="22" name="원호 21"/>
              <p:cNvSpPr/>
              <p:nvPr/>
            </p:nvSpPr>
            <p:spPr>
              <a:xfrm>
                <a:off x="1403648" y="2276872"/>
                <a:ext cx="576064" cy="576064"/>
              </a:xfrm>
              <a:prstGeom prst="arc">
                <a:avLst>
                  <a:gd name="adj1" fmla="val 15990491"/>
                  <a:gd name="adj2" fmla="val 0"/>
                </a:avLst>
              </a:prstGeom>
              <a:ln w="25400"/>
              <a:scene3d>
                <a:camera prst="orthographicFront">
                  <a:rot lat="10800000" lon="10800000" rev="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defPPr>
                  <a:defRPr lang="ko-KR"/>
                </a:defPPr>
                <a:lvl1pPr algn="l" rtl="0" fontAlgn="base" latinLnBrk="1">
                  <a:spcBef>
                    <a:spcPct val="0"/>
                  </a:spcBef>
                  <a:spcAft>
                    <a:spcPct val="0"/>
                  </a:spcAft>
                  <a:defRPr kumimoji="1" kern="1200">
                    <a:solidFill>
                      <a:schemeClr val="tx1"/>
                    </a:solidFill>
                    <a:latin typeface="+mn-lt"/>
                    <a:ea typeface="+mn-ea"/>
                    <a:cs typeface="+mn-cs"/>
                  </a:defRPr>
                </a:lvl1pPr>
                <a:lvl2pPr marL="457200" algn="l" rtl="0" fontAlgn="base" latinLnBrk="1">
                  <a:spcBef>
                    <a:spcPct val="0"/>
                  </a:spcBef>
                  <a:spcAft>
                    <a:spcPct val="0"/>
                  </a:spcAft>
                  <a:defRPr kumimoji="1" kern="1200">
                    <a:solidFill>
                      <a:schemeClr val="tx1"/>
                    </a:solidFill>
                    <a:latin typeface="+mn-lt"/>
                    <a:ea typeface="+mn-ea"/>
                    <a:cs typeface="+mn-cs"/>
                  </a:defRPr>
                </a:lvl2pPr>
                <a:lvl3pPr marL="914400" algn="l" rtl="0" fontAlgn="base" latinLnBrk="1">
                  <a:spcBef>
                    <a:spcPct val="0"/>
                  </a:spcBef>
                  <a:spcAft>
                    <a:spcPct val="0"/>
                  </a:spcAft>
                  <a:defRPr kumimoji="1" kern="1200">
                    <a:solidFill>
                      <a:schemeClr val="tx1"/>
                    </a:solidFill>
                    <a:latin typeface="+mn-lt"/>
                    <a:ea typeface="+mn-ea"/>
                    <a:cs typeface="+mn-cs"/>
                  </a:defRPr>
                </a:lvl3pPr>
                <a:lvl4pPr marL="1371600" algn="l" rtl="0" fontAlgn="base" latinLnBrk="1">
                  <a:spcBef>
                    <a:spcPct val="0"/>
                  </a:spcBef>
                  <a:spcAft>
                    <a:spcPct val="0"/>
                  </a:spcAft>
                  <a:defRPr kumimoji="1" kern="1200">
                    <a:solidFill>
                      <a:schemeClr val="tx1"/>
                    </a:solidFill>
                    <a:latin typeface="+mn-lt"/>
                    <a:ea typeface="+mn-ea"/>
                    <a:cs typeface="+mn-cs"/>
                  </a:defRPr>
                </a:lvl4pPr>
                <a:lvl5pPr marL="1828800" algn="l" rtl="0" fontAlgn="base" latinLnBrk="1">
                  <a:spcBef>
                    <a:spcPct val="0"/>
                  </a:spcBef>
                  <a:spcAft>
                    <a:spcPct val="0"/>
                  </a:spcAft>
                  <a:defRPr kumimoji="1" kern="1200">
                    <a:solidFill>
                      <a:schemeClr val="tx1"/>
                    </a:solidFill>
                    <a:latin typeface="+mn-lt"/>
                    <a:ea typeface="+mn-ea"/>
                    <a:cs typeface="+mn-cs"/>
                  </a:defRPr>
                </a:lvl5pPr>
                <a:lvl6pPr marL="2286000" algn="l" defTabSz="914400" rtl="0" eaLnBrk="1" latinLnBrk="1" hangingPunct="1">
                  <a:defRPr kumimoji="1" kern="1200">
                    <a:solidFill>
                      <a:schemeClr val="tx1"/>
                    </a:solidFill>
                    <a:latin typeface="+mn-lt"/>
                    <a:ea typeface="+mn-ea"/>
                    <a:cs typeface="+mn-cs"/>
                  </a:defRPr>
                </a:lvl6pPr>
                <a:lvl7pPr marL="2743200" algn="l" defTabSz="914400" rtl="0" eaLnBrk="1" latinLnBrk="1" hangingPunct="1">
                  <a:defRPr kumimoji="1" kern="1200">
                    <a:solidFill>
                      <a:schemeClr val="tx1"/>
                    </a:solidFill>
                    <a:latin typeface="+mn-lt"/>
                    <a:ea typeface="+mn-ea"/>
                    <a:cs typeface="+mn-cs"/>
                  </a:defRPr>
                </a:lvl7pPr>
                <a:lvl8pPr marL="3200400" algn="l" defTabSz="914400" rtl="0" eaLnBrk="1" latinLnBrk="1" hangingPunct="1">
                  <a:defRPr kumimoji="1" kern="1200">
                    <a:solidFill>
                      <a:schemeClr val="tx1"/>
                    </a:solidFill>
                    <a:latin typeface="+mn-lt"/>
                    <a:ea typeface="+mn-ea"/>
                    <a:cs typeface="+mn-cs"/>
                  </a:defRPr>
                </a:lvl8pPr>
                <a:lvl9pPr marL="3657600" algn="l" defTabSz="914400" rtl="0" eaLnBrk="1" latinLnBrk="1" hangingPunct="1">
                  <a:defRPr kumimoji="1" kern="1200">
                    <a:solidFill>
                      <a:schemeClr val="tx1"/>
                    </a:solidFill>
                    <a:latin typeface="+mn-lt"/>
                    <a:ea typeface="+mn-ea"/>
                    <a:cs typeface="+mn-cs"/>
                  </a:defRPr>
                </a:lvl9pPr>
              </a:lstStyle>
              <a:p>
                <a:pPr algn="ctr">
                  <a:defRPr/>
                </a:pPr>
                <a:endParaRPr lang="ko-KR" altLang="en-US" dirty="0">
                  <a:solidFill>
                    <a:schemeClr val="bg1"/>
                  </a:solidFill>
                  <a:latin typeface="Arial Unicode MS" pitchFamily="50" charset="-127"/>
                  <a:ea typeface="Arial Unicode MS" pitchFamily="50" charset="-127"/>
                  <a:cs typeface="Arial" pitchFamily="34" charset="0"/>
                </a:endParaRPr>
              </a:p>
            </p:txBody>
          </p:sp>
          <p:sp>
            <p:nvSpPr>
              <p:cNvPr id="23" name="원호 22"/>
              <p:cNvSpPr/>
              <p:nvPr/>
            </p:nvSpPr>
            <p:spPr>
              <a:xfrm>
                <a:off x="1619672" y="2132856"/>
                <a:ext cx="432048" cy="432048"/>
              </a:xfrm>
              <a:prstGeom prst="arc">
                <a:avLst>
                  <a:gd name="adj1" fmla="val 15990491"/>
                  <a:gd name="adj2" fmla="val 0"/>
                </a:avLst>
              </a:prstGeom>
              <a:ln w="25400"/>
              <a:scene3d>
                <a:camera prst="orthographicFront">
                  <a:rot lat="10800000" lon="10800000" rev="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defPPr>
                  <a:defRPr lang="ko-KR"/>
                </a:defPPr>
                <a:lvl1pPr algn="l" rtl="0" fontAlgn="base" latinLnBrk="1">
                  <a:spcBef>
                    <a:spcPct val="0"/>
                  </a:spcBef>
                  <a:spcAft>
                    <a:spcPct val="0"/>
                  </a:spcAft>
                  <a:defRPr kumimoji="1" kern="1200">
                    <a:solidFill>
                      <a:schemeClr val="tx1"/>
                    </a:solidFill>
                    <a:latin typeface="+mn-lt"/>
                    <a:ea typeface="+mn-ea"/>
                    <a:cs typeface="+mn-cs"/>
                  </a:defRPr>
                </a:lvl1pPr>
                <a:lvl2pPr marL="457200" algn="l" rtl="0" fontAlgn="base" latinLnBrk="1">
                  <a:spcBef>
                    <a:spcPct val="0"/>
                  </a:spcBef>
                  <a:spcAft>
                    <a:spcPct val="0"/>
                  </a:spcAft>
                  <a:defRPr kumimoji="1" kern="1200">
                    <a:solidFill>
                      <a:schemeClr val="tx1"/>
                    </a:solidFill>
                    <a:latin typeface="+mn-lt"/>
                    <a:ea typeface="+mn-ea"/>
                    <a:cs typeface="+mn-cs"/>
                  </a:defRPr>
                </a:lvl2pPr>
                <a:lvl3pPr marL="914400" algn="l" rtl="0" fontAlgn="base" latinLnBrk="1">
                  <a:spcBef>
                    <a:spcPct val="0"/>
                  </a:spcBef>
                  <a:spcAft>
                    <a:spcPct val="0"/>
                  </a:spcAft>
                  <a:defRPr kumimoji="1" kern="1200">
                    <a:solidFill>
                      <a:schemeClr val="tx1"/>
                    </a:solidFill>
                    <a:latin typeface="+mn-lt"/>
                    <a:ea typeface="+mn-ea"/>
                    <a:cs typeface="+mn-cs"/>
                  </a:defRPr>
                </a:lvl3pPr>
                <a:lvl4pPr marL="1371600" algn="l" rtl="0" fontAlgn="base" latinLnBrk="1">
                  <a:spcBef>
                    <a:spcPct val="0"/>
                  </a:spcBef>
                  <a:spcAft>
                    <a:spcPct val="0"/>
                  </a:spcAft>
                  <a:defRPr kumimoji="1" kern="1200">
                    <a:solidFill>
                      <a:schemeClr val="tx1"/>
                    </a:solidFill>
                    <a:latin typeface="+mn-lt"/>
                    <a:ea typeface="+mn-ea"/>
                    <a:cs typeface="+mn-cs"/>
                  </a:defRPr>
                </a:lvl4pPr>
                <a:lvl5pPr marL="1828800" algn="l" rtl="0" fontAlgn="base" latinLnBrk="1">
                  <a:spcBef>
                    <a:spcPct val="0"/>
                  </a:spcBef>
                  <a:spcAft>
                    <a:spcPct val="0"/>
                  </a:spcAft>
                  <a:defRPr kumimoji="1" kern="1200">
                    <a:solidFill>
                      <a:schemeClr val="tx1"/>
                    </a:solidFill>
                    <a:latin typeface="+mn-lt"/>
                    <a:ea typeface="+mn-ea"/>
                    <a:cs typeface="+mn-cs"/>
                  </a:defRPr>
                </a:lvl5pPr>
                <a:lvl6pPr marL="2286000" algn="l" defTabSz="914400" rtl="0" eaLnBrk="1" latinLnBrk="1" hangingPunct="1">
                  <a:defRPr kumimoji="1" kern="1200">
                    <a:solidFill>
                      <a:schemeClr val="tx1"/>
                    </a:solidFill>
                    <a:latin typeface="+mn-lt"/>
                    <a:ea typeface="+mn-ea"/>
                    <a:cs typeface="+mn-cs"/>
                  </a:defRPr>
                </a:lvl6pPr>
                <a:lvl7pPr marL="2743200" algn="l" defTabSz="914400" rtl="0" eaLnBrk="1" latinLnBrk="1" hangingPunct="1">
                  <a:defRPr kumimoji="1" kern="1200">
                    <a:solidFill>
                      <a:schemeClr val="tx1"/>
                    </a:solidFill>
                    <a:latin typeface="+mn-lt"/>
                    <a:ea typeface="+mn-ea"/>
                    <a:cs typeface="+mn-cs"/>
                  </a:defRPr>
                </a:lvl7pPr>
                <a:lvl8pPr marL="3200400" algn="l" defTabSz="914400" rtl="0" eaLnBrk="1" latinLnBrk="1" hangingPunct="1">
                  <a:defRPr kumimoji="1" kern="1200">
                    <a:solidFill>
                      <a:schemeClr val="tx1"/>
                    </a:solidFill>
                    <a:latin typeface="+mn-lt"/>
                    <a:ea typeface="+mn-ea"/>
                    <a:cs typeface="+mn-cs"/>
                  </a:defRPr>
                </a:lvl8pPr>
                <a:lvl9pPr marL="3657600" algn="l" defTabSz="914400" rtl="0" eaLnBrk="1" latinLnBrk="1" hangingPunct="1">
                  <a:defRPr kumimoji="1" kern="1200">
                    <a:solidFill>
                      <a:schemeClr val="tx1"/>
                    </a:solidFill>
                    <a:latin typeface="+mn-lt"/>
                    <a:ea typeface="+mn-ea"/>
                    <a:cs typeface="+mn-cs"/>
                  </a:defRPr>
                </a:lvl9pPr>
              </a:lstStyle>
              <a:p>
                <a:pPr algn="ctr">
                  <a:defRPr/>
                </a:pPr>
                <a:endParaRPr lang="ko-KR" altLang="en-US" dirty="0">
                  <a:solidFill>
                    <a:schemeClr val="bg1"/>
                  </a:solidFill>
                  <a:latin typeface="Arial Unicode MS" pitchFamily="50" charset="-127"/>
                  <a:ea typeface="Arial Unicode MS" pitchFamily="50" charset="-127"/>
                  <a:cs typeface="Arial" pitchFamily="34" charset="0"/>
                </a:endParaRPr>
              </a:p>
            </p:txBody>
          </p:sp>
          <p:sp>
            <p:nvSpPr>
              <p:cNvPr id="24" name="원호 23"/>
              <p:cNvSpPr/>
              <p:nvPr/>
            </p:nvSpPr>
            <p:spPr>
              <a:xfrm>
                <a:off x="1835696" y="2039080"/>
                <a:ext cx="288032" cy="288032"/>
              </a:xfrm>
              <a:prstGeom prst="arc">
                <a:avLst>
                  <a:gd name="adj1" fmla="val 15990491"/>
                  <a:gd name="adj2" fmla="val 0"/>
                </a:avLst>
              </a:prstGeom>
              <a:ln w="25400"/>
              <a:scene3d>
                <a:camera prst="orthographicFront">
                  <a:rot lat="10800000" lon="10800000" rev="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defPPr>
                  <a:defRPr lang="ko-KR"/>
                </a:defPPr>
                <a:lvl1pPr algn="l" rtl="0" fontAlgn="base" latinLnBrk="1">
                  <a:spcBef>
                    <a:spcPct val="0"/>
                  </a:spcBef>
                  <a:spcAft>
                    <a:spcPct val="0"/>
                  </a:spcAft>
                  <a:defRPr kumimoji="1" kern="1200">
                    <a:solidFill>
                      <a:schemeClr val="tx1"/>
                    </a:solidFill>
                    <a:latin typeface="+mn-lt"/>
                    <a:ea typeface="+mn-ea"/>
                    <a:cs typeface="+mn-cs"/>
                  </a:defRPr>
                </a:lvl1pPr>
                <a:lvl2pPr marL="457200" algn="l" rtl="0" fontAlgn="base" latinLnBrk="1">
                  <a:spcBef>
                    <a:spcPct val="0"/>
                  </a:spcBef>
                  <a:spcAft>
                    <a:spcPct val="0"/>
                  </a:spcAft>
                  <a:defRPr kumimoji="1" kern="1200">
                    <a:solidFill>
                      <a:schemeClr val="tx1"/>
                    </a:solidFill>
                    <a:latin typeface="+mn-lt"/>
                    <a:ea typeface="+mn-ea"/>
                    <a:cs typeface="+mn-cs"/>
                  </a:defRPr>
                </a:lvl2pPr>
                <a:lvl3pPr marL="914400" algn="l" rtl="0" fontAlgn="base" latinLnBrk="1">
                  <a:spcBef>
                    <a:spcPct val="0"/>
                  </a:spcBef>
                  <a:spcAft>
                    <a:spcPct val="0"/>
                  </a:spcAft>
                  <a:defRPr kumimoji="1" kern="1200">
                    <a:solidFill>
                      <a:schemeClr val="tx1"/>
                    </a:solidFill>
                    <a:latin typeface="+mn-lt"/>
                    <a:ea typeface="+mn-ea"/>
                    <a:cs typeface="+mn-cs"/>
                  </a:defRPr>
                </a:lvl3pPr>
                <a:lvl4pPr marL="1371600" algn="l" rtl="0" fontAlgn="base" latinLnBrk="1">
                  <a:spcBef>
                    <a:spcPct val="0"/>
                  </a:spcBef>
                  <a:spcAft>
                    <a:spcPct val="0"/>
                  </a:spcAft>
                  <a:defRPr kumimoji="1" kern="1200">
                    <a:solidFill>
                      <a:schemeClr val="tx1"/>
                    </a:solidFill>
                    <a:latin typeface="+mn-lt"/>
                    <a:ea typeface="+mn-ea"/>
                    <a:cs typeface="+mn-cs"/>
                  </a:defRPr>
                </a:lvl4pPr>
                <a:lvl5pPr marL="1828800" algn="l" rtl="0" fontAlgn="base" latinLnBrk="1">
                  <a:spcBef>
                    <a:spcPct val="0"/>
                  </a:spcBef>
                  <a:spcAft>
                    <a:spcPct val="0"/>
                  </a:spcAft>
                  <a:defRPr kumimoji="1" kern="1200">
                    <a:solidFill>
                      <a:schemeClr val="tx1"/>
                    </a:solidFill>
                    <a:latin typeface="+mn-lt"/>
                    <a:ea typeface="+mn-ea"/>
                    <a:cs typeface="+mn-cs"/>
                  </a:defRPr>
                </a:lvl5pPr>
                <a:lvl6pPr marL="2286000" algn="l" defTabSz="914400" rtl="0" eaLnBrk="1" latinLnBrk="1" hangingPunct="1">
                  <a:defRPr kumimoji="1" kern="1200">
                    <a:solidFill>
                      <a:schemeClr val="tx1"/>
                    </a:solidFill>
                    <a:latin typeface="+mn-lt"/>
                    <a:ea typeface="+mn-ea"/>
                    <a:cs typeface="+mn-cs"/>
                  </a:defRPr>
                </a:lvl6pPr>
                <a:lvl7pPr marL="2743200" algn="l" defTabSz="914400" rtl="0" eaLnBrk="1" latinLnBrk="1" hangingPunct="1">
                  <a:defRPr kumimoji="1" kern="1200">
                    <a:solidFill>
                      <a:schemeClr val="tx1"/>
                    </a:solidFill>
                    <a:latin typeface="+mn-lt"/>
                    <a:ea typeface="+mn-ea"/>
                    <a:cs typeface="+mn-cs"/>
                  </a:defRPr>
                </a:lvl7pPr>
                <a:lvl8pPr marL="3200400" algn="l" defTabSz="914400" rtl="0" eaLnBrk="1" latinLnBrk="1" hangingPunct="1">
                  <a:defRPr kumimoji="1" kern="1200">
                    <a:solidFill>
                      <a:schemeClr val="tx1"/>
                    </a:solidFill>
                    <a:latin typeface="+mn-lt"/>
                    <a:ea typeface="+mn-ea"/>
                    <a:cs typeface="+mn-cs"/>
                  </a:defRPr>
                </a:lvl8pPr>
                <a:lvl9pPr marL="3657600" algn="l" defTabSz="914400" rtl="0" eaLnBrk="1" latinLnBrk="1" hangingPunct="1">
                  <a:defRPr kumimoji="1" kern="1200">
                    <a:solidFill>
                      <a:schemeClr val="tx1"/>
                    </a:solidFill>
                    <a:latin typeface="+mn-lt"/>
                    <a:ea typeface="+mn-ea"/>
                    <a:cs typeface="+mn-cs"/>
                  </a:defRPr>
                </a:lvl9pPr>
              </a:lstStyle>
              <a:p>
                <a:pPr algn="ctr">
                  <a:defRPr/>
                </a:pPr>
                <a:endParaRPr lang="ko-KR" altLang="en-US" dirty="0">
                  <a:solidFill>
                    <a:schemeClr val="bg1"/>
                  </a:solidFill>
                  <a:latin typeface="Arial Unicode MS" pitchFamily="50" charset="-127"/>
                  <a:ea typeface="Arial Unicode MS" pitchFamily="50" charset="-127"/>
                  <a:cs typeface="Arial" pitchFamily="34" charset="0"/>
                </a:endParaRPr>
              </a:p>
            </p:txBody>
          </p:sp>
        </p:grpSp>
        <p:pic>
          <p:nvPicPr>
            <p:cNvPr id="9242" name="Picture 3" descr="coms_3_2"/>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xmlns="" val="0"/>
                </a:ext>
              </a:extLst>
            </a:blip>
            <a:srcRect l="24921" t="16281" r="23878" b="13817"/>
            <a:stretch>
              <a:fillRect/>
            </a:stretch>
          </p:blipFill>
          <p:spPr bwMode="auto">
            <a:xfrm>
              <a:off x="2841569" y="1895412"/>
              <a:ext cx="1703444" cy="9645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4" name="그룹 13"/>
            <p:cNvGrpSpPr>
              <a:grpSpLocks/>
            </p:cNvGrpSpPr>
            <p:nvPr/>
          </p:nvGrpSpPr>
          <p:grpSpPr bwMode="auto">
            <a:xfrm>
              <a:off x="6188482" y="4286256"/>
              <a:ext cx="1679817" cy="988409"/>
              <a:chOff x="6117044" y="4429132"/>
              <a:chExt cx="1679817" cy="988409"/>
            </a:xfrm>
          </p:grpSpPr>
          <p:pic>
            <p:nvPicPr>
              <p:cNvPr id="9245" name="Picture 2" descr="C:\Documents and Settings\이소영\Local Settings\Temporary Internet Files\Content.IE5\CCOVM2ZI\MC900434845[1].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117044" y="4429132"/>
                <a:ext cx="787392" cy="7873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46" name="Picture 2" descr="C:\Documents and Settings\이소영\Local Settings\Temporary Internet Files\Content.IE5\CCOVM2ZI\MC900434845[1].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284938" y="4487273"/>
                <a:ext cx="787392" cy="7873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47" name="Picture 2" descr="C:\Documents and Settings\이소영\Local Settings\Temporary Internet Files\Content.IE5\CCOVM2ZI\MC900434845[1].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500826" y="4535739"/>
                <a:ext cx="787392" cy="7873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48" name="Picture 2" descr="C:\Documents and Settings\이소영\Local Settings\Temporary Internet Files\Content.IE5\CCOVM2ZI\MC900434845[1].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759986" y="4570434"/>
                <a:ext cx="787392" cy="7873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49" name="Picture 2" descr="C:\Documents and Settings\이소영\Local Settings\Temporary Internet Files\Content.IE5\CCOVM2ZI\MC900434845[1].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009469" y="4630149"/>
                <a:ext cx="787392" cy="7873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16" name="직선 연결선 15"/>
            <p:cNvCxnSpPr/>
            <p:nvPr/>
          </p:nvCxnSpPr>
          <p:spPr>
            <a:xfrm>
              <a:off x="5143976" y="4714103"/>
              <a:ext cx="999263" cy="1587"/>
            </a:xfrm>
            <a:prstGeom prst="line">
              <a:avLst/>
            </a:prstGeom>
            <a:ln w="508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9225" name="Rectangle 6"/>
          <p:cNvSpPr>
            <a:spLocks noChangeArrowheads="1"/>
          </p:cNvSpPr>
          <p:nvPr/>
        </p:nvSpPr>
        <p:spPr bwMode="auto">
          <a:xfrm>
            <a:off x="263526" y="836712"/>
            <a:ext cx="8700962" cy="7335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spcBef>
                <a:spcPts val="175"/>
              </a:spcBef>
              <a:buFont typeface="Wingdings" pitchFamily="2" charset="2"/>
              <a:buChar char="à"/>
            </a:pPr>
            <a:r>
              <a:rPr lang="en-US" altLang="ko-KR" sz="2000" dirty="0">
                <a:solidFill>
                  <a:schemeClr val="bg1"/>
                </a:solidFill>
                <a:latin typeface="Arial Unicode MS" pitchFamily="50" charset="-127"/>
                <a:ea typeface="Arial Unicode MS" pitchFamily="50" charset="-127"/>
                <a:cs typeface="Arial" pitchFamily="34" charset="0"/>
              </a:rPr>
              <a:t> One for the next generation Meteorological Imager </a:t>
            </a:r>
          </a:p>
          <a:p>
            <a:pPr>
              <a:spcBef>
                <a:spcPts val="175"/>
              </a:spcBef>
              <a:buFont typeface="Wingdings" pitchFamily="2" charset="2"/>
              <a:buChar char="à"/>
            </a:pPr>
            <a:r>
              <a:rPr lang="en-US" altLang="ko-KR" sz="2000" dirty="0">
                <a:solidFill>
                  <a:schemeClr val="bg1"/>
                </a:solidFill>
                <a:latin typeface="Arial Unicode MS" pitchFamily="50" charset="-127"/>
                <a:ea typeface="Arial Unicode MS" pitchFamily="50" charset="-127"/>
                <a:cs typeface="Arial" pitchFamily="34" charset="0"/>
              </a:rPr>
              <a:t> The other for the Ocean and Atmospheric Trace Gas monitoring</a:t>
            </a:r>
          </a:p>
        </p:txBody>
      </p:sp>
      <p:sp>
        <p:nvSpPr>
          <p:cNvPr id="51" name="Text Box 7"/>
          <p:cNvSpPr txBox="1">
            <a:spLocks noChangeArrowheads="1"/>
          </p:cNvSpPr>
          <p:nvPr/>
        </p:nvSpPr>
        <p:spPr bwMode="auto">
          <a:xfrm>
            <a:off x="3644901" y="5654253"/>
            <a:ext cx="1790700" cy="369332"/>
          </a:xfrm>
          <a:prstGeom prst="rect">
            <a:avLst/>
          </a:prstGeom>
          <a:noFill/>
          <a:ln w="9525">
            <a:noFill/>
            <a:miter lim="800000"/>
            <a:headEnd/>
            <a:tailEnd/>
          </a:ln>
        </p:spPr>
        <p:txBody>
          <a:bodyPr>
            <a:spAutoFit/>
          </a:bodyPr>
          <a:lstStyle>
            <a:defPPr>
              <a:defRPr lang="ko-KR"/>
            </a:defPPr>
            <a:lvl1pPr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5pPr>
            <a:lvl6pPr marL="2286000" algn="l" defTabSz="914400" rtl="0" eaLnBrk="1" latinLnBrk="1" hangingPunct="1">
              <a:defRPr kumimoji="1" b="1" kern="1200">
                <a:solidFill>
                  <a:schemeClr val="tx1"/>
                </a:solidFill>
                <a:latin typeface="굴림" pitchFamily="50" charset="-127"/>
                <a:ea typeface="굴림" pitchFamily="50" charset="-127"/>
                <a:cs typeface="+mn-cs"/>
              </a:defRPr>
            </a:lvl6pPr>
            <a:lvl7pPr marL="2743200" algn="l" defTabSz="914400" rtl="0" eaLnBrk="1" latinLnBrk="1" hangingPunct="1">
              <a:defRPr kumimoji="1" b="1" kern="1200">
                <a:solidFill>
                  <a:schemeClr val="tx1"/>
                </a:solidFill>
                <a:latin typeface="굴림" pitchFamily="50" charset="-127"/>
                <a:ea typeface="굴림" pitchFamily="50" charset="-127"/>
                <a:cs typeface="+mn-cs"/>
              </a:defRPr>
            </a:lvl7pPr>
            <a:lvl8pPr marL="3200400" algn="l" defTabSz="914400" rtl="0" eaLnBrk="1" latinLnBrk="1" hangingPunct="1">
              <a:defRPr kumimoji="1" b="1" kern="1200">
                <a:solidFill>
                  <a:schemeClr val="tx1"/>
                </a:solidFill>
                <a:latin typeface="굴림" pitchFamily="50" charset="-127"/>
                <a:ea typeface="굴림" pitchFamily="50" charset="-127"/>
                <a:cs typeface="+mn-cs"/>
              </a:defRPr>
            </a:lvl8pPr>
            <a:lvl9pPr marL="3657600" algn="l" defTabSz="914400" rtl="0" eaLnBrk="1" latinLnBrk="1" hangingPunct="1">
              <a:defRPr kumimoji="1" b="1" kern="1200">
                <a:solidFill>
                  <a:schemeClr val="tx1"/>
                </a:solidFill>
                <a:latin typeface="굴림" pitchFamily="50" charset="-127"/>
                <a:ea typeface="굴림" pitchFamily="50" charset="-127"/>
                <a:cs typeface="+mn-cs"/>
              </a:defRPr>
            </a:lvl9pPr>
          </a:lstStyle>
          <a:p>
            <a:pPr algn="ctr" fontAlgn="auto" latinLnBrk="0">
              <a:spcBef>
                <a:spcPct val="50000"/>
              </a:spcBef>
              <a:spcAft>
                <a:spcPts val="0"/>
              </a:spcAft>
              <a:defRPr/>
            </a:pPr>
            <a:r>
              <a:rPr kumimoji="0" lang="en-US" altLang="ko-KR" b="0" kern="0" spc="-150" dirty="0" smtClean="0">
                <a:solidFill>
                  <a:schemeClr val="bg1"/>
                </a:solidFill>
                <a:latin typeface="Arial Unicode MS" pitchFamily="50" charset="-127"/>
                <a:ea typeface="Arial Unicode MS" pitchFamily="50" charset="-127"/>
                <a:cs typeface="Arial" pitchFamily="34" charset="0"/>
              </a:rPr>
              <a:t>Ground Segment</a:t>
            </a:r>
          </a:p>
        </p:txBody>
      </p:sp>
      <p:sp>
        <p:nvSpPr>
          <p:cNvPr id="52" name="TextBox 51"/>
          <p:cNvSpPr txBox="1"/>
          <p:nvPr/>
        </p:nvSpPr>
        <p:spPr>
          <a:xfrm>
            <a:off x="5724525" y="5670127"/>
            <a:ext cx="2287806" cy="369332"/>
          </a:xfrm>
          <a:prstGeom prst="rect">
            <a:avLst/>
          </a:prstGeom>
          <a:noFill/>
        </p:spPr>
        <p:txBody>
          <a:bodyPr wrap="none">
            <a:spAutoFit/>
          </a:bodyPr>
          <a:lstStyle/>
          <a:p>
            <a:pPr>
              <a:defRPr/>
            </a:pPr>
            <a:r>
              <a:rPr kumimoji="0" lang="en-US" altLang="ko-KR" kern="0" spc="-150" dirty="0">
                <a:solidFill>
                  <a:schemeClr val="bg1"/>
                </a:solidFill>
                <a:latin typeface="Arial Unicode MS" pitchFamily="50" charset="-127"/>
                <a:ea typeface="Arial Unicode MS" pitchFamily="50" charset="-127"/>
                <a:cs typeface="Arial" pitchFamily="34" charset="0"/>
              </a:rPr>
              <a:t>Data Processing System</a:t>
            </a:r>
            <a:endParaRPr kumimoji="0" lang="ko-KR" altLang="en-US" kern="0" spc="-150" dirty="0">
              <a:solidFill>
                <a:schemeClr val="bg1"/>
              </a:solidFill>
              <a:latin typeface="Arial Unicode MS" pitchFamily="50" charset="-127"/>
              <a:ea typeface="Arial Unicode MS" pitchFamily="50" charset="-127"/>
              <a:cs typeface="Arial" pitchFamily="34" charset="0"/>
            </a:endParaRPr>
          </a:p>
        </p:txBody>
      </p:sp>
      <p:sp>
        <p:nvSpPr>
          <p:cNvPr id="53" name="Freeform 6"/>
          <p:cNvSpPr>
            <a:spLocks/>
          </p:cNvSpPr>
          <p:nvPr/>
        </p:nvSpPr>
        <p:spPr bwMode="auto">
          <a:xfrm rot="10800000" flipH="1" flipV="1">
            <a:off x="3336926" y="2652290"/>
            <a:ext cx="396875" cy="63500"/>
          </a:xfrm>
          <a:custGeom>
            <a:avLst/>
            <a:gdLst>
              <a:gd name="T0" fmla="*/ 0 w 272"/>
              <a:gd name="T1" fmla="*/ 129 h 181"/>
              <a:gd name="T2" fmla="*/ 83 w 272"/>
              <a:gd name="T3" fmla="*/ 0 h 181"/>
              <a:gd name="T4" fmla="*/ 248 w 272"/>
              <a:gd name="T5" fmla="*/ 0 h 181"/>
              <a:gd name="T6" fmla="*/ 0 60000 65536"/>
              <a:gd name="T7" fmla="*/ 0 60000 65536"/>
              <a:gd name="T8" fmla="*/ 0 60000 65536"/>
              <a:gd name="T9" fmla="*/ 0 w 272"/>
              <a:gd name="T10" fmla="*/ 0 h 181"/>
              <a:gd name="T11" fmla="*/ 272 w 272"/>
              <a:gd name="T12" fmla="*/ 181 h 181"/>
            </a:gdLst>
            <a:ahLst/>
            <a:cxnLst>
              <a:cxn ang="T6">
                <a:pos x="T0" y="T1"/>
              </a:cxn>
              <a:cxn ang="T7">
                <a:pos x="T2" y="T3"/>
              </a:cxn>
              <a:cxn ang="T8">
                <a:pos x="T4" y="T5"/>
              </a:cxn>
            </a:cxnLst>
            <a:rect l="T9" t="T10" r="T11" b="T12"/>
            <a:pathLst>
              <a:path w="272" h="181">
                <a:moveTo>
                  <a:pt x="0" y="181"/>
                </a:moveTo>
                <a:lnTo>
                  <a:pt x="91" y="0"/>
                </a:lnTo>
                <a:lnTo>
                  <a:pt x="272" y="0"/>
                </a:lnTo>
              </a:path>
            </a:pathLst>
          </a:custGeom>
          <a:noFill/>
          <a:ln w="25400">
            <a:solidFill>
              <a:srgbClr val="000000"/>
            </a:solidFill>
            <a:round/>
            <a:headEnd type="triangle" w="sm" len="med"/>
            <a:tailEnd/>
          </a:ln>
        </p:spPr>
        <p:txBody>
          <a:bodyPr/>
          <a:lstStyle>
            <a:defPPr>
              <a:defRPr lang="ko-KR"/>
            </a:defPPr>
            <a:lvl1pPr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5pPr>
            <a:lvl6pPr marL="2286000" algn="l" defTabSz="914400" rtl="0" eaLnBrk="1" latinLnBrk="1" hangingPunct="1">
              <a:defRPr kumimoji="1" b="1" kern="1200">
                <a:solidFill>
                  <a:schemeClr val="tx1"/>
                </a:solidFill>
                <a:latin typeface="굴림" pitchFamily="50" charset="-127"/>
                <a:ea typeface="굴림" pitchFamily="50" charset="-127"/>
                <a:cs typeface="+mn-cs"/>
              </a:defRPr>
            </a:lvl6pPr>
            <a:lvl7pPr marL="2743200" algn="l" defTabSz="914400" rtl="0" eaLnBrk="1" latinLnBrk="1" hangingPunct="1">
              <a:defRPr kumimoji="1" b="1" kern="1200">
                <a:solidFill>
                  <a:schemeClr val="tx1"/>
                </a:solidFill>
                <a:latin typeface="굴림" pitchFamily="50" charset="-127"/>
                <a:ea typeface="굴림" pitchFamily="50" charset="-127"/>
                <a:cs typeface="+mn-cs"/>
              </a:defRPr>
            </a:lvl7pPr>
            <a:lvl8pPr marL="3200400" algn="l" defTabSz="914400" rtl="0" eaLnBrk="1" latinLnBrk="1" hangingPunct="1">
              <a:defRPr kumimoji="1" b="1" kern="1200">
                <a:solidFill>
                  <a:schemeClr val="tx1"/>
                </a:solidFill>
                <a:latin typeface="굴림" pitchFamily="50" charset="-127"/>
                <a:ea typeface="굴림" pitchFamily="50" charset="-127"/>
                <a:cs typeface="+mn-cs"/>
              </a:defRPr>
            </a:lvl8pPr>
            <a:lvl9pPr marL="3657600" algn="l" defTabSz="914400" rtl="0" eaLnBrk="1" latinLnBrk="1" hangingPunct="1">
              <a:defRPr kumimoji="1" b="1" kern="1200">
                <a:solidFill>
                  <a:schemeClr val="tx1"/>
                </a:solidFill>
                <a:latin typeface="굴림" pitchFamily="50" charset="-127"/>
                <a:ea typeface="굴림" pitchFamily="50" charset="-127"/>
                <a:cs typeface="+mn-cs"/>
              </a:defRPr>
            </a:lvl9pPr>
          </a:lstStyle>
          <a:p>
            <a:pPr fontAlgn="auto" latinLnBrk="0">
              <a:spcBef>
                <a:spcPts val="0"/>
              </a:spcBef>
              <a:spcAft>
                <a:spcPts val="0"/>
              </a:spcAft>
              <a:defRPr/>
            </a:pPr>
            <a:endParaRPr kumimoji="0" lang="ko-KR" altLang="en-US" b="0" kern="0" dirty="0">
              <a:solidFill>
                <a:schemeClr val="bg1"/>
              </a:solidFill>
              <a:latin typeface="Arial Unicode MS" pitchFamily="50" charset="-127"/>
              <a:ea typeface="Arial Unicode MS" pitchFamily="50" charset="-127"/>
              <a:cs typeface="Arial" pitchFamily="34" charset="0"/>
            </a:endParaRPr>
          </a:p>
        </p:txBody>
      </p:sp>
      <p:sp>
        <p:nvSpPr>
          <p:cNvPr id="54" name="TextBox 53"/>
          <p:cNvSpPr txBox="1"/>
          <p:nvPr/>
        </p:nvSpPr>
        <p:spPr>
          <a:xfrm>
            <a:off x="2620062" y="1648228"/>
            <a:ext cx="684803" cy="369332"/>
          </a:xfrm>
          <a:prstGeom prst="rect">
            <a:avLst/>
          </a:prstGeom>
          <a:noFill/>
        </p:spPr>
        <p:txBody>
          <a:bodyPr wrap="none">
            <a:spAutoFit/>
          </a:bodyPr>
          <a:lstStyle/>
          <a:p>
            <a:pPr>
              <a:defRPr/>
            </a:pPr>
            <a:r>
              <a:rPr kumimoji="0" lang="en-US" altLang="ko-KR" b="1" kern="0" dirty="0">
                <a:solidFill>
                  <a:srgbClr val="FF0000"/>
                </a:solidFill>
                <a:effectLst>
                  <a:outerShdw blurRad="38100" dist="38100" dir="2700000" algn="tl">
                    <a:srgbClr val="000000">
                      <a:alpha val="43137"/>
                    </a:srgbClr>
                  </a:outerShdw>
                </a:effectLst>
                <a:latin typeface="Arial Unicode MS" pitchFamily="50" charset="-127"/>
                <a:ea typeface="Arial Unicode MS" pitchFamily="50" charset="-127"/>
                <a:cs typeface="Arial" pitchFamily="34" charset="0"/>
              </a:rPr>
              <a:t>KMA</a:t>
            </a:r>
          </a:p>
        </p:txBody>
      </p:sp>
      <p:pic>
        <p:nvPicPr>
          <p:cNvPr id="55" name="Picture 2" descr="D:\박준동\report\2011\업무보고\후속위성\COMS2-B.gif"/>
          <p:cNvPicPr>
            <a:picLocks noChangeAspect="1" noChangeArrowheads="1"/>
          </p:cNvPicPr>
          <p:nvPr/>
        </p:nvPicPr>
        <p:blipFill>
          <a:blip r:embed="rId6" cstate="print">
            <a:lum bright="35000" contrast="-35000"/>
          </a:blip>
          <a:srcRect/>
          <a:stretch>
            <a:fillRect/>
          </a:stretch>
        </p:blipFill>
        <p:spPr bwMode="auto">
          <a:xfrm>
            <a:off x="6432686" y="2222893"/>
            <a:ext cx="1414474" cy="928694"/>
          </a:xfrm>
          <a:prstGeom prst="rect">
            <a:avLst/>
          </a:prstGeom>
          <a:noFill/>
          <a:scene3d>
            <a:camera prst="orthographicFront">
              <a:rot lat="0" lon="0" rev="0"/>
            </a:camera>
            <a:lightRig rig="threePt" dir="t"/>
          </a:scene3d>
        </p:spPr>
      </p:pic>
      <p:sp>
        <p:nvSpPr>
          <p:cNvPr id="56" name="Text Box 7"/>
          <p:cNvSpPr txBox="1">
            <a:spLocks noChangeArrowheads="1"/>
          </p:cNvSpPr>
          <p:nvPr/>
        </p:nvSpPr>
        <p:spPr bwMode="auto">
          <a:xfrm>
            <a:off x="6011864" y="3293640"/>
            <a:ext cx="2447925" cy="646331"/>
          </a:xfrm>
          <a:prstGeom prst="rect">
            <a:avLst/>
          </a:prstGeom>
          <a:noFill/>
          <a:ln w="9525">
            <a:noFill/>
            <a:miter lim="800000"/>
            <a:headEnd/>
            <a:tailEnd/>
          </a:ln>
        </p:spPr>
        <p:txBody>
          <a:bodyPr>
            <a:spAutoFit/>
          </a:bodyPr>
          <a:lstStyle>
            <a:defPPr>
              <a:defRPr lang="ko-KR"/>
            </a:defPPr>
            <a:lvl1pPr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5pPr>
            <a:lvl6pPr marL="2286000" algn="l" defTabSz="914400" rtl="0" eaLnBrk="1" latinLnBrk="1" hangingPunct="1">
              <a:defRPr kumimoji="1" b="1" kern="1200">
                <a:solidFill>
                  <a:schemeClr val="tx1"/>
                </a:solidFill>
                <a:latin typeface="굴림" pitchFamily="50" charset="-127"/>
                <a:ea typeface="굴림" pitchFamily="50" charset="-127"/>
                <a:cs typeface="+mn-cs"/>
              </a:defRPr>
            </a:lvl6pPr>
            <a:lvl7pPr marL="2743200" algn="l" defTabSz="914400" rtl="0" eaLnBrk="1" latinLnBrk="1" hangingPunct="1">
              <a:defRPr kumimoji="1" b="1" kern="1200">
                <a:solidFill>
                  <a:schemeClr val="tx1"/>
                </a:solidFill>
                <a:latin typeface="굴림" pitchFamily="50" charset="-127"/>
                <a:ea typeface="굴림" pitchFamily="50" charset="-127"/>
                <a:cs typeface="+mn-cs"/>
              </a:defRPr>
            </a:lvl7pPr>
            <a:lvl8pPr marL="3200400" algn="l" defTabSz="914400" rtl="0" eaLnBrk="1" latinLnBrk="1" hangingPunct="1">
              <a:defRPr kumimoji="1" b="1" kern="1200">
                <a:solidFill>
                  <a:schemeClr val="tx1"/>
                </a:solidFill>
                <a:latin typeface="굴림" pitchFamily="50" charset="-127"/>
                <a:ea typeface="굴림" pitchFamily="50" charset="-127"/>
                <a:cs typeface="+mn-cs"/>
              </a:defRPr>
            </a:lvl8pPr>
            <a:lvl9pPr marL="3657600" algn="l" defTabSz="914400" rtl="0" eaLnBrk="1" latinLnBrk="1" hangingPunct="1">
              <a:defRPr kumimoji="1" b="1" kern="1200">
                <a:solidFill>
                  <a:schemeClr val="tx1"/>
                </a:solidFill>
                <a:latin typeface="굴림" pitchFamily="50" charset="-127"/>
                <a:ea typeface="굴림" pitchFamily="50" charset="-127"/>
                <a:cs typeface="+mn-cs"/>
              </a:defRPr>
            </a:lvl9pPr>
          </a:lstStyle>
          <a:p>
            <a:pPr algn="ctr" fontAlgn="auto" latinLnBrk="0">
              <a:spcBef>
                <a:spcPts val="0"/>
              </a:spcBef>
              <a:spcAft>
                <a:spcPts val="0"/>
              </a:spcAft>
              <a:defRPr/>
            </a:pPr>
            <a:r>
              <a:rPr kumimoji="0" lang="en-US" altLang="ko-KR" b="0" kern="0" dirty="0" smtClean="0">
                <a:solidFill>
                  <a:schemeClr val="bg1"/>
                </a:solidFill>
                <a:latin typeface="Arial Unicode MS" pitchFamily="50" charset="-127"/>
                <a:ea typeface="Arial Unicode MS" pitchFamily="50" charset="-127"/>
                <a:cs typeface="Arial" pitchFamily="34" charset="0"/>
              </a:rPr>
              <a:t>Ocean /</a:t>
            </a:r>
          </a:p>
          <a:p>
            <a:pPr algn="ctr" fontAlgn="auto" latinLnBrk="0">
              <a:spcBef>
                <a:spcPts val="0"/>
              </a:spcBef>
              <a:spcAft>
                <a:spcPts val="0"/>
              </a:spcAft>
              <a:defRPr/>
            </a:pPr>
            <a:r>
              <a:rPr kumimoji="0" lang="en-US" altLang="ko-KR" b="0" kern="0" dirty="0" smtClean="0">
                <a:solidFill>
                  <a:schemeClr val="bg1"/>
                </a:solidFill>
                <a:latin typeface="Arial Unicode MS" pitchFamily="50" charset="-127"/>
                <a:ea typeface="Arial Unicode MS" pitchFamily="50" charset="-127"/>
                <a:cs typeface="Arial" pitchFamily="34" charset="0"/>
              </a:rPr>
              <a:t>Environmental Sensor</a:t>
            </a:r>
          </a:p>
        </p:txBody>
      </p:sp>
      <p:sp>
        <p:nvSpPr>
          <p:cNvPr id="57" name="Text Box 7"/>
          <p:cNvSpPr txBox="1">
            <a:spLocks noChangeArrowheads="1"/>
          </p:cNvSpPr>
          <p:nvPr/>
        </p:nvSpPr>
        <p:spPr bwMode="auto">
          <a:xfrm>
            <a:off x="2555876" y="3366665"/>
            <a:ext cx="2520950" cy="368300"/>
          </a:xfrm>
          <a:prstGeom prst="rect">
            <a:avLst/>
          </a:prstGeom>
          <a:noFill/>
          <a:ln w="9525">
            <a:noFill/>
            <a:miter lim="800000"/>
            <a:headEnd/>
            <a:tailEnd/>
          </a:ln>
        </p:spPr>
        <p:txBody>
          <a:bodyPr>
            <a:spAutoFit/>
          </a:bodyPr>
          <a:lstStyle>
            <a:defPPr>
              <a:defRPr lang="ko-KR"/>
            </a:defPPr>
            <a:lvl1pPr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5pPr>
            <a:lvl6pPr marL="2286000" algn="l" defTabSz="914400" rtl="0" eaLnBrk="1" latinLnBrk="1" hangingPunct="1">
              <a:defRPr kumimoji="1" b="1" kern="1200">
                <a:solidFill>
                  <a:schemeClr val="tx1"/>
                </a:solidFill>
                <a:latin typeface="굴림" pitchFamily="50" charset="-127"/>
                <a:ea typeface="굴림" pitchFamily="50" charset="-127"/>
                <a:cs typeface="+mn-cs"/>
              </a:defRPr>
            </a:lvl6pPr>
            <a:lvl7pPr marL="2743200" algn="l" defTabSz="914400" rtl="0" eaLnBrk="1" latinLnBrk="1" hangingPunct="1">
              <a:defRPr kumimoji="1" b="1" kern="1200">
                <a:solidFill>
                  <a:schemeClr val="tx1"/>
                </a:solidFill>
                <a:latin typeface="굴림" pitchFamily="50" charset="-127"/>
                <a:ea typeface="굴림" pitchFamily="50" charset="-127"/>
                <a:cs typeface="+mn-cs"/>
              </a:defRPr>
            </a:lvl7pPr>
            <a:lvl8pPr marL="3200400" algn="l" defTabSz="914400" rtl="0" eaLnBrk="1" latinLnBrk="1" hangingPunct="1">
              <a:defRPr kumimoji="1" b="1" kern="1200">
                <a:solidFill>
                  <a:schemeClr val="tx1"/>
                </a:solidFill>
                <a:latin typeface="굴림" pitchFamily="50" charset="-127"/>
                <a:ea typeface="굴림" pitchFamily="50" charset="-127"/>
                <a:cs typeface="+mn-cs"/>
              </a:defRPr>
            </a:lvl8pPr>
            <a:lvl9pPr marL="3657600" algn="l" defTabSz="914400" rtl="0" eaLnBrk="1" latinLnBrk="1" hangingPunct="1">
              <a:defRPr kumimoji="1" b="1" kern="1200">
                <a:solidFill>
                  <a:schemeClr val="tx1"/>
                </a:solidFill>
                <a:latin typeface="굴림" pitchFamily="50" charset="-127"/>
                <a:ea typeface="굴림" pitchFamily="50" charset="-127"/>
                <a:cs typeface="+mn-cs"/>
              </a:defRPr>
            </a:lvl9pPr>
          </a:lstStyle>
          <a:p>
            <a:pPr algn="ctr" fontAlgn="auto" latinLnBrk="0">
              <a:spcBef>
                <a:spcPct val="50000"/>
              </a:spcBef>
              <a:spcAft>
                <a:spcPts val="0"/>
              </a:spcAft>
              <a:defRPr/>
            </a:pPr>
            <a:r>
              <a:rPr kumimoji="0" lang="en-US" altLang="ko-KR" kern="0" dirty="0" smtClean="0">
                <a:solidFill>
                  <a:srgbClr val="FFFF00"/>
                </a:solidFill>
                <a:effectLst>
                  <a:outerShdw blurRad="38100" dist="38100" dir="2700000" algn="tl">
                    <a:srgbClr val="000000">
                      <a:alpha val="43137"/>
                    </a:srgbClr>
                  </a:outerShdw>
                </a:effectLst>
                <a:latin typeface="Arial Unicode MS" pitchFamily="50" charset="-127"/>
                <a:ea typeface="Arial Unicode MS" pitchFamily="50" charset="-127"/>
                <a:cs typeface="Arial" pitchFamily="34" charset="0"/>
              </a:rPr>
              <a:t>Geo-KOMPSAT-2A</a:t>
            </a:r>
          </a:p>
        </p:txBody>
      </p:sp>
      <p:sp>
        <p:nvSpPr>
          <p:cNvPr id="58" name="Text Box 7"/>
          <p:cNvSpPr txBox="1">
            <a:spLocks noChangeArrowheads="1"/>
          </p:cNvSpPr>
          <p:nvPr/>
        </p:nvSpPr>
        <p:spPr bwMode="auto">
          <a:xfrm>
            <a:off x="5768975" y="2934865"/>
            <a:ext cx="2759075" cy="368300"/>
          </a:xfrm>
          <a:prstGeom prst="rect">
            <a:avLst/>
          </a:prstGeom>
          <a:noFill/>
          <a:ln w="9525">
            <a:noFill/>
            <a:miter lim="800000"/>
            <a:headEnd/>
            <a:tailEnd/>
          </a:ln>
        </p:spPr>
        <p:txBody>
          <a:bodyPr>
            <a:spAutoFit/>
          </a:bodyPr>
          <a:lstStyle>
            <a:defPPr>
              <a:defRPr lang="ko-KR"/>
            </a:defPPr>
            <a:lvl1pPr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5pPr>
            <a:lvl6pPr marL="2286000" algn="l" defTabSz="914400" rtl="0" eaLnBrk="1" latinLnBrk="1" hangingPunct="1">
              <a:defRPr kumimoji="1" b="1" kern="1200">
                <a:solidFill>
                  <a:schemeClr val="tx1"/>
                </a:solidFill>
                <a:latin typeface="굴림" pitchFamily="50" charset="-127"/>
                <a:ea typeface="굴림" pitchFamily="50" charset="-127"/>
                <a:cs typeface="+mn-cs"/>
              </a:defRPr>
            </a:lvl6pPr>
            <a:lvl7pPr marL="2743200" algn="l" defTabSz="914400" rtl="0" eaLnBrk="1" latinLnBrk="1" hangingPunct="1">
              <a:defRPr kumimoji="1" b="1" kern="1200">
                <a:solidFill>
                  <a:schemeClr val="tx1"/>
                </a:solidFill>
                <a:latin typeface="굴림" pitchFamily="50" charset="-127"/>
                <a:ea typeface="굴림" pitchFamily="50" charset="-127"/>
                <a:cs typeface="+mn-cs"/>
              </a:defRPr>
            </a:lvl7pPr>
            <a:lvl8pPr marL="3200400" algn="l" defTabSz="914400" rtl="0" eaLnBrk="1" latinLnBrk="1" hangingPunct="1">
              <a:defRPr kumimoji="1" b="1" kern="1200">
                <a:solidFill>
                  <a:schemeClr val="tx1"/>
                </a:solidFill>
                <a:latin typeface="굴림" pitchFamily="50" charset="-127"/>
                <a:ea typeface="굴림" pitchFamily="50" charset="-127"/>
                <a:cs typeface="+mn-cs"/>
              </a:defRPr>
            </a:lvl8pPr>
            <a:lvl9pPr marL="3657600" algn="l" defTabSz="914400" rtl="0" eaLnBrk="1" latinLnBrk="1" hangingPunct="1">
              <a:defRPr kumimoji="1" b="1" kern="1200">
                <a:solidFill>
                  <a:schemeClr val="tx1"/>
                </a:solidFill>
                <a:latin typeface="굴림" pitchFamily="50" charset="-127"/>
                <a:ea typeface="굴림" pitchFamily="50" charset="-127"/>
                <a:cs typeface="+mn-cs"/>
              </a:defRPr>
            </a:lvl9pPr>
          </a:lstStyle>
          <a:p>
            <a:pPr algn="ctr" fontAlgn="auto" latinLnBrk="0">
              <a:spcBef>
                <a:spcPct val="50000"/>
              </a:spcBef>
              <a:spcAft>
                <a:spcPts val="0"/>
              </a:spcAft>
              <a:defRPr/>
            </a:pPr>
            <a:r>
              <a:rPr kumimoji="0" lang="en-US" altLang="ko-KR" kern="0" dirty="0" smtClean="0">
                <a:solidFill>
                  <a:srgbClr val="FFFF00"/>
                </a:solidFill>
                <a:effectLst>
                  <a:outerShdw blurRad="38100" dist="38100" dir="2700000" algn="tl">
                    <a:srgbClr val="000000">
                      <a:alpha val="43137"/>
                    </a:srgbClr>
                  </a:outerShdw>
                </a:effectLst>
                <a:latin typeface="Arial Unicode MS" pitchFamily="50" charset="-127"/>
                <a:ea typeface="Arial Unicode MS" pitchFamily="50" charset="-127"/>
                <a:cs typeface="Arial" pitchFamily="34" charset="0"/>
              </a:rPr>
              <a:t>Geo-KOMPSAT-2B</a:t>
            </a:r>
          </a:p>
        </p:txBody>
      </p:sp>
      <p:sp>
        <p:nvSpPr>
          <p:cNvPr id="9234" name="Rectangle 6"/>
          <p:cNvSpPr>
            <a:spLocks noChangeArrowheads="1"/>
          </p:cNvSpPr>
          <p:nvPr/>
        </p:nvSpPr>
        <p:spPr bwMode="auto">
          <a:xfrm>
            <a:off x="1" y="5454227"/>
            <a:ext cx="4087813" cy="404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909638" lvl="1" indent="-452438" latinLnBrk="0">
              <a:lnSpc>
                <a:spcPts val="2600"/>
              </a:lnSpc>
              <a:spcBef>
                <a:spcPct val="20000"/>
              </a:spcBef>
            </a:pPr>
            <a:r>
              <a:rPr kumimoji="0" lang="en-US" altLang="ko-KR" sz="2000" dirty="0">
                <a:solidFill>
                  <a:schemeClr val="bg1"/>
                </a:solidFill>
                <a:latin typeface="Arial Unicode MS" pitchFamily="50" charset="-127"/>
                <a:ea typeface="HY울릉도M" pitchFamily="18" charset="-127"/>
                <a:cs typeface="Arial" pitchFamily="34" charset="0"/>
              </a:rPr>
              <a:t>2011 ~ 2017 (7 years)</a:t>
            </a:r>
          </a:p>
        </p:txBody>
      </p:sp>
      <p:sp>
        <p:nvSpPr>
          <p:cNvPr id="62" name="Rectangle 2"/>
          <p:cNvSpPr>
            <a:spLocks/>
          </p:cNvSpPr>
          <p:nvPr/>
        </p:nvSpPr>
        <p:spPr bwMode="auto">
          <a:xfrm>
            <a:off x="111600" y="190800"/>
            <a:ext cx="5832648" cy="420624"/>
          </a:xfrm>
          <a:prstGeom prst="rect">
            <a:avLst/>
          </a:prstGeom>
          <a:noFill/>
          <a:ln w="12700">
            <a:noFill/>
            <a:miter lim="800000"/>
            <a:headEnd/>
            <a:tailEnd/>
          </a:ln>
        </p:spPr>
        <p:txBody>
          <a:bodyPr lIns="0" tIns="0" rIns="0" bIns="0" anchor="ctr"/>
          <a:lstStyle/>
          <a:p>
            <a:pPr latinLnBrk="0"/>
            <a:r>
              <a:rPr kumimoji="0" lang="en-US" altLang="ko-KR" sz="2800" b="1" dirty="0" smtClean="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rPr>
              <a:t>Geo-KOMPSAT-2A Program</a:t>
            </a:r>
            <a:endParaRPr kumimoji="0" lang="en-US" altLang="ko-KR" sz="2800" b="1" dirty="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endParaRPr>
          </a:p>
        </p:txBody>
      </p:sp>
      <p:sp>
        <p:nvSpPr>
          <p:cNvPr id="59" name="TextBox 58"/>
          <p:cNvSpPr txBox="1"/>
          <p:nvPr/>
        </p:nvSpPr>
        <p:spPr>
          <a:xfrm>
            <a:off x="3708400" y="6293468"/>
            <a:ext cx="4347665" cy="307777"/>
          </a:xfrm>
          <a:prstGeom prst="rect">
            <a:avLst/>
          </a:prstGeom>
          <a:noFill/>
        </p:spPr>
        <p:txBody>
          <a:bodyPr wrap="none">
            <a:spAutoFit/>
          </a:bodyPr>
          <a:lstStyle/>
          <a:p>
            <a:pPr>
              <a:defRPr/>
            </a:pPr>
            <a:r>
              <a:rPr kumimoji="0" lang="en-US" altLang="ko-KR" sz="1400" b="1" kern="0" dirty="0">
                <a:solidFill>
                  <a:schemeClr val="bg1"/>
                </a:solidFill>
                <a:effectLst>
                  <a:outerShdw blurRad="38100" dist="38100" dir="2700000" algn="tl">
                    <a:srgbClr val="000000">
                      <a:alpha val="43137"/>
                    </a:srgbClr>
                  </a:outerShdw>
                </a:effectLst>
                <a:latin typeface="Arial Unicode MS" pitchFamily="50" charset="-127"/>
                <a:ea typeface="Arial Unicode MS" pitchFamily="50" charset="-127"/>
                <a:cs typeface="Arial" pitchFamily="34" charset="0"/>
              </a:rPr>
              <a:t> * Preliminary study has been accomplishing in </a:t>
            </a:r>
            <a:r>
              <a:rPr kumimoji="0" lang="en-US" altLang="ko-KR" sz="1400" b="1" kern="0" dirty="0" smtClean="0">
                <a:solidFill>
                  <a:schemeClr val="bg1"/>
                </a:solidFill>
                <a:effectLst>
                  <a:outerShdw blurRad="38100" dist="38100" dir="2700000" algn="tl">
                    <a:srgbClr val="000000">
                      <a:alpha val="43137"/>
                    </a:srgbClr>
                  </a:outerShdw>
                </a:effectLst>
                <a:latin typeface="Arial Unicode MS" pitchFamily="50" charset="-127"/>
                <a:ea typeface="Arial Unicode MS" pitchFamily="50" charset="-127"/>
                <a:cs typeface="Arial" pitchFamily="34" charset="0"/>
              </a:rPr>
              <a:t>2012</a:t>
            </a:r>
            <a:endParaRPr kumimoji="0" lang="en-US" altLang="ko-KR" sz="1400" b="1" kern="0" dirty="0">
              <a:solidFill>
                <a:schemeClr val="bg1"/>
              </a:solidFill>
              <a:effectLst>
                <a:outerShdw blurRad="38100" dist="38100" dir="2700000" algn="tl">
                  <a:srgbClr val="000000">
                    <a:alpha val="43137"/>
                  </a:srgbClr>
                </a:outerShdw>
              </a:effectLst>
              <a:latin typeface="Arial Unicode MS" pitchFamily="50" charset="-127"/>
              <a:ea typeface="Arial Unicode MS" pitchFamily="50" charset="-127"/>
              <a:cs typeface="Arial" pitchFamily="34"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3" name="그림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860032" y="620688"/>
            <a:ext cx="4104456" cy="3370699"/>
          </a:xfrm>
          <a:prstGeom prst="rect">
            <a:avLst/>
          </a:prstGeom>
        </p:spPr>
      </p:pic>
      <p:sp>
        <p:nvSpPr>
          <p:cNvPr id="4" name="Rectangle 2"/>
          <p:cNvSpPr>
            <a:spLocks/>
          </p:cNvSpPr>
          <p:nvPr/>
        </p:nvSpPr>
        <p:spPr bwMode="auto">
          <a:xfrm>
            <a:off x="168856" y="620688"/>
            <a:ext cx="5832648" cy="420624"/>
          </a:xfrm>
          <a:prstGeom prst="rect">
            <a:avLst/>
          </a:prstGeom>
          <a:noFill/>
          <a:ln w="12700">
            <a:noFill/>
            <a:miter lim="800000"/>
            <a:headEnd/>
            <a:tailEnd/>
          </a:ln>
        </p:spPr>
        <p:txBody>
          <a:bodyPr lIns="0" tIns="0" rIns="0" bIns="0" anchor="ctr"/>
          <a:lstStyle/>
          <a:p>
            <a:pPr latinLnBrk="0"/>
            <a:r>
              <a:rPr kumimoji="0" lang="en-US" altLang="ko-KR" sz="3600" b="1" dirty="0" smtClean="0">
                <a:gradFill flip="none" rotWithShape="1">
                  <a:gsLst>
                    <a:gs pos="0">
                      <a:schemeClr val="bg1">
                        <a:lumMod val="95000"/>
                      </a:schemeClr>
                    </a:gs>
                    <a:gs pos="70000">
                      <a:schemeClr val="bg1">
                        <a:lumMod val="85000"/>
                      </a:schemeClr>
                    </a:gs>
                    <a:gs pos="100000">
                      <a:schemeClr val="accent1">
                        <a:tint val="23500"/>
                        <a:satMod val="160000"/>
                      </a:schemeClr>
                    </a:gs>
                  </a:gsLst>
                  <a:lin ang="5400000" scaled="1"/>
                  <a:tileRect/>
                </a:gradFill>
                <a:effectLst>
                  <a:glow>
                    <a:schemeClr val="accent1"/>
                  </a:glow>
                  <a:reflection endPos="0" dist="50800" dir="5400000" sy="-100000" algn="bl" rotWithShape="0"/>
                </a:effectLst>
                <a:latin typeface="Arial Unicode MS" pitchFamily="50" charset="-127"/>
                <a:ea typeface="Arial Unicode MS" pitchFamily="50" charset="-127"/>
                <a:sym typeface="Daum_Regular" pitchFamily="2" charset="-127"/>
              </a:rPr>
              <a:t>Contents</a:t>
            </a:r>
            <a:endParaRPr kumimoji="0" lang="en-US" altLang="ko-KR" sz="3600" b="1" dirty="0">
              <a:gradFill flip="none" rotWithShape="1">
                <a:gsLst>
                  <a:gs pos="0">
                    <a:schemeClr val="bg1">
                      <a:lumMod val="95000"/>
                    </a:schemeClr>
                  </a:gs>
                  <a:gs pos="70000">
                    <a:schemeClr val="bg1">
                      <a:lumMod val="85000"/>
                    </a:schemeClr>
                  </a:gs>
                  <a:gs pos="100000">
                    <a:schemeClr val="accent1">
                      <a:tint val="23500"/>
                      <a:satMod val="160000"/>
                    </a:schemeClr>
                  </a:gs>
                </a:gsLst>
                <a:lin ang="5400000" scaled="1"/>
                <a:tileRect/>
              </a:gradFill>
              <a:effectLst>
                <a:glow>
                  <a:schemeClr val="accent1"/>
                </a:glow>
                <a:reflection endPos="0" dist="50800" dir="5400000" sy="-100000" algn="bl" rotWithShape="0"/>
              </a:effectLst>
              <a:latin typeface="Arial Unicode MS" pitchFamily="50" charset="-127"/>
              <a:ea typeface="Arial Unicode MS" pitchFamily="50" charset="-127"/>
              <a:sym typeface="Daum_Regular" pitchFamily="2" charset="-127"/>
            </a:endParaRPr>
          </a:p>
        </p:txBody>
      </p:sp>
      <p:sp>
        <p:nvSpPr>
          <p:cNvPr id="5" name="Rectangle 2"/>
          <p:cNvSpPr>
            <a:spLocks/>
          </p:cNvSpPr>
          <p:nvPr/>
        </p:nvSpPr>
        <p:spPr bwMode="auto">
          <a:xfrm>
            <a:off x="251520" y="1556792"/>
            <a:ext cx="5546887" cy="3672408"/>
          </a:xfrm>
          <a:prstGeom prst="rect">
            <a:avLst/>
          </a:prstGeom>
          <a:noFill/>
          <a:ln w="12700">
            <a:noFill/>
            <a:miter lim="800000"/>
            <a:headEnd/>
            <a:tailEnd/>
          </a:ln>
        </p:spPr>
        <p:txBody>
          <a:bodyPr lIns="0" tIns="0" rIns="0" bIns="0" anchor="ctr"/>
          <a:lstStyle/>
          <a:p>
            <a:pPr marL="457200" indent="-457200" latinLnBrk="0">
              <a:buAutoNum type="arabicPeriod"/>
            </a:pPr>
            <a:r>
              <a:rPr kumimoji="0" lang="en-US" altLang="ko-KR" sz="2800" b="1" dirty="0" smtClean="0">
                <a:gradFill flip="none" rotWithShape="1">
                  <a:gsLst>
                    <a:gs pos="0">
                      <a:schemeClr val="bg1">
                        <a:lumMod val="75000"/>
                      </a:schemeClr>
                    </a:gs>
                    <a:gs pos="50000">
                      <a:schemeClr val="bg1">
                        <a:lumMod val="75000"/>
                      </a:schemeClr>
                    </a:gs>
                    <a:gs pos="100000">
                      <a:schemeClr val="accent1">
                        <a:tint val="23500"/>
                        <a:satMod val="160000"/>
                      </a:schemeClr>
                    </a:gs>
                  </a:gsLst>
                  <a:lin ang="16200000" scaled="1"/>
                  <a:tileRect/>
                </a:gradFill>
                <a:effectLst>
                  <a:glow>
                    <a:schemeClr val="accent1"/>
                  </a:glow>
                  <a:reflection endPos="0" dist="50800" dir="5400000" sy="-100000" algn="bl" rotWithShape="0"/>
                </a:effectLst>
                <a:latin typeface="Arial Unicode MS" pitchFamily="50" charset="-127"/>
                <a:ea typeface="Arial Unicode MS" pitchFamily="50" charset="-127"/>
                <a:sym typeface="Daum_Regular" pitchFamily="2" charset="-127"/>
              </a:rPr>
              <a:t>Current Status of COMS</a:t>
            </a:r>
          </a:p>
          <a:p>
            <a:pPr marL="457200" indent="-457200" latinLnBrk="0">
              <a:buAutoNum type="arabicPeriod"/>
            </a:pPr>
            <a:endParaRPr kumimoji="0" lang="en-US" altLang="ko-KR" sz="2800" b="1" dirty="0">
              <a:gradFill flip="none" rotWithShape="1">
                <a:gsLst>
                  <a:gs pos="0">
                    <a:schemeClr val="bg1">
                      <a:lumMod val="75000"/>
                    </a:schemeClr>
                  </a:gs>
                  <a:gs pos="50000">
                    <a:schemeClr val="bg1">
                      <a:lumMod val="75000"/>
                    </a:schemeClr>
                  </a:gs>
                  <a:gs pos="100000">
                    <a:schemeClr val="accent1">
                      <a:tint val="23500"/>
                      <a:satMod val="160000"/>
                    </a:schemeClr>
                  </a:gs>
                </a:gsLst>
                <a:lin ang="16200000" scaled="1"/>
                <a:tileRect/>
              </a:gradFill>
              <a:effectLst>
                <a:glow>
                  <a:schemeClr val="accent1"/>
                </a:glow>
                <a:reflection endPos="0" dist="50800" dir="5400000" sy="-100000" algn="bl" rotWithShape="0"/>
              </a:effectLst>
              <a:latin typeface="Arial Unicode MS" pitchFamily="50" charset="-127"/>
              <a:ea typeface="Arial Unicode MS" pitchFamily="50" charset="-127"/>
              <a:sym typeface="Daum_Regular" pitchFamily="2" charset="-127"/>
            </a:endParaRPr>
          </a:p>
          <a:p>
            <a:pPr marL="457200" indent="-457200" latinLnBrk="0">
              <a:buAutoNum type="arabicPeriod"/>
            </a:pPr>
            <a:r>
              <a:rPr kumimoji="0" lang="en-US" altLang="ko-KR" sz="2800" b="1" dirty="0" smtClean="0">
                <a:gradFill flip="none" rotWithShape="1">
                  <a:gsLst>
                    <a:gs pos="0">
                      <a:schemeClr val="bg1">
                        <a:lumMod val="75000"/>
                      </a:schemeClr>
                    </a:gs>
                    <a:gs pos="50000">
                      <a:schemeClr val="bg1">
                        <a:lumMod val="75000"/>
                      </a:schemeClr>
                    </a:gs>
                    <a:gs pos="100000">
                      <a:schemeClr val="accent1">
                        <a:tint val="23500"/>
                        <a:satMod val="160000"/>
                      </a:schemeClr>
                    </a:gs>
                  </a:gsLst>
                  <a:lin ang="16200000" scaled="1"/>
                  <a:tileRect/>
                </a:gradFill>
                <a:effectLst>
                  <a:glow>
                    <a:schemeClr val="accent1"/>
                  </a:glow>
                  <a:reflection endPos="0" dist="50800" dir="5400000" sy="-100000" algn="bl" rotWithShape="0"/>
                </a:effectLst>
                <a:latin typeface="Arial Unicode MS" pitchFamily="50" charset="-127"/>
                <a:ea typeface="Arial Unicode MS" pitchFamily="50" charset="-127"/>
                <a:sym typeface="Daum_Regular" pitchFamily="2" charset="-127"/>
              </a:rPr>
              <a:t>Utilization of COMS data</a:t>
            </a:r>
          </a:p>
          <a:p>
            <a:pPr marL="457200" indent="-457200" latinLnBrk="0">
              <a:buAutoNum type="arabicPeriod"/>
            </a:pPr>
            <a:endParaRPr kumimoji="0" lang="en-US" altLang="ko-KR" sz="2800" b="1" dirty="0">
              <a:gradFill flip="none" rotWithShape="1">
                <a:gsLst>
                  <a:gs pos="0">
                    <a:schemeClr val="bg1">
                      <a:lumMod val="75000"/>
                    </a:schemeClr>
                  </a:gs>
                  <a:gs pos="50000">
                    <a:schemeClr val="bg1">
                      <a:lumMod val="75000"/>
                    </a:schemeClr>
                  </a:gs>
                  <a:gs pos="100000">
                    <a:schemeClr val="accent1">
                      <a:tint val="23500"/>
                      <a:satMod val="160000"/>
                    </a:schemeClr>
                  </a:gs>
                </a:gsLst>
                <a:lin ang="16200000" scaled="1"/>
                <a:tileRect/>
              </a:gradFill>
              <a:effectLst>
                <a:glow>
                  <a:schemeClr val="accent1"/>
                </a:glow>
                <a:reflection endPos="0" dist="50800" dir="5400000" sy="-100000" algn="bl" rotWithShape="0"/>
              </a:effectLst>
              <a:latin typeface="Arial Unicode MS" pitchFamily="50" charset="-127"/>
              <a:ea typeface="Arial Unicode MS" pitchFamily="50" charset="-127"/>
              <a:sym typeface="Daum_Regular" pitchFamily="2" charset="-127"/>
            </a:endParaRPr>
          </a:p>
          <a:p>
            <a:pPr marL="457200" indent="-457200" latinLnBrk="0">
              <a:buAutoNum type="arabicPeriod"/>
            </a:pPr>
            <a:r>
              <a:rPr kumimoji="0" lang="en-US" altLang="ko-KR" sz="2800" b="1" dirty="0" smtClean="0">
                <a:gradFill flip="none" rotWithShape="1">
                  <a:gsLst>
                    <a:gs pos="0">
                      <a:schemeClr val="bg1">
                        <a:lumMod val="75000"/>
                      </a:schemeClr>
                    </a:gs>
                    <a:gs pos="50000">
                      <a:schemeClr val="bg1">
                        <a:lumMod val="75000"/>
                      </a:schemeClr>
                    </a:gs>
                    <a:gs pos="100000">
                      <a:schemeClr val="accent1">
                        <a:tint val="23500"/>
                        <a:satMod val="160000"/>
                      </a:schemeClr>
                    </a:gs>
                  </a:gsLst>
                  <a:lin ang="16200000" scaled="1"/>
                  <a:tileRect/>
                </a:gradFill>
                <a:effectLst>
                  <a:glow>
                    <a:schemeClr val="accent1"/>
                  </a:glow>
                  <a:reflection endPos="0" dist="50800" dir="5400000" sy="-100000" algn="bl" rotWithShape="0"/>
                </a:effectLst>
                <a:latin typeface="Arial Unicode MS" pitchFamily="50" charset="-127"/>
                <a:ea typeface="Arial Unicode MS" pitchFamily="50" charset="-127"/>
                <a:sym typeface="Daum_Regular" pitchFamily="2" charset="-127"/>
              </a:rPr>
              <a:t>Plan for Geo-KOMPSAT-2A</a:t>
            </a:r>
            <a:endParaRPr kumimoji="0" lang="en-US" altLang="ko-KR" sz="2800" b="1" dirty="0" smtClean="0">
              <a:gradFill flip="none" rotWithShape="1">
                <a:gsLst>
                  <a:gs pos="0">
                    <a:schemeClr val="bg1">
                      <a:lumMod val="75000"/>
                    </a:schemeClr>
                  </a:gs>
                  <a:gs pos="70000">
                    <a:schemeClr val="bg1">
                      <a:lumMod val="85000"/>
                    </a:schemeClr>
                  </a:gs>
                  <a:gs pos="6672">
                    <a:srgbClr val="CACACA"/>
                  </a:gs>
                  <a:gs pos="16000">
                    <a:schemeClr val="bg1">
                      <a:lumMod val="85000"/>
                    </a:schemeClr>
                  </a:gs>
                  <a:gs pos="100000">
                    <a:schemeClr val="accent1">
                      <a:tint val="23500"/>
                      <a:satMod val="160000"/>
                    </a:schemeClr>
                  </a:gs>
                </a:gsLst>
                <a:lin ang="16200000" scaled="1"/>
                <a:tileRect/>
              </a:gradFill>
              <a:effectLst>
                <a:glow>
                  <a:schemeClr val="accent1"/>
                </a:glow>
                <a:reflection endPos="0" dist="50800" dir="5400000" sy="-100000" algn="bl" rotWithShape="0"/>
              </a:effectLst>
              <a:latin typeface="Arial Unicode MS" pitchFamily="50" charset="-127"/>
              <a:ea typeface="Arial Unicode MS" pitchFamily="50" charset="-127"/>
              <a:sym typeface="Daum_Regular" pitchFamily="2" charset="-127"/>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6"/>
          <p:cNvSpPr>
            <a:spLocks noChangeArrowheads="1"/>
          </p:cNvSpPr>
          <p:nvPr/>
        </p:nvSpPr>
        <p:spPr bwMode="auto">
          <a:xfrm>
            <a:off x="361951" y="765175"/>
            <a:ext cx="8461375" cy="582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52438" indent="-452438" latinLnBrk="0">
              <a:lnSpc>
                <a:spcPts val="2600"/>
              </a:lnSpc>
              <a:spcBef>
                <a:spcPct val="20000"/>
              </a:spcBef>
              <a:buFont typeface="Wingdings" pitchFamily="2" charset="2"/>
              <a:buChar char="u"/>
            </a:pPr>
            <a:r>
              <a:rPr kumimoji="0" lang="en-US" altLang="ko-KR" sz="2000" dirty="0">
                <a:solidFill>
                  <a:schemeClr val="bg1"/>
                </a:solidFill>
                <a:latin typeface="Arial Unicode MS" pitchFamily="50" charset="-127"/>
                <a:ea typeface="Arial Unicode MS" pitchFamily="50" charset="-127"/>
                <a:cs typeface="Arial" pitchFamily="34" charset="0"/>
              </a:rPr>
              <a:t>Object</a:t>
            </a:r>
          </a:p>
          <a:p>
            <a:pPr marL="909638" lvl="1" indent="-452438" latinLnBrk="0">
              <a:lnSpc>
                <a:spcPts val="2600"/>
              </a:lnSpc>
              <a:spcBef>
                <a:spcPct val="20000"/>
              </a:spcBef>
              <a:buFont typeface="Wingdings" pitchFamily="2" charset="2"/>
              <a:buChar char="v"/>
            </a:pPr>
            <a:r>
              <a:rPr lang="en-US" altLang="ko-KR" dirty="0">
                <a:solidFill>
                  <a:schemeClr val="bg1"/>
                </a:solidFill>
                <a:latin typeface="Arial Unicode MS" pitchFamily="50" charset="-127"/>
                <a:ea typeface="Arial Unicode MS" pitchFamily="50" charset="-127"/>
                <a:cs typeface="Arial" pitchFamily="34" charset="0"/>
              </a:rPr>
              <a:t>Obtaining a geostationary meteorological satellite for continuous monitoring of meteorological phenomena</a:t>
            </a:r>
          </a:p>
          <a:p>
            <a:pPr marL="909638" lvl="1" indent="-452438" latinLnBrk="0">
              <a:lnSpc>
                <a:spcPts val="2600"/>
              </a:lnSpc>
              <a:spcBef>
                <a:spcPct val="20000"/>
              </a:spcBef>
              <a:buFont typeface="Wingdings" pitchFamily="2" charset="2"/>
              <a:buChar char="v"/>
            </a:pPr>
            <a:r>
              <a:rPr lang="en-US" altLang="ko-KR" dirty="0">
                <a:solidFill>
                  <a:schemeClr val="bg1"/>
                </a:solidFill>
                <a:latin typeface="Arial Unicode MS" pitchFamily="50" charset="-127"/>
                <a:ea typeface="Arial Unicode MS" pitchFamily="50" charset="-127"/>
                <a:cs typeface="Arial" pitchFamily="34" charset="0"/>
              </a:rPr>
              <a:t>Development of follow-on satellite for s</a:t>
            </a:r>
            <a:r>
              <a:rPr kumimoji="0" lang="en-US" altLang="ko-KR" dirty="0">
                <a:solidFill>
                  <a:schemeClr val="bg1"/>
                </a:solidFill>
                <a:latin typeface="Arial Unicode MS" pitchFamily="50" charset="-127"/>
                <a:ea typeface="Arial Unicode MS" pitchFamily="50" charset="-127"/>
                <a:cs typeface="Arial" pitchFamily="34" charset="0"/>
              </a:rPr>
              <a:t>uccession of COMS mission</a:t>
            </a:r>
          </a:p>
          <a:p>
            <a:pPr marL="452438" indent="-452438" latinLnBrk="0">
              <a:lnSpc>
                <a:spcPts val="2600"/>
              </a:lnSpc>
              <a:spcBef>
                <a:spcPct val="20000"/>
              </a:spcBef>
              <a:buFont typeface="Wingdings" pitchFamily="2" charset="2"/>
              <a:buChar char="u"/>
            </a:pPr>
            <a:r>
              <a:rPr kumimoji="0" lang="en-US" altLang="ko-KR" sz="2000" dirty="0">
                <a:solidFill>
                  <a:schemeClr val="bg1"/>
                </a:solidFill>
                <a:latin typeface="Arial Unicode MS" pitchFamily="50" charset="-127"/>
                <a:ea typeface="Arial Unicode MS" pitchFamily="50" charset="-127"/>
                <a:cs typeface="Arial" pitchFamily="34" charset="0"/>
              </a:rPr>
              <a:t>Mission</a:t>
            </a:r>
          </a:p>
          <a:p>
            <a:pPr marL="909638" lvl="1" indent="-452438" latinLnBrk="0">
              <a:lnSpc>
                <a:spcPts val="2600"/>
              </a:lnSpc>
              <a:spcBef>
                <a:spcPct val="20000"/>
              </a:spcBef>
              <a:buFont typeface="Wingdings" pitchFamily="2" charset="2"/>
              <a:buChar char="v"/>
            </a:pPr>
            <a:r>
              <a:rPr lang="en-US" altLang="ko-KR" dirty="0">
                <a:solidFill>
                  <a:schemeClr val="bg1"/>
                </a:solidFill>
                <a:latin typeface="Arial Unicode MS" pitchFamily="50" charset="-127"/>
                <a:ea typeface="Arial Unicode MS" pitchFamily="50" charset="-127"/>
                <a:cs typeface="Arial" pitchFamily="34" charset="0"/>
              </a:rPr>
              <a:t>Continuing the COMS Meteorological Mission</a:t>
            </a:r>
          </a:p>
          <a:p>
            <a:pPr marL="909638" lvl="1" indent="-452438" latinLnBrk="0">
              <a:lnSpc>
                <a:spcPts val="2600"/>
              </a:lnSpc>
              <a:spcBef>
                <a:spcPct val="20000"/>
              </a:spcBef>
              <a:buFont typeface="Wingdings" pitchFamily="2" charset="2"/>
              <a:buChar char="v"/>
            </a:pPr>
            <a:r>
              <a:rPr lang="en-US" altLang="ko-KR" dirty="0">
                <a:solidFill>
                  <a:schemeClr val="bg1"/>
                </a:solidFill>
                <a:latin typeface="Arial Unicode MS" pitchFamily="50" charset="-127"/>
                <a:ea typeface="Arial Unicode MS" pitchFamily="50" charset="-127"/>
                <a:cs typeface="Arial" pitchFamily="34" charset="0"/>
              </a:rPr>
              <a:t>Improving the Severe Weather Monitoring</a:t>
            </a:r>
          </a:p>
          <a:p>
            <a:pPr marL="1366838" lvl="2" indent="-452438" latinLnBrk="0">
              <a:lnSpc>
                <a:spcPts val="2600"/>
              </a:lnSpc>
              <a:spcBef>
                <a:spcPct val="20000"/>
              </a:spcBef>
              <a:buFont typeface="Arial" pitchFamily="34" charset="0"/>
              <a:buChar char="•"/>
            </a:pPr>
            <a:r>
              <a:rPr lang="en-US" altLang="ko-KR" dirty="0">
                <a:solidFill>
                  <a:schemeClr val="bg1"/>
                </a:solidFill>
                <a:latin typeface="Arial Unicode MS" pitchFamily="50" charset="-127"/>
                <a:ea typeface="Arial Unicode MS" pitchFamily="50" charset="-127"/>
                <a:cs typeface="Arial" pitchFamily="34" charset="0"/>
              </a:rPr>
              <a:t>Higher frequency of observation</a:t>
            </a:r>
          </a:p>
          <a:p>
            <a:pPr marL="1366838" lvl="2" indent="-452438" latinLnBrk="0">
              <a:lnSpc>
                <a:spcPts val="2600"/>
              </a:lnSpc>
              <a:spcBef>
                <a:spcPct val="20000"/>
              </a:spcBef>
              <a:buFont typeface="Arial" pitchFamily="34" charset="0"/>
              <a:buChar char="•"/>
            </a:pPr>
            <a:r>
              <a:rPr lang="en-US" altLang="ko-KR" dirty="0">
                <a:solidFill>
                  <a:schemeClr val="bg1"/>
                </a:solidFill>
                <a:latin typeface="Arial Unicode MS" pitchFamily="50" charset="-127"/>
                <a:ea typeface="Arial Unicode MS" pitchFamily="50" charset="-127"/>
                <a:cs typeface="Arial" pitchFamily="34" charset="0"/>
              </a:rPr>
              <a:t>Retrieving the atmospheric structure (pseudo-sounding)</a:t>
            </a:r>
          </a:p>
          <a:p>
            <a:pPr marL="909638" lvl="1" indent="-452438" latinLnBrk="0">
              <a:lnSpc>
                <a:spcPts val="2600"/>
              </a:lnSpc>
              <a:spcBef>
                <a:spcPct val="20000"/>
              </a:spcBef>
              <a:buFont typeface="Wingdings" pitchFamily="2" charset="2"/>
              <a:buChar char="v"/>
            </a:pPr>
            <a:r>
              <a:rPr lang="en-US" altLang="ko-KR" dirty="0">
                <a:solidFill>
                  <a:schemeClr val="bg1"/>
                </a:solidFill>
                <a:latin typeface="Arial Unicode MS" pitchFamily="50" charset="-127"/>
                <a:ea typeface="Arial Unicode MS" pitchFamily="50" charset="-127"/>
                <a:cs typeface="Arial" pitchFamily="34" charset="0"/>
              </a:rPr>
              <a:t>Improving the support of the NWP model</a:t>
            </a:r>
          </a:p>
          <a:p>
            <a:pPr marL="1366838" lvl="2" indent="-452438" latinLnBrk="0">
              <a:lnSpc>
                <a:spcPts val="2600"/>
              </a:lnSpc>
              <a:spcBef>
                <a:spcPct val="20000"/>
              </a:spcBef>
              <a:buFont typeface="Arial" pitchFamily="34" charset="0"/>
              <a:buChar char="•"/>
            </a:pPr>
            <a:r>
              <a:rPr lang="en-US" altLang="ko-KR" dirty="0">
                <a:solidFill>
                  <a:schemeClr val="bg1"/>
                </a:solidFill>
                <a:latin typeface="Arial Unicode MS" pitchFamily="50" charset="-127"/>
                <a:ea typeface="Arial Unicode MS" pitchFamily="50" charset="-127"/>
                <a:cs typeface="Arial" pitchFamily="34" charset="0"/>
              </a:rPr>
              <a:t>Efficient data assimilation system</a:t>
            </a:r>
          </a:p>
          <a:p>
            <a:pPr marL="909638" lvl="1" indent="-452438" latinLnBrk="0">
              <a:lnSpc>
                <a:spcPts val="2600"/>
              </a:lnSpc>
              <a:spcBef>
                <a:spcPct val="20000"/>
              </a:spcBef>
              <a:buFont typeface="Wingdings" pitchFamily="2" charset="2"/>
              <a:buChar char="v"/>
            </a:pPr>
            <a:r>
              <a:rPr lang="en-US" altLang="ko-KR" dirty="0">
                <a:solidFill>
                  <a:schemeClr val="bg1"/>
                </a:solidFill>
                <a:latin typeface="Arial Unicode MS" pitchFamily="50" charset="-127"/>
                <a:ea typeface="Arial Unicode MS" pitchFamily="50" charset="-127"/>
                <a:cs typeface="Arial" pitchFamily="34" charset="0"/>
              </a:rPr>
              <a:t>Intensifying the environment &amp; climate monitoring</a:t>
            </a:r>
          </a:p>
          <a:p>
            <a:pPr marL="1366838" lvl="2" indent="-452438" latinLnBrk="0">
              <a:lnSpc>
                <a:spcPts val="2600"/>
              </a:lnSpc>
              <a:spcBef>
                <a:spcPct val="20000"/>
              </a:spcBef>
              <a:buFont typeface="Arial" pitchFamily="34" charset="0"/>
              <a:buChar char="•"/>
            </a:pPr>
            <a:r>
              <a:rPr lang="en-US" altLang="ko-KR" dirty="0">
                <a:solidFill>
                  <a:schemeClr val="bg1"/>
                </a:solidFill>
                <a:latin typeface="Arial Unicode MS" pitchFamily="50" charset="-127"/>
                <a:ea typeface="Arial Unicode MS" pitchFamily="50" charset="-127"/>
                <a:cs typeface="Arial" pitchFamily="34" charset="0"/>
              </a:rPr>
              <a:t>Various surface information retrieval</a:t>
            </a:r>
          </a:p>
          <a:p>
            <a:pPr marL="1366838" lvl="2" indent="-452438" latinLnBrk="0">
              <a:lnSpc>
                <a:spcPts val="2600"/>
              </a:lnSpc>
              <a:spcBef>
                <a:spcPct val="20000"/>
              </a:spcBef>
              <a:buFont typeface="Arial" pitchFamily="34" charset="0"/>
              <a:buChar char="•"/>
            </a:pPr>
            <a:r>
              <a:rPr lang="en-US" altLang="ko-KR" dirty="0">
                <a:solidFill>
                  <a:schemeClr val="bg1"/>
                </a:solidFill>
                <a:latin typeface="Arial Unicode MS" pitchFamily="50" charset="-127"/>
                <a:ea typeface="Arial Unicode MS" pitchFamily="50" charset="-127"/>
                <a:cs typeface="Arial" pitchFamily="34" charset="0"/>
              </a:rPr>
              <a:t>Air pollution monitoring</a:t>
            </a:r>
          </a:p>
          <a:p>
            <a:pPr marL="1366838" lvl="2" indent="-452438" latinLnBrk="0">
              <a:lnSpc>
                <a:spcPts val="2600"/>
              </a:lnSpc>
              <a:spcBef>
                <a:spcPct val="20000"/>
              </a:spcBef>
              <a:buFont typeface="Arial" pitchFamily="34" charset="0"/>
              <a:buChar char="•"/>
            </a:pPr>
            <a:r>
              <a:rPr lang="en-US" altLang="ko-KR" dirty="0">
                <a:solidFill>
                  <a:schemeClr val="bg1"/>
                </a:solidFill>
                <a:latin typeface="Arial Unicode MS" pitchFamily="50" charset="-127"/>
                <a:ea typeface="Arial Unicode MS" pitchFamily="50" charset="-127"/>
                <a:cs typeface="Arial" pitchFamily="34" charset="0"/>
              </a:rPr>
              <a:t>Establishing long-term observation data</a:t>
            </a:r>
          </a:p>
        </p:txBody>
      </p:sp>
      <p:sp>
        <p:nvSpPr>
          <p:cNvPr id="8" name="Rectangle 2"/>
          <p:cNvSpPr>
            <a:spLocks/>
          </p:cNvSpPr>
          <p:nvPr/>
        </p:nvSpPr>
        <p:spPr bwMode="auto">
          <a:xfrm>
            <a:off x="111601" y="190800"/>
            <a:ext cx="6768752" cy="420624"/>
          </a:xfrm>
          <a:prstGeom prst="rect">
            <a:avLst/>
          </a:prstGeom>
          <a:noFill/>
          <a:ln w="12700">
            <a:noFill/>
            <a:miter lim="800000"/>
            <a:headEnd/>
            <a:tailEnd/>
          </a:ln>
        </p:spPr>
        <p:txBody>
          <a:bodyPr lIns="0" tIns="0" rIns="0" bIns="0" anchor="ctr"/>
          <a:lstStyle/>
          <a:p>
            <a:pPr latinLnBrk="0"/>
            <a:r>
              <a:rPr kumimoji="0" lang="en-US" altLang="ko-KR" sz="2800" b="1" dirty="0" smtClean="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rPr>
              <a:t>Development of Geo-KOMPSAT-2A</a:t>
            </a:r>
            <a:endParaRPr kumimoji="0" lang="en-US" altLang="ko-KR" sz="2800" b="1" dirty="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표 3"/>
          <p:cNvGraphicFramePr>
            <a:graphicFrameLocks noGrp="1"/>
          </p:cNvGraphicFramePr>
          <p:nvPr>
            <p:extLst>
              <p:ext uri="{D42A27DB-BD31-4B8C-83A1-F6EECF244321}">
                <p14:modId xmlns:p14="http://schemas.microsoft.com/office/powerpoint/2010/main" xmlns="" val="4284330749"/>
              </p:ext>
            </p:extLst>
          </p:nvPr>
        </p:nvGraphicFramePr>
        <p:xfrm>
          <a:off x="683570" y="1520789"/>
          <a:ext cx="7848872" cy="4032449"/>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1990933"/>
                <a:gridCol w="680970"/>
                <a:gridCol w="1539686"/>
                <a:gridCol w="1996155"/>
                <a:gridCol w="1641128"/>
              </a:tblGrid>
              <a:tr h="386247">
                <a:tc>
                  <a:txBody>
                    <a:bodyPr/>
                    <a:lstStyle/>
                    <a:p>
                      <a:pPr algn="ctr" latinLnBrk="1"/>
                      <a:endParaRPr lang="ko-KR" altLang="en-US" sz="1800" dirty="0">
                        <a:latin typeface="Arial Unicode MS" pitchFamily="50" charset="-127"/>
                        <a:ea typeface="Arial Unicode MS" pitchFamily="50" charset="-127"/>
                        <a:cs typeface="Arial" pitchFamily="34" charset="0"/>
                      </a:endParaRPr>
                    </a:p>
                  </a:txBody>
                  <a:tcPr marL="78191" marR="78191" marT="41468" marB="41468">
                    <a:solidFill>
                      <a:schemeClr val="tx1">
                        <a:lumMod val="65000"/>
                        <a:lumOff val="35000"/>
                      </a:schemeClr>
                    </a:solidFill>
                  </a:tcPr>
                </a:tc>
                <a:tc gridSpan="2">
                  <a:txBody>
                    <a:bodyPr/>
                    <a:lstStyle/>
                    <a:p>
                      <a:pPr algn="ctr" latinLnBrk="1"/>
                      <a:r>
                        <a:rPr lang="en-US" altLang="ko-KR" sz="1800" dirty="0" smtClean="0">
                          <a:latin typeface="Arial Unicode MS" pitchFamily="50" charset="-127"/>
                          <a:ea typeface="Arial Unicode MS" pitchFamily="50" charset="-127"/>
                          <a:cs typeface="Arial" pitchFamily="34" charset="0"/>
                        </a:rPr>
                        <a:t>MI(COMS)</a:t>
                      </a:r>
                      <a:endParaRPr lang="ko-KR" altLang="en-US" sz="1800" dirty="0">
                        <a:latin typeface="Arial Unicode MS" pitchFamily="50" charset="-127"/>
                        <a:ea typeface="Arial Unicode MS" pitchFamily="50" charset="-127"/>
                        <a:cs typeface="Arial" pitchFamily="34" charset="0"/>
                      </a:endParaRPr>
                    </a:p>
                  </a:txBody>
                  <a:tcPr marL="78191" marR="78191" marT="41468" marB="41468">
                    <a:solidFill>
                      <a:schemeClr val="tx1">
                        <a:lumMod val="65000"/>
                        <a:lumOff val="35000"/>
                      </a:schemeClr>
                    </a:solidFill>
                  </a:tcPr>
                </a:tc>
                <a:tc hMerge="1">
                  <a:txBody>
                    <a:bodyPr/>
                    <a:lstStyle/>
                    <a:p>
                      <a:pPr latinLnBrk="1"/>
                      <a:endParaRPr lang="ko-KR" altLang="en-US"/>
                    </a:p>
                  </a:txBody>
                  <a:tcPr/>
                </a:tc>
                <a:tc gridSpan="2">
                  <a:txBody>
                    <a:bodyPr/>
                    <a:lstStyle/>
                    <a:p>
                      <a:pPr algn="ctr" latinLnBrk="1"/>
                      <a:r>
                        <a:rPr lang="en-US" altLang="ko-KR" sz="1800" dirty="0" smtClean="0">
                          <a:latin typeface="Arial Unicode MS" pitchFamily="50" charset="-127"/>
                          <a:ea typeface="Arial Unicode MS" pitchFamily="50" charset="-127"/>
                          <a:cs typeface="Arial" pitchFamily="34" charset="0"/>
                        </a:rPr>
                        <a:t>AMI(GEO-KOMPSAT-2A)</a:t>
                      </a:r>
                      <a:endParaRPr lang="ko-KR" altLang="en-US" sz="1800" dirty="0">
                        <a:latin typeface="Arial Unicode MS" pitchFamily="50" charset="-127"/>
                        <a:ea typeface="Arial Unicode MS" pitchFamily="50" charset="-127"/>
                        <a:cs typeface="Arial" pitchFamily="34" charset="0"/>
                      </a:endParaRPr>
                    </a:p>
                  </a:txBody>
                  <a:tcPr marL="78191" marR="78191" marT="41468" marB="41468">
                    <a:solidFill>
                      <a:schemeClr val="tx1">
                        <a:lumMod val="65000"/>
                        <a:lumOff val="35000"/>
                      </a:schemeClr>
                    </a:solidFill>
                  </a:tcPr>
                </a:tc>
                <a:tc hMerge="1">
                  <a:txBody>
                    <a:bodyPr/>
                    <a:lstStyle/>
                    <a:p>
                      <a:pPr latinLnBrk="1"/>
                      <a:endParaRPr lang="ko-KR" altLang="en-US"/>
                    </a:p>
                  </a:txBody>
                  <a:tcPr/>
                </a:tc>
              </a:tr>
              <a:tr h="358695">
                <a:tc>
                  <a:txBody>
                    <a:bodyPr/>
                    <a:lstStyle/>
                    <a:p>
                      <a:pPr latinLnBrk="1"/>
                      <a:r>
                        <a:rPr lang="en-US" altLang="ko-KR" sz="1400" dirty="0" smtClean="0">
                          <a:latin typeface="Arial Unicode MS" pitchFamily="50" charset="-127"/>
                          <a:ea typeface="Arial Unicode MS" pitchFamily="50" charset="-127"/>
                          <a:cs typeface="Arial" pitchFamily="34" charset="0"/>
                        </a:rPr>
                        <a:t>Channels</a:t>
                      </a:r>
                      <a:endParaRPr lang="ko-KR" altLang="en-US" sz="1400" dirty="0">
                        <a:latin typeface="Arial Unicode MS" pitchFamily="50" charset="-127"/>
                        <a:ea typeface="Arial Unicode MS" pitchFamily="50" charset="-127"/>
                        <a:cs typeface="Arial" pitchFamily="34" charset="0"/>
                      </a:endParaRPr>
                    </a:p>
                  </a:txBody>
                  <a:tcPr marL="78191" marR="78191" marT="41468" marB="41468"/>
                </a:tc>
                <a:tc gridSpan="2">
                  <a:txBody>
                    <a:bodyPr/>
                    <a:lstStyle/>
                    <a:p>
                      <a:pPr algn="ctr" latinLnBrk="1"/>
                      <a:r>
                        <a:rPr lang="en-US" altLang="ko-KR" sz="1400" dirty="0" smtClean="0">
                          <a:latin typeface="Arial Unicode MS" pitchFamily="50" charset="-127"/>
                          <a:ea typeface="Arial Unicode MS" pitchFamily="50" charset="-127"/>
                          <a:cs typeface="Arial" pitchFamily="34" charset="0"/>
                        </a:rPr>
                        <a:t>5</a:t>
                      </a:r>
                      <a:endParaRPr lang="ko-KR" altLang="en-US" sz="1400" dirty="0">
                        <a:latin typeface="Arial Unicode MS" pitchFamily="50" charset="-127"/>
                        <a:ea typeface="Arial Unicode MS" pitchFamily="50" charset="-127"/>
                        <a:cs typeface="Arial" pitchFamily="34" charset="0"/>
                      </a:endParaRPr>
                    </a:p>
                  </a:txBody>
                  <a:tcPr marL="78191" marR="78191" marT="41468" marB="41468"/>
                </a:tc>
                <a:tc hMerge="1">
                  <a:txBody>
                    <a:bodyPr/>
                    <a:lstStyle/>
                    <a:p>
                      <a:pPr latinLnBrk="1"/>
                      <a:endParaRPr lang="ko-KR" altLang="en-US"/>
                    </a:p>
                  </a:txBody>
                  <a:tcPr/>
                </a:tc>
                <a:tc gridSpan="2">
                  <a:txBody>
                    <a:bodyPr/>
                    <a:lstStyle/>
                    <a:p>
                      <a:pPr algn="ctr" latinLnBrk="1"/>
                      <a:r>
                        <a:rPr lang="en-US" altLang="ko-KR" sz="1400" dirty="0" smtClean="0">
                          <a:latin typeface="Arial Unicode MS" pitchFamily="50" charset="-127"/>
                          <a:ea typeface="Arial Unicode MS" pitchFamily="50" charset="-127"/>
                          <a:cs typeface="Arial" pitchFamily="34" charset="0"/>
                        </a:rPr>
                        <a:t>16</a:t>
                      </a:r>
                      <a:endParaRPr lang="ko-KR" altLang="en-US" sz="1400" dirty="0">
                        <a:latin typeface="Arial Unicode MS" pitchFamily="50" charset="-127"/>
                        <a:ea typeface="Arial Unicode MS" pitchFamily="50" charset="-127"/>
                        <a:cs typeface="Arial" pitchFamily="34" charset="0"/>
                      </a:endParaRPr>
                    </a:p>
                  </a:txBody>
                  <a:tcPr marL="78191" marR="78191" marT="41468" marB="41468"/>
                </a:tc>
                <a:tc hMerge="1">
                  <a:txBody>
                    <a:bodyPr/>
                    <a:lstStyle/>
                    <a:p>
                      <a:pPr latinLnBrk="1"/>
                      <a:endParaRPr lang="ko-KR" altLang="en-US"/>
                    </a:p>
                  </a:txBody>
                  <a:tcPr/>
                </a:tc>
              </a:tr>
              <a:tr h="354734">
                <a:tc>
                  <a:txBody>
                    <a:bodyPr/>
                    <a:lstStyle/>
                    <a:p>
                      <a:pPr latinLnBrk="1"/>
                      <a:r>
                        <a:rPr lang="en-US" altLang="ko-KR" sz="1400" baseline="0" dirty="0" smtClean="0">
                          <a:latin typeface="Arial Unicode MS" pitchFamily="50" charset="-127"/>
                          <a:ea typeface="Arial Unicode MS" pitchFamily="50" charset="-127"/>
                          <a:cs typeface="Arial" pitchFamily="34" charset="0"/>
                        </a:rPr>
                        <a:t>Spatial resolution(km)</a:t>
                      </a:r>
                      <a:endParaRPr lang="ko-KR" altLang="en-US" sz="1400" dirty="0">
                        <a:latin typeface="Arial Unicode MS" pitchFamily="50" charset="-127"/>
                        <a:ea typeface="Arial Unicode MS" pitchFamily="50" charset="-127"/>
                        <a:cs typeface="Arial" pitchFamily="34" charset="0"/>
                      </a:endParaRPr>
                    </a:p>
                  </a:txBody>
                  <a:tcPr marL="78191" marR="78191" marT="41468" marB="41468"/>
                </a:tc>
                <a:tc gridSpan="2">
                  <a:txBody>
                    <a:bodyPr/>
                    <a:lstStyle/>
                    <a:p>
                      <a:pPr algn="ctr" latinLnBrk="1"/>
                      <a:r>
                        <a:rPr lang="en-US" altLang="ko-KR" sz="1400" dirty="0" smtClean="0">
                          <a:latin typeface="Arial Unicode MS" pitchFamily="50" charset="-127"/>
                          <a:ea typeface="Arial Unicode MS" pitchFamily="50" charset="-127"/>
                          <a:cs typeface="Arial" pitchFamily="34" charset="0"/>
                        </a:rPr>
                        <a:t>1/4</a:t>
                      </a:r>
                      <a:r>
                        <a:rPr lang="en-US" altLang="ko-KR" sz="1400" baseline="0" dirty="0" smtClean="0">
                          <a:latin typeface="Arial Unicode MS" pitchFamily="50" charset="-127"/>
                          <a:ea typeface="Arial Unicode MS" pitchFamily="50" charset="-127"/>
                          <a:cs typeface="Arial" pitchFamily="34" charset="0"/>
                        </a:rPr>
                        <a:t>(VIS/IR)</a:t>
                      </a:r>
                      <a:endParaRPr lang="ko-KR" altLang="en-US" sz="1400" dirty="0">
                        <a:latin typeface="Arial Unicode MS" pitchFamily="50" charset="-127"/>
                        <a:ea typeface="Arial Unicode MS" pitchFamily="50" charset="-127"/>
                        <a:cs typeface="Arial" pitchFamily="34" charset="0"/>
                      </a:endParaRPr>
                    </a:p>
                  </a:txBody>
                  <a:tcPr marL="78191" marR="78191" marT="41468" marB="41468"/>
                </a:tc>
                <a:tc hMerge="1">
                  <a:txBody>
                    <a:bodyPr/>
                    <a:lstStyle/>
                    <a:p>
                      <a:pPr latinLnBrk="1"/>
                      <a:endParaRPr lang="ko-KR" altLang="en-US"/>
                    </a:p>
                  </a:txBody>
                  <a:tcPr/>
                </a:tc>
                <a:tc gridSpan="2">
                  <a:txBody>
                    <a:bodyPr/>
                    <a:lstStyle/>
                    <a:p>
                      <a:pPr algn="ctr" latinLnBrk="1"/>
                      <a:r>
                        <a:rPr lang="en-US" altLang="ko-KR" sz="1400" dirty="0" smtClean="0">
                          <a:latin typeface="Arial Unicode MS" pitchFamily="50" charset="-127"/>
                          <a:ea typeface="Arial Unicode MS" pitchFamily="50" charset="-127"/>
                          <a:cs typeface="Arial" pitchFamily="34" charset="0"/>
                        </a:rPr>
                        <a:t>0.5,1/2(VIS/IR)</a:t>
                      </a:r>
                      <a:endParaRPr lang="ko-KR" altLang="en-US" sz="1400" dirty="0">
                        <a:latin typeface="Arial Unicode MS" pitchFamily="50" charset="-127"/>
                        <a:ea typeface="Arial Unicode MS" pitchFamily="50" charset="-127"/>
                        <a:cs typeface="Arial" pitchFamily="34" charset="0"/>
                      </a:endParaRPr>
                    </a:p>
                  </a:txBody>
                  <a:tcPr marL="78191" marR="78191" marT="41468" marB="41468"/>
                </a:tc>
                <a:tc hMerge="1">
                  <a:txBody>
                    <a:bodyPr/>
                    <a:lstStyle/>
                    <a:p>
                      <a:pPr latinLnBrk="1"/>
                      <a:endParaRPr lang="ko-KR" altLang="en-US"/>
                    </a:p>
                  </a:txBody>
                  <a:tcPr/>
                </a:tc>
              </a:tr>
              <a:tr h="321961">
                <a:tc>
                  <a:txBody>
                    <a:bodyPr/>
                    <a:lstStyle/>
                    <a:p>
                      <a:pPr latinLnBrk="1"/>
                      <a:r>
                        <a:rPr lang="en-US" altLang="ko-KR" sz="1400" dirty="0" smtClean="0">
                          <a:latin typeface="Arial Unicode MS" pitchFamily="50" charset="-127"/>
                          <a:ea typeface="Arial Unicode MS" pitchFamily="50" charset="-127"/>
                          <a:cs typeface="Arial" pitchFamily="34" charset="0"/>
                        </a:rPr>
                        <a:t>True color image</a:t>
                      </a:r>
                      <a:endParaRPr lang="ko-KR" altLang="en-US" sz="1400" dirty="0">
                        <a:latin typeface="Arial Unicode MS" pitchFamily="50" charset="-127"/>
                        <a:ea typeface="Arial Unicode MS" pitchFamily="50" charset="-127"/>
                        <a:cs typeface="Arial" pitchFamily="34" charset="0"/>
                      </a:endParaRPr>
                    </a:p>
                  </a:txBody>
                  <a:tcPr marL="78191" marR="78191" marT="41468" marB="41468"/>
                </a:tc>
                <a:tc gridSpan="2">
                  <a:txBody>
                    <a:bodyPr/>
                    <a:lstStyle/>
                    <a:p>
                      <a:pPr algn="ctr" latinLnBrk="1"/>
                      <a:r>
                        <a:rPr lang="en-US" altLang="ko-KR" sz="1400" dirty="0" smtClean="0">
                          <a:latin typeface="Arial Unicode MS" pitchFamily="50" charset="-127"/>
                          <a:ea typeface="Arial Unicode MS" pitchFamily="50" charset="-127"/>
                          <a:cs typeface="Arial" pitchFamily="34" charset="0"/>
                        </a:rPr>
                        <a:t>X</a:t>
                      </a:r>
                      <a:endParaRPr lang="ko-KR" altLang="en-US" sz="1400" dirty="0">
                        <a:latin typeface="Arial Unicode MS" pitchFamily="50" charset="-127"/>
                        <a:ea typeface="Arial Unicode MS" pitchFamily="50" charset="-127"/>
                        <a:cs typeface="Arial" pitchFamily="34" charset="0"/>
                      </a:endParaRPr>
                    </a:p>
                  </a:txBody>
                  <a:tcPr marL="78191" marR="78191" marT="41468" marB="41468"/>
                </a:tc>
                <a:tc hMerge="1">
                  <a:txBody>
                    <a:bodyPr/>
                    <a:lstStyle/>
                    <a:p>
                      <a:pPr latinLnBrk="1"/>
                      <a:endParaRPr lang="ko-KR" altLang="en-US"/>
                    </a:p>
                  </a:txBody>
                  <a:tcPr/>
                </a:tc>
                <a:tc gridSpan="2">
                  <a:txBody>
                    <a:bodyPr/>
                    <a:lstStyle/>
                    <a:p>
                      <a:pPr algn="ctr" latinLnBrk="1"/>
                      <a:r>
                        <a:rPr lang="en-US" altLang="ko-KR" sz="1400" dirty="0" smtClean="0">
                          <a:latin typeface="Arial Unicode MS" pitchFamily="50" charset="-127"/>
                          <a:ea typeface="Arial Unicode MS" pitchFamily="50" charset="-127"/>
                          <a:cs typeface="Arial" pitchFamily="34" charset="0"/>
                        </a:rPr>
                        <a:t>O</a:t>
                      </a:r>
                      <a:endParaRPr lang="ko-KR" altLang="en-US" sz="1400" dirty="0">
                        <a:latin typeface="Arial Unicode MS" pitchFamily="50" charset="-127"/>
                        <a:ea typeface="Arial Unicode MS" pitchFamily="50" charset="-127"/>
                        <a:cs typeface="Arial" pitchFamily="34" charset="0"/>
                      </a:endParaRPr>
                    </a:p>
                  </a:txBody>
                  <a:tcPr marL="78191" marR="78191" marT="41468" marB="41468"/>
                </a:tc>
                <a:tc hMerge="1">
                  <a:txBody>
                    <a:bodyPr/>
                    <a:lstStyle/>
                    <a:p>
                      <a:pPr latinLnBrk="1"/>
                      <a:endParaRPr lang="ko-KR" altLang="en-US"/>
                    </a:p>
                  </a:txBody>
                  <a:tcPr/>
                </a:tc>
              </a:tr>
              <a:tr h="564875">
                <a:tc>
                  <a:txBody>
                    <a:bodyPr/>
                    <a:lstStyle/>
                    <a:p>
                      <a:pPr latinLnBrk="1"/>
                      <a:r>
                        <a:rPr lang="en-US" altLang="ko-KR" sz="1400" dirty="0" smtClean="0">
                          <a:latin typeface="Arial Unicode MS" pitchFamily="50" charset="-127"/>
                          <a:ea typeface="Arial Unicode MS" pitchFamily="50" charset="-127"/>
                          <a:cs typeface="Arial" pitchFamily="34" charset="0"/>
                        </a:rPr>
                        <a:t>Temporal resolution(min)</a:t>
                      </a:r>
                      <a:endParaRPr lang="ko-KR" altLang="en-US" sz="1400" dirty="0">
                        <a:latin typeface="Arial Unicode MS" pitchFamily="50" charset="-127"/>
                        <a:ea typeface="Arial Unicode MS" pitchFamily="50" charset="-127"/>
                        <a:cs typeface="Arial" pitchFamily="34" charset="0"/>
                      </a:endParaRPr>
                    </a:p>
                  </a:txBody>
                  <a:tcPr marL="78191" marR="78191" marT="41468" marB="41468"/>
                </a:tc>
                <a:tc gridSpan="2">
                  <a:txBody>
                    <a:bodyPr/>
                    <a:lstStyle/>
                    <a:p>
                      <a:pPr algn="ctr" latinLnBrk="1"/>
                      <a:r>
                        <a:rPr lang="en-US" altLang="ko-KR" sz="1400" dirty="0" smtClean="0">
                          <a:latin typeface="Arial Unicode MS" pitchFamily="50" charset="-127"/>
                          <a:ea typeface="Arial Unicode MS" pitchFamily="50" charset="-127"/>
                          <a:cs typeface="Arial" pitchFamily="34" charset="0"/>
                        </a:rPr>
                        <a:t>25(Full Disk)</a:t>
                      </a:r>
                    </a:p>
                  </a:txBody>
                  <a:tcPr marL="78191" marR="78191" marT="41468" marB="41468" anchor="ctr"/>
                </a:tc>
                <a:tc hMerge="1">
                  <a:txBody>
                    <a:bodyPr/>
                    <a:lstStyle/>
                    <a:p>
                      <a:pPr latinLnBrk="1"/>
                      <a:endParaRPr lang="ko-KR" altLang="en-US"/>
                    </a:p>
                  </a:txBody>
                  <a:tcPr/>
                </a:tc>
                <a:tc gridSpan="2">
                  <a:txBody>
                    <a:bodyPr/>
                    <a:lstStyle/>
                    <a:p>
                      <a:pPr algn="ctr" latinLnBrk="1"/>
                      <a:r>
                        <a:rPr lang="en-US" altLang="ko-KR" sz="1400" dirty="0" smtClean="0">
                          <a:latin typeface="Arial Unicode MS" pitchFamily="50" charset="-127"/>
                          <a:ea typeface="Arial Unicode MS" pitchFamily="50" charset="-127"/>
                          <a:cs typeface="Arial" pitchFamily="34" charset="0"/>
                        </a:rPr>
                        <a:t>10(Full Disk)</a:t>
                      </a:r>
                    </a:p>
                  </a:txBody>
                  <a:tcPr marL="78191" marR="78191" marT="41468" marB="41468" anchor="ctr"/>
                </a:tc>
                <a:tc hMerge="1">
                  <a:txBody>
                    <a:bodyPr/>
                    <a:lstStyle/>
                    <a:p>
                      <a:pPr latinLnBrk="1"/>
                      <a:endParaRPr lang="ko-KR" altLang="en-US"/>
                    </a:p>
                  </a:txBody>
                  <a:tcPr/>
                </a:tc>
              </a:tr>
              <a:tr h="354734">
                <a:tc>
                  <a:txBody>
                    <a:bodyPr/>
                    <a:lstStyle/>
                    <a:p>
                      <a:pPr latinLnBrk="1"/>
                      <a:r>
                        <a:rPr lang="en-US" altLang="ko-KR" sz="1400" dirty="0" smtClean="0">
                          <a:latin typeface="Arial Unicode MS" pitchFamily="50" charset="-127"/>
                          <a:ea typeface="Arial Unicode MS" pitchFamily="50" charset="-127"/>
                          <a:cs typeface="Arial" pitchFamily="34" charset="0"/>
                        </a:rPr>
                        <a:t>Products</a:t>
                      </a:r>
                      <a:endParaRPr lang="ko-KR" altLang="en-US" sz="1400" dirty="0">
                        <a:latin typeface="Arial Unicode MS" pitchFamily="50" charset="-127"/>
                        <a:ea typeface="Arial Unicode MS" pitchFamily="50" charset="-127"/>
                        <a:cs typeface="Arial" pitchFamily="34" charset="0"/>
                      </a:endParaRPr>
                    </a:p>
                  </a:txBody>
                  <a:tcPr marL="78191" marR="78191" marT="41468" marB="41468"/>
                </a:tc>
                <a:tc gridSpan="2">
                  <a:txBody>
                    <a:bodyPr/>
                    <a:lstStyle/>
                    <a:p>
                      <a:pPr algn="ctr" latinLnBrk="1"/>
                      <a:r>
                        <a:rPr lang="en-US" altLang="ko-KR" sz="1400" dirty="0" smtClean="0">
                          <a:latin typeface="Arial Unicode MS" pitchFamily="50" charset="-127"/>
                          <a:ea typeface="Arial Unicode MS" pitchFamily="50" charset="-127"/>
                          <a:cs typeface="Arial" pitchFamily="34" charset="0"/>
                        </a:rPr>
                        <a:t>16</a:t>
                      </a:r>
                      <a:endParaRPr lang="ko-KR" altLang="en-US" sz="1400" dirty="0">
                        <a:latin typeface="Arial Unicode MS" pitchFamily="50" charset="-127"/>
                        <a:ea typeface="Arial Unicode MS" pitchFamily="50" charset="-127"/>
                        <a:cs typeface="Arial" pitchFamily="34" charset="0"/>
                      </a:endParaRPr>
                    </a:p>
                  </a:txBody>
                  <a:tcPr marL="78191" marR="78191" marT="41468" marB="41468"/>
                </a:tc>
                <a:tc hMerge="1">
                  <a:txBody>
                    <a:bodyPr/>
                    <a:lstStyle/>
                    <a:p>
                      <a:pPr latinLnBrk="1"/>
                      <a:endParaRPr lang="ko-KR" altLang="en-US"/>
                    </a:p>
                  </a:txBody>
                  <a:tcPr/>
                </a:tc>
                <a:tc gridSpan="2">
                  <a:txBody>
                    <a:bodyPr/>
                    <a:lstStyle/>
                    <a:p>
                      <a:pPr algn="ctr" latinLnBrk="1"/>
                      <a:r>
                        <a:rPr lang="en-US" altLang="ko-KR" sz="1400" dirty="0" smtClean="0">
                          <a:latin typeface="Arial Unicode MS" pitchFamily="50" charset="-127"/>
                          <a:ea typeface="Arial Unicode MS" pitchFamily="50" charset="-127"/>
                          <a:cs typeface="Arial" pitchFamily="34" charset="0"/>
                        </a:rPr>
                        <a:t>52</a:t>
                      </a:r>
                      <a:endParaRPr lang="ko-KR" altLang="en-US" sz="1400" dirty="0">
                        <a:latin typeface="Arial Unicode MS" pitchFamily="50" charset="-127"/>
                        <a:ea typeface="Arial Unicode MS" pitchFamily="50" charset="-127"/>
                        <a:cs typeface="Arial" pitchFamily="34" charset="0"/>
                      </a:endParaRPr>
                    </a:p>
                  </a:txBody>
                  <a:tcPr marL="78191" marR="78191" marT="41468" marB="41468"/>
                </a:tc>
                <a:tc hMerge="1">
                  <a:txBody>
                    <a:bodyPr/>
                    <a:lstStyle/>
                    <a:p>
                      <a:pPr latinLnBrk="1"/>
                      <a:endParaRPr lang="ko-KR" altLang="en-US"/>
                    </a:p>
                  </a:txBody>
                  <a:tcPr/>
                </a:tc>
              </a:tr>
              <a:tr h="321961">
                <a:tc>
                  <a:txBody>
                    <a:bodyPr/>
                    <a:lstStyle/>
                    <a:p>
                      <a:pPr latinLnBrk="1"/>
                      <a:r>
                        <a:rPr lang="en-US" altLang="ko-KR" sz="1400" dirty="0" smtClean="0">
                          <a:latin typeface="Arial Unicode MS" pitchFamily="50" charset="-127"/>
                          <a:ea typeface="Arial Unicode MS" pitchFamily="50" charset="-127"/>
                          <a:cs typeface="Arial" pitchFamily="34" charset="0"/>
                        </a:rPr>
                        <a:t>Data rates(Mbps)</a:t>
                      </a:r>
                      <a:endParaRPr lang="ko-KR" altLang="en-US" sz="1400" dirty="0">
                        <a:latin typeface="Arial Unicode MS" pitchFamily="50" charset="-127"/>
                        <a:ea typeface="Arial Unicode MS" pitchFamily="50" charset="-127"/>
                        <a:cs typeface="Arial" pitchFamily="34" charset="0"/>
                      </a:endParaRPr>
                    </a:p>
                  </a:txBody>
                  <a:tcPr marL="78191" marR="78191" marT="41468" marB="41468"/>
                </a:tc>
                <a:tc gridSpan="2">
                  <a:txBody>
                    <a:bodyPr/>
                    <a:lstStyle/>
                    <a:p>
                      <a:pPr algn="ctr" latinLnBrk="1"/>
                      <a:r>
                        <a:rPr lang="en-US" altLang="ko-KR" sz="1400" dirty="0" smtClean="0">
                          <a:latin typeface="Arial Unicode MS" pitchFamily="50" charset="-127"/>
                          <a:ea typeface="Arial Unicode MS" pitchFamily="50" charset="-127"/>
                          <a:cs typeface="Arial" pitchFamily="34" charset="0"/>
                        </a:rPr>
                        <a:t>2.6</a:t>
                      </a:r>
                      <a:endParaRPr lang="ko-KR" altLang="en-US" sz="1400" dirty="0">
                        <a:latin typeface="Arial Unicode MS" pitchFamily="50" charset="-127"/>
                        <a:ea typeface="Arial Unicode MS" pitchFamily="50" charset="-127"/>
                        <a:cs typeface="Arial" pitchFamily="34" charset="0"/>
                      </a:endParaRPr>
                    </a:p>
                  </a:txBody>
                  <a:tcPr marL="78191" marR="78191" marT="41468" marB="41468"/>
                </a:tc>
                <a:tc hMerge="1">
                  <a:txBody>
                    <a:bodyPr/>
                    <a:lstStyle/>
                    <a:p>
                      <a:pPr latinLnBrk="1"/>
                      <a:endParaRPr lang="ko-KR" altLang="en-US"/>
                    </a:p>
                  </a:txBody>
                  <a:tcPr/>
                </a:tc>
                <a:tc gridSpan="2">
                  <a:txBody>
                    <a:bodyPr/>
                    <a:lstStyle/>
                    <a:p>
                      <a:pPr algn="ctr" latinLnBrk="1"/>
                      <a:r>
                        <a:rPr lang="en-US" altLang="ko-KR" sz="1400" dirty="0" smtClean="0">
                          <a:latin typeface="Arial Unicode MS" pitchFamily="50" charset="-127"/>
                          <a:ea typeface="Arial Unicode MS" pitchFamily="50" charset="-127"/>
                          <a:cs typeface="Arial" pitchFamily="34" charset="0"/>
                        </a:rPr>
                        <a:t>~70</a:t>
                      </a:r>
                      <a:endParaRPr lang="ko-KR" altLang="en-US" sz="1400" dirty="0">
                        <a:latin typeface="Arial Unicode MS" pitchFamily="50" charset="-127"/>
                        <a:ea typeface="Arial Unicode MS" pitchFamily="50" charset="-127"/>
                        <a:cs typeface="Arial" pitchFamily="34" charset="0"/>
                      </a:endParaRPr>
                    </a:p>
                  </a:txBody>
                  <a:tcPr marL="78191" marR="78191" marT="41468" marB="41468"/>
                </a:tc>
                <a:tc hMerge="1">
                  <a:txBody>
                    <a:bodyPr/>
                    <a:lstStyle/>
                    <a:p>
                      <a:pPr latinLnBrk="1"/>
                      <a:endParaRPr lang="ko-KR" altLang="en-US"/>
                    </a:p>
                  </a:txBody>
                  <a:tcPr/>
                </a:tc>
              </a:tr>
              <a:tr h="352035">
                <a:tc>
                  <a:txBody>
                    <a:bodyPr/>
                    <a:lstStyle/>
                    <a:p>
                      <a:pPr latinLnBrk="1"/>
                      <a:r>
                        <a:rPr lang="en-US" altLang="ko-KR" sz="1400" baseline="0" dirty="0" smtClean="0">
                          <a:latin typeface="Arial Unicode MS" pitchFamily="50" charset="-127"/>
                          <a:ea typeface="Arial Unicode MS" pitchFamily="50" charset="-127"/>
                          <a:cs typeface="Arial" pitchFamily="34" charset="0"/>
                        </a:rPr>
                        <a:t>Design life(year)</a:t>
                      </a:r>
                      <a:endParaRPr lang="ko-KR" altLang="en-US" sz="1400" dirty="0">
                        <a:latin typeface="Arial Unicode MS" pitchFamily="50" charset="-127"/>
                        <a:ea typeface="Arial Unicode MS" pitchFamily="50" charset="-127"/>
                        <a:cs typeface="Arial" pitchFamily="34" charset="0"/>
                      </a:endParaRPr>
                    </a:p>
                  </a:txBody>
                  <a:tcPr marL="78191" marR="78191" marT="41468" marB="41468"/>
                </a:tc>
                <a:tc gridSpan="2">
                  <a:txBody>
                    <a:bodyPr/>
                    <a:lstStyle/>
                    <a:p>
                      <a:pPr algn="ctr" latinLnBrk="1"/>
                      <a:r>
                        <a:rPr lang="en-US" altLang="ko-KR" sz="1400" dirty="0" smtClean="0">
                          <a:latin typeface="Arial Unicode MS" pitchFamily="50" charset="-127"/>
                          <a:ea typeface="Arial Unicode MS" pitchFamily="50" charset="-127"/>
                          <a:cs typeface="Arial" pitchFamily="34" charset="0"/>
                        </a:rPr>
                        <a:t>7</a:t>
                      </a:r>
                      <a:endParaRPr lang="ko-KR" altLang="en-US" sz="1400" dirty="0">
                        <a:latin typeface="Arial Unicode MS" pitchFamily="50" charset="-127"/>
                        <a:ea typeface="Arial Unicode MS" pitchFamily="50" charset="-127"/>
                        <a:cs typeface="Arial" pitchFamily="34" charset="0"/>
                      </a:endParaRPr>
                    </a:p>
                  </a:txBody>
                  <a:tcPr marL="78191" marR="78191" marT="41468" marB="41468"/>
                </a:tc>
                <a:tc hMerge="1">
                  <a:txBody>
                    <a:bodyPr/>
                    <a:lstStyle/>
                    <a:p>
                      <a:pPr latinLnBrk="1"/>
                      <a:endParaRPr lang="ko-KR" altLang="en-US"/>
                    </a:p>
                  </a:txBody>
                  <a:tcPr/>
                </a:tc>
                <a:tc gridSpan="2">
                  <a:txBody>
                    <a:bodyPr/>
                    <a:lstStyle/>
                    <a:p>
                      <a:pPr algn="ctr" latinLnBrk="1"/>
                      <a:r>
                        <a:rPr lang="en-US" altLang="ko-KR" sz="1400" dirty="0" smtClean="0">
                          <a:latin typeface="Arial Unicode MS" pitchFamily="50" charset="-127"/>
                          <a:ea typeface="Arial Unicode MS" pitchFamily="50" charset="-127"/>
                          <a:cs typeface="Arial" pitchFamily="34" charset="0"/>
                        </a:rPr>
                        <a:t>10</a:t>
                      </a:r>
                      <a:endParaRPr lang="ko-KR" altLang="en-US" sz="1400" dirty="0">
                        <a:latin typeface="Arial Unicode MS" pitchFamily="50" charset="-127"/>
                        <a:ea typeface="Arial Unicode MS" pitchFamily="50" charset="-127"/>
                        <a:cs typeface="Arial" pitchFamily="34" charset="0"/>
                      </a:endParaRPr>
                    </a:p>
                  </a:txBody>
                  <a:tcPr marL="78191" marR="78191" marT="41468" marB="41468"/>
                </a:tc>
                <a:tc hMerge="1">
                  <a:txBody>
                    <a:bodyPr/>
                    <a:lstStyle/>
                    <a:p>
                      <a:pPr latinLnBrk="1"/>
                      <a:endParaRPr lang="ko-KR" altLang="en-US"/>
                    </a:p>
                  </a:txBody>
                  <a:tcPr/>
                </a:tc>
              </a:tr>
              <a:tr h="321961">
                <a:tc>
                  <a:txBody>
                    <a:bodyPr/>
                    <a:lstStyle/>
                    <a:p>
                      <a:pPr latinLnBrk="1"/>
                      <a:r>
                        <a:rPr lang="en-US" altLang="ko-KR" sz="1400" dirty="0" smtClean="0">
                          <a:latin typeface="Arial Unicode MS" pitchFamily="50" charset="-127"/>
                          <a:ea typeface="Arial Unicode MS" pitchFamily="50" charset="-127"/>
                          <a:cs typeface="Arial" pitchFamily="34" charset="0"/>
                        </a:rPr>
                        <a:t>Utilization</a:t>
                      </a:r>
                      <a:endParaRPr lang="ko-KR" altLang="en-US" sz="1400" dirty="0">
                        <a:latin typeface="Arial Unicode MS" pitchFamily="50" charset="-127"/>
                        <a:ea typeface="Arial Unicode MS" pitchFamily="50" charset="-127"/>
                        <a:cs typeface="Arial" pitchFamily="34" charset="0"/>
                      </a:endParaRPr>
                    </a:p>
                  </a:txBody>
                  <a:tcPr marL="78191" marR="78191" marT="41468" marB="41468" anchor="ctr"/>
                </a:tc>
                <a:tc gridSpan="2">
                  <a:txBody>
                    <a:bodyPr/>
                    <a:lstStyle/>
                    <a:p>
                      <a:pPr algn="ctr" latinLnBrk="1"/>
                      <a:r>
                        <a:rPr lang="en-US" altLang="ko-KR" sz="1400" dirty="0" smtClean="0">
                          <a:latin typeface="Arial Unicode MS" pitchFamily="50" charset="-127"/>
                          <a:ea typeface="Arial Unicode MS" pitchFamily="50" charset="-127"/>
                          <a:cs typeface="Arial" pitchFamily="34" charset="0"/>
                        </a:rPr>
                        <a:t>Weather</a:t>
                      </a:r>
                      <a:r>
                        <a:rPr lang="en-US" altLang="ko-KR" sz="1400" baseline="0" dirty="0" smtClean="0">
                          <a:latin typeface="Arial Unicode MS" pitchFamily="50" charset="-127"/>
                          <a:ea typeface="Arial Unicode MS" pitchFamily="50" charset="-127"/>
                          <a:cs typeface="Arial" pitchFamily="34" charset="0"/>
                        </a:rPr>
                        <a:t> forecasting</a:t>
                      </a:r>
                      <a:endParaRPr lang="ko-KR" altLang="en-US" sz="1400" dirty="0">
                        <a:latin typeface="Arial Unicode MS" pitchFamily="50" charset="-127"/>
                        <a:ea typeface="Arial Unicode MS" pitchFamily="50" charset="-127"/>
                        <a:cs typeface="Arial" pitchFamily="34" charset="0"/>
                      </a:endParaRPr>
                    </a:p>
                  </a:txBody>
                  <a:tcPr marL="78191" marR="78191" marT="41468" marB="41468" anchor="ctr"/>
                </a:tc>
                <a:tc hMerge="1">
                  <a:txBody>
                    <a:bodyPr/>
                    <a:lstStyle/>
                    <a:p>
                      <a:pPr latinLnBrk="1"/>
                      <a:endParaRPr lang="ko-KR" altLang="en-US"/>
                    </a:p>
                  </a:txBody>
                  <a:tcPr/>
                </a:tc>
                <a:tc gridSpan="2">
                  <a:txBody>
                    <a:bodyPr/>
                    <a:lstStyle/>
                    <a:p>
                      <a:pPr algn="ctr" latinLnBrk="1"/>
                      <a:r>
                        <a:rPr lang="en-US" altLang="ko-KR" sz="1400" dirty="0" smtClean="0">
                          <a:latin typeface="Arial Unicode MS" pitchFamily="50" charset="-127"/>
                          <a:ea typeface="Arial Unicode MS" pitchFamily="50" charset="-127"/>
                          <a:cs typeface="Arial" pitchFamily="34" charset="0"/>
                        </a:rPr>
                        <a:t>+ NWP + Climate model</a:t>
                      </a:r>
                      <a:endParaRPr lang="ko-KR" altLang="en-US" sz="1400" dirty="0">
                        <a:latin typeface="Arial Unicode MS" pitchFamily="50" charset="-127"/>
                        <a:ea typeface="Arial Unicode MS" pitchFamily="50" charset="-127"/>
                        <a:cs typeface="Arial" pitchFamily="34" charset="0"/>
                      </a:endParaRPr>
                    </a:p>
                  </a:txBody>
                  <a:tcPr marL="78191" marR="78191" marT="41468" marB="41468" anchor="ctr"/>
                </a:tc>
                <a:tc hMerge="1">
                  <a:txBody>
                    <a:bodyPr/>
                    <a:lstStyle/>
                    <a:p>
                      <a:pPr latinLnBrk="1"/>
                      <a:endParaRPr lang="ko-KR" altLang="en-US"/>
                    </a:p>
                  </a:txBody>
                  <a:tcPr/>
                </a:tc>
              </a:tr>
              <a:tr h="347623">
                <a:tc rowSpan="2">
                  <a:txBody>
                    <a:bodyPr/>
                    <a:lstStyle/>
                    <a:p>
                      <a:pPr latinLnBrk="1"/>
                      <a:r>
                        <a:rPr lang="en-US" altLang="ko-KR" sz="1400" dirty="0" smtClean="0">
                          <a:latin typeface="Arial Unicode MS" pitchFamily="50" charset="-127"/>
                          <a:ea typeface="Arial Unicode MS" pitchFamily="50" charset="-127"/>
                          <a:cs typeface="Arial" pitchFamily="34" charset="0"/>
                        </a:rPr>
                        <a:t>Loaded satellites</a:t>
                      </a:r>
                      <a:endParaRPr lang="ko-KR" altLang="en-US" sz="1400" dirty="0">
                        <a:latin typeface="Arial Unicode MS" pitchFamily="50" charset="-127"/>
                        <a:ea typeface="Arial Unicode MS" pitchFamily="50" charset="-127"/>
                        <a:cs typeface="Arial" pitchFamily="34" charset="0"/>
                      </a:endParaRPr>
                    </a:p>
                  </a:txBody>
                  <a:tcPr marL="78191" marR="78191" marT="41468" marB="41468" anchor="ctr"/>
                </a:tc>
                <a:tc>
                  <a:txBody>
                    <a:bodyPr/>
                    <a:lstStyle/>
                    <a:p>
                      <a:pPr algn="ctr" latinLnBrk="1"/>
                      <a:r>
                        <a:rPr lang="en-US" altLang="ko-KR" sz="1400" dirty="0" smtClean="0">
                          <a:latin typeface="Arial Unicode MS" pitchFamily="50" charset="-127"/>
                          <a:ea typeface="Arial Unicode MS" pitchFamily="50" charset="-127"/>
                          <a:cs typeface="Arial" pitchFamily="34" charset="0"/>
                        </a:rPr>
                        <a:t>U.S.A.</a:t>
                      </a:r>
                      <a:endParaRPr lang="ko-KR" altLang="en-US" sz="1400" dirty="0">
                        <a:latin typeface="Arial Unicode MS" pitchFamily="50" charset="-127"/>
                        <a:ea typeface="Arial Unicode MS" pitchFamily="50" charset="-127"/>
                        <a:cs typeface="Arial" pitchFamily="34" charset="0"/>
                      </a:endParaRPr>
                    </a:p>
                  </a:txBody>
                  <a:tcPr marL="78191" marR="78191" marT="41468" marB="41468"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latinLnBrk="1"/>
                      <a:r>
                        <a:rPr lang="en-US" altLang="ko-KR" sz="1400" dirty="0" smtClean="0">
                          <a:latin typeface="Arial Unicode MS" pitchFamily="50" charset="-127"/>
                          <a:ea typeface="Arial Unicode MS" pitchFamily="50" charset="-127"/>
                          <a:cs typeface="Arial" pitchFamily="34" charset="0"/>
                        </a:rPr>
                        <a:t>GOES-8~15</a:t>
                      </a:r>
                      <a:endParaRPr lang="ko-KR" altLang="en-US" sz="1400" dirty="0">
                        <a:latin typeface="Arial Unicode MS" pitchFamily="50" charset="-127"/>
                        <a:ea typeface="Arial Unicode MS" pitchFamily="50" charset="-127"/>
                        <a:cs typeface="Arial" pitchFamily="34" charset="0"/>
                      </a:endParaRPr>
                    </a:p>
                  </a:txBody>
                  <a:tcPr marL="78191" marR="78191" marT="41468" marB="41468"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a:txBody>
                    <a:bodyPr/>
                    <a:lstStyle/>
                    <a:p>
                      <a:pPr algn="ctr" latinLnBrk="1"/>
                      <a:r>
                        <a:rPr lang="en-US" altLang="ko-KR" sz="1400" dirty="0" smtClean="0">
                          <a:latin typeface="Arial Unicode MS" pitchFamily="50" charset="-127"/>
                          <a:ea typeface="Arial Unicode MS" pitchFamily="50" charset="-127"/>
                          <a:cs typeface="Arial" pitchFamily="34" charset="0"/>
                        </a:rPr>
                        <a:t>GOES-R(ABI)</a:t>
                      </a:r>
                      <a:endParaRPr lang="ko-KR" altLang="en-US" sz="1400" dirty="0">
                        <a:latin typeface="Arial Unicode MS" pitchFamily="50" charset="-127"/>
                        <a:ea typeface="Arial Unicode MS" pitchFamily="50" charset="-127"/>
                        <a:cs typeface="Arial" pitchFamily="34" charset="0"/>
                      </a:endParaRPr>
                    </a:p>
                  </a:txBody>
                  <a:tcPr marL="78191" marR="78191" marT="41468" marB="41468"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latinLnBrk="1"/>
                      <a:r>
                        <a:rPr lang="en-US" altLang="ko-KR" sz="1400" dirty="0" smtClean="0">
                          <a:latin typeface="Arial Unicode MS" pitchFamily="50" charset="-127"/>
                          <a:ea typeface="Arial Unicode MS" pitchFamily="50" charset="-127"/>
                          <a:cs typeface="Arial" pitchFamily="34" charset="0"/>
                        </a:rPr>
                        <a:t>2015</a:t>
                      </a:r>
                      <a:endParaRPr lang="ko-KR" altLang="en-US" sz="1400" dirty="0">
                        <a:latin typeface="Arial Unicode MS" pitchFamily="50" charset="-127"/>
                        <a:ea typeface="Arial Unicode MS" pitchFamily="50" charset="-127"/>
                        <a:cs typeface="Arial" pitchFamily="34" charset="0"/>
                      </a:endParaRPr>
                    </a:p>
                  </a:txBody>
                  <a:tcPr marL="78191" marR="78191" marT="41468" marB="41468"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r>
              <a:tr h="347623">
                <a:tc vMerge="1">
                  <a:txBody>
                    <a:bodyPr/>
                    <a:lstStyle/>
                    <a:p>
                      <a:pPr latinLnBrk="1"/>
                      <a:endParaRPr lang="ko-KR" altLang="en-US"/>
                    </a:p>
                  </a:txBody>
                  <a:tcPr/>
                </a:tc>
                <a:tc>
                  <a:txBody>
                    <a:bodyPr/>
                    <a:lstStyle/>
                    <a:p>
                      <a:pPr algn="ctr" latinLnBrk="1"/>
                      <a:r>
                        <a:rPr lang="en-US" altLang="ko-KR" sz="1400" dirty="0" smtClean="0">
                          <a:latin typeface="Arial Unicode MS" pitchFamily="50" charset="-127"/>
                          <a:ea typeface="Arial Unicode MS" pitchFamily="50" charset="-127"/>
                          <a:cs typeface="Arial" pitchFamily="34" charset="0"/>
                        </a:rPr>
                        <a:t>Japan</a:t>
                      </a:r>
                      <a:endParaRPr lang="ko-KR" altLang="en-US" sz="1400" dirty="0">
                        <a:latin typeface="Arial Unicode MS" pitchFamily="50" charset="-127"/>
                        <a:ea typeface="Arial Unicode MS" pitchFamily="50" charset="-127"/>
                        <a:cs typeface="Arial" pitchFamily="34" charset="0"/>
                      </a:endParaRPr>
                    </a:p>
                  </a:txBody>
                  <a:tcPr marL="78191" marR="78191" marT="41468" marB="41468"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latinLnBrk="1"/>
                      <a:r>
                        <a:rPr lang="en-US" altLang="ko-KR" sz="1400" dirty="0" smtClean="0">
                          <a:latin typeface="Arial Unicode MS" pitchFamily="50" charset="-127"/>
                          <a:ea typeface="Arial Unicode MS" pitchFamily="50" charset="-127"/>
                          <a:cs typeface="Arial" pitchFamily="34" charset="0"/>
                        </a:rPr>
                        <a:t>MTSAT-2</a:t>
                      </a:r>
                      <a:endParaRPr lang="ko-KR" altLang="en-US" sz="1400" dirty="0">
                        <a:latin typeface="Arial Unicode MS" pitchFamily="50" charset="-127"/>
                        <a:ea typeface="Arial Unicode MS" pitchFamily="50" charset="-127"/>
                        <a:cs typeface="Arial" pitchFamily="34" charset="0"/>
                      </a:endParaRPr>
                    </a:p>
                  </a:txBody>
                  <a:tcPr marL="78191" marR="78191" marT="41468" marB="41468"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ctr" latinLnBrk="1"/>
                      <a:r>
                        <a:rPr lang="en-US" altLang="ko-KR" sz="1400" dirty="0" smtClean="0">
                          <a:latin typeface="Arial Unicode MS" pitchFamily="50" charset="-127"/>
                          <a:ea typeface="Arial Unicode MS" pitchFamily="50" charset="-127"/>
                          <a:cs typeface="Arial" pitchFamily="34" charset="0"/>
                        </a:rPr>
                        <a:t>Himawari-8/9(AHI)</a:t>
                      </a:r>
                      <a:endParaRPr lang="ko-KR" altLang="en-US" sz="1400" dirty="0">
                        <a:latin typeface="Arial Unicode MS" pitchFamily="50" charset="-127"/>
                        <a:ea typeface="Arial Unicode MS" pitchFamily="50" charset="-127"/>
                        <a:cs typeface="Arial" pitchFamily="34" charset="0"/>
                      </a:endParaRPr>
                    </a:p>
                  </a:txBody>
                  <a:tcPr marL="78191" marR="78191" marT="41468" marB="41468"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latinLnBrk="1"/>
                      <a:r>
                        <a:rPr lang="en-US" altLang="ko-KR" sz="1400" dirty="0" smtClean="0">
                          <a:latin typeface="Arial Unicode MS" pitchFamily="50" charset="-127"/>
                          <a:ea typeface="Arial Unicode MS" pitchFamily="50" charset="-127"/>
                          <a:cs typeface="Arial" pitchFamily="34" charset="0"/>
                        </a:rPr>
                        <a:t>2014/2016</a:t>
                      </a:r>
                      <a:endParaRPr lang="ko-KR" altLang="en-US" sz="1400" dirty="0">
                        <a:latin typeface="Arial Unicode MS" pitchFamily="50" charset="-127"/>
                        <a:ea typeface="Arial Unicode MS" pitchFamily="50" charset="-127"/>
                        <a:cs typeface="Arial" pitchFamily="34" charset="0"/>
                      </a:endParaRPr>
                    </a:p>
                  </a:txBody>
                  <a:tcPr marL="78191" marR="78191" marT="41468" marB="41468"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r>
            </a:tbl>
          </a:graphicData>
        </a:graphic>
      </p:graphicFrame>
      <p:sp>
        <p:nvSpPr>
          <p:cNvPr id="7" name="Rectangle 2"/>
          <p:cNvSpPr>
            <a:spLocks/>
          </p:cNvSpPr>
          <p:nvPr/>
        </p:nvSpPr>
        <p:spPr bwMode="auto">
          <a:xfrm>
            <a:off x="111600" y="190800"/>
            <a:ext cx="7848873" cy="420624"/>
          </a:xfrm>
          <a:prstGeom prst="rect">
            <a:avLst/>
          </a:prstGeom>
          <a:noFill/>
          <a:ln w="12700">
            <a:noFill/>
            <a:miter lim="800000"/>
            <a:headEnd/>
            <a:tailEnd/>
          </a:ln>
        </p:spPr>
        <p:txBody>
          <a:bodyPr lIns="0" tIns="0" rIns="0" bIns="0" anchor="ctr"/>
          <a:lstStyle/>
          <a:p>
            <a:pPr latinLnBrk="0"/>
            <a:r>
              <a:rPr kumimoji="0" lang="en-US" altLang="ko-KR" sz="2800" b="1" dirty="0" smtClean="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rPr>
              <a:t>GEO-KOMPSAT-2A payload</a:t>
            </a:r>
            <a:endParaRPr kumimoji="0" lang="en-US" altLang="ko-KR" sz="2800" b="1" dirty="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endParaRPr>
          </a:p>
        </p:txBody>
      </p:sp>
    </p:spTree>
    <p:extLst>
      <p:ext uri="{BB962C8B-B14F-4D97-AF65-F5344CB8AC3E}">
        <p14:creationId xmlns:p14="http://schemas.microsoft.com/office/powerpoint/2010/main" xmlns="" val="359369272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표 1"/>
          <p:cNvGraphicFramePr>
            <a:graphicFrameLocks noGrp="1"/>
          </p:cNvGraphicFramePr>
          <p:nvPr>
            <p:extLst>
              <p:ext uri="{D42A27DB-BD31-4B8C-83A1-F6EECF244321}">
                <p14:modId xmlns:p14="http://schemas.microsoft.com/office/powerpoint/2010/main" xmlns="" val="3696707442"/>
              </p:ext>
            </p:extLst>
          </p:nvPr>
        </p:nvGraphicFramePr>
        <p:xfrm>
          <a:off x="395536" y="1556792"/>
          <a:ext cx="8424934" cy="4521975"/>
        </p:xfrm>
        <a:graphic>
          <a:graphicData uri="http://schemas.openxmlformats.org/drawingml/2006/table">
            <a:tbl>
              <a:tblPr firstRow="1" firstCol="1" bandRow="1">
                <a:effectLst>
                  <a:outerShdw blurRad="50800" dist="38100" dir="5400000" algn="t" rotWithShape="0">
                    <a:prstClr val="black">
                      <a:alpha val="40000"/>
                    </a:prstClr>
                  </a:outerShdw>
                </a:effectLst>
                <a:tableStyleId>{5C22544A-7EE6-4342-B048-85BDC9FD1C3A}</a:tableStyleId>
              </a:tblPr>
              <a:tblGrid>
                <a:gridCol w="698850"/>
                <a:gridCol w="747814"/>
                <a:gridCol w="890254"/>
                <a:gridCol w="979280"/>
                <a:gridCol w="1068305"/>
                <a:gridCol w="979390"/>
                <a:gridCol w="924432"/>
                <a:gridCol w="1023792"/>
                <a:gridCol w="1112817"/>
              </a:tblGrid>
              <a:tr h="244347">
                <a:tc gridSpan="9">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ko-KR" sz="1200" b="1" kern="1200" dirty="0" smtClean="0">
                          <a:solidFill>
                            <a:schemeClr val="bg1"/>
                          </a:solidFill>
                          <a:latin typeface="Arial Unicode MS" pitchFamily="50" charset="-127"/>
                          <a:ea typeface="Arial Unicode MS" pitchFamily="50" charset="-127"/>
                          <a:cs typeface="Arial Unicode MS" pitchFamily="50" charset="-127"/>
                        </a:rPr>
                        <a:t>&lt;Basic Spectral Bands&gt;</a:t>
                      </a:r>
                      <a:endParaRPr lang="ko-KR" altLang="en-US" sz="1200" b="1" kern="1200" dirty="0" smtClean="0">
                        <a:solidFill>
                          <a:schemeClr val="bg1"/>
                        </a:solidFill>
                        <a:latin typeface="Arial Unicode MS" pitchFamily="50" charset="-127"/>
                        <a:ea typeface="Arial Unicode MS" pitchFamily="50" charset="-127"/>
                        <a:cs typeface="Arial Unicode MS" pitchFamily="50" charset="-127"/>
                      </a:endParaRPr>
                    </a:p>
                  </a:txBody>
                  <a:tcPr marL="64770" marR="64770" marT="17780" marB="17780" anchor="ctr"/>
                </a:tc>
                <a:tc hMerge="1">
                  <a:txBody>
                    <a:bodyPr/>
                    <a:lstStyle/>
                    <a:p>
                      <a:pPr algn="l" latinLnBrk="0">
                        <a:spcAft>
                          <a:spcPts val="0"/>
                        </a:spcAft>
                      </a:pPr>
                      <a:endParaRPr lang="ko-KR" sz="1200" kern="100" dirty="0">
                        <a:effectLst/>
                        <a:latin typeface="Times New Roman"/>
                        <a:ea typeface="바탕체"/>
                      </a:endParaRPr>
                    </a:p>
                  </a:txBody>
                  <a:tcPr marL="64770" marR="64770" marT="17780" marB="17780" anchor="ctr"/>
                </a:tc>
                <a:tc hMerge="1">
                  <a:txBody>
                    <a:bodyPr/>
                    <a:lstStyle/>
                    <a:p>
                      <a:pPr algn="l" latinLnBrk="0">
                        <a:spcAft>
                          <a:spcPts val="0"/>
                        </a:spcAft>
                      </a:pPr>
                      <a:endParaRPr lang="ko-KR" sz="1200" kern="100" dirty="0">
                        <a:effectLst/>
                        <a:latin typeface="Times New Roman"/>
                        <a:ea typeface="바탕체"/>
                      </a:endParaRPr>
                    </a:p>
                  </a:txBody>
                  <a:tcPr marL="64770" marR="64770" marT="17780" marB="17780" anchor="ctr"/>
                </a:tc>
                <a:tc hMerge="1">
                  <a:txBody>
                    <a:bodyPr/>
                    <a:lstStyle/>
                    <a:p>
                      <a:pPr latinLnBrk="1"/>
                      <a:endParaRPr lang="ko-KR" altLang="en-US"/>
                    </a:p>
                  </a:txBody>
                  <a:tcPr/>
                </a:tc>
                <a:tc hMerge="1">
                  <a:txBody>
                    <a:bodyPr/>
                    <a:lstStyle/>
                    <a:p>
                      <a:pPr algn="l" latinLnBrk="0">
                        <a:spcAft>
                          <a:spcPts val="0"/>
                        </a:spcAft>
                      </a:pPr>
                      <a:endParaRPr lang="ko-KR" sz="1200" kern="100" dirty="0">
                        <a:effectLst/>
                        <a:latin typeface="Times New Roman"/>
                        <a:ea typeface="바탕체"/>
                      </a:endParaRPr>
                    </a:p>
                  </a:txBody>
                  <a:tcPr marL="64770" marR="64770" marT="17780" marB="17780" anchor="ctr"/>
                </a:tc>
                <a:tc hMerge="1">
                  <a:txBody>
                    <a:bodyPr/>
                    <a:lstStyle/>
                    <a:p>
                      <a:pPr latinLnBrk="1"/>
                      <a:endParaRPr lang="ko-KR" altLang="en-US"/>
                    </a:p>
                  </a:txBody>
                  <a:tcPr/>
                </a:tc>
                <a:tc hMerge="1">
                  <a:txBody>
                    <a:bodyPr/>
                    <a:lstStyle/>
                    <a:p>
                      <a:pPr latinLnBrk="1"/>
                      <a:endParaRPr lang="ko-KR" altLang="en-US"/>
                    </a:p>
                  </a:txBody>
                  <a:tcPr/>
                </a:tc>
                <a:tc hMerge="1">
                  <a:txBody>
                    <a:bodyPr/>
                    <a:lstStyle/>
                    <a:p>
                      <a:pPr marL="0" marR="0" indent="0" algn="ctr" fontAlgn="base" latinLnBrk="0">
                        <a:lnSpc>
                          <a:spcPct val="160000"/>
                        </a:lnSpc>
                        <a:spcBef>
                          <a:spcPts val="0"/>
                        </a:spcBef>
                        <a:spcAft>
                          <a:spcPts val="0"/>
                        </a:spcAft>
                      </a:pPr>
                      <a:endParaRPr lang="en-US" sz="1000" kern="0" spc="0" dirty="0">
                        <a:solidFill>
                          <a:srgbClr val="000000"/>
                        </a:solidFill>
                        <a:effectLst/>
                      </a:endParaRPr>
                    </a:p>
                  </a:txBody>
                  <a:tcPr marL="64770" marR="64770" marT="17907" marB="17907" anchor="ctr"/>
                </a:tc>
                <a:tc hMerge="1">
                  <a:txBody>
                    <a:bodyPr/>
                    <a:lstStyle/>
                    <a:p>
                      <a:pPr marL="0" marR="0" indent="0" algn="ctr" fontAlgn="base" latinLnBrk="0">
                        <a:lnSpc>
                          <a:spcPct val="160000"/>
                        </a:lnSpc>
                        <a:spcBef>
                          <a:spcPts val="0"/>
                        </a:spcBef>
                        <a:spcAft>
                          <a:spcPts val="0"/>
                        </a:spcAft>
                      </a:pPr>
                      <a:endParaRPr lang="en-US" sz="1000" kern="0" spc="0" dirty="0">
                        <a:solidFill>
                          <a:srgbClr val="000000"/>
                        </a:solidFill>
                        <a:effectLst/>
                      </a:endParaRPr>
                    </a:p>
                  </a:txBody>
                  <a:tcPr marL="64770" marR="64770" marT="17907" marB="17907" anchor="ctr"/>
                </a:tc>
              </a:tr>
              <a:tr h="227300">
                <a:tc rowSpan="2">
                  <a:txBody>
                    <a:bodyPr/>
                    <a:lstStyle/>
                    <a:p>
                      <a:pPr algn="ctr" latinLnBrk="0">
                        <a:lnSpc>
                          <a:spcPct val="100000"/>
                        </a:lnSpc>
                        <a:spcAft>
                          <a:spcPts val="0"/>
                        </a:spcAft>
                      </a:pPr>
                      <a:r>
                        <a:rPr lang="en-US" sz="1200" kern="0" dirty="0">
                          <a:effectLst/>
                          <a:latin typeface="Arial Unicode MS" pitchFamily="50" charset="-127"/>
                          <a:ea typeface="Arial Unicode MS" pitchFamily="50" charset="-127"/>
                          <a:cs typeface="Arial Unicode MS" pitchFamily="50" charset="-127"/>
                        </a:rPr>
                        <a:t>Band No.</a:t>
                      </a:r>
                      <a:endParaRPr lang="ko-KR" sz="1200" kern="100" dirty="0">
                        <a:effectLst/>
                        <a:latin typeface="Arial Unicode MS" pitchFamily="50" charset="-127"/>
                        <a:ea typeface="Arial Unicode MS" pitchFamily="50" charset="-127"/>
                        <a:cs typeface="Arial Unicode MS" pitchFamily="50" charset="-127"/>
                      </a:endParaRPr>
                    </a:p>
                  </a:txBody>
                  <a:tcPr marL="64770" marR="64770" marT="17780" marB="17780" anchor="ctr"/>
                </a:tc>
                <a:tc rowSpan="2">
                  <a:txBody>
                    <a:bodyPr/>
                    <a:lstStyle/>
                    <a:p>
                      <a:pPr algn="ctr" latinLnBrk="0">
                        <a:lnSpc>
                          <a:spcPct val="100000"/>
                        </a:lnSpc>
                        <a:spcAft>
                          <a:spcPts val="0"/>
                        </a:spcAft>
                      </a:pPr>
                      <a:r>
                        <a:rPr lang="en-US" sz="1200" kern="0" dirty="0" smtClean="0">
                          <a:effectLst/>
                          <a:latin typeface="Arial Unicode MS" pitchFamily="50" charset="-127"/>
                          <a:ea typeface="Arial Unicode MS" pitchFamily="50" charset="-127"/>
                          <a:cs typeface="Arial Unicode MS" pitchFamily="50" charset="-127"/>
                        </a:rPr>
                        <a:t>Band </a:t>
                      </a:r>
                      <a:r>
                        <a:rPr lang="en-US" sz="1200" kern="0" dirty="0">
                          <a:effectLst/>
                          <a:latin typeface="Arial Unicode MS" pitchFamily="50" charset="-127"/>
                          <a:ea typeface="Arial Unicode MS" pitchFamily="50" charset="-127"/>
                          <a:cs typeface="Arial Unicode MS" pitchFamily="50" charset="-127"/>
                        </a:rPr>
                        <a:t>Name</a:t>
                      </a:r>
                      <a:endParaRPr lang="ko-KR" sz="1200" kern="100" dirty="0">
                        <a:effectLst/>
                        <a:latin typeface="Arial Unicode MS" pitchFamily="50" charset="-127"/>
                        <a:ea typeface="Arial Unicode MS" pitchFamily="50" charset="-127"/>
                        <a:cs typeface="Arial Unicode MS" pitchFamily="50" charset="-127"/>
                      </a:endParaRPr>
                    </a:p>
                  </a:txBody>
                  <a:tcPr marL="64770" marR="64770" marT="17780" marB="17780" anchor="ctr"/>
                </a:tc>
                <a:tc gridSpan="2">
                  <a:txBody>
                    <a:bodyPr/>
                    <a:lstStyle/>
                    <a:p>
                      <a:pPr algn="ctr" latinLnBrk="0">
                        <a:lnSpc>
                          <a:spcPct val="100000"/>
                        </a:lnSpc>
                        <a:spcAft>
                          <a:spcPts val="0"/>
                        </a:spcAft>
                      </a:pPr>
                      <a:r>
                        <a:rPr lang="en-US" sz="1200" kern="0" dirty="0">
                          <a:effectLst/>
                          <a:latin typeface="Arial Unicode MS" pitchFamily="50" charset="-127"/>
                          <a:ea typeface="Arial Unicode MS" pitchFamily="50" charset="-127"/>
                          <a:cs typeface="Arial Unicode MS" pitchFamily="50" charset="-127"/>
                        </a:rPr>
                        <a:t>Center Wavelength</a:t>
                      </a:r>
                      <a:endParaRPr lang="ko-KR" sz="1200" kern="100" dirty="0">
                        <a:effectLst/>
                        <a:latin typeface="Arial Unicode MS" pitchFamily="50" charset="-127"/>
                        <a:ea typeface="Arial Unicode MS" pitchFamily="50" charset="-127"/>
                        <a:cs typeface="Arial Unicode MS" pitchFamily="50" charset="-127"/>
                      </a:endParaRPr>
                    </a:p>
                  </a:txBody>
                  <a:tcPr marL="64770" marR="64770" marT="17780" marB="17780" anchor="ctr"/>
                </a:tc>
                <a:tc hMerge="1">
                  <a:txBody>
                    <a:bodyPr/>
                    <a:lstStyle/>
                    <a:p>
                      <a:pPr latinLnBrk="1"/>
                      <a:endParaRPr lang="ko-KR" altLang="en-US"/>
                    </a:p>
                  </a:txBody>
                  <a:tcPr/>
                </a:tc>
                <a:tc rowSpan="2">
                  <a:txBody>
                    <a:bodyPr/>
                    <a:lstStyle/>
                    <a:p>
                      <a:pPr algn="ctr" latinLnBrk="0">
                        <a:lnSpc>
                          <a:spcPct val="100000"/>
                        </a:lnSpc>
                        <a:spcAft>
                          <a:spcPts val="0"/>
                        </a:spcAft>
                      </a:pPr>
                      <a:r>
                        <a:rPr lang="en-US" sz="1200" kern="0" dirty="0">
                          <a:effectLst/>
                          <a:latin typeface="Arial Unicode MS" pitchFamily="50" charset="-127"/>
                          <a:ea typeface="Arial Unicode MS" pitchFamily="50" charset="-127"/>
                          <a:cs typeface="Arial Unicode MS" pitchFamily="50" charset="-127"/>
                        </a:rPr>
                        <a:t>Band Width</a:t>
                      </a:r>
                      <a:endParaRPr lang="ko-KR" sz="1200" kern="100" dirty="0">
                        <a:effectLst/>
                        <a:latin typeface="Arial Unicode MS" pitchFamily="50" charset="-127"/>
                        <a:ea typeface="Arial Unicode MS" pitchFamily="50" charset="-127"/>
                        <a:cs typeface="Arial Unicode MS" pitchFamily="50" charset="-127"/>
                      </a:endParaRPr>
                    </a:p>
                    <a:p>
                      <a:pPr algn="ctr" latinLnBrk="0">
                        <a:lnSpc>
                          <a:spcPct val="100000"/>
                        </a:lnSpc>
                        <a:spcAft>
                          <a:spcPts val="0"/>
                        </a:spcAft>
                      </a:pPr>
                      <a:r>
                        <a:rPr lang="en-US" sz="1200" kern="0" dirty="0">
                          <a:effectLst/>
                          <a:latin typeface="Arial Unicode MS" pitchFamily="50" charset="-127"/>
                          <a:ea typeface="Arial Unicode MS" pitchFamily="50" charset="-127"/>
                          <a:cs typeface="Arial Unicode MS" pitchFamily="50" charset="-127"/>
                        </a:rPr>
                        <a:t>(Max, um)</a:t>
                      </a:r>
                      <a:endParaRPr lang="ko-KR" sz="1200" kern="100" dirty="0">
                        <a:effectLst/>
                        <a:latin typeface="Arial Unicode MS" pitchFamily="50" charset="-127"/>
                        <a:ea typeface="Arial Unicode MS" pitchFamily="50" charset="-127"/>
                        <a:cs typeface="Arial Unicode MS" pitchFamily="50" charset="-127"/>
                      </a:endParaRPr>
                    </a:p>
                  </a:txBody>
                  <a:tcPr marL="64770" marR="64770" marT="17780" marB="17780" anchor="ctr"/>
                </a:tc>
                <a:tc rowSpan="2">
                  <a:txBody>
                    <a:bodyPr/>
                    <a:lstStyle/>
                    <a:p>
                      <a:pPr algn="ctr" latinLnBrk="0">
                        <a:lnSpc>
                          <a:spcPct val="100000"/>
                        </a:lnSpc>
                        <a:spcAft>
                          <a:spcPts val="0"/>
                        </a:spcAft>
                      </a:pPr>
                      <a:r>
                        <a:rPr lang="en-US" altLang="ko-KR" sz="1200" kern="100" dirty="0" smtClean="0">
                          <a:effectLst/>
                          <a:latin typeface="Arial Unicode MS" pitchFamily="50" charset="-127"/>
                          <a:ea typeface="Arial Unicode MS" pitchFamily="50" charset="-127"/>
                          <a:cs typeface="Arial Unicode MS" pitchFamily="50" charset="-127"/>
                        </a:rPr>
                        <a:t>Resolution (km)</a:t>
                      </a:r>
                      <a:endParaRPr lang="ko-KR" sz="1200" kern="100" dirty="0">
                        <a:effectLst/>
                        <a:latin typeface="Arial Unicode MS" pitchFamily="50" charset="-127"/>
                        <a:ea typeface="Arial Unicode MS" pitchFamily="50" charset="-127"/>
                        <a:cs typeface="Arial Unicode MS" pitchFamily="50" charset="-127"/>
                      </a:endParaRPr>
                    </a:p>
                  </a:txBody>
                  <a:tcPr marL="64770" marR="64770" marT="17780" marB="17780" anchor="ctr"/>
                </a:tc>
                <a:tc rowSpan="2">
                  <a:txBody>
                    <a:bodyPr/>
                    <a:lstStyle/>
                    <a:p>
                      <a:pPr marL="0" marR="0" indent="0" algn="ctr" fontAlgn="base" latinLnBrk="0">
                        <a:lnSpc>
                          <a:spcPct val="100000"/>
                        </a:lnSpc>
                        <a:spcBef>
                          <a:spcPts val="0"/>
                        </a:spcBef>
                        <a:spcAft>
                          <a:spcPts val="0"/>
                        </a:spcAft>
                      </a:pPr>
                      <a:r>
                        <a:rPr lang="en-US" sz="1200" kern="0" spc="0" dirty="0">
                          <a:solidFill>
                            <a:srgbClr val="000000"/>
                          </a:solidFill>
                          <a:effectLst/>
                          <a:latin typeface="Arial Unicode MS" pitchFamily="50" charset="-127"/>
                          <a:ea typeface="Arial Unicode MS" pitchFamily="50" charset="-127"/>
                          <a:cs typeface="Arial Unicode MS" pitchFamily="50" charset="-127"/>
                        </a:rPr>
                        <a:t>SNR</a:t>
                      </a:r>
                    </a:p>
                  </a:txBody>
                  <a:tcPr marL="64770" marR="64770" marT="17907" marB="17907" anchor="ctr"/>
                </a:tc>
                <a:tc rowSpan="2">
                  <a:txBody>
                    <a:bodyPr/>
                    <a:lstStyle/>
                    <a:p>
                      <a:pPr marL="0" marR="0" indent="0" algn="ctr" fontAlgn="base" latinLnBrk="0">
                        <a:lnSpc>
                          <a:spcPct val="100000"/>
                        </a:lnSpc>
                        <a:spcBef>
                          <a:spcPts val="0"/>
                        </a:spcBef>
                        <a:spcAft>
                          <a:spcPts val="0"/>
                        </a:spcAft>
                      </a:pPr>
                      <a:r>
                        <a:rPr lang="en-US" sz="1200" kern="0" spc="0" dirty="0" err="1" smtClean="0">
                          <a:solidFill>
                            <a:srgbClr val="000000"/>
                          </a:solidFill>
                          <a:effectLst/>
                          <a:latin typeface="Arial Unicode MS" pitchFamily="50" charset="-127"/>
                          <a:ea typeface="Arial Unicode MS" pitchFamily="50" charset="-127"/>
                          <a:cs typeface="Arial Unicode MS" pitchFamily="50" charset="-127"/>
                        </a:rPr>
                        <a:t>NEdT</a:t>
                      </a:r>
                      <a:r>
                        <a:rPr lang="en-US" sz="1200" kern="0" spc="0" dirty="0" smtClean="0">
                          <a:solidFill>
                            <a:srgbClr val="000000"/>
                          </a:solidFill>
                          <a:effectLst/>
                          <a:latin typeface="Arial Unicode MS" pitchFamily="50" charset="-127"/>
                          <a:ea typeface="Arial Unicode MS" pitchFamily="50" charset="-127"/>
                          <a:cs typeface="Arial Unicode MS" pitchFamily="50" charset="-127"/>
                        </a:rPr>
                        <a:t>(K)</a:t>
                      </a:r>
                    </a:p>
                    <a:p>
                      <a:pPr marL="0" marR="0" indent="0" algn="ctr" fontAlgn="base" latinLnBrk="0">
                        <a:lnSpc>
                          <a:spcPct val="100000"/>
                        </a:lnSpc>
                        <a:spcBef>
                          <a:spcPts val="0"/>
                        </a:spcBef>
                        <a:spcAft>
                          <a:spcPts val="0"/>
                        </a:spcAft>
                      </a:pPr>
                      <a:r>
                        <a:rPr lang="en-US" sz="1200" kern="0" spc="0" dirty="0" smtClean="0">
                          <a:solidFill>
                            <a:srgbClr val="000000"/>
                          </a:solidFill>
                          <a:effectLst/>
                          <a:latin typeface="Arial Unicode MS" pitchFamily="50" charset="-127"/>
                          <a:ea typeface="Arial Unicode MS" pitchFamily="50" charset="-127"/>
                          <a:cs typeface="Arial Unicode MS" pitchFamily="50" charset="-127"/>
                        </a:rPr>
                        <a:t>(240/300K)</a:t>
                      </a:r>
                      <a:endParaRPr lang="en-US" sz="1200" kern="0" spc="0" dirty="0">
                        <a:solidFill>
                          <a:srgbClr val="000000"/>
                        </a:solidFill>
                        <a:effectLst/>
                        <a:latin typeface="Arial Unicode MS" pitchFamily="50" charset="-127"/>
                        <a:ea typeface="Arial Unicode MS" pitchFamily="50" charset="-127"/>
                        <a:cs typeface="Arial Unicode MS" pitchFamily="50" charset="-127"/>
                      </a:endParaRPr>
                    </a:p>
                  </a:txBody>
                  <a:tcPr marL="64770" marR="64770" marT="17907" marB="17907" anchor="ctr"/>
                </a:tc>
                <a:tc rowSpan="2">
                  <a:txBody>
                    <a:bodyPr/>
                    <a:lstStyle/>
                    <a:p>
                      <a:pPr marL="0" marR="0" indent="0" algn="ctr" fontAlgn="base" latinLnBrk="0">
                        <a:lnSpc>
                          <a:spcPct val="100000"/>
                        </a:lnSpc>
                        <a:spcBef>
                          <a:spcPts val="0"/>
                        </a:spcBef>
                        <a:spcAft>
                          <a:spcPts val="0"/>
                        </a:spcAft>
                      </a:pPr>
                      <a:r>
                        <a:rPr lang="en-US" sz="1200" kern="0" spc="0" dirty="0">
                          <a:solidFill>
                            <a:srgbClr val="000000"/>
                          </a:solidFill>
                          <a:effectLst/>
                          <a:latin typeface="Arial Unicode MS" pitchFamily="50" charset="-127"/>
                          <a:ea typeface="Arial Unicode MS" pitchFamily="50" charset="-127"/>
                          <a:cs typeface="Arial Unicode MS" pitchFamily="50" charset="-127"/>
                        </a:rPr>
                        <a:t>Radiometric Accuracy</a:t>
                      </a:r>
                    </a:p>
                  </a:txBody>
                  <a:tcPr marL="64770" marR="64770" marT="17907" marB="17907" anchor="ctr"/>
                </a:tc>
              </a:tr>
              <a:tr h="227300">
                <a:tc vMerge="1">
                  <a:txBody>
                    <a:bodyPr/>
                    <a:lstStyle/>
                    <a:p>
                      <a:pPr latinLnBrk="1"/>
                      <a:endParaRPr lang="ko-KR" altLang="en-US"/>
                    </a:p>
                  </a:txBody>
                  <a:tcPr/>
                </a:tc>
                <a:tc vMerge="1">
                  <a:txBody>
                    <a:bodyPr/>
                    <a:lstStyle/>
                    <a:p>
                      <a:pPr latinLnBrk="1"/>
                      <a:endParaRPr lang="ko-KR" altLang="en-US"/>
                    </a:p>
                  </a:txBody>
                  <a:tcPr/>
                </a:tc>
                <a:tc>
                  <a:txBody>
                    <a:bodyPr/>
                    <a:lstStyle/>
                    <a:p>
                      <a:pPr algn="ctr" latinLnBrk="0">
                        <a:lnSpc>
                          <a:spcPct val="100000"/>
                        </a:lnSpc>
                        <a:spcAft>
                          <a:spcPts val="0"/>
                        </a:spcAft>
                      </a:pPr>
                      <a:r>
                        <a:rPr lang="en-US" sz="1200" kern="0" dirty="0">
                          <a:effectLst/>
                          <a:latin typeface="Arial Unicode MS" pitchFamily="50" charset="-127"/>
                          <a:ea typeface="Arial Unicode MS" pitchFamily="50" charset="-127"/>
                          <a:cs typeface="Arial Unicode MS" pitchFamily="50" charset="-127"/>
                        </a:rPr>
                        <a:t>Min(um)</a:t>
                      </a:r>
                      <a:endParaRPr lang="ko-KR" sz="1200" kern="100" dirty="0">
                        <a:effectLst/>
                        <a:latin typeface="Arial Unicode MS" pitchFamily="50" charset="-127"/>
                        <a:ea typeface="Arial Unicode MS" pitchFamily="50" charset="-127"/>
                        <a:cs typeface="Arial Unicode MS" pitchFamily="50" charset="-127"/>
                      </a:endParaRPr>
                    </a:p>
                  </a:txBody>
                  <a:tcPr marL="64770" marR="64770" marT="17780" marB="17780" anchor="ctr"/>
                </a:tc>
                <a:tc>
                  <a:txBody>
                    <a:bodyPr/>
                    <a:lstStyle/>
                    <a:p>
                      <a:pPr algn="ctr" latinLnBrk="0">
                        <a:lnSpc>
                          <a:spcPct val="100000"/>
                        </a:lnSpc>
                        <a:spcAft>
                          <a:spcPts val="0"/>
                        </a:spcAft>
                      </a:pPr>
                      <a:r>
                        <a:rPr lang="en-US" sz="1200" kern="0" dirty="0">
                          <a:effectLst/>
                          <a:latin typeface="Arial Unicode MS" pitchFamily="50" charset="-127"/>
                          <a:ea typeface="Arial Unicode MS" pitchFamily="50" charset="-127"/>
                          <a:cs typeface="Arial Unicode MS" pitchFamily="50" charset="-127"/>
                        </a:rPr>
                        <a:t>Max(um)</a:t>
                      </a:r>
                      <a:endParaRPr lang="ko-KR" sz="1200" kern="100" dirty="0">
                        <a:effectLst/>
                        <a:latin typeface="Arial Unicode MS" pitchFamily="50" charset="-127"/>
                        <a:ea typeface="Arial Unicode MS" pitchFamily="50" charset="-127"/>
                        <a:cs typeface="Arial Unicode MS" pitchFamily="50" charset="-127"/>
                      </a:endParaRPr>
                    </a:p>
                  </a:txBody>
                  <a:tcPr marL="64770" marR="64770" marT="17780" marB="17780" anchor="ct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marL="0" marR="0" indent="0" algn="ctr" fontAlgn="base" latinLnBrk="0">
                        <a:lnSpc>
                          <a:spcPct val="160000"/>
                        </a:lnSpc>
                        <a:spcBef>
                          <a:spcPts val="0"/>
                        </a:spcBef>
                        <a:spcAft>
                          <a:spcPts val="0"/>
                        </a:spcAft>
                      </a:pPr>
                      <a:endParaRPr lang="ko-KR" altLang="en-US" sz="1000" kern="0" spc="0" dirty="0">
                        <a:solidFill>
                          <a:srgbClr val="000000"/>
                        </a:solidFill>
                        <a:effectLst/>
                      </a:endParaRPr>
                    </a:p>
                  </a:txBody>
                  <a:tcPr marL="64770" marR="64770" marT="17907" marB="17907" anchor="ctr"/>
                </a:tc>
                <a:tc vMerge="1">
                  <a:txBody>
                    <a:bodyPr/>
                    <a:lstStyle/>
                    <a:p>
                      <a:endParaRPr lang="ko-KR" altLang="en-US" dirty="0"/>
                    </a:p>
                  </a:txBody>
                  <a:tcPr marL="64770" marR="64770" marT="17907" marB="17907" anchor="ctr"/>
                </a:tc>
              </a:tr>
              <a:tr h="272760">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1</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VIS0.4</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0.431</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0.479</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0.075</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indent="0" algn="ctr" fontAlgn="base" latinLnBrk="0">
                        <a:lnSpc>
                          <a:spcPct val="130000"/>
                        </a:lnSpc>
                        <a:spcBef>
                          <a:spcPts val="0"/>
                        </a:spcBef>
                        <a:spcAft>
                          <a:spcPts val="0"/>
                        </a:spcAft>
                      </a:pPr>
                      <a:r>
                        <a:rPr lang="en-US" sz="1100" kern="0" spc="0" dirty="0">
                          <a:solidFill>
                            <a:srgbClr val="000000"/>
                          </a:solidFill>
                          <a:effectLst/>
                          <a:latin typeface="Arial Unicode MS" pitchFamily="50" charset="-127"/>
                          <a:ea typeface="Arial Unicode MS" pitchFamily="50" charset="-127"/>
                          <a:cs typeface="Arial Unicode MS" pitchFamily="50" charset="-127"/>
                        </a:rPr>
                        <a:t>1</a:t>
                      </a:r>
                    </a:p>
                  </a:txBody>
                  <a:tcPr marL="0" marR="0" marT="0" marB="0" anchor="ctr"/>
                </a:tc>
                <a:tc>
                  <a:txBody>
                    <a:bodyPr/>
                    <a:lstStyle/>
                    <a:p>
                      <a:pPr marL="0" marR="0" indent="0" algn="ctr" fontAlgn="base" latinLnBrk="0">
                        <a:lnSpc>
                          <a:spcPct val="130000"/>
                        </a:lnSpc>
                        <a:spcBef>
                          <a:spcPts val="0"/>
                        </a:spcBef>
                        <a:spcAft>
                          <a:spcPts val="0"/>
                        </a:spcAft>
                      </a:pPr>
                      <a:r>
                        <a:rPr lang="en-US" sz="1100" kern="0" spc="0" dirty="0">
                          <a:solidFill>
                            <a:srgbClr val="000000"/>
                          </a:solidFill>
                          <a:effectLst/>
                          <a:latin typeface="Arial Unicode MS" pitchFamily="50" charset="-127"/>
                          <a:ea typeface="Arial Unicode MS" pitchFamily="50" charset="-127"/>
                          <a:cs typeface="Arial Unicode MS" pitchFamily="50" charset="-127"/>
                        </a:rPr>
                        <a:t>250</a:t>
                      </a:r>
                    </a:p>
                  </a:txBody>
                  <a:tcPr marL="0" marR="0" marT="0" marB="0" anchor="ctr"/>
                </a:tc>
                <a:tc>
                  <a:txBody>
                    <a:bodyPr/>
                    <a:lstStyle/>
                    <a:p>
                      <a:pPr marL="0" marR="0" indent="0" algn="ctr" fontAlgn="base" latinLnBrk="0">
                        <a:lnSpc>
                          <a:spcPct val="160000"/>
                        </a:lnSpc>
                        <a:spcBef>
                          <a:spcPts val="0"/>
                        </a:spcBef>
                        <a:spcAft>
                          <a:spcPts val="0"/>
                        </a:spcAft>
                      </a:pPr>
                      <a:endParaRPr lang="ko-KR" altLang="en-US" sz="1100" kern="0" spc="0" dirty="0">
                        <a:solidFill>
                          <a:srgbClr val="000000"/>
                        </a:solidFill>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indent="0" algn="ctr" fontAlgn="base" latinLnBrk="0">
                        <a:lnSpc>
                          <a:spcPct val="130000"/>
                        </a:lnSpc>
                        <a:spcBef>
                          <a:spcPts val="0"/>
                        </a:spcBef>
                        <a:spcAft>
                          <a:spcPts val="0"/>
                        </a:spcAft>
                      </a:pPr>
                      <a:r>
                        <a:rPr lang="en-US" sz="1100" kern="0" spc="0" dirty="0">
                          <a:solidFill>
                            <a:srgbClr val="000000"/>
                          </a:solidFill>
                          <a:effectLst/>
                          <a:latin typeface="Arial Unicode MS" pitchFamily="50" charset="-127"/>
                          <a:ea typeface="Arial Unicode MS" pitchFamily="50" charset="-127"/>
                          <a:cs typeface="Arial Unicode MS" pitchFamily="50" charset="-127"/>
                        </a:rPr>
                        <a:t>5%</a:t>
                      </a:r>
                    </a:p>
                  </a:txBody>
                  <a:tcPr marL="0" marR="0" marT="0" marB="0" anchor="ctr"/>
                </a:tc>
              </a:tr>
              <a:tr h="272760">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2</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VIS0.5</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0.5025</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0.5175</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0.0625</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indent="0" algn="ctr" fontAlgn="base" latinLnBrk="0">
                        <a:lnSpc>
                          <a:spcPct val="130000"/>
                        </a:lnSpc>
                        <a:spcBef>
                          <a:spcPts val="0"/>
                        </a:spcBef>
                        <a:spcAft>
                          <a:spcPts val="0"/>
                        </a:spcAft>
                      </a:pPr>
                      <a:r>
                        <a:rPr lang="en-US" sz="1100" kern="0" spc="0" dirty="0">
                          <a:solidFill>
                            <a:srgbClr val="000000"/>
                          </a:solidFill>
                          <a:effectLst/>
                          <a:latin typeface="Arial Unicode MS" pitchFamily="50" charset="-127"/>
                          <a:ea typeface="Arial Unicode MS" pitchFamily="50" charset="-127"/>
                          <a:cs typeface="Arial Unicode MS" pitchFamily="50" charset="-127"/>
                        </a:rPr>
                        <a:t>1</a:t>
                      </a:r>
                    </a:p>
                  </a:txBody>
                  <a:tcPr marL="0" marR="0" marT="0" marB="0" anchor="ctr"/>
                </a:tc>
                <a:tc>
                  <a:txBody>
                    <a:bodyPr/>
                    <a:lstStyle/>
                    <a:p>
                      <a:pPr marL="0" marR="0" indent="0" algn="ctr" fontAlgn="base" latinLnBrk="0">
                        <a:lnSpc>
                          <a:spcPct val="130000"/>
                        </a:lnSpc>
                        <a:spcBef>
                          <a:spcPts val="0"/>
                        </a:spcBef>
                        <a:spcAft>
                          <a:spcPts val="0"/>
                        </a:spcAft>
                      </a:pPr>
                      <a:r>
                        <a:rPr lang="en-US" sz="1100" kern="0" spc="0" dirty="0">
                          <a:solidFill>
                            <a:srgbClr val="000000"/>
                          </a:solidFill>
                          <a:effectLst/>
                          <a:latin typeface="Arial Unicode MS" pitchFamily="50" charset="-127"/>
                          <a:ea typeface="Arial Unicode MS" pitchFamily="50" charset="-127"/>
                          <a:cs typeface="Arial Unicode MS" pitchFamily="50" charset="-127"/>
                        </a:rPr>
                        <a:t>250</a:t>
                      </a:r>
                    </a:p>
                  </a:txBody>
                  <a:tcPr marL="0" marR="0" marT="0" marB="0" anchor="ctr"/>
                </a:tc>
                <a:tc>
                  <a:txBody>
                    <a:bodyPr/>
                    <a:lstStyle/>
                    <a:p>
                      <a:pPr marL="0" marR="0" indent="0" algn="ctr" fontAlgn="base" latinLnBrk="0">
                        <a:lnSpc>
                          <a:spcPct val="160000"/>
                        </a:lnSpc>
                        <a:spcBef>
                          <a:spcPts val="0"/>
                        </a:spcBef>
                        <a:spcAft>
                          <a:spcPts val="0"/>
                        </a:spcAft>
                      </a:pPr>
                      <a:endParaRPr lang="ko-KR" altLang="en-US" sz="1100" kern="0" spc="0" dirty="0">
                        <a:solidFill>
                          <a:srgbClr val="000000"/>
                        </a:solidFill>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indent="0" algn="ctr" fontAlgn="base" latinLnBrk="0">
                        <a:lnSpc>
                          <a:spcPct val="130000"/>
                        </a:lnSpc>
                        <a:spcBef>
                          <a:spcPts val="0"/>
                        </a:spcBef>
                        <a:spcAft>
                          <a:spcPts val="0"/>
                        </a:spcAft>
                      </a:pPr>
                      <a:r>
                        <a:rPr lang="en-US" sz="1100" kern="0" spc="0" dirty="0">
                          <a:solidFill>
                            <a:srgbClr val="000000"/>
                          </a:solidFill>
                          <a:effectLst/>
                          <a:latin typeface="Arial Unicode MS" pitchFamily="50" charset="-127"/>
                          <a:ea typeface="Arial Unicode MS" pitchFamily="50" charset="-127"/>
                          <a:cs typeface="Arial Unicode MS" pitchFamily="50" charset="-127"/>
                        </a:rPr>
                        <a:t>5%</a:t>
                      </a:r>
                    </a:p>
                  </a:txBody>
                  <a:tcPr marL="0" marR="0" marT="0" marB="0" anchor="ctr"/>
                </a:tc>
              </a:tr>
              <a:tr h="272760">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3</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VIS0.6</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0.625</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0.66</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0.125</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indent="0" algn="ctr" fontAlgn="base" latinLnBrk="0">
                        <a:lnSpc>
                          <a:spcPct val="130000"/>
                        </a:lnSpc>
                        <a:spcBef>
                          <a:spcPts val="0"/>
                        </a:spcBef>
                        <a:spcAft>
                          <a:spcPts val="0"/>
                        </a:spcAft>
                      </a:pPr>
                      <a:r>
                        <a:rPr lang="en-US" sz="1100" kern="0" spc="0" dirty="0">
                          <a:solidFill>
                            <a:srgbClr val="000000"/>
                          </a:solidFill>
                          <a:effectLst/>
                          <a:latin typeface="Arial Unicode MS" pitchFamily="50" charset="-127"/>
                          <a:ea typeface="Arial Unicode MS" pitchFamily="50" charset="-127"/>
                          <a:cs typeface="Arial Unicode MS" pitchFamily="50" charset="-127"/>
                        </a:rPr>
                        <a:t>0.5</a:t>
                      </a:r>
                    </a:p>
                  </a:txBody>
                  <a:tcPr marL="0" marR="0" marT="0" marB="0" anchor="ctr"/>
                </a:tc>
                <a:tc>
                  <a:txBody>
                    <a:bodyPr/>
                    <a:lstStyle/>
                    <a:p>
                      <a:pPr marL="0" marR="0" indent="0" algn="ctr" fontAlgn="base" latinLnBrk="0">
                        <a:lnSpc>
                          <a:spcPct val="130000"/>
                        </a:lnSpc>
                        <a:spcBef>
                          <a:spcPts val="0"/>
                        </a:spcBef>
                        <a:spcAft>
                          <a:spcPts val="0"/>
                        </a:spcAft>
                      </a:pPr>
                      <a:r>
                        <a:rPr lang="en-US" sz="1100" kern="0" spc="0" dirty="0">
                          <a:solidFill>
                            <a:srgbClr val="000000"/>
                          </a:solidFill>
                          <a:effectLst/>
                          <a:latin typeface="Arial Unicode MS" pitchFamily="50" charset="-127"/>
                          <a:ea typeface="Arial Unicode MS" pitchFamily="50" charset="-127"/>
                          <a:cs typeface="Arial Unicode MS" pitchFamily="50" charset="-127"/>
                        </a:rPr>
                        <a:t>120</a:t>
                      </a:r>
                    </a:p>
                  </a:txBody>
                  <a:tcPr marL="0" marR="0" marT="0" marB="0" anchor="ctr"/>
                </a:tc>
                <a:tc>
                  <a:txBody>
                    <a:bodyPr/>
                    <a:lstStyle/>
                    <a:p>
                      <a:pPr marL="0" marR="0" indent="0" algn="ctr" fontAlgn="base" latinLnBrk="0">
                        <a:lnSpc>
                          <a:spcPct val="160000"/>
                        </a:lnSpc>
                        <a:spcBef>
                          <a:spcPts val="0"/>
                        </a:spcBef>
                        <a:spcAft>
                          <a:spcPts val="0"/>
                        </a:spcAft>
                      </a:pPr>
                      <a:endParaRPr lang="ko-KR" altLang="en-US" sz="1100" kern="0" spc="0" dirty="0">
                        <a:solidFill>
                          <a:srgbClr val="000000"/>
                        </a:solidFill>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indent="0" algn="ctr" fontAlgn="base" latinLnBrk="0">
                        <a:lnSpc>
                          <a:spcPct val="130000"/>
                        </a:lnSpc>
                        <a:spcBef>
                          <a:spcPts val="0"/>
                        </a:spcBef>
                        <a:spcAft>
                          <a:spcPts val="0"/>
                        </a:spcAft>
                      </a:pPr>
                      <a:r>
                        <a:rPr lang="en-US" sz="1100" kern="0" spc="0" dirty="0">
                          <a:solidFill>
                            <a:srgbClr val="000000"/>
                          </a:solidFill>
                          <a:effectLst/>
                          <a:latin typeface="Arial Unicode MS" pitchFamily="50" charset="-127"/>
                          <a:ea typeface="Arial Unicode MS" pitchFamily="50" charset="-127"/>
                          <a:cs typeface="Arial Unicode MS" pitchFamily="50" charset="-127"/>
                        </a:rPr>
                        <a:t>5%</a:t>
                      </a:r>
                    </a:p>
                  </a:txBody>
                  <a:tcPr marL="0" marR="0" marT="0" marB="0" anchor="ctr"/>
                </a:tc>
              </a:tr>
              <a:tr h="272760">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4</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VIS0.8</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0.8495</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0.8705</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0.0875</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indent="0" algn="ctr" fontAlgn="base" latinLnBrk="0">
                        <a:lnSpc>
                          <a:spcPct val="130000"/>
                        </a:lnSpc>
                        <a:spcBef>
                          <a:spcPts val="0"/>
                        </a:spcBef>
                        <a:spcAft>
                          <a:spcPts val="0"/>
                        </a:spcAft>
                      </a:pPr>
                      <a:r>
                        <a:rPr lang="en-US" sz="1100" kern="0" spc="0" dirty="0">
                          <a:solidFill>
                            <a:srgbClr val="000000"/>
                          </a:solidFill>
                          <a:effectLst/>
                          <a:latin typeface="Arial Unicode MS" pitchFamily="50" charset="-127"/>
                          <a:ea typeface="Arial Unicode MS" pitchFamily="50" charset="-127"/>
                          <a:cs typeface="Arial Unicode MS" pitchFamily="50" charset="-127"/>
                        </a:rPr>
                        <a:t>1</a:t>
                      </a:r>
                    </a:p>
                  </a:txBody>
                  <a:tcPr marL="0" marR="0" marT="0" marB="0" anchor="ctr"/>
                </a:tc>
                <a:tc>
                  <a:txBody>
                    <a:bodyPr/>
                    <a:lstStyle/>
                    <a:p>
                      <a:pPr marL="0" marR="0" indent="0" algn="ctr" fontAlgn="base" latinLnBrk="0">
                        <a:lnSpc>
                          <a:spcPct val="130000"/>
                        </a:lnSpc>
                        <a:spcBef>
                          <a:spcPts val="0"/>
                        </a:spcBef>
                        <a:spcAft>
                          <a:spcPts val="0"/>
                        </a:spcAft>
                      </a:pPr>
                      <a:r>
                        <a:rPr lang="en-US" sz="1100" kern="0" spc="0" dirty="0">
                          <a:solidFill>
                            <a:srgbClr val="000000"/>
                          </a:solidFill>
                          <a:effectLst/>
                          <a:latin typeface="Arial Unicode MS" pitchFamily="50" charset="-127"/>
                          <a:ea typeface="Arial Unicode MS" pitchFamily="50" charset="-127"/>
                          <a:cs typeface="Arial Unicode MS" pitchFamily="50" charset="-127"/>
                        </a:rPr>
                        <a:t>210</a:t>
                      </a:r>
                    </a:p>
                  </a:txBody>
                  <a:tcPr marL="0" marR="0" marT="0" marB="0" anchor="ctr"/>
                </a:tc>
                <a:tc>
                  <a:txBody>
                    <a:bodyPr/>
                    <a:lstStyle/>
                    <a:p>
                      <a:pPr marL="0" marR="0" indent="0" algn="ctr" fontAlgn="base" latinLnBrk="0">
                        <a:lnSpc>
                          <a:spcPct val="160000"/>
                        </a:lnSpc>
                        <a:spcBef>
                          <a:spcPts val="0"/>
                        </a:spcBef>
                        <a:spcAft>
                          <a:spcPts val="0"/>
                        </a:spcAft>
                      </a:pPr>
                      <a:endParaRPr lang="ko-KR" altLang="en-US" sz="1100" kern="0" spc="0" dirty="0">
                        <a:solidFill>
                          <a:srgbClr val="000000"/>
                        </a:solidFill>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indent="0" algn="ctr" fontAlgn="base" latinLnBrk="0">
                        <a:lnSpc>
                          <a:spcPct val="130000"/>
                        </a:lnSpc>
                        <a:spcBef>
                          <a:spcPts val="0"/>
                        </a:spcBef>
                        <a:spcAft>
                          <a:spcPts val="0"/>
                        </a:spcAft>
                      </a:pPr>
                      <a:r>
                        <a:rPr lang="en-US" sz="1100" kern="0" spc="0" dirty="0">
                          <a:solidFill>
                            <a:srgbClr val="000000"/>
                          </a:solidFill>
                          <a:effectLst/>
                          <a:latin typeface="Arial Unicode MS" pitchFamily="50" charset="-127"/>
                          <a:ea typeface="Arial Unicode MS" pitchFamily="50" charset="-127"/>
                          <a:cs typeface="Arial Unicode MS" pitchFamily="50" charset="-127"/>
                        </a:rPr>
                        <a:t>5%</a:t>
                      </a:r>
                    </a:p>
                  </a:txBody>
                  <a:tcPr marL="0" marR="0" marT="0" marB="0" anchor="ctr"/>
                </a:tc>
              </a:tr>
              <a:tr h="272760">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5</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NIR1.3</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1.373</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1.383</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0.03</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indent="0" algn="ctr" fontAlgn="base" latinLnBrk="0">
                        <a:lnSpc>
                          <a:spcPct val="130000"/>
                        </a:lnSpc>
                        <a:spcBef>
                          <a:spcPts val="0"/>
                        </a:spcBef>
                        <a:spcAft>
                          <a:spcPts val="0"/>
                        </a:spcAft>
                      </a:pPr>
                      <a:r>
                        <a:rPr lang="en-US" sz="1100" kern="0" spc="0" dirty="0">
                          <a:solidFill>
                            <a:srgbClr val="000000"/>
                          </a:solidFill>
                          <a:effectLst/>
                          <a:latin typeface="Arial Unicode MS" pitchFamily="50" charset="-127"/>
                          <a:ea typeface="Arial Unicode MS" pitchFamily="50" charset="-127"/>
                          <a:cs typeface="Arial Unicode MS" pitchFamily="50" charset="-127"/>
                        </a:rPr>
                        <a:t>2</a:t>
                      </a:r>
                    </a:p>
                  </a:txBody>
                  <a:tcPr marL="0" marR="0" marT="0" marB="0" anchor="ctr"/>
                </a:tc>
                <a:tc>
                  <a:txBody>
                    <a:bodyPr/>
                    <a:lstStyle/>
                    <a:p>
                      <a:pPr marL="0" marR="0" indent="0" algn="ctr" fontAlgn="base" latinLnBrk="0">
                        <a:lnSpc>
                          <a:spcPct val="130000"/>
                        </a:lnSpc>
                        <a:spcBef>
                          <a:spcPts val="0"/>
                        </a:spcBef>
                        <a:spcAft>
                          <a:spcPts val="0"/>
                        </a:spcAft>
                      </a:pPr>
                      <a:r>
                        <a:rPr lang="en-US" sz="1100" kern="0" spc="0" dirty="0">
                          <a:solidFill>
                            <a:srgbClr val="000000"/>
                          </a:solidFill>
                          <a:effectLst/>
                          <a:latin typeface="Arial Unicode MS" pitchFamily="50" charset="-127"/>
                          <a:ea typeface="Arial Unicode MS" pitchFamily="50" charset="-127"/>
                          <a:cs typeface="Arial Unicode MS" pitchFamily="50" charset="-127"/>
                        </a:rPr>
                        <a:t>300(☞)</a:t>
                      </a:r>
                    </a:p>
                  </a:txBody>
                  <a:tcPr marL="0" marR="0" marT="0" marB="0" anchor="ctr"/>
                </a:tc>
                <a:tc>
                  <a:txBody>
                    <a:bodyPr/>
                    <a:lstStyle/>
                    <a:p>
                      <a:pPr marL="0" marR="0" indent="0" algn="ctr" fontAlgn="base" latinLnBrk="0">
                        <a:lnSpc>
                          <a:spcPct val="160000"/>
                        </a:lnSpc>
                        <a:spcBef>
                          <a:spcPts val="0"/>
                        </a:spcBef>
                        <a:spcAft>
                          <a:spcPts val="0"/>
                        </a:spcAft>
                      </a:pPr>
                      <a:endParaRPr lang="ko-KR" altLang="en-US" sz="1100" kern="0" spc="0" dirty="0">
                        <a:solidFill>
                          <a:srgbClr val="000000"/>
                        </a:solidFill>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indent="0" algn="ctr" fontAlgn="base" latinLnBrk="0">
                        <a:lnSpc>
                          <a:spcPct val="130000"/>
                        </a:lnSpc>
                        <a:spcBef>
                          <a:spcPts val="0"/>
                        </a:spcBef>
                        <a:spcAft>
                          <a:spcPts val="0"/>
                        </a:spcAft>
                      </a:pPr>
                      <a:r>
                        <a:rPr lang="en-US" sz="1100" kern="0" spc="0" dirty="0">
                          <a:solidFill>
                            <a:srgbClr val="000000"/>
                          </a:solidFill>
                          <a:effectLst/>
                          <a:latin typeface="Arial Unicode MS" pitchFamily="50" charset="-127"/>
                          <a:ea typeface="Arial Unicode MS" pitchFamily="50" charset="-127"/>
                          <a:cs typeface="Arial Unicode MS" pitchFamily="50" charset="-127"/>
                        </a:rPr>
                        <a:t>5%</a:t>
                      </a:r>
                    </a:p>
                  </a:txBody>
                  <a:tcPr marL="0" marR="0" marT="0" marB="0" anchor="ctr"/>
                </a:tc>
              </a:tr>
              <a:tr h="200664">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6</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NIR1.6</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1.601</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1.619</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0.075</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indent="0" algn="ctr" fontAlgn="base" latinLnBrk="0">
                        <a:lnSpc>
                          <a:spcPct val="130000"/>
                        </a:lnSpc>
                        <a:spcBef>
                          <a:spcPts val="0"/>
                        </a:spcBef>
                        <a:spcAft>
                          <a:spcPts val="0"/>
                        </a:spcAft>
                      </a:pPr>
                      <a:r>
                        <a:rPr lang="en-US" sz="1100" kern="0" spc="0" dirty="0">
                          <a:solidFill>
                            <a:srgbClr val="000000"/>
                          </a:solidFill>
                          <a:effectLst/>
                          <a:latin typeface="Arial Unicode MS" pitchFamily="50" charset="-127"/>
                          <a:ea typeface="Arial Unicode MS" pitchFamily="50" charset="-127"/>
                          <a:cs typeface="Arial Unicode MS" pitchFamily="50" charset="-127"/>
                        </a:rPr>
                        <a:t>2</a:t>
                      </a:r>
                    </a:p>
                  </a:txBody>
                  <a:tcPr marL="0" marR="0" marT="0" marB="0" anchor="ctr"/>
                </a:tc>
                <a:tc>
                  <a:txBody>
                    <a:bodyPr/>
                    <a:lstStyle/>
                    <a:p>
                      <a:pPr marL="0" marR="0" indent="0" algn="ctr" fontAlgn="base" latinLnBrk="0">
                        <a:lnSpc>
                          <a:spcPct val="130000"/>
                        </a:lnSpc>
                        <a:spcBef>
                          <a:spcPts val="0"/>
                        </a:spcBef>
                        <a:spcAft>
                          <a:spcPts val="0"/>
                        </a:spcAft>
                      </a:pPr>
                      <a:r>
                        <a:rPr lang="en-US" sz="1100" kern="0" spc="0" dirty="0">
                          <a:solidFill>
                            <a:srgbClr val="000000"/>
                          </a:solidFill>
                          <a:effectLst/>
                          <a:latin typeface="Arial Unicode MS" pitchFamily="50" charset="-127"/>
                          <a:ea typeface="Arial Unicode MS" pitchFamily="50" charset="-127"/>
                          <a:cs typeface="Arial Unicode MS" pitchFamily="50" charset="-127"/>
                        </a:rPr>
                        <a:t>300</a:t>
                      </a:r>
                    </a:p>
                  </a:txBody>
                  <a:tcPr marL="0" marR="0" marT="0" marB="0" anchor="ctr"/>
                </a:tc>
                <a:tc>
                  <a:txBody>
                    <a:bodyPr/>
                    <a:lstStyle/>
                    <a:p>
                      <a:pPr algn="ctr"/>
                      <a:endParaRPr lang="ko-KR" altLang="en-US" sz="1100" dirty="0">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indent="0" algn="ctr" fontAlgn="base" latinLnBrk="0">
                        <a:lnSpc>
                          <a:spcPct val="130000"/>
                        </a:lnSpc>
                        <a:spcBef>
                          <a:spcPts val="0"/>
                        </a:spcBef>
                        <a:spcAft>
                          <a:spcPts val="0"/>
                        </a:spcAft>
                      </a:pPr>
                      <a:r>
                        <a:rPr lang="en-US" sz="1100" kern="0" spc="0" dirty="0">
                          <a:solidFill>
                            <a:srgbClr val="000000"/>
                          </a:solidFill>
                          <a:effectLst/>
                          <a:latin typeface="Arial Unicode MS" pitchFamily="50" charset="-127"/>
                          <a:ea typeface="Arial Unicode MS" pitchFamily="50" charset="-127"/>
                          <a:cs typeface="Arial Unicode MS" pitchFamily="50" charset="-127"/>
                        </a:rPr>
                        <a:t>5%</a:t>
                      </a:r>
                    </a:p>
                  </a:txBody>
                  <a:tcPr marL="0" marR="0" marT="0" marB="0" anchor="ctr"/>
                </a:tc>
              </a:tr>
              <a:tr h="200664">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7</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IR3.8</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3.74</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3.96</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0.5</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indent="0" algn="ctr" fontAlgn="base" latinLnBrk="0">
                        <a:lnSpc>
                          <a:spcPct val="130000"/>
                        </a:lnSpc>
                        <a:spcBef>
                          <a:spcPts val="0"/>
                        </a:spcBef>
                        <a:spcAft>
                          <a:spcPts val="0"/>
                        </a:spcAft>
                      </a:pPr>
                      <a:r>
                        <a:rPr lang="en-US" sz="1100" kern="0" spc="0" dirty="0">
                          <a:solidFill>
                            <a:srgbClr val="000000"/>
                          </a:solidFill>
                          <a:effectLst/>
                          <a:latin typeface="Arial Unicode MS" pitchFamily="50" charset="-127"/>
                          <a:ea typeface="Arial Unicode MS" pitchFamily="50" charset="-127"/>
                          <a:cs typeface="Arial Unicode MS" pitchFamily="50" charset="-127"/>
                        </a:rPr>
                        <a:t>2</a:t>
                      </a:r>
                    </a:p>
                  </a:txBody>
                  <a:tcPr marL="0" marR="0" marT="0" marB="0" anchor="ctr"/>
                </a:tc>
                <a:tc>
                  <a:txBody>
                    <a:bodyPr/>
                    <a:lstStyle/>
                    <a:p>
                      <a:pPr algn="ctr" latinLnBrk="1"/>
                      <a:endParaRPr lang="ko-KR" altLang="en-US" sz="1100" dirty="0">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indent="0" algn="ctr" fontAlgn="base" latinLnBrk="0">
                        <a:lnSpc>
                          <a:spcPct val="130000"/>
                        </a:lnSpc>
                        <a:spcBef>
                          <a:spcPts val="0"/>
                        </a:spcBef>
                        <a:spcAft>
                          <a:spcPts val="0"/>
                        </a:spcAft>
                      </a:pPr>
                      <a:r>
                        <a:rPr lang="en-US" sz="1100" kern="0" spc="0" dirty="0">
                          <a:solidFill>
                            <a:srgbClr val="000000"/>
                          </a:solidFill>
                          <a:effectLst/>
                          <a:latin typeface="Arial Unicode MS" pitchFamily="50" charset="-127"/>
                          <a:ea typeface="Arial Unicode MS" pitchFamily="50" charset="-127"/>
                          <a:cs typeface="Arial Unicode MS" pitchFamily="50" charset="-127"/>
                        </a:rPr>
                        <a:t>3/0.2</a:t>
                      </a:r>
                    </a:p>
                  </a:txBody>
                  <a:tcPr marL="0" marR="0" marT="0" marB="0" anchor="ctr"/>
                </a:tc>
                <a:tc>
                  <a:txBody>
                    <a:bodyPr/>
                    <a:lstStyle/>
                    <a:p>
                      <a:pPr marL="0" marR="0" indent="0" algn="ctr" fontAlgn="base" latinLnBrk="0">
                        <a:lnSpc>
                          <a:spcPct val="130000"/>
                        </a:lnSpc>
                        <a:spcBef>
                          <a:spcPts val="0"/>
                        </a:spcBef>
                        <a:spcAft>
                          <a:spcPts val="0"/>
                        </a:spcAft>
                      </a:pPr>
                      <a:r>
                        <a:rPr lang="en-US" sz="1100" kern="0" spc="0" dirty="0">
                          <a:solidFill>
                            <a:srgbClr val="000000"/>
                          </a:solidFill>
                          <a:effectLst/>
                          <a:latin typeface="Arial Unicode MS" pitchFamily="50" charset="-127"/>
                          <a:ea typeface="Arial Unicode MS" pitchFamily="50" charset="-127"/>
                          <a:cs typeface="Arial Unicode MS" pitchFamily="50" charset="-127"/>
                        </a:rPr>
                        <a:t>1K</a:t>
                      </a:r>
                    </a:p>
                  </a:txBody>
                  <a:tcPr marL="0" marR="0" marT="0" marB="0" anchor="ctr"/>
                </a:tc>
              </a:tr>
              <a:tr h="200664">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8</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IR6.3</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6.061</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6.425</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1.038</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indent="0" algn="ctr" fontAlgn="base" latinLnBrk="0">
                        <a:lnSpc>
                          <a:spcPct val="130000"/>
                        </a:lnSpc>
                        <a:spcBef>
                          <a:spcPts val="0"/>
                        </a:spcBef>
                        <a:spcAft>
                          <a:spcPts val="0"/>
                        </a:spcAft>
                      </a:pPr>
                      <a:r>
                        <a:rPr lang="en-US" sz="1100" kern="0" spc="0" dirty="0">
                          <a:solidFill>
                            <a:srgbClr val="000000"/>
                          </a:solidFill>
                          <a:effectLst/>
                          <a:latin typeface="Arial Unicode MS" pitchFamily="50" charset="-127"/>
                          <a:ea typeface="Arial Unicode MS" pitchFamily="50" charset="-127"/>
                          <a:cs typeface="Arial Unicode MS" pitchFamily="50" charset="-127"/>
                        </a:rPr>
                        <a:t>2</a:t>
                      </a:r>
                    </a:p>
                  </a:txBody>
                  <a:tcPr marL="0" marR="0" marT="0" marB="0" anchor="ctr"/>
                </a:tc>
                <a:tc>
                  <a:txBody>
                    <a:bodyPr/>
                    <a:lstStyle/>
                    <a:p>
                      <a:pPr algn="ctr" latinLnBrk="1"/>
                      <a:endParaRPr lang="ko-KR" altLang="en-US" sz="1100" dirty="0">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indent="0" algn="ctr" fontAlgn="base" latinLnBrk="0">
                        <a:lnSpc>
                          <a:spcPct val="130000"/>
                        </a:lnSpc>
                        <a:spcBef>
                          <a:spcPts val="0"/>
                        </a:spcBef>
                        <a:spcAft>
                          <a:spcPts val="0"/>
                        </a:spcAft>
                      </a:pPr>
                      <a:r>
                        <a:rPr lang="en-US" sz="1100" kern="0" spc="0" dirty="0">
                          <a:solidFill>
                            <a:srgbClr val="000000"/>
                          </a:solidFill>
                          <a:effectLst/>
                          <a:latin typeface="Arial Unicode MS" pitchFamily="50" charset="-127"/>
                          <a:ea typeface="Arial Unicode MS" pitchFamily="50" charset="-127"/>
                          <a:cs typeface="Arial Unicode MS" pitchFamily="50" charset="-127"/>
                        </a:rPr>
                        <a:t>0.4/0.1(*)</a:t>
                      </a:r>
                    </a:p>
                  </a:txBody>
                  <a:tcPr marL="0" marR="0" marT="0" marB="0" anchor="ctr"/>
                </a:tc>
                <a:tc>
                  <a:txBody>
                    <a:bodyPr/>
                    <a:lstStyle/>
                    <a:p>
                      <a:pPr marL="0" marR="0" indent="0" algn="ctr" fontAlgn="base" latinLnBrk="0">
                        <a:lnSpc>
                          <a:spcPct val="130000"/>
                        </a:lnSpc>
                        <a:spcBef>
                          <a:spcPts val="0"/>
                        </a:spcBef>
                        <a:spcAft>
                          <a:spcPts val="0"/>
                        </a:spcAft>
                      </a:pPr>
                      <a:r>
                        <a:rPr lang="en-US" sz="1100" kern="0" spc="0" dirty="0">
                          <a:solidFill>
                            <a:srgbClr val="000000"/>
                          </a:solidFill>
                          <a:effectLst/>
                          <a:latin typeface="Arial Unicode MS" pitchFamily="50" charset="-127"/>
                          <a:ea typeface="Arial Unicode MS" pitchFamily="50" charset="-127"/>
                          <a:cs typeface="Arial Unicode MS" pitchFamily="50" charset="-127"/>
                        </a:rPr>
                        <a:t>1K(☝)</a:t>
                      </a:r>
                    </a:p>
                  </a:txBody>
                  <a:tcPr marL="0" marR="0" marT="0" marB="0" anchor="ctr"/>
                </a:tc>
              </a:tr>
              <a:tr h="210536">
                <a:tc>
                  <a:txBody>
                    <a:bodyPr/>
                    <a:lstStyle/>
                    <a:p>
                      <a:pPr lvl="0" algn="ctr" latinLnBrk="0">
                        <a:lnSpc>
                          <a:spcPct val="100000"/>
                        </a:lnSpc>
                        <a:spcAft>
                          <a:spcPts val="0"/>
                        </a:spcAft>
                      </a:pPr>
                      <a:r>
                        <a:rPr lang="en-US" sz="1400" kern="0" dirty="0" smtClean="0">
                          <a:effectLst/>
                          <a:latin typeface="Arial Unicode MS" pitchFamily="50" charset="-127"/>
                          <a:ea typeface="Arial Unicode MS" pitchFamily="50" charset="-127"/>
                          <a:cs typeface="Arial Unicode MS" pitchFamily="50" charset="-127"/>
                        </a:rPr>
                        <a:t>9</a:t>
                      </a:r>
                      <a:endParaRPr lang="ko-KR" sz="1400" kern="100" dirty="0">
                        <a:effectLst/>
                        <a:latin typeface="Arial Unicode MS" pitchFamily="50" charset="-127"/>
                        <a:ea typeface="Arial Unicode MS" pitchFamily="50" charset="-127"/>
                        <a:cs typeface="Arial Unicode MS" pitchFamily="50" charset="-127"/>
                      </a:endParaRPr>
                    </a:p>
                  </a:txBody>
                  <a:tcPr marL="64770" marR="64770" marT="17780" marB="17780" anchor="ctr"/>
                </a:tc>
                <a:tc>
                  <a:txBody>
                    <a:bodyPr/>
                    <a:lstStyle/>
                    <a:p>
                      <a:pPr algn="ctr" latinLnBrk="0">
                        <a:lnSpc>
                          <a:spcPct val="100000"/>
                        </a:lnSpc>
                        <a:spcAft>
                          <a:spcPts val="0"/>
                        </a:spcAft>
                      </a:pPr>
                      <a:r>
                        <a:rPr lang="en-US" sz="1400" kern="0" dirty="0">
                          <a:effectLst/>
                          <a:latin typeface="Arial Unicode MS" pitchFamily="50" charset="-127"/>
                          <a:ea typeface="Arial Unicode MS" pitchFamily="50" charset="-127"/>
                          <a:cs typeface="Arial Unicode MS" pitchFamily="50" charset="-127"/>
                        </a:rPr>
                        <a:t>IR6.9</a:t>
                      </a:r>
                      <a:endParaRPr lang="ko-KR" sz="1400" kern="100" dirty="0">
                        <a:effectLst/>
                        <a:latin typeface="Arial Unicode MS" pitchFamily="50" charset="-127"/>
                        <a:ea typeface="Arial Unicode MS" pitchFamily="50" charset="-127"/>
                        <a:cs typeface="Arial Unicode MS" pitchFamily="50" charset="-127"/>
                      </a:endParaRPr>
                    </a:p>
                  </a:txBody>
                  <a:tcPr marL="64770" marR="64770" marT="17780" marB="17780" anchor="ctr"/>
                </a:tc>
                <a:tc>
                  <a:txBody>
                    <a:bodyPr/>
                    <a:lstStyle/>
                    <a:p>
                      <a:pPr algn="ctr" latinLnBrk="0">
                        <a:lnSpc>
                          <a:spcPct val="100000"/>
                        </a:lnSpc>
                        <a:spcAft>
                          <a:spcPts val="0"/>
                        </a:spcAft>
                      </a:pPr>
                      <a:r>
                        <a:rPr lang="en-US" sz="1400" kern="0" dirty="0">
                          <a:effectLst/>
                          <a:latin typeface="Arial Unicode MS" pitchFamily="50" charset="-127"/>
                          <a:ea typeface="Arial Unicode MS" pitchFamily="50" charset="-127"/>
                          <a:cs typeface="Arial Unicode MS" pitchFamily="50" charset="-127"/>
                        </a:rPr>
                        <a:t>6.89</a:t>
                      </a:r>
                      <a:endParaRPr lang="ko-KR" sz="1400" kern="100" dirty="0">
                        <a:effectLst/>
                        <a:latin typeface="Arial Unicode MS" pitchFamily="50" charset="-127"/>
                        <a:ea typeface="Arial Unicode MS" pitchFamily="50" charset="-127"/>
                        <a:cs typeface="Arial Unicode MS" pitchFamily="50" charset="-127"/>
                      </a:endParaRPr>
                    </a:p>
                  </a:txBody>
                  <a:tcPr marL="64770" marR="64770" marT="17780" marB="17780" anchor="ctr"/>
                </a:tc>
                <a:tc>
                  <a:txBody>
                    <a:bodyPr/>
                    <a:lstStyle/>
                    <a:p>
                      <a:pPr algn="ctr" latinLnBrk="0">
                        <a:lnSpc>
                          <a:spcPct val="100000"/>
                        </a:lnSpc>
                        <a:spcAft>
                          <a:spcPts val="0"/>
                        </a:spcAft>
                      </a:pPr>
                      <a:r>
                        <a:rPr lang="en-US" sz="1400" kern="0" dirty="0">
                          <a:effectLst/>
                          <a:latin typeface="Arial Unicode MS" pitchFamily="50" charset="-127"/>
                          <a:ea typeface="Arial Unicode MS" pitchFamily="50" charset="-127"/>
                          <a:cs typeface="Arial Unicode MS" pitchFamily="50" charset="-127"/>
                        </a:rPr>
                        <a:t>7.01</a:t>
                      </a:r>
                      <a:endParaRPr lang="ko-KR" sz="1400" kern="100" dirty="0">
                        <a:effectLst/>
                        <a:latin typeface="Arial Unicode MS" pitchFamily="50" charset="-127"/>
                        <a:ea typeface="Arial Unicode MS" pitchFamily="50" charset="-127"/>
                        <a:cs typeface="Arial Unicode MS" pitchFamily="50" charset="-127"/>
                      </a:endParaRPr>
                    </a:p>
                  </a:txBody>
                  <a:tcPr marL="64770" marR="64770" marT="17780" marB="17780" anchor="ctr"/>
                </a:tc>
                <a:tc>
                  <a:txBody>
                    <a:bodyPr/>
                    <a:lstStyle/>
                    <a:p>
                      <a:pPr algn="ctr" latinLnBrk="0">
                        <a:lnSpc>
                          <a:spcPct val="100000"/>
                        </a:lnSpc>
                        <a:spcAft>
                          <a:spcPts val="0"/>
                        </a:spcAft>
                      </a:pPr>
                      <a:r>
                        <a:rPr lang="en-US" sz="1400" kern="0" dirty="0">
                          <a:effectLst/>
                          <a:latin typeface="Arial Unicode MS" pitchFamily="50" charset="-127"/>
                          <a:ea typeface="Arial Unicode MS" pitchFamily="50" charset="-127"/>
                          <a:cs typeface="Arial Unicode MS" pitchFamily="50" charset="-127"/>
                        </a:rPr>
                        <a:t>0.5</a:t>
                      </a:r>
                      <a:endParaRPr lang="ko-KR" sz="1400" kern="100" dirty="0">
                        <a:effectLst/>
                        <a:latin typeface="Arial Unicode MS" pitchFamily="50" charset="-127"/>
                        <a:ea typeface="Arial Unicode MS" pitchFamily="50" charset="-127"/>
                        <a:cs typeface="Arial Unicode MS" pitchFamily="50" charset="-127"/>
                      </a:endParaRPr>
                    </a:p>
                  </a:txBody>
                  <a:tcPr marL="64770" marR="64770" marT="17780" marB="17780" anchor="ctr"/>
                </a:tc>
                <a:tc>
                  <a:txBody>
                    <a:bodyPr/>
                    <a:lstStyle/>
                    <a:p>
                      <a:pPr marL="0" marR="0" indent="0" algn="ctr" fontAlgn="base" latinLnBrk="0">
                        <a:lnSpc>
                          <a:spcPct val="100000"/>
                        </a:lnSpc>
                        <a:spcBef>
                          <a:spcPts val="0"/>
                        </a:spcBef>
                        <a:spcAft>
                          <a:spcPts val="0"/>
                        </a:spcAft>
                      </a:pPr>
                      <a:r>
                        <a:rPr lang="en-US" sz="1100" kern="0" spc="0" dirty="0">
                          <a:solidFill>
                            <a:srgbClr val="000000"/>
                          </a:solidFill>
                          <a:effectLst/>
                          <a:latin typeface="Arial Unicode MS" pitchFamily="50" charset="-127"/>
                          <a:ea typeface="Arial Unicode MS" pitchFamily="50" charset="-127"/>
                          <a:cs typeface="Arial Unicode MS" pitchFamily="50" charset="-127"/>
                        </a:rPr>
                        <a:t>2</a:t>
                      </a:r>
                    </a:p>
                  </a:txBody>
                  <a:tcPr marL="64770" marR="64770" marT="17907" marB="17907" anchor="ctr"/>
                </a:tc>
                <a:tc>
                  <a:txBody>
                    <a:bodyPr/>
                    <a:lstStyle/>
                    <a:p>
                      <a:pPr marL="0" marR="0" indent="0" algn="ctr" fontAlgn="base" latinLnBrk="0">
                        <a:lnSpc>
                          <a:spcPct val="100000"/>
                        </a:lnSpc>
                        <a:spcBef>
                          <a:spcPts val="0"/>
                        </a:spcBef>
                        <a:spcAft>
                          <a:spcPts val="0"/>
                        </a:spcAft>
                      </a:pPr>
                      <a:endParaRPr lang="ko-KR" altLang="en-US" sz="1100" kern="0" spc="0" dirty="0">
                        <a:solidFill>
                          <a:srgbClr val="000000"/>
                        </a:solidFill>
                        <a:effectLst/>
                        <a:latin typeface="Arial Unicode MS" pitchFamily="50" charset="-127"/>
                        <a:ea typeface="Arial Unicode MS" pitchFamily="50" charset="-127"/>
                        <a:cs typeface="Arial Unicode MS" pitchFamily="50" charset="-127"/>
                      </a:endParaRPr>
                    </a:p>
                  </a:txBody>
                  <a:tcPr marL="64770" marR="64770" marT="17907" marB="17907" anchor="ctr"/>
                </a:tc>
                <a:tc>
                  <a:txBody>
                    <a:bodyPr/>
                    <a:lstStyle/>
                    <a:p>
                      <a:pPr marL="0" marR="0" indent="0" algn="ctr" fontAlgn="base" latinLnBrk="0">
                        <a:lnSpc>
                          <a:spcPct val="100000"/>
                        </a:lnSpc>
                        <a:spcBef>
                          <a:spcPts val="0"/>
                        </a:spcBef>
                        <a:spcAft>
                          <a:spcPts val="0"/>
                        </a:spcAft>
                      </a:pPr>
                      <a:r>
                        <a:rPr lang="en-US" sz="1100" kern="0" spc="0" dirty="0">
                          <a:solidFill>
                            <a:srgbClr val="000000"/>
                          </a:solidFill>
                          <a:effectLst/>
                          <a:latin typeface="Arial Unicode MS" pitchFamily="50" charset="-127"/>
                          <a:ea typeface="Arial Unicode MS" pitchFamily="50" charset="-127"/>
                          <a:cs typeface="Arial Unicode MS" pitchFamily="50" charset="-127"/>
                        </a:rPr>
                        <a:t>0.37/0.1</a:t>
                      </a:r>
                    </a:p>
                  </a:txBody>
                  <a:tcPr marL="64770" marR="64770" marT="17907" marB="17907" anchor="ctr"/>
                </a:tc>
                <a:tc>
                  <a:txBody>
                    <a:bodyPr/>
                    <a:lstStyle/>
                    <a:p>
                      <a:pPr marL="0" marR="0" indent="0" algn="ctr" fontAlgn="base" latinLnBrk="0">
                        <a:lnSpc>
                          <a:spcPct val="100000"/>
                        </a:lnSpc>
                        <a:spcBef>
                          <a:spcPts val="0"/>
                        </a:spcBef>
                        <a:spcAft>
                          <a:spcPts val="0"/>
                        </a:spcAft>
                      </a:pPr>
                      <a:r>
                        <a:rPr lang="en-US" sz="1100" kern="0" spc="0" dirty="0">
                          <a:solidFill>
                            <a:srgbClr val="000000"/>
                          </a:solidFill>
                          <a:effectLst/>
                          <a:latin typeface="Arial Unicode MS" pitchFamily="50" charset="-127"/>
                          <a:ea typeface="Arial Unicode MS" pitchFamily="50" charset="-127"/>
                          <a:cs typeface="Arial Unicode MS" pitchFamily="50" charset="-127"/>
                        </a:rPr>
                        <a:t>1K</a:t>
                      </a:r>
                    </a:p>
                  </a:txBody>
                  <a:tcPr marL="64770" marR="64770" marT="17907" marB="17907" anchor="ctr"/>
                </a:tc>
              </a:tr>
              <a:tr h="200664">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10</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IR7.3</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7.258</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7.433</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0.688</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indent="0" algn="ctr" fontAlgn="base" latinLnBrk="0">
                        <a:lnSpc>
                          <a:spcPct val="130000"/>
                        </a:lnSpc>
                        <a:spcBef>
                          <a:spcPts val="0"/>
                        </a:spcBef>
                        <a:spcAft>
                          <a:spcPts val="0"/>
                        </a:spcAft>
                      </a:pPr>
                      <a:r>
                        <a:rPr lang="en-US" sz="1100" kern="0" spc="0" dirty="0">
                          <a:solidFill>
                            <a:srgbClr val="000000"/>
                          </a:solidFill>
                          <a:effectLst/>
                          <a:latin typeface="Arial Unicode MS" pitchFamily="50" charset="-127"/>
                          <a:ea typeface="Arial Unicode MS" pitchFamily="50" charset="-127"/>
                          <a:cs typeface="Arial Unicode MS" pitchFamily="50" charset="-127"/>
                        </a:rPr>
                        <a:t>2</a:t>
                      </a:r>
                    </a:p>
                  </a:txBody>
                  <a:tcPr marL="0" marR="0" marT="0" marB="0" anchor="ctr"/>
                </a:tc>
                <a:tc>
                  <a:txBody>
                    <a:bodyPr/>
                    <a:lstStyle/>
                    <a:p>
                      <a:pPr algn="ctr" latinLnBrk="1"/>
                      <a:endParaRPr lang="ko-KR" altLang="en-US" sz="1100" dirty="0">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indent="0" algn="ctr" fontAlgn="base" latinLnBrk="0">
                        <a:lnSpc>
                          <a:spcPct val="130000"/>
                        </a:lnSpc>
                        <a:spcBef>
                          <a:spcPts val="0"/>
                        </a:spcBef>
                        <a:spcAft>
                          <a:spcPts val="0"/>
                        </a:spcAft>
                      </a:pPr>
                      <a:r>
                        <a:rPr lang="en-US" sz="1100" kern="0" spc="0" dirty="0">
                          <a:solidFill>
                            <a:srgbClr val="000000"/>
                          </a:solidFill>
                          <a:effectLst/>
                          <a:latin typeface="Arial Unicode MS" pitchFamily="50" charset="-127"/>
                          <a:ea typeface="Arial Unicode MS" pitchFamily="50" charset="-127"/>
                          <a:cs typeface="Arial Unicode MS" pitchFamily="50" charset="-127"/>
                        </a:rPr>
                        <a:t>0.35/0.12(*)</a:t>
                      </a:r>
                    </a:p>
                  </a:txBody>
                  <a:tcPr marL="0" marR="0" marT="0" marB="0" anchor="ctr"/>
                </a:tc>
                <a:tc>
                  <a:txBody>
                    <a:bodyPr/>
                    <a:lstStyle/>
                    <a:p>
                      <a:pPr marL="0" marR="0" indent="0" algn="ctr" defTabSz="914400" rtl="0" eaLnBrk="1" fontAlgn="base" latinLnBrk="0" hangingPunct="1">
                        <a:lnSpc>
                          <a:spcPct val="130000"/>
                        </a:lnSpc>
                        <a:spcBef>
                          <a:spcPts val="0"/>
                        </a:spcBef>
                        <a:spcAft>
                          <a:spcPts val="0"/>
                        </a:spcAft>
                        <a:buClrTx/>
                        <a:buSzTx/>
                        <a:buFontTx/>
                        <a:buNone/>
                        <a:tabLst/>
                        <a:defRPr/>
                      </a:pPr>
                      <a:r>
                        <a:rPr lang="en-US" altLang="ko-KR" sz="1100" kern="0" spc="0" dirty="0" smtClean="0">
                          <a:solidFill>
                            <a:srgbClr val="000000"/>
                          </a:solidFill>
                          <a:effectLst/>
                          <a:latin typeface="Arial Unicode MS" pitchFamily="50" charset="-127"/>
                          <a:ea typeface="Arial Unicode MS" pitchFamily="50" charset="-127"/>
                          <a:cs typeface="Arial Unicode MS" pitchFamily="50" charset="-127"/>
                        </a:rPr>
                        <a:t>1K(☝)</a:t>
                      </a:r>
                    </a:p>
                  </a:txBody>
                  <a:tcPr marL="0" marR="0" marT="0" marB="0" anchor="ctr"/>
                </a:tc>
              </a:tr>
              <a:tr h="200664">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11</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IR8.7</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8.44</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8.76</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0.5</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indent="0" algn="ctr" fontAlgn="base" latinLnBrk="0">
                        <a:lnSpc>
                          <a:spcPct val="130000"/>
                        </a:lnSpc>
                        <a:spcBef>
                          <a:spcPts val="0"/>
                        </a:spcBef>
                        <a:spcAft>
                          <a:spcPts val="0"/>
                        </a:spcAft>
                      </a:pPr>
                      <a:r>
                        <a:rPr lang="en-US" sz="1100" kern="0" spc="0" dirty="0">
                          <a:solidFill>
                            <a:srgbClr val="000000"/>
                          </a:solidFill>
                          <a:effectLst/>
                          <a:latin typeface="Arial Unicode MS" pitchFamily="50" charset="-127"/>
                          <a:ea typeface="Arial Unicode MS" pitchFamily="50" charset="-127"/>
                          <a:cs typeface="Arial Unicode MS" pitchFamily="50" charset="-127"/>
                        </a:rPr>
                        <a:t>2</a:t>
                      </a:r>
                    </a:p>
                  </a:txBody>
                  <a:tcPr marL="0" marR="0" marT="0" marB="0" anchor="ctr"/>
                </a:tc>
                <a:tc>
                  <a:txBody>
                    <a:bodyPr/>
                    <a:lstStyle/>
                    <a:p>
                      <a:pPr algn="ctr" latinLnBrk="1"/>
                      <a:endParaRPr lang="ko-KR" altLang="en-US" sz="1100" dirty="0">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indent="0" algn="ctr" fontAlgn="base" latinLnBrk="0">
                        <a:lnSpc>
                          <a:spcPct val="130000"/>
                        </a:lnSpc>
                        <a:spcBef>
                          <a:spcPts val="0"/>
                        </a:spcBef>
                        <a:spcAft>
                          <a:spcPts val="0"/>
                        </a:spcAft>
                      </a:pPr>
                      <a:r>
                        <a:rPr lang="en-US" sz="1100" kern="0" spc="0" dirty="0">
                          <a:solidFill>
                            <a:srgbClr val="000000"/>
                          </a:solidFill>
                          <a:effectLst/>
                          <a:latin typeface="Arial Unicode MS" pitchFamily="50" charset="-127"/>
                          <a:ea typeface="Arial Unicode MS" pitchFamily="50" charset="-127"/>
                          <a:cs typeface="Arial Unicode MS" pitchFamily="50" charset="-127"/>
                        </a:rPr>
                        <a:t>0.27/0.1</a:t>
                      </a:r>
                    </a:p>
                  </a:txBody>
                  <a:tcPr marL="0" marR="0" marT="0" marB="0" anchor="ctr"/>
                </a:tc>
                <a:tc>
                  <a:txBody>
                    <a:bodyPr/>
                    <a:lstStyle/>
                    <a:p>
                      <a:pPr marL="0" marR="0" indent="0" algn="ctr" fontAlgn="base" latinLnBrk="0">
                        <a:lnSpc>
                          <a:spcPct val="130000"/>
                        </a:lnSpc>
                        <a:spcBef>
                          <a:spcPts val="0"/>
                        </a:spcBef>
                        <a:spcAft>
                          <a:spcPts val="0"/>
                        </a:spcAft>
                      </a:pPr>
                      <a:r>
                        <a:rPr lang="en-US" sz="1100" kern="0" spc="0" dirty="0">
                          <a:solidFill>
                            <a:srgbClr val="000000"/>
                          </a:solidFill>
                          <a:effectLst/>
                          <a:latin typeface="Arial Unicode MS" pitchFamily="50" charset="-127"/>
                          <a:ea typeface="Arial Unicode MS" pitchFamily="50" charset="-127"/>
                          <a:cs typeface="Arial Unicode MS" pitchFamily="50" charset="-127"/>
                        </a:rPr>
                        <a:t>1K</a:t>
                      </a:r>
                    </a:p>
                  </a:txBody>
                  <a:tcPr marL="0" marR="0" marT="0" marB="0" anchor="ctr"/>
                </a:tc>
              </a:tr>
              <a:tr h="200664">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12</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IR9.6</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9.543</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9.717</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0.475</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indent="0" algn="ctr" fontAlgn="base" latinLnBrk="0">
                        <a:lnSpc>
                          <a:spcPct val="130000"/>
                        </a:lnSpc>
                        <a:spcBef>
                          <a:spcPts val="0"/>
                        </a:spcBef>
                        <a:spcAft>
                          <a:spcPts val="0"/>
                        </a:spcAft>
                      </a:pPr>
                      <a:r>
                        <a:rPr lang="en-US" sz="1100" kern="0" spc="0" dirty="0">
                          <a:solidFill>
                            <a:srgbClr val="000000"/>
                          </a:solidFill>
                          <a:effectLst/>
                          <a:latin typeface="Arial Unicode MS" pitchFamily="50" charset="-127"/>
                          <a:ea typeface="Arial Unicode MS" pitchFamily="50" charset="-127"/>
                          <a:cs typeface="Arial Unicode MS" pitchFamily="50" charset="-127"/>
                        </a:rPr>
                        <a:t>2</a:t>
                      </a:r>
                    </a:p>
                  </a:txBody>
                  <a:tcPr marL="0" marR="0" marT="0" marB="0" anchor="ctr"/>
                </a:tc>
                <a:tc>
                  <a:txBody>
                    <a:bodyPr/>
                    <a:lstStyle/>
                    <a:p>
                      <a:pPr algn="ctr" latinLnBrk="1"/>
                      <a:endParaRPr lang="ko-KR" altLang="en-US" sz="1100" dirty="0">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indent="0" algn="ctr" fontAlgn="base" latinLnBrk="0">
                        <a:lnSpc>
                          <a:spcPct val="130000"/>
                        </a:lnSpc>
                        <a:spcBef>
                          <a:spcPts val="0"/>
                        </a:spcBef>
                        <a:spcAft>
                          <a:spcPts val="0"/>
                        </a:spcAft>
                      </a:pPr>
                      <a:r>
                        <a:rPr lang="en-US" sz="1100" kern="0" spc="0" dirty="0">
                          <a:solidFill>
                            <a:srgbClr val="000000"/>
                          </a:solidFill>
                          <a:effectLst/>
                          <a:latin typeface="Arial Unicode MS" pitchFamily="50" charset="-127"/>
                          <a:ea typeface="Arial Unicode MS" pitchFamily="50" charset="-127"/>
                          <a:cs typeface="Arial Unicode MS" pitchFamily="50" charset="-127"/>
                        </a:rPr>
                        <a:t>0.35/0.15</a:t>
                      </a:r>
                    </a:p>
                  </a:txBody>
                  <a:tcPr marL="0" marR="0" marT="0" marB="0" anchor="ctr"/>
                </a:tc>
                <a:tc>
                  <a:txBody>
                    <a:bodyPr/>
                    <a:lstStyle/>
                    <a:p>
                      <a:pPr marL="0" marR="0" indent="0" algn="ctr" fontAlgn="base" latinLnBrk="0">
                        <a:lnSpc>
                          <a:spcPct val="130000"/>
                        </a:lnSpc>
                        <a:spcBef>
                          <a:spcPts val="0"/>
                        </a:spcBef>
                        <a:spcAft>
                          <a:spcPts val="0"/>
                        </a:spcAft>
                      </a:pPr>
                      <a:r>
                        <a:rPr lang="en-US" sz="1100" kern="0" spc="0" dirty="0">
                          <a:solidFill>
                            <a:srgbClr val="000000"/>
                          </a:solidFill>
                          <a:effectLst/>
                          <a:latin typeface="Arial Unicode MS" pitchFamily="50" charset="-127"/>
                          <a:ea typeface="Arial Unicode MS" pitchFamily="50" charset="-127"/>
                          <a:cs typeface="Arial Unicode MS" pitchFamily="50" charset="-127"/>
                        </a:rPr>
                        <a:t>1K</a:t>
                      </a:r>
                    </a:p>
                  </a:txBody>
                  <a:tcPr marL="0" marR="0" marT="0" marB="0" anchor="ctr"/>
                </a:tc>
              </a:tr>
              <a:tr h="200664">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13</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IR10.5</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10.25</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10.61</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0.875</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indent="0" algn="ctr" fontAlgn="base" latinLnBrk="0">
                        <a:lnSpc>
                          <a:spcPct val="130000"/>
                        </a:lnSpc>
                        <a:spcBef>
                          <a:spcPts val="0"/>
                        </a:spcBef>
                        <a:spcAft>
                          <a:spcPts val="0"/>
                        </a:spcAft>
                      </a:pPr>
                      <a:r>
                        <a:rPr lang="en-US" sz="1100" kern="0" spc="0" dirty="0">
                          <a:solidFill>
                            <a:srgbClr val="000000"/>
                          </a:solidFill>
                          <a:effectLst/>
                          <a:latin typeface="Arial Unicode MS" pitchFamily="50" charset="-127"/>
                          <a:ea typeface="Arial Unicode MS" pitchFamily="50" charset="-127"/>
                          <a:cs typeface="Arial Unicode MS" pitchFamily="50" charset="-127"/>
                        </a:rPr>
                        <a:t>2</a:t>
                      </a:r>
                    </a:p>
                  </a:txBody>
                  <a:tcPr marL="0" marR="0" marT="0" marB="0" anchor="ctr"/>
                </a:tc>
                <a:tc>
                  <a:txBody>
                    <a:bodyPr/>
                    <a:lstStyle/>
                    <a:p>
                      <a:pPr algn="ctr" latinLnBrk="1"/>
                      <a:endParaRPr lang="ko-KR" altLang="en-US" sz="1100" dirty="0">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indent="0" algn="ctr" fontAlgn="base" latinLnBrk="0">
                        <a:lnSpc>
                          <a:spcPct val="130000"/>
                        </a:lnSpc>
                        <a:spcBef>
                          <a:spcPts val="0"/>
                        </a:spcBef>
                        <a:spcAft>
                          <a:spcPts val="0"/>
                        </a:spcAft>
                      </a:pPr>
                      <a:r>
                        <a:rPr lang="en-US" sz="1100" kern="0" spc="0" dirty="0">
                          <a:solidFill>
                            <a:srgbClr val="000000"/>
                          </a:solidFill>
                          <a:effectLst/>
                          <a:latin typeface="Arial Unicode MS" pitchFamily="50" charset="-127"/>
                          <a:ea typeface="Arial Unicode MS" pitchFamily="50" charset="-127"/>
                          <a:cs typeface="Arial Unicode MS" pitchFamily="50" charset="-127"/>
                        </a:rPr>
                        <a:t>0.4/0.2</a:t>
                      </a:r>
                    </a:p>
                  </a:txBody>
                  <a:tcPr marL="0" marR="0" marT="0" marB="0" anchor="ctr"/>
                </a:tc>
                <a:tc>
                  <a:txBody>
                    <a:bodyPr/>
                    <a:lstStyle/>
                    <a:p>
                      <a:pPr marL="0" marR="0" indent="0" algn="ctr" fontAlgn="base" latinLnBrk="0">
                        <a:lnSpc>
                          <a:spcPct val="130000"/>
                        </a:lnSpc>
                        <a:spcBef>
                          <a:spcPts val="0"/>
                        </a:spcBef>
                        <a:spcAft>
                          <a:spcPts val="0"/>
                        </a:spcAft>
                      </a:pPr>
                      <a:r>
                        <a:rPr lang="en-US" sz="1100" kern="0" spc="0" dirty="0">
                          <a:solidFill>
                            <a:srgbClr val="000000"/>
                          </a:solidFill>
                          <a:effectLst/>
                          <a:latin typeface="Arial Unicode MS" pitchFamily="50" charset="-127"/>
                          <a:ea typeface="Arial Unicode MS" pitchFamily="50" charset="-127"/>
                          <a:cs typeface="Arial Unicode MS" pitchFamily="50" charset="-127"/>
                        </a:rPr>
                        <a:t>1K</a:t>
                      </a:r>
                    </a:p>
                  </a:txBody>
                  <a:tcPr marL="0" marR="0" marT="0" marB="0" anchor="ctr"/>
                </a:tc>
              </a:tr>
              <a:tr h="210536">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14</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lnSpc>
                          <a:spcPct val="100000"/>
                        </a:lnSpc>
                        <a:spcAft>
                          <a:spcPts val="0"/>
                        </a:spcAft>
                      </a:pPr>
                      <a:r>
                        <a:rPr lang="en-US" sz="1400" kern="0" dirty="0">
                          <a:effectLst/>
                          <a:latin typeface="Arial Unicode MS" pitchFamily="50" charset="-127"/>
                          <a:ea typeface="Arial Unicode MS" pitchFamily="50" charset="-127"/>
                          <a:cs typeface="Arial Unicode MS" pitchFamily="50" charset="-127"/>
                        </a:rPr>
                        <a:t>IR11.2</a:t>
                      </a:r>
                      <a:endParaRPr lang="ko-KR" sz="1400" kern="100" dirty="0">
                        <a:effectLst/>
                        <a:latin typeface="Arial Unicode MS" pitchFamily="50" charset="-127"/>
                        <a:ea typeface="Arial Unicode MS" pitchFamily="50" charset="-127"/>
                        <a:cs typeface="Arial Unicode MS" pitchFamily="50" charset="-127"/>
                      </a:endParaRPr>
                    </a:p>
                  </a:txBody>
                  <a:tcPr marL="64770" marR="64770" marT="17780" marB="17780" anchor="ctr"/>
                </a:tc>
                <a:tc>
                  <a:txBody>
                    <a:bodyPr/>
                    <a:lstStyle/>
                    <a:p>
                      <a:pPr algn="ctr" latinLnBrk="0">
                        <a:lnSpc>
                          <a:spcPct val="100000"/>
                        </a:lnSpc>
                        <a:spcAft>
                          <a:spcPts val="0"/>
                        </a:spcAft>
                      </a:pPr>
                      <a:r>
                        <a:rPr lang="en-US" sz="1400" kern="0" dirty="0">
                          <a:effectLst/>
                          <a:latin typeface="Arial Unicode MS" pitchFamily="50" charset="-127"/>
                          <a:ea typeface="Arial Unicode MS" pitchFamily="50" charset="-127"/>
                          <a:cs typeface="Arial Unicode MS" pitchFamily="50" charset="-127"/>
                        </a:rPr>
                        <a:t>11.08</a:t>
                      </a:r>
                      <a:endParaRPr lang="ko-KR" sz="1400" kern="100" dirty="0">
                        <a:effectLst/>
                        <a:latin typeface="Arial Unicode MS" pitchFamily="50" charset="-127"/>
                        <a:ea typeface="Arial Unicode MS" pitchFamily="50" charset="-127"/>
                        <a:cs typeface="Arial Unicode MS" pitchFamily="50" charset="-127"/>
                      </a:endParaRPr>
                    </a:p>
                  </a:txBody>
                  <a:tcPr marL="64770" marR="64770" marT="17780" marB="17780" anchor="ctr"/>
                </a:tc>
                <a:tc>
                  <a:txBody>
                    <a:bodyPr/>
                    <a:lstStyle/>
                    <a:p>
                      <a:pPr algn="ctr" latinLnBrk="0">
                        <a:lnSpc>
                          <a:spcPct val="100000"/>
                        </a:lnSpc>
                        <a:spcAft>
                          <a:spcPts val="0"/>
                        </a:spcAft>
                      </a:pPr>
                      <a:r>
                        <a:rPr lang="en-US" sz="1400" kern="0" dirty="0">
                          <a:effectLst/>
                          <a:latin typeface="Arial Unicode MS" pitchFamily="50" charset="-127"/>
                          <a:ea typeface="Arial Unicode MS" pitchFamily="50" charset="-127"/>
                          <a:cs typeface="Arial Unicode MS" pitchFamily="50" charset="-127"/>
                        </a:rPr>
                        <a:t>11.32</a:t>
                      </a:r>
                      <a:endParaRPr lang="ko-KR" sz="1400" kern="100" dirty="0">
                        <a:effectLst/>
                        <a:latin typeface="Arial Unicode MS" pitchFamily="50" charset="-127"/>
                        <a:ea typeface="Arial Unicode MS" pitchFamily="50" charset="-127"/>
                        <a:cs typeface="Arial Unicode MS" pitchFamily="50" charset="-127"/>
                      </a:endParaRPr>
                    </a:p>
                  </a:txBody>
                  <a:tcPr marL="64770" marR="64770" marT="17780" marB="17780" anchor="ctr"/>
                </a:tc>
                <a:tc>
                  <a:txBody>
                    <a:bodyPr/>
                    <a:lstStyle/>
                    <a:p>
                      <a:pPr algn="ctr" latinLnBrk="0">
                        <a:lnSpc>
                          <a:spcPct val="100000"/>
                        </a:lnSpc>
                        <a:spcAft>
                          <a:spcPts val="0"/>
                        </a:spcAft>
                      </a:pPr>
                      <a:r>
                        <a:rPr lang="en-US" sz="1400" kern="0" dirty="0">
                          <a:effectLst/>
                          <a:latin typeface="Arial Unicode MS" pitchFamily="50" charset="-127"/>
                          <a:ea typeface="Arial Unicode MS" pitchFamily="50" charset="-127"/>
                          <a:cs typeface="Arial Unicode MS" pitchFamily="50" charset="-127"/>
                        </a:rPr>
                        <a:t>1.0</a:t>
                      </a:r>
                      <a:endParaRPr lang="ko-KR" sz="1400" kern="100" dirty="0">
                        <a:effectLst/>
                        <a:latin typeface="Arial Unicode MS" pitchFamily="50" charset="-127"/>
                        <a:ea typeface="Arial Unicode MS" pitchFamily="50" charset="-127"/>
                        <a:cs typeface="Arial Unicode MS" pitchFamily="50" charset="-127"/>
                      </a:endParaRPr>
                    </a:p>
                  </a:txBody>
                  <a:tcPr marL="64770" marR="64770" marT="17780" marB="17780" anchor="ctr"/>
                </a:tc>
                <a:tc>
                  <a:txBody>
                    <a:bodyPr/>
                    <a:lstStyle/>
                    <a:p>
                      <a:pPr marL="0" marR="0" indent="0" algn="ctr" fontAlgn="base" latinLnBrk="0">
                        <a:lnSpc>
                          <a:spcPct val="100000"/>
                        </a:lnSpc>
                        <a:spcBef>
                          <a:spcPts val="0"/>
                        </a:spcBef>
                        <a:spcAft>
                          <a:spcPts val="0"/>
                        </a:spcAft>
                      </a:pPr>
                      <a:r>
                        <a:rPr lang="en-US" sz="1100" kern="0" spc="0" dirty="0">
                          <a:solidFill>
                            <a:srgbClr val="000000"/>
                          </a:solidFill>
                          <a:effectLst/>
                          <a:latin typeface="Arial Unicode MS" pitchFamily="50" charset="-127"/>
                          <a:ea typeface="Arial Unicode MS" pitchFamily="50" charset="-127"/>
                          <a:cs typeface="Arial Unicode MS" pitchFamily="50" charset="-127"/>
                        </a:rPr>
                        <a:t>2</a:t>
                      </a:r>
                    </a:p>
                  </a:txBody>
                  <a:tcPr marL="64770" marR="64770" marT="17907" marB="17907" anchor="ctr"/>
                </a:tc>
                <a:tc>
                  <a:txBody>
                    <a:bodyPr/>
                    <a:lstStyle/>
                    <a:p>
                      <a:pPr marL="0" marR="0" indent="0" algn="ctr" fontAlgn="base" latinLnBrk="0">
                        <a:lnSpc>
                          <a:spcPct val="100000"/>
                        </a:lnSpc>
                        <a:spcBef>
                          <a:spcPts val="0"/>
                        </a:spcBef>
                        <a:spcAft>
                          <a:spcPts val="0"/>
                        </a:spcAft>
                      </a:pPr>
                      <a:endParaRPr lang="ko-KR" altLang="en-US" sz="1100" kern="0" spc="0" dirty="0">
                        <a:solidFill>
                          <a:srgbClr val="000000"/>
                        </a:solidFill>
                        <a:effectLst/>
                        <a:latin typeface="Arial Unicode MS" pitchFamily="50" charset="-127"/>
                        <a:ea typeface="Arial Unicode MS" pitchFamily="50" charset="-127"/>
                        <a:cs typeface="Arial Unicode MS" pitchFamily="50" charset="-127"/>
                      </a:endParaRPr>
                    </a:p>
                  </a:txBody>
                  <a:tcPr marL="64770" marR="64770" marT="17907" marB="17907" anchor="ctr"/>
                </a:tc>
                <a:tc>
                  <a:txBody>
                    <a:bodyPr/>
                    <a:lstStyle/>
                    <a:p>
                      <a:pPr marL="0" marR="0" indent="0" algn="ctr" fontAlgn="base" latinLnBrk="0">
                        <a:lnSpc>
                          <a:spcPct val="100000"/>
                        </a:lnSpc>
                        <a:spcBef>
                          <a:spcPts val="0"/>
                        </a:spcBef>
                        <a:spcAft>
                          <a:spcPts val="0"/>
                        </a:spcAft>
                      </a:pPr>
                      <a:r>
                        <a:rPr lang="en-US" sz="1100" kern="0" spc="0" dirty="0">
                          <a:solidFill>
                            <a:srgbClr val="000000"/>
                          </a:solidFill>
                          <a:effectLst/>
                          <a:latin typeface="Arial Unicode MS" pitchFamily="50" charset="-127"/>
                          <a:ea typeface="Arial Unicode MS" pitchFamily="50" charset="-127"/>
                          <a:cs typeface="Arial Unicode MS" pitchFamily="50" charset="-127"/>
                        </a:rPr>
                        <a:t>0.19/0.1</a:t>
                      </a:r>
                    </a:p>
                  </a:txBody>
                  <a:tcPr marL="64770" marR="64770" marT="17907" marB="17907" anchor="ctr"/>
                </a:tc>
                <a:tc>
                  <a:txBody>
                    <a:bodyPr/>
                    <a:lstStyle/>
                    <a:p>
                      <a:pPr marL="0" marR="0" indent="0" algn="ctr" fontAlgn="base" latinLnBrk="0">
                        <a:lnSpc>
                          <a:spcPct val="100000"/>
                        </a:lnSpc>
                        <a:spcBef>
                          <a:spcPts val="0"/>
                        </a:spcBef>
                        <a:spcAft>
                          <a:spcPts val="0"/>
                        </a:spcAft>
                      </a:pPr>
                      <a:r>
                        <a:rPr lang="en-US" sz="1100" kern="0" spc="0" dirty="0">
                          <a:solidFill>
                            <a:srgbClr val="000000"/>
                          </a:solidFill>
                          <a:effectLst/>
                          <a:latin typeface="Arial Unicode MS" pitchFamily="50" charset="-127"/>
                          <a:ea typeface="Arial Unicode MS" pitchFamily="50" charset="-127"/>
                          <a:cs typeface="Arial Unicode MS" pitchFamily="50" charset="-127"/>
                        </a:rPr>
                        <a:t>1K</a:t>
                      </a:r>
                    </a:p>
                  </a:txBody>
                  <a:tcPr marL="64770" marR="64770" marT="17907" marB="17907" anchor="ctr"/>
                </a:tc>
              </a:tr>
              <a:tr h="200664">
                <a:tc>
                  <a:txBody>
                    <a:bodyPr/>
                    <a:lstStyle/>
                    <a:p>
                      <a:pPr algn="ctr" latinLnBrk="0">
                        <a:spcAft>
                          <a:spcPts val="0"/>
                        </a:spcAft>
                      </a:pPr>
                      <a:r>
                        <a:rPr lang="en-US" sz="1400" kern="0" dirty="0" smtClean="0">
                          <a:effectLst/>
                          <a:latin typeface="Arial Unicode MS" pitchFamily="50" charset="-127"/>
                          <a:ea typeface="Arial Unicode MS" pitchFamily="50" charset="-127"/>
                          <a:cs typeface="Arial Unicode MS" pitchFamily="50" charset="-127"/>
                        </a:rPr>
                        <a:t>15</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IR12.3</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12.15</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12.45</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1.25</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indent="0" algn="ctr" fontAlgn="base" latinLnBrk="0">
                        <a:lnSpc>
                          <a:spcPct val="130000"/>
                        </a:lnSpc>
                        <a:spcBef>
                          <a:spcPts val="0"/>
                        </a:spcBef>
                        <a:spcAft>
                          <a:spcPts val="0"/>
                        </a:spcAft>
                      </a:pPr>
                      <a:r>
                        <a:rPr lang="en-US" sz="1100" kern="0" spc="0" dirty="0">
                          <a:solidFill>
                            <a:srgbClr val="000000"/>
                          </a:solidFill>
                          <a:effectLst/>
                          <a:latin typeface="Arial Unicode MS" pitchFamily="50" charset="-127"/>
                          <a:ea typeface="Arial Unicode MS" pitchFamily="50" charset="-127"/>
                          <a:cs typeface="Arial Unicode MS" pitchFamily="50" charset="-127"/>
                        </a:rPr>
                        <a:t>2</a:t>
                      </a:r>
                    </a:p>
                  </a:txBody>
                  <a:tcPr marL="0" marR="0" marT="0" marB="0" anchor="ctr"/>
                </a:tc>
                <a:tc>
                  <a:txBody>
                    <a:bodyPr/>
                    <a:lstStyle/>
                    <a:p>
                      <a:pPr algn="ctr" latinLnBrk="1"/>
                      <a:endParaRPr lang="ko-KR" altLang="en-US" sz="1100" dirty="0">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indent="0" algn="ctr" fontAlgn="base" latinLnBrk="0">
                        <a:lnSpc>
                          <a:spcPct val="130000"/>
                        </a:lnSpc>
                        <a:spcBef>
                          <a:spcPts val="0"/>
                        </a:spcBef>
                        <a:spcAft>
                          <a:spcPts val="0"/>
                        </a:spcAft>
                      </a:pPr>
                      <a:r>
                        <a:rPr lang="en-US" sz="1100" kern="0" spc="0" dirty="0">
                          <a:solidFill>
                            <a:srgbClr val="000000"/>
                          </a:solidFill>
                          <a:effectLst/>
                          <a:latin typeface="Arial Unicode MS" pitchFamily="50" charset="-127"/>
                          <a:ea typeface="Arial Unicode MS" pitchFamily="50" charset="-127"/>
                          <a:cs typeface="Arial Unicode MS" pitchFamily="50" charset="-127"/>
                        </a:rPr>
                        <a:t>0.35/0.2</a:t>
                      </a:r>
                    </a:p>
                  </a:txBody>
                  <a:tcPr marL="0" marR="0" marT="0" marB="0" anchor="ctr"/>
                </a:tc>
                <a:tc>
                  <a:txBody>
                    <a:bodyPr/>
                    <a:lstStyle/>
                    <a:p>
                      <a:pPr marL="0" marR="0" indent="0" algn="ctr" fontAlgn="base" latinLnBrk="0">
                        <a:lnSpc>
                          <a:spcPct val="130000"/>
                        </a:lnSpc>
                        <a:spcBef>
                          <a:spcPts val="0"/>
                        </a:spcBef>
                        <a:spcAft>
                          <a:spcPts val="0"/>
                        </a:spcAft>
                      </a:pPr>
                      <a:r>
                        <a:rPr lang="en-US" sz="1100" kern="0" spc="0" dirty="0">
                          <a:solidFill>
                            <a:srgbClr val="000000"/>
                          </a:solidFill>
                          <a:effectLst/>
                          <a:latin typeface="Arial Unicode MS" pitchFamily="50" charset="-127"/>
                          <a:ea typeface="Arial Unicode MS" pitchFamily="50" charset="-127"/>
                          <a:cs typeface="Arial Unicode MS" pitchFamily="50" charset="-127"/>
                        </a:rPr>
                        <a:t>1.1K</a:t>
                      </a:r>
                    </a:p>
                  </a:txBody>
                  <a:tcPr marL="0" marR="0" marT="0" marB="0" anchor="ctr"/>
                </a:tc>
              </a:tr>
              <a:tr h="200664">
                <a:tc>
                  <a:txBody>
                    <a:bodyPr/>
                    <a:lstStyle/>
                    <a:p>
                      <a:pPr algn="ctr" latinLnBrk="0">
                        <a:spcAft>
                          <a:spcPts val="0"/>
                        </a:spcAft>
                      </a:pPr>
                      <a:r>
                        <a:rPr lang="en-US" sz="1400" kern="0" dirty="0" smtClean="0">
                          <a:effectLst/>
                          <a:latin typeface="Arial Unicode MS" pitchFamily="50" charset="-127"/>
                          <a:ea typeface="Arial Unicode MS" pitchFamily="50" charset="-127"/>
                          <a:cs typeface="Arial Unicode MS" pitchFamily="50" charset="-127"/>
                        </a:rPr>
                        <a:t>16</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IR13.3</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13.21</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13.39</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0">
                        <a:spcAft>
                          <a:spcPts val="0"/>
                        </a:spcAft>
                      </a:pPr>
                      <a:r>
                        <a:rPr lang="en-US" sz="1400" kern="0" dirty="0">
                          <a:effectLst/>
                          <a:latin typeface="Arial Unicode MS" pitchFamily="50" charset="-127"/>
                          <a:ea typeface="Arial Unicode MS" pitchFamily="50" charset="-127"/>
                          <a:cs typeface="Arial Unicode MS" pitchFamily="50" charset="-127"/>
                        </a:rPr>
                        <a:t>0.75</a:t>
                      </a:r>
                      <a:endParaRPr lang="ko-KR" sz="1400" kern="100" dirty="0">
                        <a:effectLst/>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indent="0" algn="ctr" fontAlgn="base" latinLnBrk="0">
                        <a:lnSpc>
                          <a:spcPct val="130000"/>
                        </a:lnSpc>
                        <a:spcBef>
                          <a:spcPts val="0"/>
                        </a:spcBef>
                        <a:spcAft>
                          <a:spcPts val="0"/>
                        </a:spcAft>
                      </a:pPr>
                      <a:r>
                        <a:rPr lang="en-US" sz="1100" kern="0" spc="0" dirty="0">
                          <a:solidFill>
                            <a:srgbClr val="000000"/>
                          </a:solidFill>
                          <a:effectLst/>
                          <a:latin typeface="Arial Unicode MS" pitchFamily="50" charset="-127"/>
                          <a:ea typeface="Arial Unicode MS" pitchFamily="50" charset="-127"/>
                          <a:cs typeface="Arial Unicode MS" pitchFamily="50" charset="-127"/>
                        </a:rPr>
                        <a:t>2</a:t>
                      </a:r>
                    </a:p>
                  </a:txBody>
                  <a:tcPr marL="0" marR="0" marT="0" marB="0" anchor="ctr"/>
                </a:tc>
                <a:tc>
                  <a:txBody>
                    <a:bodyPr/>
                    <a:lstStyle/>
                    <a:p>
                      <a:pPr algn="ctr" latinLnBrk="1"/>
                      <a:endParaRPr lang="ko-KR" altLang="en-US" sz="1100" dirty="0">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indent="0" algn="ctr" fontAlgn="base" latinLnBrk="0">
                        <a:lnSpc>
                          <a:spcPct val="130000"/>
                        </a:lnSpc>
                        <a:spcBef>
                          <a:spcPts val="0"/>
                        </a:spcBef>
                        <a:spcAft>
                          <a:spcPts val="0"/>
                        </a:spcAft>
                      </a:pPr>
                      <a:r>
                        <a:rPr lang="en-US" sz="1100" kern="0" spc="0" dirty="0">
                          <a:solidFill>
                            <a:srgbClr val="000000"/>
                          </a:solidFill>
                          <a:effectLst/>
                          <a:latin typeface="Arial Unicode MS" pitchFamily="50" charset="-127"/>
                          <a:ea typeface="Arial Unicode MS" pitchFamily="50" charset="-127"/>
                          <a:cs typeface="Arial Unicode MS" pitchFamily="50" charset="-127"/>
                        </a:rPr>
                        <a:t>0.48/0.3</a:t>
                      </a:r>
                    </a:p>
                  </a:txBody>
                  <a:tcPr marL="0" marR="0" marT="0" marB="0" anchor="ctr"/>
                </a:tc>
                <a:tc>
                  <a:txBody>
                    <a:bodyPr/>
                    <a:lstStyle/>
                    <a:p>
                      <a:pPr marL="0" marR="0" indent="0" algn="ctr" fontAlgn="base" latinLnBrk="0">
                        <a:lnSpc>
                          <a:spcPct val="130000"/>
                        </a:lnSpc>
                        <a:spcBef>
                          <a:spcPts val="0"/>
                        </a:spcBef>
                        <a:spcAft>
                          <a:spcPts val="0"/>
                        </a:spcAft>
                      </a:pPr>
                      <a:r>
                        <a:rPr lang="en-US" sz="1100" kern="0" spc="0" dirty="0">
                          <a:solidFill>
                            <a:srgbClr val="000000"/>
                          </a:solidFill>
                          <a:effectLst/>
                          <a:latin typeface="Arial Unicode MS" pitchFamily="50" charset="-127"/>
                          <a:ea typeface="Arial Unicode MS" pitchFamily="50" charset="-127"/>
                          <a:cs typeface="Arial Unicode MS" pitchFamily="50" charset="-127"/>
                        </a:rPr>
                        <a:t>1.1K</a:t>
                      </a:r>
                    </a:p>
                  </a:txBody>
                  <a:tcPr marL="0" marR="0" marT="0" marB="0" anchor="ctr"/>
                </a:tc>
              </a:tr>
            </a:tbl>
          </a:graphicData>
        </a:graphic>
      </p:graphicFrame>
      <p:sp>
        <p:nvSpPr>
          <p:cNvPr id="3" name="TextBox 2"/>
          <p:cNvSpPr txBox="1"/>
          <p:nvPr/>
        </p:nvSpPr>
        <p:spPr>
          <a:xfrm>
            <a:off x="323529" y="1115452"/>
            <a:ext cx="8496944" cy="369332"/>
          </a:xfrm>
          <a:prstGeom prst="rect">
            <a:avLst/>
          </a:prstGeom>
          <a:noFill/>
          <a:ln>
            <a:noFill/>
          </a:ln>
        </p:spPr>
        <p:txBody>
          <a:bodyPr wrap="square" rtlCol="0">
            <a:spAutoFit/>
          </a:bodyPr>
          <a:lstStyle/>
          <a:p>
            <a:pPr marL="357188" indent="-357188">
              <a:buFont typeface="Wingdings" pitchFamily="2" charset="2"/>
              <a:buChar char="u"/>
            </a:pPr>
            <a:r>
              <a:rPr lang="en-GB" altLang="ko-KR" b="1" dirty="0" smtClean="0">
                <a:solidFill>
                  <a:schemeClr val="bg1"/>
                </a:solidFill>
                <a:latin typeface="Arial Unicode MS" pitchFamily="50" charset="-127"/>
                <a:ea typeface="Arial Unicode MS" pitchFamily="50" charset="-127"/>
                <a:cs typeface="Arial Unicode MS" pitchFamily="50" charset="-127"/>
              </a:rPr>
              <a:t>16 spectral bands</a:t>
            </a:r>
          </a:p>
        </p:txBody>
      </p:sp>
      <p:sp>
        <p:nvSpPr>
          <p:cNvPr id="4" name="직사각형 3"/>
          <p:cNvSpPr/>
          <p:nvPr/>
        </p:nvSpPr>
        <p:spPr>
          <a:xfrm>
            <a:off x="611560" y="6095037"/>
            <a:ext cx="6696744" cy="646331"/>
          </a:xfrm>
          <a:prstGeom prst="rect">
            <a:avLst/>
          </a:prstGeom>
        </p:spPr>
        <p:txBody>
          <a:bodyPr wrap="square">
            <a:spAutoFit/>
          </a:bodyPr>
          <a:lstStyle/>
          <a:p>
            <a:r>
              <a:rPr lang="en-US" altLang="ko-KR" sz="1200" dirty="0">
                <a:solidFill>
                  <a:schemeClr val="bg1"/>
                </a:solidFill>
                <a:latin typeface="Arial Unicode MS" pitchFamily="50" charset="-127"/>
                <a:ea typeface="Arial Unicode MS" pitchFamily="50" charset="-127"/>
              </a:rPr>
              <a:t>※ SNR@100% albedo, NEdT@240/300K, calibration accuracy@100% albedo/300K</a:t>
            </a:r>
          </a:p>
          <a:p>
            <a:r>
              <a:rPr lang="en-US" altLang="ko-KR" sz="1200" dirty="0">
                <a:solidFill>
                  <a:schemeClr val="bg1"/>
                </a:solidFill>
                <a:latin typeface="Arial Unicode MS" pitchFamily="50" charset="-127"/>
                <a:ea typeface="Arial Unicode MS" pitchFamily="50" charset="-127"/>
              </a:rPr>
              <a:t>☞ </a:t>
            </a:r>
            <a:r>
              <a:rPr lang="en-US" altLang="ko-KR" sz="1200" dirty="0" err="1">
                <a:solidFill>
                  <a:schemeClr val="bg1"/>
                </a:solidFill>
                <a:latin typeface="Arial Unicode MS" pitchFamily="50" charset="-127"/>
                <a:ea typeface="Arial Unicode MS" pitchFamily="50" charset="-127"/>
              </a:rPr>
              <a:t>SNR@max</a:t>
            </a:r>
            <a:r>
              <a:rPr lang="en-US" altLang="ko-KR" sz="1200" dirty="0">
                <a:solidFill>
                  <a:schemeClr val="bg1"/>
                </a:solidFill>
                <a:latin typeface="Arial Unicode MS" pitchFamily="50" charset="-127"/>
                <a:ea typeface="Arial Unicode MS" pitchFamily="50" charset="-127"/>
              </a:rPr>
              <a:t> radiance ≤ 100% albedo </a:t>
            </a:r>
          </a:p>
          <a:p>
            <a:r>
              <a:rPr lang="en-US" altLang="ko-KR" sz="1200" dirty="0">
                <a:solidFill>
                  <a:schemeClr val="bg1"/>
                </a:solidFill>
                <a:latin typeface="Arial Unicode MS" pitchFamily="50" charset="-127"/>
                <a:ea typeface="Arial Unicode MS" pitchFamily="50" charset="-127"/>
              </a:rPr>
              <a:t>☝ calibration </a:t>
            </a:r>
            <a:r>
              <a:rPr lang="en-US" altLang="ko-KR" sz="1200" dirty="0" err="1">
                <a:solidFill>
                  <a:schemeClr val="bg1"/>
                </a:solidFill>
                <a:latin typeface="Arial Unicode MS" pitchFamily="50" charset="-127"/>
                <a:ea typeface="Arial Unicode MS" pitchFamily="50" charset="-127"/>
              </a:rPr>
              <a:t>accuracy@max</a:t>
            </a:r>
            <a:r>
              <a:rPr lang="en-US" altLang="ko-KR" sz="1200" dirty="0">
                <a:solidFill>
                  <a:schemeClr val="bg1"/>
                </a:solidFill>
                <a:latin typeface="Arial Unicode MS" pitchFamily="50" charset="-127"/>
                <a:ea typeface="Arial Unicode MS" pitchFamily="50" charset="-127"/>
              </a:rPr>
              <a:t> temperature ≤ 300K</a:t>
            </a:r>
          </a:p>
        </p:txBody>
      </p:sp>
      <p:sp>
        <p:nvSpPr>
          <p:cNvPr id="5" name="Rectangle 2"/>
          <p:cNvSpPr>
            <a:spLocks/>
          </p:cNvSpPr>
          <p:nvPr/>
        </p:nvSpPr>
        <p:spPr bwMode="auto">
          <a:xfrm>
            <a:off x="111600" y="344080"/>
            <a:ext cx="6476624" cy="420624"/>
          </a:xfrm>
          <a:prstGeom prst="rect">
            <a:avLst/>
          </a:prstGeom>
          <a:noFill/>
          <a:ln w="12700">
            <a:noFill/>
            <a:miter lim="800000"/>
            <a:headEnd/>
            <a:tailEnd/>
          </a:ln>
        </p:spPr>
        <p:txBody>
          <a:bodyPr lIns="0" tIns="0" rIns="0" bIns="0" anchor="ctr"/>
          <a:lstStyle/>
          <a:p>
            <a:pPr latinLnBrk="0"/>
            <a:r>
              <a:rPr kumimoji="0" lang="en-US" altLang="ko-KR" sz="2800" b="1" dirty="0" smtClean="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rPr>
              <a:t>The products and data transmission of Geo-KOMPSAT-2A</a:t>
            </a:r>
            <a:endParaRPr kumimoji="0" lang="en-US" altLang="ko-KR" sz="2800" b="1" dirty="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endParaRPr>
          </a:p>
        </p:txBody>
      </p:sp>
    </p:spTree>
    <p:extLst>
      <p:ext uri="{BB962C8B-B14F-4D97-AF65-F5344CB8AC3E}">
        <p14:creationId xmlns:p14="http://schemas.microsoft.com/office/powerpoint/2010/main" xmlns="" val="2019903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solidFill>
                <a:prstClr val="black"/>
              </a:solidFill>
            </a:endParaRPr>
          </a:p>
        </p:txBody>
      </p:sp>
      <p:sp>
        <p:nvSpPr>
          <p:cNvPr id="193" name="Rectangle 2"/>
          <p:cNvSpPr>
            <a:spLocks/>
          </p:cNvSpPr>
          <p:nvPr/>
        </p:nvSpPr>
        <p:spPr bwMode="auto">
          <a:xfrm>
            <a:off x="111600" y="190800"/>
            <a:ext cx="7848873" cy="420624"/>
          </a:xfrm>
          <a:prstGeom prst="rect">
            <a:avLst/>
          </a:prstGeom>
          <a:noFill/>
          <a:ln w="12700">
            <a:noFill/>
            <a:miter lim="800000"/>
            <a:headEnd/>
            <a:tailEnd/>
          </a:ln>
        </p:spPr>
        <p:txBody>
          <a:bodyPr lIns="0" tIns="0" rIns="0" bIns="0" anchor="ctr"/>
          <a:lstStyle/>
          <a:p>
            <a:pPr latinLnBrk="0"/>
            <a:r>
              <a:rPr kumimoji="0" lang="en-US" altLang="ko-KR" sz="2800" b="1" dirty="0" smtClean="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rPr>
              <a:t>COMS MI vs. GEO-KOMPSAT-2A AMI</a:t>
            </a:r>
            <a:endParaRPr kumimoji="0" lang="en-US" altLang="ko-KR" sz="2800" b="1" dirty="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endParaRPr>
          </a:p>
        </p:txBody>
      </p:sp>
      <p:sp>
        <p:nvSpPr>
          <p:cNvPr id="195" name="슬라이드 번호 개체 틀 5"/>
          <p:cNvSpPr txBox="1">
            <a:spLocks/>
          </p:cNvSpPr>
          <p:nvPr/>
        </p:nvSpPr>
        <p:spPr>
          <a:xfrm>
            <a:off x="8910654" y="6597352"/>
            <a:ext cx="341866" cy="260672"/>
          </a:xfrm>
          <a:prstGeom prst="rect">
            <a:avLst/>
          </a:prstGeom>
          <a:noFill/>
          <a:ln>
            <a:noFill/>
          </a:ln>
        </p:spPr>
        <p:txBody>
          <a:bodyPr>
            <a:scene3d>
              <a:camera prst="orthographicFront"/>
              <a:lightRig rig="flat" dir="tl">
                <a:rot lat="0" lon="0" rev="6600000"/>
              </a:lightRig>
            </a:scene3d>
            <a:sp3d extrusionH="25400" contourW="8890">
              <a:bevelT w="38100" h="31750"/>
              <a:contourClr>
                <a:schemeClr val="bg1"/>
              </a:contourClr>
            </a:sp3d>
          </a:bodyPr>
          <a:lstStyle>
            <a:lvl1pPr>
              <a:defRPr/>
            </a:lvl1pPr>
          </a:lstStyle>
          <a:p>
            <a:pPr>
              <a:defRPr/>
            </a:pPr>
            <a:fld id="{B6450232-7C14-4B2E-BCD9-F352925825AC}" type="slidenum">
              <a:rPr lang="en-US" altLang="ko-KR" sz="1000" b="1" smtClean="0">
                <a:ln w="11430"/>
                <a:solidFill>
                  <a:schemeClr val="bg1"/>
                </a:solidFill>
                <a:latin typeface="Arial Unicode MS" pitchFamily="50" charset="-127"/>
                <a:ea typeface="Arial Unicode MS" pitchFamily="50" charset="-127"/>
                <a:cs typeface="Arial" pitchFamily="34" charset="0"/>
              </a:rPr>
              <a:pPr>
                <a:defRPr/>
              </a:pPr>
              <a:t>23</a:t>
            </a:fld>
            <a:endParaRPr lang="en-US" altLang="ko-KR" sz="1000" b="1" dirty="0">
              <a:ln w="11430"/>
              <a:solidFill>
                <a:schemeClr val="bg1"/>
              </a:solidFill>
              <a:latin typeface="Arial Unicode MS" pitchFamily="50" charset="-127"/>
              <a:ea typeface="Arial Unicode MS" pitchFamily="50" charset="-127"/>
              <a:cs typeface="Arial" pitchFamily="34" charset="0"/>
            </a:endParaRPr>
          </a:p>
        </p:txBody>
      </p:sp>
      <p:grpSp>
        <p:nvGrpSpPr>
          <p:cNvPr id="2" name="그룹 195"/>
          <p:cNvGrpSpPr/>
          <p:nvPr/>
        </p:nvGrpSpPr>
        <p:grpSpPr>
          <a:xfrm>
            <a:off x="73520" y="1268760"/>
            <a:ext cx="9008502" cy="5094544"/>
            <a:chOff x="73520" y="1268760"/>
            <a:chExt cx="9008502" cy="5094544"/>
          </a:xfrm>
        </p:grpSpPr>
        <p:sp>
          <p:nvSpPr>
            <p:cNvPr id="197" name="직사각형 196"/>
            <p:cNvSpPr/>
            <p:nvPr/>
          </p:nvSpPr>
          <p:spPr>
            <a:xfrm>
              <a:off x="73520" y="1287304"/>
              <a:ext cx="2880000" cy="507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buSzPct val="70000"/>
              </a:pPr>
              <a:endParaRPr lang="en-US" altLang="ko-KR" sz="1100" dirty="0" smtClean="0">
                <a:solidFill>
                  <a:schemeClr val="tx1">
                    <a:lumMod val="65000"/>
                    <a:lumOff val="35000"/>
                  </a:schemeClr>
                </a:solidFill>
                <a:latin typeface="나눔고딕" pitchFamily="50" charset="-127"/>
                <a:ea typeface="나눔고딕" pitchFamily="50" charset="-127"/>
              </a:endParaRPr>
            </a:p>
          </p:txBody>
        </p:sp>
        <p:sp>
          <p:nvSpPr>
            <p:cNvPr id="198" name="직사각형 197"/>
            <p:cNvSpPr/>
            <p:nvPr/>
          </p:nvSpPr>
          <p:spPr>
            <a:xfrm>
              <a:off x="1498516" y="3488494"/>
              <a:ext cx="1448537" cy="267681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9" name="직사각형 198"/>
            <p:cNvSpPr/>
            <p:nvPr/>
          </p:nvSpPr>
          <p:spPr>
            <a:xfrm>
              <a:off x="6055052" y="1284000"/>
              <a:ext cx="3024000" cy="50729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buSzPct val="70000"/>
              </a:pPr>
              <a:endParaRPr lang="en-US" altLang="ko-KR" sz="1100" dirty="0" smtClean="0">
                <a:solidFill>
                  <a:schemeClr val="tx1">
                    <a:lumMod val="65000"/>
                    <a:lumOff val="35000"/>
                  </a:schemeClr>
                </a:solidFill>
                <a:latin typeface="나눔고딕" pitchFamily="50" charset="-127"/>
                <a:ea typeface="나눔고딕" pitchFamily="50" charset="-127"/>
              </a:endParaRPr>
            </a:p>
          </p:txBody>
        </p:sp>
        <p:grpSp>
          <p:nvGrpSpPr>
            <p:cNvPr id="3" name="그룹 36"/>
            <p:cNvGrpSpPr/>
            <p:nvPr/>
          </p:nvGrpSpPr>
          <p:grpSpPr>
            <a:xfrm>
              <a:off x="77343" y="1287306"/>
              <a:ext cx="9004676" cy="5072978"/>
              <a:chOff x="2412740" y="2227510"/>
              <a:chExt cx="7551653" cy="5181870"/>
            </a:xfrm>
          </p:grpSpPr>
          <p:sp>
            <p:nvSpPr>
              <p:cNvPr id="369" name="직사각형 368"/>
              <p:cNvSpPr/>
              <p:nvPr/>
            </p:nvSpPr>
            <p:spPr>
              <a:xfrm>
                <a:off x="4919533" y="2227510"/>
                <a:ext cx="2415273" cy="33325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endParaRPr lang="en-US" altLang="ko-KR" sz="1500" b="1" spc="-50" dirty="0" smtClean="0">
                  <a:solidFill>
                    <a:schemeClr val="bg1"/>
                  </a:solidFill>
                  <a:latin typeface="나눔고딕" pitchFamily="50" charset="-127"/>
                  <a:ea typeface="나눔고딕" pitchFamily="50" charset="-127"/>
                </a:endParaRPr>
              </a:p>
            </p:txBody>
          </p:sp>
          <p:sp>
            <p:nvSpPr>
              <p:cNvPr id="370" name="직사각형 369"/>
              <p:cNvSpPr/>
              <p:nvPr/>
            </p:nvSpPr>
            <p:spPr>
              <a:xfrm>
                <a:off x="4955347" y="2560763"/>
                <a:ext cx="2304256" cy="484861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buSzPct val="70000"/>
                </a:pPr>
                <a:endParaRPr lang="en-US" altLang="ko-KR" sz="1100" dirty="0" smtClean="0">
                  <a:solidFill>
                    <a:schemeClr val="tx1">
                      <a:lumMod val="65000"/>
                      <a:lumOff val="35000"/>
                    </a:schemeClr>
                  </a:solidFill>
                  <a:latin typeface="나눔고딕" pitchFamily="50" charset="-127"/>
                  <a:ea typeface="나눔고딕" pitchFamily="50" charset="-127"/>
                </a:endParaRPr>
              </a:p>
            </p:txBody>
          </p:sp>
          <p:sp>
            <p:nvSpPr>
              <p:cNvPr id="371" name="직사각형 370"/>
              <p:cNvSpPr/>
              <p:nvPr/>
            </p:nvSpPr>
            <p:spPr>
              <a:xfrm>
                <a:off x="2412740" y="2237597"/>
                <a:ext cx="2415273" cy="33095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endParaRPr lang="en-US" altLang="ko-KR" sz="1500" b="1" spc="-50" dirty="0" smtClean="0">
                  <a:solidFill>
                    <a:schemeClr val="bg1"/>
                  </a:solidFill>
                  <a:latin typeface="나눔고딕" pitchFamily="50" charset="-127"/>
                  <a:ea typeface="나눔고딕" pitchFamily="50" charset="-127"/>
                </a:endParaRPr>
              </a:p>
            </p:txBody>
          </p:sp>
          <p:sp>
            <p:nvSpPr>
              <p:cNvPr id="372" name="직사각형 371"/>
              <p:cNvSpPr/>
              <p:nvPr/>
            </p:nvSpPr>
            <p:spPr>
              <a:xfrm>
                <a:off x="2412741" y="3934817"/>
                <a:ext cx="2415274" cy="33095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endParaRPr lang="en-US" altLang="ko-KR" sz="1500" b="1" spc="-50" dirty="0" smtClean="0">
                  <a:solidFill>
                    <a:schemeClr val="bg1"/>
                  </a:solidFill>
                  <a:latin typeface="나눔고딕" pitchFamily="50" charset="-127"/>
                  <a:ea typeface="나눔고딕" pitchFamily="50" charset="-127"/>
                </a:endParaRPr>
              </a:p>
            </p:txBody>
          </p:sp>
          <p:sp>
            <p:nvSpPr>
              <p:cNvPr id="373" name="직사각형 372"/>
              <p:cNvSpPr/>
              <p:nvPr/>
            </p:nvSpPr>
            <p:spPr>
              <a:xfrm>
                <a:off x="7428356" y="2227510"/>
                <a:ext cx="2536037" cy="33325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endParaRPr lang="en-US" altLang="ko-KR" sz="1500" b="1" spc="-50" dirty="0" smtClean="0">
                  <a:solidFill>
                    <a:schemeClr val="bg1"/>
                  </a:solidFill>
                  <a:latin typeface="나눔고딕" pitchFamily="50" charset="-127"/>
                  <a:ea typeface="나눔고딕" pitchFamily="50" charset="-127"/>
                </a:endParaRPr>
              </a:p>
            </p:txBody>
          </p:sp>
        </p:grpSp>
        <p:sp>
          <p:nvSpPr>
            <p:cNvPr id="201" name="직사각형 200"/>
            <p:cNvSpPr/>
            <p:nvPr/>
          </p:nvSpPr>
          <p:spPr>
            <a:xfrm>
              <a:off x="3062850" y="1613554"/>
              <a:ext cx="432000" cy="47467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2" name="직사각형 201"/>
            <p:cNvSpPr/>
            <p:nvPr/>
          </p:nvSpPr>
          <p:spPr>
            <a:xfrm>
              <a:off x="4486003" y="1613554"/>
              <a:ext cx="1458000" cy="47467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3" name="직사각형 202"/>
            <p:cNvSpPr/>
            <p:nvPr/>
          </p:nvSpPr>
          <p:spPr>
            <a:xfrm>
              <a:off x="142087" y="1860070"/>
              <a:ext cx="973529" cy="704834"/>
            </a:xfrm>
            <a:prstGeom prst="rect">
              <a:avLst/>
            </a:prstGeom>
            <a:solidFill>
              <a:schemeClr val="tx2">
                <a:lumMod val="20000"/>
                <a:lumOff val="8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4" name="직사각형 203"/>
            <p:cNvSpPr/>
            <p:nvPr/>
          </p:nvSpPr>
          <p:spPr>
            <a:xfrm>
              <a:off x="1388202" y="1860070"/>
              <a:ext cx="1505199" cy="704834"/>
            </a:xfrm>
            <a:prstGeom prst="rect">
              <a:avLst/>
            </a:prstGeom>
            <a:solidFill>
              <a:schemeClr val="tx2">
                <a:lumMod val="20000"/>
                <a:lumOff val="8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5" name="TextBox 204"/>
            <p:cNvSpPr txBox="1"/>
            <p:nvPr/>
          </p:nvSpPr>
          <p:spPr>
            <a:xfrm>
              <a:off x="136700" y="1268760"/>
              <a:ext cx="2528706" cy="338554"/>
            </a:xfrm>
            <a:prstGeom prst="rect">
              <a:avLst/>
            </a:prstGeom>
            <a:noFill/>
          </p:spPr>
          <p:txBody>
            <a:bodyPr wrap="none" rtlCol="0">
              <a:spAutoFit/>
              <a:scene3d>
                <a:camera prst="orthographicFront"/>
                <a:lightRig rig="threePt" dir="t"/>
              </a:scene3d>
              <a:sp3d>
                <a:bevelB h="25400" prst="softRound"/>
              </a:sp3d>
            </a:bodyPr>
            <a:lstStyle/>
            <a:p>
              <a:r>
                <a:rPr lang="ko-KR" altLang="en-US" sz="1300" b="1" dirty="0" smtClean="0">
                  <a:solidFill>
                    <a:schemeClr val="bg1"/>
                  </a:solidFill>
                  <a:effectLst>
                    <a:outerShdw blurRad="38100" dist="38100" dir="2700000" algn="tl">
                      <a:srgbClr val="000000">
                        <a:alpha val="43137"/>
                      </a:srgbClr>
                    </a:outerShdw>
                  </a:effectLst>
                  <a:latin typeface="맑은 고딕" pitchFamily="50" charset="-127"/>
                  <a:ea typeface="맑은 고딕" pitchFamily="50" charset="-127"/>
                </a:rPr>
                <a:t> </a:t>
              </a:r>
              <a:r>
                <a:rPr lang="en-US" altLang="ko-KR" sz="1600" b="1" dirty="0" smtClean="0">
                  <a:solidFill>
                    <a:srgbClr val="FF0000"/>
                  </a:solidFill>
                  <a:effectLst>
                    <a:outerShdw blurRad="38100" dist="38100" dir="2700000" algn="tl">
                      <a:srgbClr val="000000">
                        <a:alpha val="43137"/>
                      </a:srgbClr>
                    </a:outerShdw>
                  </a:effectLst>
                  <a:latin typeface="맑은 고딕" pitchFamily="50" charset="-127"/>
                  <a:ea typeface="맑은 고딕" pitchFamily="50" charset="-127"/>
                </a:rPr>
                <a:t>4 times </a:t>
              </a:r>
              <a:r>
                <a:rPr lang="ko-KR" altLang="en-US" sz="1300" b="1" dirty="0" smtClean="0">
                  <a:solidFill>
                    <a:schemeClr val="bg1"/>
                  </a:solidFill>
                  <a:effectLst>
                    <a:outerShdw blurRad="38100" dist="38100" dir="2700000" algn="tl">
                      <a:srgbClr val="000000">
                        <a:alpha val="43137"/>
                      </a:srgbClr>
                    </a:outerShdw>
                  </a:effectLst>
                  <a:latin typeface="맑은 고딕" pitchFamily="50" charset="-127"/>
                  <a:ea typeface="맑은 고딕" pitchFamily="50" charset="-127"/>
                </a:rPr>
                <a:t> </a:t>
              </a:r>
              <a:r>
                <a:rPr lang="en-US" altLang="ko-KR" sz="1300" b="1" dirty="0" smtClean="0">
                  <a:solidFill>
                    <a:schemeClr val="bg1"/>
                  </a:solidFill>
                  <a:effectLst>
                    <a:outerShdw blurRad="38100" dist="38100" dir="2700000" algn="tl">
                      <a:srgbClr val="000000">
                        <a:alpha val="43137"/>
                      </a:srgbClr>
                    </a:outerShdw>
                  </a:effectLst>
                  <a:latin typeface="맑은 고딕" pitchFamily="50" charset="-127"/>
                  <a:ea typeface="맑은 고딕" pitchFamily="50" charset="-127"/>
                </a:rPr>
                <a:t>spatial resolution </a:t>
              </a:r>
              <a:endParaRPr lang="ko-KR" altLang="en-US" sz="1300" b="1" dirty="0">
                <a:solidFill>
                  <a:schemeClr val="bg1"/>
                </a:solidFill>
                <a:effectLst>
                  <a:outerShdw blurRad="38100" dist="38100" dir="2700000" algn="tl">
                    <a:srgbClr val="000000">
                      <a:alpha val="43137"/>
                    </a:srgbClr>
                  </a:outerShdw>
                </a:effectLst>
                <a:latin typeface="맑은 고딕" pitchFamily="50" charset="-127"/>
                <a:ea typeface="맑은 고딕" pitchFamily="50" charset="-127"/>
              </a:endParaRPr>
            </a:p>
          </p:txBody>
        </p:sp>
        <p:sp>
          <p:nvSpPr>
            <p:cNvPr id="206" name="TextBox 205"/>
            <p:cNvSpPr txBox="1"/>
            <p:nvPr/>
          </p:nvSpPr>
          <p:spPr>
            <a:xfrm>
              <a:off x="179512" y="1889322"/>
              <a:ext cx="901521" cy="646331"/>
            </a:xfrm>
            <a:prstGeom prst="rect">
              <a:avLst/>
            </a:prstGeom>
            <a:noFill/>
            <a:scene3d>
              <a:camera prst="orthographicFront"/>
              <a:lightRig rig="threePt" dir="t"/>
            </a:scene3d>
            <a:sp3d>
              <a:bevelT prst="angle"/>
            </a:sp3d>
          </p:spPr>
          <p:txBody>
            <a:bodyPr wrap="square" rtlCol="0">
              <a:spAutoFit/>
              <a:sp3d>
                <a:bevelB h="25400" prst="softRound"/>
              </a:sp3d>
            </a:bodyPr>
            <a:lstStyle/>
            <a:p>
              <a:pPr algn="ctr"/>
              <a:r>
                <a:rPr lang="en-US" altLang="ko-KR" sz="1200" b="1" dirty="0" smtClean="0">
                  <a:solidFill>
                    <a:srgbClr val="002060"/>
                  </a:solidFill>
                  <a:latin typeface="맑은 고딕" pitchFamily="50" charset="-127"/>
                  <a:ea typeface="맑은 고딕" pitchFamily="50" charset="-127"/>
                </a:rPr>
                <a:t>COMS</a:t>
              </a:r>
            </a:p>
            <a:p>
              <a:r>
                <a:rPr lang="en-US" altLang="ko-KR" sz="1200" b="1" dirty="0" smtClean="0">
                  <a:solidFill>
                    <a:schemeClr val="accent2">
                      <a:lumMod val="50000"/>
                    </a:schemeClr>
                  </a:solidFill>
                  <a:latin typeface="맑은 고딕" pitchFamily="50" charset="-127"/>
                  <a:ea typeface="맑은 고딕" pitchFamily="50" charset="-127"/>
                </a:rPr>
                <a:t> VI 1km</a:t>
              </a:r>
            </a:p>
            <a:p>
              <a:r>
                <a:rPr lang="en-US" altLang="ko-KR" sz="1200" b="1" dirty="0" smtClean="0">
                  <a:solidFill>
                    <a:schemeClr val="accent2">
                      <a:lumMod val="50000"/>
                    </a:schemeClr>
                  </a:solidFill>
                  <a:latin typeface="맑은 고딕" pitchFamily="50" charset="-127"/>
                  <a:ea typeface="맑은 고딕" pitchFamily="50" charset="-127"/>
                </a:rPr>
                <a:t> IR 4km</a:t>
              </a:r>
              <a:endParaRPr lang="ko-KR" altLang="en-US" sz="1200" b="1" dirty="0">
                <a:solidFill>
                  <a:schemeClr val="accent2">
                    <a:lumMod val="50000"/>
                  </a:schemeClr>
                </a:solidFill>
                <a:latin typeface="맑은 고딕" pitchFamily="50" charset="-127"/>
                <a:ea typeface="맑은 고딕" pitchFamily="50" charset="-127"/>
              </a:endParaRPr>
            </a:p>
          </p:txBody>
        </p:sp>
        <p:sp>
          <p:nvSpPr>
            <p:cNvPr id="207" name="TextBox 206"/>
            <p:cNvSpPr txBox="1"/>
            <p:nvPr/>
          </p:nvSpPr>
          <p:spPr>
            <a:xfrm>
              <a:off x="1373670" y="1889322"/>
              <a:ext cx="1533690" cy="646331"/>
            </a:xfrm>
            <a:prstGeom prst="rect">
              <a:avLst/>
            </a:prstGeom>
            <a:noFill/>
          </p:spPr>
          <p:txBody>
            <a:bodyPr wrap="none" rtlCol="0">
              <a:spAutoFit/>
              <a:scene3d>
                <a:camera prst="orthographicFront"/>
                <a:lightRig rig="threePt" dir="t"/>
              </a:scene3d>
              <a:sp3d>
                <a:bevelB h="25400" prst="softRound"/>
              </a:sp3d>
            </a:bodyPr>
            <a:lstStyle/>
            <a:p>
              <a:pPr algn="ctr"/>
              <a:r>
                <a:rPr lang="en-US" altLang="ko-KR" sz="1200" b="1" dirty="0" smtClean="0">
                  <a:solidFill>
                    <a:srgbClr val="002060"/>
                  </a:solidFill>
                  <a:latin typeface="맑은 고딕" pitchFamily="50" charset="-127"/>
                  <a:ea typeface="맑은 고딕" pitchFamily="50" charset="-127"/>
                </a:rPr>
                <a:t>Geo-KOMPSAT-2A</a:t>
              </a:r>
            </a:p>
            <a:p>
              <a:pPr algn="ctr"/>
              <a:r>
                <a:rPr lang="en-US" altLang="ko-KR" sz="1200" b="1" dirty="0" smtClean="0">
                  <a:solidFill>
                    <a:schemeClr val="accent2">
                      <a:lumMod val="50000"/>
                    </a:schemeClr>
                  </a:solidFill>
                  <a:latin typeface="맑은 고딕" pitchFamily="50" charset="-127"/>
                  <a:ea typeface="맑은 고딕" pitchFamily="50" charset="-127"/>
                </a:rPr>
                <a:t>VI 0.5~1km</a:t>
              </a:r>
            </a:p>
            <a:p>
              <a:pPr algn="ctr"/>
              <a:r>
                <a:rPr lang="en-US" altLang="ko-KR" sz="1200" b="1" dirty="0" smtClean="0">
                  <a:solidFill>
                    <a:schemeClr val="accent2">
                      <a:lumMod val="50000"/>
                    </a:schemeClr>
                  </a:solidFill>
                  <a:latin typeface="맑은 고딕" pitchFamily="50" charset="-127"/>
                  <a:ea typeface="맑은 고딕" pitchFamily="50" charset="-127"/>
                </a:rPr>
                <a:t>IR       2km</a:t>
              </a:r>
              <a:endParaRPr lang="ko-KR" altLang="en-US" sz="1200" b="1" dirty="0">
                <a:solidFill>
                  <a:schemeClr val="accent2">
                    <a:lumMod val="50000"/>
                  </a:schemeClr>
                </a:solidFill>
                <a:latin typeface="맑은 고딕" pitchFamily="50" charset="-127"/>
                <a:ea typeface="맑은 고딕" pitchFamily="50" charset="-127"/>
              </a:endParaRPr>
            </a:p>
          </p:txBody>
        </p:sp>
        <p:sp>
          <p:nvSpPr>
            <p:cNvPr id="208" name="오른쪽 화살표 207"/>
            <p:cNvSpPr/>
            <p:nvPr/>
          </p:nvSpPr>
          <p:spPr>
            <a:xfrm>
              <a:off x="1156548" y="2104475"/>
              <a:ext cx="175092" cy="216024"/>
            </a:xfrm>
            <a:prstGeom prst="rightArrow">
              <a:avLst/>
            </a:prstGeom>
            <a:solidFill>
              <a:srgbClr val="97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9" name="TextBox 208"/>
            <p:cNvSpPr txBox="1"/>
            <p:nvPr/>
          </p:nvSpPr>
          <p:spPr>
            <a:xfrm>
              <a:off x="190707" y="2946430"/>
              <a:ext cx="2509085" cy="338554"/>
            </a:xfrm>
            <a:prstGeom prst="rect">
              <a:avLst/>
            </a:prstGeom>
            <a:noFill/>
          </p:spPr>
          <p:txBody>
            <a:bodyPr wrap="none" rtlCol="0">
              <a:spAutoFit/>
              <a:scene3d>
                <a:camera prst="orthographicFront"/>
                <a:lightRig rig="threePt" dir="t"/>
              </a:scene3d>
              <a:sp3d>
                <a:bevelB h="25400" prst="softRound"/>
              </a:sp3d>
            </a:bodyPr>
            <a:lstStyle/>
            <a:p>
              <a:r>
                <a:rPr lang="en-US" altLang="ko-KR" sz="1600" b="1" dirty="0" smtClean="0">
                  <a:solidFill>
                    <a:srgbClr val="FF0000"/>
                  </a:solidFill>
                  <a:effectLst>
                    <a:outerShdw blurRad="38100" dist="38100" dir="2700000" algn="tl">
                      <a:srgbClr val="000000">
                        <a:alpha val="43137"/>
                      </a:srgbClr>
                    </a:outerShdw>
                  </a:effectLst>
                  <a:latin typeface="맑은 고딕" pitchFamily="50" charset="-127"/>
                  <a:ea typeface="맑은 고딕" pitchFamily="50" charset="-127"/>
                </a:rPr>
                <a:t>4 times </a:t>
              </a:r>
              <a:r>
                <a:rPr lang="ko-KR" altLang="en-US" sz="1300" b="1" dirty="0" smtClean="0">
                  <a:solidFill>
                    <a:schemeClr val="bg1"/>
                  </a:solidFill>
                  <a:effectLst>
                    <a:outerShdw blurRad="38100" dist="38100" dir="2700000" algn="tl">
                      <a:srgbClr val="000000">
                        <a:alpha val="43137"/>
                      </a:srgbClr>
                    </a:outerShdw>
                  </a:effectLst>
                  <a:latin typeface="맑은 고딕" pitchFamily="50" charset="-127"/>
                  <a:ea typeface="맑은 고딕" pitchFamily="50" charset="-127"/>
                </a:rPr>
                <a:t> </a:t>
              </a:r>
              <a:r>
                <a:rPr lang="en-US" altLang="ko-KR" sz="1300" b="1" dirty="0" err="1" smtClean="0">
                  <a:solidFill>
                    <a:schemeClr val="bg1"/>
                  </a:solidFill>
                  <a:effectLst>
                    <a:outerShdw blurRad="38100" dist="38100" dir="2700000" algn="tl">
                      <a:srgbClr val="000000">
                        <a:alpha val="43137"/>
                      </a:srgbClr>
                    </a:outerShdw>
                  </a:effectLst>
                  <a:latin typeface="맑은 고딕" pitchFamily="50" charset="-127"/>
                  <a:ea typeface="맑은 고딕" pitchFamily="50" charset="-127"/>
                </a:rPr>
                <a:t>tempral</a:t>
              </a:r>
              <a:r>
                <a:rPr lang="en-US" altLang="ko-KR" sz="1300" b="1" dirty="0" smtClean="0">
                  <a:solidFill>
                    <a:schemeClr val="bg1"/>
                  </a:solidFill>
                  <a:effectLst>
                    <a:outerShdw blurRad="38100" dist="38100" dir="2700000" algn="tl">
                      <a:srgbClr val="000000">
                        <a:alpha val="43137"/>
                      </a:srgbClr>
                    </a:outerShdw>
                  </a:effectLst>
                  <a:latin typeface="맑은 고딕" pitchFamily="50" charset="-127"/>
                  <a:ea typeface="맑은 고딕" pitchFamily="50" charset="-127"/>
                </a:rPr>
                <a:t> resolution</a:t>
              </a:r>
              <a:endParaRPr lang="ko-KR" altLang="en-US" sz="1300" b="1" dirty="0">
                <a:solidFill>
                  <a:schemeClr val="bg1"/>
                </a:solidFill>
                <a:effectLst>
                  <a:outerShdw blurRad="38100" dist="38100" dir="2700000" algn="tl">
                    <a:srgbClr val="000000">
                      <a:alpha val="43137"/>
                    </a:srgbClr>
                  </a:outerShdw>
                </a:effectLst>
                <a:latin typeface="맑은 고딕" pitchFamily="50" charset="-127"/>
                <a:ea typeface="맑은 고딕" pitchFamily="50" charset="-127"/>
              </a:endParaRPr>
            </a:p>
          </p:txBody>
        </p:sp>
        <p:sp>
          <p:nvSpPr>
            <p:cNvPr id="210" name="직사각형 209"/>
            <p:cNvSpPr/>
            <p:nvPr/>
          </p:nvSpPr>
          <p:spPr>
            <a:xfrm>
              <a:off x="91142" y="3488494"/>
              <a:ext cx="1384514" cy="267681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11" name="그림 2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19672" y="3612069"/>
              <a:ext cx="684000" cy="675812"/>
            </a:xfrm>
            <a:prstGeom prst="rect">
              <a:avLst/>
            </a:prstGeom>
          </p:spPr>
        </p:pic>
        <p:grpSp>
          <p:nvGrpSpPr>
            <p:cNvPr id="4" name="그룹 1"/>
            <p:cNvGrpSpPr/>
            <p:nvPr/>
          </p:nvGrpSpPr>
          <p:grpSpPr>
            <a:xfrm>
              <a:off x="2213277" y="3645024"/>
              <a:ext cx="216024" cy="2273776"/>
              <a:chOff x="2269226" y="3458424"/>
              <a:chExt cx="216024" cy="2273776"/>
            </a:xfrm>
          </p:grpSpPr>
          <p:cxnSp>
            <p:nvCxnSpPr>
              <p:cNvPr id="366" name="직선 연결선 365"/>
              <p:cNvCxnSpPr/>
              <p:nvPr/>
            </p:nvCxnSpPr>
            <p:spPr>
              <a:xfrm>
                <a:off x="2377239" y="3458424"/>
                <a:ext cx="0" cy="2268000"/>
              </a:xfrm>
              <a:prstGeom prst="line">
                <a:avLst/>
              </a:prstGeom>
              <a:ln w="22225">
                <a:solidFill>
                  <a:srgbClr val="007E39"/>
                </a:solidFill>
              </a:ln>
            </p:spPr>
            <p:style>
              <a:lnRef idx="1">
                <a:schemeClr val="accent1"/>
              </a:lnRef>
              <a:fillRef idx="0">
                <a:schemeClr val="accent1"/>
              </a:fillRef>
              <a:effectRef idx="0">
                <a:schemeClr val="accent1"/>
              </a:effectRef>
              <a:fontRef idx="minor">
                <a:schemeClr val="tx1"/>
              </a:fontRef>
            </p:style>
          </p:cxnSp>
          <p:cxnSp>
            <p:nvCxnSpPr>
              <p:cNvPr id="367" name="직선 연결선 366"/>
              <p:cNvCxnSpPr/>
              <p:nvPr/>
            </p:nvCxnSpPr>
            <p:spPr>
              <a:xfrm flipH="1">
                <a:off x="2269226" y="3461010"/>
                <a:ext cx="216024" cy="0"/>
              </a:xfrm>
              <a:prstGeom prst="line">
                <a:avLst/>
              </a:prstGeom>
              <a:ln w="22225">
                <a:solidFill>
                  <a:srgbClr val="007E39"/>
                </a:solidFill>
              </a:ln>
            </p:spPr>
            <p:style>
              <a:lnRef idx="1">
                <a:schemeClr val="accent1"/>
              </a:lnRef>
              <a:fillRef idx="0">
                <a:schemeClr val="accent1"/>
              </a:fillRef>
              <a:effectRef idx="0">
                <a:schemeClr val="accent1"/>
              </a:effectRef>
              <a:fontRef idx="minor">
                <a:schemeClr val="tx1"/>
              </a:fontRef>
            </p:style>
          </p:cxnSp>
          <p:cxnSp>
            <p:nvCxnSpPr>
              <p:cNvPr id="368" name="직선 연결선 367"/>
              <p:cNvCxnSpPr/>
              <p:nvPr/>
            </p:nvCxnSpPr>
            <p:spPr>
              <a:xfrm flipH="1">
                <a:off x="2269226" y="5732200"/>
                <a:ext cx="216024" cy="0"/>
              </a:xfrm>
              <a:prstGeom prst="line">
                <a:avLst/>
              </a:prstGeom>
              <a:ln w="22225">
                <a:solidFill>
                  <a:srgbClr val="007E39"/>
                </a:solidFill>
              </a:ln>
            </p:spPr>
            <p:style>
              <a:lnRef idx="1">
                <a:schemeClr val="accent1"/>
              </a:lnRef>
              <a:fillRef idx="0">
                <a:schemeClr val="accent1"/>
              </a:fillRef>
              <a:effectRef idx="0">
                <a:schemeClr val="accent1"/>
              </a:effectRef>
              <a:fontRef idx="minor">
                <a:schemeClr val="tx1"/>
              </a:fontRef>
            </p:style>
          </p:cxnSp>
        </p:grpSp>
        <p:pic>
          <p:nvPicPr>
            <p:cNvPr id="213" name="그림 21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562338" y="2359887"/>
              <a:ext cx="864000" cy="860245"/>
            </a:xfrm>
            <a:prstGeom prst="rect">
              <a:avLst/>
            </a:prstGeom>
          </p:spPr>
        </p:pic>
        <p:sp>
          <p:nvSpPr>
            <p:cNvPr id="214" name="직사각형 213"/>
            <p:cNvSpPr/>
            <p:nvPr/>
          </p:nvSpPr>
          <p:spPr>
            <a:xfrm>
              <a:off x="3641893" y="1588574"/>
              <a:ext cx="673005" cy="292388"/>
            </a:xfrm>
            <a:prstGeom prst="rect">
              <a:avLst/>
            </a:prstGeom>
          </p:spPr>
          <p:txBody>
            <a:bodyPr wrap="none">
              <a:spAutoFit/>
            </a:bodyPr>
            <a:lstStyle/>
            <a:p>
              <a:r>
                <a:rPr lang="en-US" altLang="ko-KR" sz="1300" b="1" dirty="0">
                  <a:solidFill>
                    <a:srgbClr val="002060"/>
                  </a:solidFill>
                  <a:latin typeface="맑은 고딕" pitchFamily="50" charset="-127"/>
                  <a:ea typeface="맑은 고딕" pitchFamily="50" charset="-127"/>
                </a:rPr>
                <a:t>COMS</a:t>
              </a:r>
            </a:p>
          </p:txBody>
        </p:sp>
        <p:sp>
          <p:nvSpPr>
            <p:cNvPr id="215" name="직사각형 214"/>
            <p:cNvSpPr/>
            <p:nvPr/>
          </p:nvSpPr>
          <p:spPr>
            <a:xfrm>
              <a:off x="3467749" y="1892323"/>
              <a:ext cx="1027846" cy="430887"/>
            </a:xfrm>
            <a:prstGeom prst="rect">
              <a:avLst/>
            </a:prstGeom>
          </p:spPr>
          <p:txBody>
            <a:bodyPr wrap="none">
              <a:spAutoFit/>
            </a:bodyPr>
            <a:lstStyle/>
            <a:p>
              <a:pPr algn="ctr"/>
              <a:r>
                <a:rPr lang="en-US" altLang="ko-KR" sz="1100" b="1" dirty="0" smtClean="0">
                  <a:solidFill>
                    <a:schemeClr val="accent2">
                      <a:lumMod val="50000"/>
                    </a:schemeClr>
                  </a:solidFill>
                  <a:latin typeface="맑은 고딕" pitchFamily="50" charset="-127"/>
                  <a:ea typeface="맑은 고딕" pitchFamily="50" charset="-127"/>
                </a:rPr>
                <a:t>1</a:t>
              </a:r>
              <a:r>
                <a:rPr lang="ko-KR" altLang="en-US" sz="1100" b="1" dirty="0" smtClean="0">
                  <a:solidFill>
                    <a:schemeClr val="accent2">
                      <a:lumMod val="50000"/>
                    </a:schemeClr>
                  </a:solidFill>
                  <a:latin typeface="맑은 고딕" pitchFamily="50" charset="-127"/>
                  <a:ea typeface="맑은 고딕" pitchFamily="50" charset="-127"/>
                </a:rPr>
                <a:t> </a:t>
              </a:r>
              <a:r>
                <a:rPr lang="en-US" altLang="ko-KR" sz="1100" b="1" dirty="0" smtClean="0">
                  <a:solidFill>
                    <a:schemeClr val="accent2">
                      <a:lumMod val="50000"/>
                    </a:schemeClr>
                  </a:solidFill>
                  <a:latin typeface="맑은 고딕" pitchFamily="50" charset="-127"/>
                  <a:ea typeface="맑은 고딕" pitchFamily="50" charset="-127"/>
                </a:rPr>
                <a:t>channel</a:t>
              </a:r>
            </a:p>
            <a:p>
              <a:pPr algn="ctr"/>
              <a:r>
                <a:rPr lang="en-US" altLang="ko-KR" sz="1100" b="1" dirty="0" smtClean="0">
                  <a:solidFill>
                    <a:schemeClr val="accent2">
                      <a:lumMod val="50000"/>
                    </a:schemeClr>
                  </a:solidFill>
                  <a:latin typeface="맑은 고딕" pitchFamily="50" charset="-127"/>
                  <a:ea typeface="맑은 고딕" pitchFamily="50" charset="-127"/>
                </a:rPr>
                <a:t>(achromatic)</a:t>
              </a:r>
              <a:endParaRPr lang="en-US" altLang="ko-KR" sz="1100" b="1" dirty="0">
                <a:solidFill>
                  <a:schemeClr val="accent2">
                    <a:lumMod val="50000"/>
                  </a:schemeClr>
                </a:solidFill>
                <a:latin typeface="맑은 고딕" pitchFamily="50" charset="-127"/>
                <a:ea typeface="맑은 고딕" pitchFamily="50" charset="-127"/>
              </a:endParaRPr>
            </a:p>
          </p:txBody>
        </p:sp>
        <p:sp>
          <p:nvSpPr>
            <p:cNvPr id="216" name="직사각형 215"/>
            <p:cNvSpPr/>
            <p:nvPr/>
          </p:nvSpPr>
          <p:spPr>
            <a:xfrm>
              <a:off x="3814799" y="3804758"/>
              <a:ext cx="333746" cy="323165"/>
            </a:xfrm>
            <a:prstGeom prst="rect">
              <a:avLst/>
            </a:prstGeom>
          </p:spPr>
          <p:txBody>
            <a:bodyPr wrap="none">
              <a:spAutoFit/>
            </a:bodyPr>
            <a:lstStyle/>
            <a:p>
              <a:pPr algn="ctr"/>
              <a:r>
                <a:rPr lang="en-US" altLang="ko-KR" sz="1500" b="1" dirty="0" smtClean="0">
                  <a:solidFill>
                    <a:schemeClr val="accent2">
                      <a:lumMod val="50000"/>
                    </a:schemeClr>
                  </a:solidFill>
                  <a:latin typeface="맑은 고딕" pitchFamily="50" charset="-127"/>
                  <a:ea typeface="맑은 고딕" pitchFamily="50" charset="-127"/>
                </a:rPr>
                <a:t>O</a:t>
              </a:r>
              <a:endParaRPr lang="en-US" altLang="ko-KR" sz="1500" b="1" dirty="0">
                <a:solidFill>
                  <a:schemeClr val="accent2">
                    <a:lumMod val="50000"/>
                  </a:schemeClr>
                </a:solidFill>
                <a:latin typeface="맑은 고딕" pitchFamily="50" charset="-127"/>
                <a:ea typeface="맑은 고딕" pitchFamily="50" charset="-127"/>
              </a:endParaRPr>
            </a:p>
          </p:txBody>
        </p:sp>
        <p:sp>
          <p:nvSpPr>
            <p:cNvPr id="217" name="직사각형 216"/>
            <p:cNvSpPr/>
            <p:nvPr/>
          </p:nvSpPr>
          <p:spPr>
            <a:xfrm>
              <a:off x="3531066" y="4736532"/>
              <a:ext cx="901209" cy="261610"/>
            </a:xfrm>
            <a:prstGeom prst="rect">
              <a:avLst/>
            </a:prstGeom>
          </p:spPr>
          <p:txBody>
            <a:bodyPr wrap="none">
              <a:spAutoFit/>
            </a:bodyPr>
            <a:lstStyle/>
            <a:p>
              <a:pPr algn="ctr"/>
              <a:r>
                <a:rPr lang="en-US" altLang="ko-KR" sz="1100" b="1" dirty="0" smtClean="0">
                  <a:solidFill>
                    <a:schemeClr val="accent2">
                      <a:lumMod val="50000"/>
                    </a:schemeClr>
                  </a:solidFill>
                  <a:latin typeface="맑은 고딕" pitchFamily="50" charset="-127"/>
                  <a:ea typeface="맑은 고딕" pitchFamily="50" charset="-127"/>
                </a:rPr>
                <a:t>4</a:t>
              </a:r>
              <a:r>
                <a:rPr lang="ko-KR" altLang="en-US" sz="1100" b="1" dirty="0" smtClean="0">
                  <a:solidFill>
                    <a:schemeClr val="accent2">
                      <a:lumMod val="50000"/>
                    </a:schemeClr>
                  </a:solidFill>
                  <a:latin typeface="맑은 고딕" pitchFamily="50" charset="-127"/>
                  <a:ea typeface="맑은 고딕" pitchFamily="50" charset="-127"/>
                </a:rPr>
                <a:t> </a:t>
              </a:r>
              <a:r>
                <a:rPr lang="en-US" altLang="ko-KR" sz="1100" b="1" dirty="0" smtClean="0">
                  <a:solidFill>
                    <a:schemeClr val="accent2">
                      <a:lumMod val="50000"/>
                    </a:schemeClr>
                  </a:solidFill>
                  <a:latin typeface="맑은 고딕" pitchFamily="50" charset="-127"/>
                  <a:ea typeface="맑은 고딕" pitchFamily="50" charset="-127"/>
                </a:rPr>
                <a:t>channels</a:t>
              </a:r>
            </a:p>
          </p:txBody>
        </p:sp>
        <p:pic>
          <p:nvPicPr>
            <p:cNvPr id="218" name="그림 21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813421" y="5036561"/>
              <a:ext cx="594915" cy="592330"/>
            </a:xfrm>
            <a:prstGeom prst="rect">
              <a:avLst/>
            </a:prstGeom>
          </p:spPr>
        </p:pic>
        <p:pic>
          <p:nvPicPr>
            <p:cNvPr id="219" name="그림 21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732386" y="5036561"/>
              <a:ext cx="594915" cy="592330"/>
            </a:xfrm>
            <a:prstGeom prst="rect">
              <a:avLst/>
            </a:prstGeom>
          </p:spPr>
        </p:pic>
        <p:pic>
          <p:nvPicPr>
            <p:cNvPr id="220" name="그림 21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651350" y="5036561"/>
              <a:ext cx="594915" cy="592330"/>
            </a:xfrm>
            <a:prstGeom prst="rect">
              <a:avLst/>
            </a:prstGeom>
          </p:spPr>
        </p:pic>
        <p:pic>
          <p:nvPicPr>
            <p:cNvPr id="221" name="그림 22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570314" y="5036561"/>
              <a:ext cx="594915" cy="592330"/>
            </a:xfrm>
            <a:prstGeom prst="rect">
              <a:avLst/>
            </a:prstGeom>
          </p:spPr>
        </p:pic>
        <p:sp>
          <p:nvSpPr>
            <p:cNvPr id="222" name="직사각형 221"/>
            <p:cNvSpPr/>
            <p:nvPr/>
          </p:nvSpPr>
          <p:spPr>
            <a:xfrm>
              <a:off x="3347864" y="5970611"/>
              <a:ext cx="1225015" cy="338554"/>
            </a:xfrm>
            <a:prstGeom prst="rect">
              <a:avLst/>
            </a:prstGeom>
          </p:spPr>
          <p:txBody>
            <a:bodyPr wrap="none">
              <a:spAutoFit/>
            </a:bodyPr>
            <a:lstStyle/>
            <a:p>
              <a:r>
                <a:rPr lang="en-US" altLang="ko-KR" sz="1600" b="1" dirty="0" smtClean="0">
                  <a:solidFill>
                    <a:srgbClr val="002060"/>
                  </a:solidFill>
                  <a:latin typeface="맑은 고딕" pitchFamily="50" charset="-127"/>
                  <a:ea typeface="맑은 고딕" pitchFamily="50" charset="-127"/>
                </a:rPr>
                <a:t>5</a:t>
              </a:r>
              <a:r>
                <a:rPr lang="ko-KR" altLang="en-US" sz="1600" b="1" dirty="0" smtClean="0">
                  <a:solidFill>
                    <a:srgbClr val="002060"/>
                  </a:solidFill>
                  <a:latin typeface="맑은 고딕" pitchFamily="50" charset="-127"/>
                  <a:ea typeface="맑은 고딕" pitchFamily="50" charset="-127"/>
                </a:rPr>
                <a:t> </a:t>
              </a:r>
              <a:r>
                <a:rPr lang="en-US" altLang="ko-KR" sz="1600" b="1" dirty="0" smtClean="0">
                  <a:solidFill>
                    <a:srgbClr val="002060"/>
                  </a:solidFill>
                  <a:latin typeface="맑은 고딕" pitchFamily="50" charset="-127"/>
                  <a:ea typeface="맑은 고딕" pitchFamily="50" charset="-127"/>
                </a:rPr>
                <a:t>channels</a:t>
              </a:r>
              <a:endParaRPr lang="en-US" altLang="ko-KR" sz="1600" b="1" dirty="0">
                <a:solidFill>
                  <a:srgbClr val="002060"/>
                </a:solidFill>
                <a:latin typeface="맑은 고딕" pitchFamily="50" charset="-127"/>
                <a:ea typeface="맑은 고딕" pitchFamily="50" charset="-127"/>
              </a:endParaRPr>
            </a:p>
          </p:txBody>
        </p:sp>
        <p:sp>
          <p:nvSpPr>
            <p:cNvPr id="223" name="직사각형 222"/>
            <p:cNvSpPr/>
            <p:nvPr/>
          </p:nvSpPr>
          <p:spPr>
            <a:xfrm>
              <a:off x="4381854" y="1588574"/>
              <a:ext cx="1641347" cy="292388"/>
            </a:xfrm>
            <a:prstGeom prst="rect">
              <a:avLst/>
            </a:prstGeom>
          </p:spPr>
          <p:txBody>
            <a:bodyPr wrap="none">
              <a:spAutoFit/>
            </a:bodyPr>
            <a:lstStyle/>
            <a:p>
              <a:r>
                <a:rPr lang="en-US" altLang="ko-KR" sz="1300" b="1" dirty="0">
                  <a:solidFill>
                    <a:srgbClr val="002060"/>
                  </a:solidFill>
                  <a:latin typeface="맑은 고딕" pitchFamily="50" charset="-127"/>
                  <a:ea typeface="맑은 고딕" pitchFamily="50" charset="-127"/>
                </a:rPr>
                <a:t>Geo-KOMPSAT-2A</a:t>
              </a:r>
            </a:p>
          </p:txBody>
        </p:sp>
        <p:pic>
          <p:nvPicPr>
            <p:cNvPr id="224" name="그림 22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790796" y="2347459"/>
              <a:ext cx="864342" cy="857842"/>
            </a:xfrm>
            <a:prstGeom prst="rect">
              <a:avLst/>
            </a:prstGeom>
          </p:spPr>
        </p:pic>
        <p:sp>
          <p:nvSpPr>
            <p:cNvPr id="225" name="직사각형 224"/>
            <p:cNvSpPr/>
            <p:nvPr/>
          </p:nvSpPr>
          <p:spPr>
            <a:xfrm>
              <a:off x="4777173" y="1892323"/>
              <a:ext cx="901209" cy="430887"/>
            </a:xfrm>
            <a:prstGeom prst="rect">
              <a:avLst/>
            </a:prstGeom>
          </p:spPr>
          <p:txBody>
            <a:bodyPr wrap="none">
              <a:spAutoFit/>
            </a:bodyPr>
            <a:lstStyle/>
            <a:p>
              <a:pPr algn="ctr"/>
              <a:r>
                <a:rPr lang="en-US" altLang="ko-KR" sz="1100" b="1" dirty="0" smtClean="0">
                  <a:solidFill>
                    <a:schemeClr val="accent2">
                      <a:lumMod val="50000"/>
                    </a:schemeClr>
                  </a:solidFill>
                  <a:latin typeface="맑은 고딕" pitchFamily="50" charset="-127"/>
                  <a:ea typeface="맑은 고딕" pitchFamily="50" charset="-127"/>
                </a:rPr>
                <a:t>4</a:t>
              </a:r>
              <a:r>
                <a:rPr lang="ko-KR" altLang="en-US" sz="1100" b="1" dirty="0" smtClean="0">
                  <a:solidFill>
                    <a:schemeClr val="accent2">
                      <a:lumMod val="50000"/>
                    </a:schemeClr>
                  </a:solidFill>
                  <a:latin typeface="맑은 고딕" pitchFamily="50" charset="-127"/>
                  <a:ea typeface="맑은 고딕" pitchFamily="50" charset="-127"/>
                </a:rPr>
                <a:t> </a:t>
              </a:r>
              <a:r>
                <a:rPr lang="en-US" altLang="ko-KR" sz="1100" b="1" dirty="0" smtClean="0">
                  <a:solidFill>
                    <a:schemeClr val="accent2">
                      <a:lumMod val="50000"/>
                    </a:schemeClr>
                  </a:solidFill>
                  <a:latin typeface="맑은 고딕" pitchFamily="50" charset="-127"/>
                  <a:ea typeface="맑은 고딕" pitchFamily="50" charset="-127"/>
                </a:rPr>
                <a:t>channels</a:t>
              </a:r>
            </a:p>
            <a:p>
              <a:pPr algn="ctr"/>
              <a:r>
                <a:rPr lang="en-US" altLang="ko-KR" sz="1100" b="1" dirty="0" smtClean="0">
                  <a:solidFill>
                    <a:schemeClr val="accent2">
                      <a:lumMod val="50000"/>
                    </a:schemeClr>
                  </a:solidFill>
                  <a:latin typeface="맑은 고딕" pitchFamily="50" charset="-127"/>
                  <a:ea typeface="맑은 고딕" pitchFamily="50" charset="-127"/>
                </a:rPr>
                <a:t>(color)</a:t>
              </a:r>
              <a:endParaRPr lang="en-US" altLang="ko-KR" sz="1100" b="1" dirty="0">
                <a:solidFill>
                  <a:schemeClr val="accent2">
                    <a:lumMod val="50000"/>
                  </a:schemeClr>
                </a:solidFill>
                <a:latin typeface="맑은 고딕" pitchFamily="50" charset="-127"/>
                <a:ea typeface="맑은 고딕" pitchFamily="50" charset="-127"/>
              </a:endParaRPr>
            </a:p>
          </p:txBody>
        </p:sp>
        <p:sp>
          <p:nvSpPr>
            <p:cNvPr id="226" name="직사각형 225"/>
            <p:cNvSpPr/>
            <p:nvPr/>
          </p:nvSpPr>
          <p:spPr>
            <a:xfrm>
              <a:off x="4786245" y="3407896"/>
              <a:ext cx="901209" cy="261610"/>
            </a:xfrm>
            <a:prstGeom prst="rect">
              <a:avLst/>
            </a:prstGeom>
          </p:spPr>
          <p:txBody>
            <a:bodyPr wrap="none">
              <a:spAutoFit/>
            </a:bodyPr>
            <a:lstStyle/>
            <a:p>
              <a:pPr algn="ctr"/>
              <a:r>
                <a:rPr lang="en-US" altLang="ko-KR" sz="1100" b="1" dirty="0" smtClean="0">
                  <a:solidFill>
                    <a:schemeClr val="accent2">
                      <a:lumMod val="50000"/>
                    </a:schemeClr>
                  </a:solidFill>
                  <a:latin typeface="맑은 고딕" pitchFamily="50" charset="-127"/>
                  <a:ea typeface="맑은 고딕" pitchFamily="50" charset="-127"/>
                </a:rPr>
                <a:t>2 channels</a:t>
              </a:r>
            </a:p>
          </p:txBody>
        </p:sp>
        <p:pic>
          <p:nvPicPr>
            <p:cNvPr id="227" name="그림 22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029743" y="3706776"/>
              <a:ext cx="594915" cy="592330"/>
            </a:xfrm>
            <a:prstGeom prst="rect">
              <a:avLst/>
            </a:prstGeom>
          </p:spPr>
        </p:pic>
        <p:pic>
          <p:nvPicPr>
            <p:cNvPr id="228" name="그림 22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827381" y="3706776"/>
              <a:ext cx="594915" cy="592330"/>
            </a:xfrm>
            <a:prstGeom prst="rect">
              <a:avLst/>
            </a:prstGeom>
          </p:spPr>
        </p:pic>
        <p:sp>
          <p:nvSpPr>
            <p:cNvPr id="229" name="직사각형 228"/>
            <p:cNvSpPr/>
            <p:nvPr/>
          </p:nvSpPr>
          <p:spPr>
            <a:xfrm>
              <a:off x="4776499" y="4736532"/>
              <a:ext cx="982961" cy="261610"/>
            </a:xfrm>
            <a:prstGeom prst="rect">
              <a:avLst/>
            </a:prstGeom>
          </p:spPr>
          <p:txBody>
            <a:bodyPr wrap="none">
              <a:spAutoFit/>
            </a:bodyPr>
            <a:lstStyle/>
            <a:p>
              <a:pPr algn="ctr"/>
              <a:r>
                <a:rPr lang="en-US" altLang="ko-KR" sz="1100" b="1" dirty="0" smtClean="0">
                  <a:solidFill>
                    <a:schemeClr val="accent2">
                      <a:lumMod val="50000"/>
                    </a:schemeClr>
                  </a:solidFill>
                  <a:latin typeface="맑은 고딕" pitchFamily="50" charset="-127"/>
                  <a:ea typeface="맑은 고딕" pitchFamily="50" charset="-127"/>
                </a:rPr>
                <a:t>10</a:t>
              </a:r>
              <a:r>
                <a:rPr lang="ko-KR" altLang="en-US" sz="1100" b="1" dirty="0" smtClean="0">
                  <a:solidFill>
                    <a:schemeClr val="accent2">
                      <a:lumMod val="50000"/>
                    </a:schemeClr>
                  </a:solidFill>
                  <a:latin typeface="맑은 고딕" pitchFamily="50" charset="-127"/>
                  <a:ea typeface="맑은 고딕" pitchFamily="50" charset="-127"/>
                </a:rPr>
                <a:t> </a:t>
              </a:r>
              <a:r>
                <a:rPr lang="en-US" altLang="ko-KR" sz="1100" b="1" dirty="0" smtClean="0">
                  <a:solidFill>
                    <a:schemeClr val="accent2">
                      <a:lumMod val="50000"/>
                    </a:schemeClr>
                  </a:solidFill>
                  <a:latin typeface="맑은 고딕" pitchFamily="50" charset="-127"/>
                  <a:ea typeface="맑은 고딕" pitchFamily="50" charset="-127"/>
                </a:rPr>
                <a:t>channels</a:t>
              </a:r>
            </a:p>
          </p:txBody>
        </p:sp>
        <p:sp>
          <p:nvSpPr>
            <p:cNvPr id="230" name="직사각형 229"/>
            <p:cNvSpPr/>
            <p:nvPr/>
          </p:nvSpPr>
          <p:spPr>
            <a:xfrm>
              <a:off x="4572000" y="5970611"/>
              <a:ext cx="1343638" cy="338554"/>
            </a:xfrm>
            <a:prstGeom prst="rect">
              <a:avLst/>
            </a:prstGeom>
          </p:spPr>
          <p:txBody>
            <a:bodyPr wrap="none">
              <a:spAutoFit/>
            </a:bodyPr>
            <a:lstStyle/>
            <a:p>
              <a:r>
                <a:rPr lang="en-US" altLang="ko-KR" sz="1600" b="1" dirty="0" smtClean="0">
                  <a:solidFill>
                    <a:srgbClr val="002060"/>
                  </a:solidFill>
                  <a:latin typeface="맑은 고딕" pitchFamily="50" charset="-127"/>
                  <a:ea typeface="맑은 고딕" pitchFamily="50" charset="-127"/>
                </a:rPr>
                <a:t>16 channels</a:t>
              </a:r>
              <a:endParaRPr lang="en-US" altLang="ko-KR" sz="1600" b="1" dirty="0">
                <a:solidFill>
                  <a:srgbClr val="002060"/>
                </a:solidFill>
                <a:latin typeface="맑은 고딕" pitchFamily="50" charset="-127"/>
                <a:ea typeface="맑은 고딕" pitchFamily="50" charset="-127"/>
              </a:endParaRPr>
            </a:p>
          </p:txBody>
        </p:sp>
        <p:sp>
          <p:nvSpPr>
            <p:cNvPr id="231" name="직사각형 230"/>
            <p:cNvSpPr/>
            <p:nvPr/>
          </p:nvSpPr>
          <p:spPr>
            <a:xfrm>
              <a:off x="3097348" y="2663334"/>
              <a:ext cx="322524" cy="261610"/>
            </a:xfrm>
            <a:prstGeom prst="rect">
              <a:avLst/>
            </a:prstGeom>
          </p:spPr>
          <p:txBody>
            <a:bodyPr wrap="none">
              <a:spAutoFit/>
            </a:bodyPr>
            <a:lstStyle/>
            <a:p>
              <a:r>
                <a:rPr lang="en-US" altLang="ko-KR" sz="1100" b="1" dirty="0" smtClean="0">
                  <a:solidFill>
                    <a:schemeClr val="tx2">
                      <a:lumMod val="75000"/>
                    </a:schemeClr>
                  </a:solidFill>
                  <a:latin typeface="맑은 고딕" pitchFamily="50" charset="-127"/>
                  <a:ea typeface="맑은 고딕" pitchFamily="50" charset="-127"/>
                </a:rPr>
                <a:t>VI</a:t>
              </a:r>
              <a:endParaRPr lang="ko-KR" altLang="en-US" sz="1100" b="1" dirty="0">
                <a:solidFill>
                  <a:schemeClr val="tx2">
                    <a:lumMod val="75000"/>
                  </a:schemeClr>
                </a:solidFill>
                <a:latin typeface="맑은 고딕" pitchFamily="50" charset="-127"/>
                <a:ea typeface="맑은 고딕" pitchFamily="50" charset="-127"/>
              </a:endParaRPr>
            </a:p>
          </p:txBody>
        </p:sp>
        <p:sp>
          <p:nvSpPr>
            <p:cNvPr id="232" name="직사각형 231"/>
            <p:cNvSpPr/>
            <p:nvPr/>
          </p:nvSpPr>
          <p:spPr>
            <a:xfrm>
              <a:off x="3006347" y="3815462"/>
              <a:ext cx="543739" cy="261610"/>
            </a:xfrm>
            <a:prstGeom prst="rect">
              <a:avLst/>
            </a:prstGeom>
          </p:spPr>
          <p:txBody>
            <a:bodyPr wrap="none">
              <a:spAutoFit/>
            </a:bodyPr>
            <a:lstStyle/>
            <a:p>
              <a:pPr algn="ctr"/>
              <a:r>
                <a:rPr lang="en-US" altLang="ko-KR" sz="1100" b="1" dirty="0" smtClean="0">
                  <a:solidFill>
                    <a:schemeClr val="tx2">
                      <a:lumMod val="75000"/>
                    </a:schemeClr>
                  </a:solidFill>
                  <a:latin typeface="맑은 고딕" pitchFamily="50" charset="-127"/>
                  <a:ea typeface="맑은 고딕" pitchFamily="50" charset="-127"/>
                </a:rPr>
                <a:t>SWIR</a:t>
              </a:r>
              <a:endParaRPr lang="ko-KR" altLang="en-US" sz="1100" b="1" dirty="0">
                <a:solidFill>
                  <a:schemeClr val="tx2">
                    <a:lumMod val="75000"/>
                  </a:schemeClr>
                </a:solidFill>
                <a:latin typeface="맑은 고딕" pitchFamily="50" charset="-127"/>
                <a:ea typeface="맑은 고딕" pitchFamily="50" charset="-127"/>
              </a:endParaRPr>
            </a:p>
          </p:txBody>
        </p:sp>
        <p:sp>
          <p:nvSpPr>
            <p:cNvPr id="233" name="직사각형 232"/>
            <p:cNvSpPr/>
            <p:nvPr/>
          </p:nvSpPr>
          <p:spPr>
            <a:xfrm>
              <a:off x="3135787" y="5183614"/>
              <a:ext cx="320921" cy="261610"/>
            </a:xfrm>
            <a:prstGeom prst="rect">
              <a:avLst/>
            </a:prstGeom>
          </p:spPr>
          <p:txBody>
            <a:bodyPr wrap="none">
              <a:spAutoFit/>
            </a:bodyPr>
            <a:lstStyle/>
            <a:p>
              <a:pPr algn="ctr"/>
              <a:r>
                <a:rPr lang="en-US" altLang="ko-KR" sz="1100" b="1" dirty="0" smtClean="0">
                  <a:solidFill>
                    <a:schemeClr val="tx2">
                      <a:lumMod val="75000"/>
                    </a:schemeClr>
                  </a:solidFill>
                  <a:latin typeface="맑은 고딕" pitchFamily="50" charset="-127"/>
                  <a:ea typeface="맑은 고딕" pitchFamily="50" charset="-127"/>
                </a:rPr>
                <a:t>IR</a:t>
              </a:r>
              <a:endParaRPr lang="ko-KR" altLang="en-US" sz="1100" b="1" dirty="0">
                <a:solidFill>
                  <a:schemeClr val="tx2">
                    <a:lumMod val="75000"/>
                  </a:schemeClr>
                </a:solidFill>
                <a:latin typeface="맑은 고딕" pitchFamily="50" charset="-127"/>
                <a:ea typeface="맑은 고딕" pitchFamily="50" charset="-127"/>
              </a:endParaRPr>
            </a:p>
          </p:txBody>
        </p:sp>
        <p:sp>
          <p:nvSpPr>
            <p:cNvPr id="234" name="오른쪽 화살표 233"/>
            <p:cNvSpPr/>
            <p:nvPr/>
          </p:nvSpPr>
          <p:spPr>
            <a:xfrm>
              <a:off x="4314898" y="3794454"/>
              <a:ext cx="338743" cy="354626"/>
            </a:xfrm>
            <a:prstGeom prst="rightArrow">
              <a:avLst/>
            </a:prstGeom>
            <a:solidFill>
              <a:srgbClr val="97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5" name="직사각형 234"/>
            <p:cNvSpPr/>
            <p:nvPr/>
          </p:nvSpPr>
          <p:spPr>
            <a:xfrm>
              <a:off x="6059542" y="1621174"/>
              <a:ext cx="1373811" cy="4716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6" name="TextBox 235"/>
            <p:cNvSpPr txBox="1"/>
            <p:nvPr/>
          </p:nvSpPr>
          <p:spPr>
            <a:xfrm>
              <a:off x="6354801" y="1588574"/>
              <a:ext cx="780095" cy="292388"/>
            </a:xfrm>
            <a:prstGeom prst="rect">
              <a:avLst/>
            </a:prstGeom>
            <a:noFill/>
            <a:ln>
              <a:noFill/>
            </a:ln>
          </p:spPr>
          <p:txBody>
            <a:bodyPr wrap="square" rtlCol="0">
              <a:spAutoFit/>
            </a:bodyPr>
            <a:lstStyle/>
            <a:p>
              <a:pPr algn="ctr"/>
              <a:r>
                <a:rPr lang="en-US" altLang="ko-KR" sz="1300" b="1" dirty="0" smtClean="0">
                  <a:solidFill>
                    <a:srgbClr val="002060"/>
                  </a:solidFill>
                  <a:latin typeface="맑은 고딕" pitchFamily="50" charset="-127"/>
                  <a:ea typeface="맑은 고딕" pitchFamily="50" charset="-127"/>
                </a:rPr>
                <a:t>COMS</a:t>
              </a:r>
              <a:endParaRPr lang="ko-KR" altLang="en-US" sz="1300" b="1" dirty="0">
                <a:solidFill>
                  <a:srgbClr val="002060"/>
                </a:solidFill>
                <a:latin typeface="맑은 고딕" pitchFamily="50" charset="-127"/>
                <a:ea typeface="맑은 고딕" pitchFamily="50" charset="-127"/>
              </a:endParaRPr>
            </a:p>
          </p:txBody>
        </p:sp>
        <p:sp>
          <p:nvSpPr>
            <p:cNvPr id="237" name="직사각형 236"/>
            <p:cNvSpPr/>
            <p:nvPr/>
          </p:nvSpPr>
          <p:spPr>
            <a:xfrm>
              <a:off x="6084168" y="5970611"/>
              <a:ext cx="1353832" cy="338554"/>
            </a:xfrm>
            <a:prstGeom prst="rect">
              <a:avLst/>
            </a:prstGeom>
          </p:spPr>
          <p:txBody>
            <a:bodyPr wrap="none">
              <a:spAutoFit/>
            </a:bodyPr>
            <a:lstStyle/>
            <a:p>
              <a:r>
                <a:rPr lang="en-US" altLang="ko-KR" sz="1600" b="1" dirty="0" smtClean="0">
                  <a:solidFill>
                    <a:srgbClr val="002060"/>
                  </a:solidFill>
                  <a:latin typeface="맑은 고딕" pitchFamily="50" charset="-127"/>
                  <a:ea typeface="맑은 고딕" pitchFamily="50" charset="-127"/>
                </a:rPr>
                <a:t>16</a:t>
              </a:r>
              <a:r>
                <a:rPr lang="ko-KR" altLang="en-US" sz="1600" b="1" dirty="0" smtClean="0">
                  <a:solidFill>
                    <a:srgbClr val="002060"/>
                  </a:solidFill>
                  <a:latin typeface="맑은 고딕" pitchFamily="50" charset="-127"/>
                  <a:ea typeface="맑은 고딕" pitchFamily="50" charset="-127"/>
                </a:rPr>
                <a:t> </a:t>
              </a:r>
              <a:r>
                <a:rPr lang="en-US" altLang="ko-KR" sz="1600" b="1" dirty="0" smtClean="0">
                  <a:solidFill>
                    <a:srgbClr val="002060"/>
                  </a:solidFill>
                  <a:latin typeface="맑은 고딕" pitchFamily="50" charset="-127"/>
                  <a:ea typeface="맑은 고딕" pitchFamily="50" charset="-127"/>
                </a:rPr>
                <a:t>products</a:t>
              </a:r>
              <a:endParaRPr lang="en-US" altLang="ko-KR" sz="1600" b="1" dirty="0">
                <a:solidFill>
                  <a:srgbClr val="002060"/>
                </a:solidFill>
                <a:latin typeface="맑은 고딕" pitchFamily="50" charset="-127"/>
                <a:ea typeface="맑은 고딕" pitchFamily="50" charset="-127"/>
              </a:endParaRPr>
            </a:p>
          </p:txBody>
        </p:sp>
        <p:sp>
          <p:nvSpPr>
            <p:cNvPr id="238" name="TextBox 237"/>
            <p:cNvSpPr txBox="1"/>
            <p:nvPr/>
          </p:nvSpPr>
          <p:spPr>
            <a:xfrm>
              <a:off x="6084168" y="1899459"/>
              <a:ext cx="2952327" cy="238783"/>
            </a:xfrm>
            <a:prstGeom prst="rect">
              <a:avLst/>
            </a:prstGeom>
            <a:noFill/>
          </p:spPr>
          <p:txBody>
            <a:bodyPr wrap="square" rtlCol="0">
              <a:spAutoFit/>
            </a:bodyPr>
            <a:lstStyle/>
            <a:p>
              <a:pPr algn="ctr">
                <a:lnSpc>
                  <a:spcPts val="1100"/>
                </a:lnSpc>
              </a:pPr>
              <a:r>
                <a:rPr lang="en-US" altLang="ko-KR" sz="1100" b="1" dirty="0" smtClean="0">
                  <a:solidFill>
                    <a:srgbClr val="7030A0"/>
                  </a:solidFill>
                  <a:latin typeface="맑은 고딕" pitchFamily="50" charset="-127"/>
                  <a:ea typeface="맑은 고딕" pitchFamily="50" charset="-127"/>
                </a:rPr>
                <a:t>Cloud/Precipitation </a:t>
              </a:r>
              <a:r>
                <a:rPr lang="en-US" altLang="ko-KR" sz="1400" b="1" dirty="0" smtClean="0">
                  <a:solidFill>
                    <a:srgbClr val="7030A0"/>
                  </a:solidFill>
                  <a:latin typeface="맑은 고딕" pitchFamily="50" charset="-127"/>
                  <a:ea typeface="맑은 고딕" pitchFamily="50" charset="-127"/>
                </a:rPr>
                <a:t>(5</a:t>
              </a:r>
              <a:r>
                <a:rPr lang="en-US" altLang="ko-KR" sz="1400" b="1" dirty="0" smtClean="0">
                  <a:solidFill>
                    <a:srgbClr val="7030A0"/>
                  </a:solidFill>
                  <a:latin typeface="맑은 고딕" pitchFamily="50" charset="-127"/>
                  <a:ea typeface="맑은 고딕" pitchFamily="50" charset="-127"/>
                  <a:sym typeface="Wingdings" pitchFamily="2" charset="2"/>
                </a:rPr>
                <a:t>19</a:t>
              </a:r>
              <a:r>
                <a:rPr lang="en-US" altLang="ko-KR" sz="1400" b="1" dirty="0" smtClean="0">
                  <a:solidFill>
                    <a:srgbClr val="7030A0"/>
                  </a:solidFill>
                  <a:latin typeface="맑은 고딕" pitchFamily="50" charset="-127"/>
                  <a:ea typeface="맑은 고딕" pitchFamily="50" charset="-127"/>
                </a:rPr>
                <a:t>)</a:t>
              </a:r>
            </a:p>
          </p:txBody>
        </p:sp>
        <p:sp>
          <p:nvSpPr>
            <p:cNvPr id="239" name="TextBox 238"/>
            <p:cNvSpPr txBox="1"/>
            <p:nvPr/>
          </p:nvSpPr>
          <p:spPr>
            <a:xfrm>
              <a:off x="6031141" y="3023374"/>
              <a:ext cx="3005355" cy="307777"/>
            </a:xfrm>
            <a:prstGeom prst="rect">
              <a:avLst/>
            </a:prstGeom>
            <a:noFill/>
          </p:spPr>
          <p:txBody>
            <a:bodyPr wrap="square" rtlCol="0">
              <a:spAutoFit/>
            </a:bodyPr>
            <a:lstStyle/>
            <a:p>
              <a:pPr algn="ctr"/>
              <a:r>
                <a:rPr lang="en-US" altLang="ko-KR" sz="1100" b="1" dirty="0" smtClean="0">
                  <a:solidFill>
                    <a:srgbClr val="7030A0"/>
                  </a:solidFill>
                  <a:latin typeface="맑은 고딕" pitchFamily="50" charset="-127"/>
                  <a:ea typeface="맑은 고딕" pitchFamily="50" charset="-127"/>
                </a:rPr>
                <a:t>Radiation/aerosol </a:t>
              </a:r>
              <a:r>
                <a:rPr lang="en-US" altLang="ko-KR" sz="1400" b="1" dirty="0" smtClean="0">
                  <a:solidFill>
                    <a:srgbClr val="7030A0"/>
                  </a:solidFill>
                  <a:latin typeface="맑은 고딕" pitchFamily="50" charset="-127"/>
                  <a:ea typeface="맑은 고딕" pitchFamily="50" charset="-127"/>
                </a:rPr>
                <a:t>(5</a:t>
              </a:r>
              <a:r>
                <a:rPr lang="en-US" altLang="ko-KR" sz="1400" b="1" dirty="0" smtClean="0">
                  <a:solidFill>
                    <a:srgbClr val="7030A0"/>
                  </a:solidFill>
                  <a:latin typeface="맑은 고딕" pitchFamily="50" charset="-127"/>
                  <a:ea typeface="맑은 고딕" pitchFamily="50" charset="-127"/>
                  <a:sym typeface="Wingdings" pitchFamily="2" charset="2"/>
                </a:rPr>
                <a:t>16</a:t>
              </a:r>
              <a:r>
                <a:rPr lang="en-US" altLang="ko-KR" sz="1400" b="1" dirty="0" smtClean="0">
                  <a:solidFill>
                    <a:srgbClr val="7030A0"/>
                  </a:solidFill>
                  <a:latin typeface="맑은 고딕" pitchFamily="50" charset="-127"/>
                  <a:ea typeface="맑은 고딕" pitchFamily="50" charset="-127"/>
                </a:rPr>
                <a:t>)</a:t>
              </a:r>
            </a:p>
          </p:txBody>
        </p:sp>
        <p:sp>
          <p:nvSpPr>
            <p:cNvPr id="240" name="TextBox 239"/>
            <p:cNvSpPr txBox="1"/>
            <p:nvPr/>
          </p:nvSpPr>
          <p:spPr>
            <a:xfrm>
              <a:off x="6084168" y="4175502"/>
              <a:ext cx="2952328" cy="307777"/>
            </a:xfrm>
            <a:prstGeom prst="rect">
              <a:avLst/>
            </a:prstGeom>
            <a:noFill/>
          </p:spPr>
          <p:txBody>
            <a:bodyPr wrap="square" rtlCol="0">
              <a:spAutoFit/>
            </a:bodyPr>
            <a:lstStyle/>
            <a:p>
              <a:pPr algn="ctr"/>
              <a:r>
                <a:rPr lang="en-US" altLang="ko-KR" sz="1100" b="1" dirty="0" smtClean="0">
                  <a:solidFill>
                    <a:srgbClr val="7030A0"/>
                  </a:solidFill>
                  <a:latin typeface="맑은 고딕" pitchFamily="50" charset="-127"/>
                  <a:ea typeface="맑은 고딕" pitchFamily="50" charset="-127"/>
                </a:rPr>
                <a:t>Atmospheric Motion/Conditions</a:t>
              </a:r>
              <a:r>
                <a:rPr lang="en-US" altLang="ko-KR" sz="1400" b="1" dirty="0" smtClean="0">
                  <a:solidFill>
                    <a:srgbClr val="7030A0"/>
                  </a:solidFill>
                  <a:latin typeface="맑은 고딕" pitchFamily="50" charset="-127"/>
                  <a:ea typeface="맑은 고딕" pitchFamily="50" charset="-127"/>
                </a:rPr>
                <a:t>(3</a:t>
              </a:r>
              <a:r>
                <a:rPr lang="en-US" altLang="ko-KR" sz="1400" b="1" dirty="0" smtClean="0">
                  <a:solidFill>
                    <a:srgbClr val="7030A0"/>
                  </a:solidFill>
                  <a:latin typeface="맑은 고딕" pitchFamily="50" charset="-127"/>
                  <a:ea typeface="맑은 고딕" pitchFamily="50" charset="-127"/>
                  <a:sym typeface="Wingdings" pitchFamily="2" charset="2"/>
                </a:rPr>
                <a:t>6</a:t>
              </a:r>
              <a:r>
                <a:rPr lang="en-US" altLang="ko-KR" sz="1400" b="1" dirty="0" smtClean="0">
                  <a:solidFill>
                    <a:srgbClr val="7030A0"/>
                  </a:solidFill>
                  <a:latin typeface="맑은 고딕" pitchFamily="50" charset="-127"/>
                  <a:ea typeface="맑은 고딕" pitchFamily="50" charset="-127"/>
                </a:rPr>
                <a:t>)</a:t>
              </a:r>
            </a:p>
          </p:txBody>
        </p:sp>
        <p:sp>
          <p:nvSpPr>
            <p:cNvPr id="241" name="TextBox 240"/>
            <p:cNvSpPr txBox="1"/>
            <p:nvPr/>
          </p:nvSpPr>
          <p:spPr>
            <a:xfrm>
              <a:off x="7396711" y="1588574"/>
              <a:ext cx="1626779" cy="292388"/>
            </a:xfrm>
            <a:prstGeom prst="rect">
              <a:avLst/>
            </a:prstGeom>
            <a:noFill/>
            <a:ln>
              <a:noFill/>
            </a:ln>
          </p:spPr>
          <p:txBody>
            <a:bodyPr wrap="square" rtlCol="0">
              <a:spAutoFit/>
            </a:bodyPr>
            <a:lstStyle/>
            <a:p>
              <a:pPr algn="ctr"/>
              <a:r>
                <a:rPr lang="en-US" altLang="ko-KR" sz="1300" b="1" dirty="0" smtClean="0">
                  <a:solidFill>
                    <a:srgbClr val="002060"/>
                  </a:solidFill>
                  <a:latin typeface="맑은 고딕" pitchFamily="50" charset="-127"/>
                  <a:ea typeface="맑은 고딕" pitchFamily="50" charset="-127"/>
                </a:rPr>
                <a:t>Geo-KOMPSAT-2A</a:t>
              </a:r>
              <a:endParaRPr lang="ko-KR" altLang="en-US" sz="1300" b="1" dirty="0">
                <a:solidFill>
                  <a:srgbClr val="002060"/>
                </a:solidFill>
                <a:latin typeface="맑은 고딕" pitchFamily="50" charset="-127"/>
                <a:ea typeface="맑은 고딕" pitchFamily="50" charset="-127"/>
              </a:endParaRPr>
            </a:p>
          </p:txBody>
        </p:sp>
        <p:sp>
          <p:nvSpPr>
            <p:cNvPr id="242" name="직사각형 241"/>
            <p:cNvSpPr/>
            <p:nvPr/>
          </p:nvSpPr>
          <p:spPr>
            <a:xfrm>
              <a:off x="7596336" y="5970611"/>
              <a:ext cx="1353832" cy="338554"/>
            </a:xfrm>
            <a:prstGeom prst="rect">
              <a:avLst/>
            </a:prstGeom>
          </p:spPr>
          <p:txBody>
            <a:bodyPr wrap="none">
              <a:spAutoFit/>
            </a:bodyPr>
            <a:lstStyle/>
            <a:p>
              <a:r>
                <a:rPr lang="en-US" altLang="ko-KR" sz="1600" b="1" dirty="0" smtClean="0">
                  <a:solidFill>
                    <a:srgbClr val="002060"/>
                  </a:solidFill>
                  <a:latin typeface="맑은 고딕" pitchFamily="50" charset="-127"/>
                  <a:ea typeface="맑은 고딕" pitchFamily="50" charset="-127"/>
                </a:rPr>
                <a:t>52 products</a:t>
              </a:r>
              <a:endParaRPr lang="en-US" altLang="ko-KR" sz="1600" b="1" dirty="0">
                <a:solidFill>
                  <a:srgbClr val="002060"/>
                </a:solidFill>
                <a:latin typeface="맑은 고딕" pitchFamily="50" charset="-127"/>
                <a:ea typeface="맑은 고딕" pitchFamily="50" charset="-127"/>
              </a:endParaRPr>
            </a:p>
          </p:txBody>
        </p:sp>
        <p:pic>
          <p:nvPicPr>
            <p:cNvPr id="243" name="그림 242"/>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95016" y="3612069"/>
              <a:ext cx="684000" cy="681027"/>
            </a:xfrm>
            <a:prstGeom prst="rect">
              <a:avLst/>
            </a:prstGeom>
          </p:spPr>
        </p:pic>
        <p:pic>
          <p:nvPicPr>
            <p:cNvPr id="244" name="그림 243"/>
            <p:cNvPicPr>
              <a:picLocks noChangeAspect="1"/>
            </p:cNvPicPr>
            <p:nvPr/>
          </p:nvPicPr>
          <p:blipFill rotWithShape="1">
            <a:blip r:embed="rId8" cstate="print">
              <a:extLst>
                <a:ext uri="{28A0092B-C50C-407E-A947-70E740481C1C}">
                  <a14:useLocalDpi xmlns:a14="http://schemas.microsoft.com/office/drawing/2010/main" xmlns="" val="0"/>
                </a:ext>
              </a:extLst>
            </a:blip>
            <a:srcRect l="14517" t="3563" r="11834" b="41851"/>
            <a:stretch/>
          </p:blipFill>
          <p:spPr>
            <a:xfrm>
              <a:off x="179512" y="4653136"/>
              <a:ext cx="540000" cy="398491"/>
            </a:xfrm>
            <a:prstGeom prst="rect">
              <a:avLst/>
            </a:prstGeom>
          </p:spPr>
        </p:pic>
        <p:pic>
          <p:nvPicPr>
            <p:cNvPr id="245" name="그림 244"/>
            <p:cNvPicPr>
              <a:picLocks noChangeAspect="1"/>
            </p:cNvPicPr>
            <p:nvPr/>
          </p:nvPicPr>
          <p:blipFill rotWithShape="1">
            <a:blip r:embed="rId8" cstate="print">
              <a:extLst>
                <a:ext uri="{28A0092B-C50C-407E-A947-70E740481C1C}">
                  <a14:useLocalDpi xmlns:a14="http://schemas.microsoft.com/office/drawing/2010/main" xmlns="" val="0"/>
                </a:ext>
              </a:extLst>
            </a:blip>
            <a:srcRect l="14517" t="3563" r="11834" b="41851"/>
            <a:stretch/>
          </p:blipFill>
          <p:spPr>
            <a:xfrm>
              <a:off x="734626" y="4653136"/>
              <a:ext cx="540000" cy="398491"/>
            </a:xfrm>
            <a:prstGeom prst="rect">
              <a:avLst/>
            </a:prstGeom>
          </p:spPr>
        </p:pic>
        <p:pic>
          <p:nvPicPr>
            <p:cNvPr id="246" name="그림 245"/>
            <p:cNvPicPr>
              <a:picLocks noChangeAspect="1"/>
            </p:cNvPicPr>
            <p:nvPr/>
          </p:nvPicPr>
          <p:blipFill rotWithShape="1">
            <a:blip r:embed="rId9" cstate="print">
              <a:extLst>
                <a:ext uri="{28A0092B-C50C-407E-A947-70E740481C1C}">
                  <a14:useLocalDpi xmlns:a14="http://schemas.microsoft.com/office/drawing/2010/main" xmlns="" val="0"/>
                </a:ext>
              </a:extLst>
            </a:blip>
            <a:srcRect t="7529"/>
            <a:stretch/>
          </p:blipFill>
          <p:spPr>
            <a:xfrm>
              <a:off x="136079" y="5410039"/>
              <a:ext cx="346942" cy="467233"/>
            </a:xfrm>
            <a:prstGeom prst="rect">
              <a:avLst/>
            </a:prstGeom>
          </p:spPr>
        </p:pic>
        <p:pic>
          <p:nvPicPr>
            <p:cNvPr id="247" name="그림 246"/>
            <p:cNvPicPr>
              <a:picLocks noChangeAspect="1"/>
            </p:cNvPicPr>
            <p:nvPr/>
          </p:nvPicPr>
          <p:blipFill rotWithShape="1">
            <a:blip r:embed="rId9" cstate="print">
              <a:extLst>
                <a:ext uri="{28A0092B-C50C-407E-A947-70E740481C1C}">
                  <a14:useLocalDpi xmlns:a14="http://schemas.microsoft.com/office/drawing/2010/main" xmlns="" val="0"/>
                </a:ext>
              </a:extLst>
            </a:blip>
            <a:srcRect t="7529"/>
            <a:stretch/>
          </p:blipFill>
          <p:spPr>
            <a:xfrm>
              <a:off x="395536" y="5410039"/>
              <a:ext cx="346942" cy="467233"/>
            </a:xfrm>
            <a:prstGeom prst="rect">
              <a:avLst/>
            </a:prstGeom>
          </p:spPr>
        </p:pic>
        <p:pic>
          <p:nvPicPr>
            <p:cNvPr id="248" name="그림 247"/>
            <p:cNvPicPr>
              <a:picLocks noChangeAspect="1"/>
            </p:cNvPicPr>
            <p:nvPr/>
          </p:nvPicPr>
          <p:blipFill rotWithShape="1">
            <a:blip r:embed="rId9" cstate="print">
              <a:extLst>
                <a:ext uri="{28A0092B-C50C-407E-A947-70E740481C1C}">
                  <a14:useLocalDpi xmlns:a14="http://schemas.microsoft.com/office/drawing/2010/main" xmlns="" val="0"/>
                </a:ext>
              </a:extLst>
            </a:blip>
            <a:srcRect t="7529"/>
            <a:stretch/>
          </p:blipFill>
          <p:spPr>
            <a:xfrm>
              <a:off x="683568" y="5410039"/>
              <a:ext cx="346942" cy="467233"/>
            </a:xfrm>
            <a:prstGeom prst="rect">
              <a:avLst/>
            </a:prstGeom>
          </p:spPr>
        </p:pic>
        <p:sp>
          <p:nvSpPr>
            <p:cNvPr id="249" name="직사각형 248"/>
            <p:cNvSpPr/>
            <p:nvPr/>
          </p:nvSpPr>
          <p:spPr>
            <a:xfrm>
              <a:off x="498266" y="4309764"/>
              <a:ext cx="495649" cy="261610"/>
            </a:xfrm>
            <a:prstGeom prst="rect">
              <a:avLst/>
            </a:prstGeom>
          </p:spPr>
          <p:txBody>
            <a:bodyPr wrap="none">
              <a:spAutoFit/>
            </a:bodyPr>
            <a:lstStyle/>
            <a:p>
              <a:r>
                <a:rPr lang="en-US" altLang="ko-KR" sz="1100" b="1" dirty="0" smtClean="0">
                  <a:solidFill>
                    <a:srgbClr val="002060"/>
                  </a:solidFill>
                  <a:latin typeface="맑은 고딕" pitchFamily="50" charset="-127"/>
                  <a:ea typeface="맑은 고딕" pitchFamily="50" charset="-127"/>
                </a:rPr>
                <a:t>1 FD</a:t>
              </a:r>
              <a:endParaRPr lang="ko-KR" altLang="en-US" sz="1100" dirty="0"/>
            </a:p>
          </p:txBody>
        </p:sp>
        <p:sp>
          <p:nvSpPr>
            <p:cNvPr id="250" name="직사각형 249"/>
            <p:cNvSpPr/>
            <p:nvPr/>
          </p:nvSpPr>
          <p:spPr>
            <a:xfrm>
              <a:off x="467544" y="5039598"/>
              <a:ext cx="537327" cy="261610"/>
            </a:xfrm>
            <a:prstGeom prst="rect">
              <a:avLst/>
            </a:prstGeom>
          </p:spPr>
          <p:txBody>
            <a:bodyPr wrap="none">
              <a:spAutoFit/>
            </a:bodyPr>
            <a:lstStyle/>
            <a:p>
              <a:r>
                <a:rPr lang="en-US" altLang="ko-KR" sz="1100" b="1" dirty="0" smtClean="0">
                  <a:solidFill>
                    <a:srgbClr val="002060"/>
                  </a:solidFill>
                  <a:latin typeface="맑은 고딕" pitchFamily="50" charset="-127"/>
                  <a:ea typeface="맑은 고딕" pitchFamily="50" charset="-127"/>
                </a:rPr>
                <a:t>2 NH</a:t>
              </a:r>
              <a:endParaRPr lang="ko-KR" altLang="en-US" sz="1100" dirty="0"/>
            </a:p>
          </p:txBody>
        </p:sp>
        <p:pic>
          <p:nvPicPr>
            <p:cNvPr id="251" name="그림 25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808951" y="3612069"/>
              <a:ext cx="684000" cy="675812"/>
            </a:xfrm>
            <a:prstGeom prst="rect">
              <a:avLst/>
            </a:prstGeom>
          </p:spPr>
        </p:pic>
        <p:pic>
          <p:nvPicPr>
            <p:cNvPr id="252" name="그림 25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972719" y="3612069"/>
              <a:ext cx="684000" cy="675812"/>
            </a:xfrm>
            <a:prstGeom prst="rect">
              <a:avLst/>
            </a:prstGeom>
          </p:spPr>
        </p:pic>
        <p:pic>
          <p:nvPicPr>
            <p:cNvPr id="253" name="그림 25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138435" y="3612069"/>
              <a:ext cx="684000" cy="675812"/>
            </a:xfrm>
            <a:prstGeom prst="rect">
              <a:avLst/>
            </a:prstGeom>
          </p:spPr>
        </p:pic>
        <p:pic>
          <p:nvPicPr>
            <p:cNvPr id="254" name="그림 253"/>
            <p:cNvPicPr>
              <a:picLocks noChangeAspect="1"/>
            </p:cNvPicPr>
            <p:nvPr/>
          </p:nvPicPr>
          <p:blipFill rotWithShape="1">
            <a:blip r:embed="rId8" cstate="print">
              <a:extLst>
                <a:ext uri="{28A0092B-C50C-407E-A947-70E740481C1C}">
                  <a14:useLocalDpi xmlns:a14="http://schemas.microsoft.com/office/drawing/2010/main" xmlns="" val="0"/>
                </a:ext>
              </a:extLst>
            </a:blip>
            <a:srcRect l="14517" t="3563" r="11834" b="41851"/>
            <a:stretch/>
          </p:blipFill>
          <p:spPr>
            <a:xfrm>
              <a:off x="1619672" y="4643208"/>
              <a:ext cx="540000" cy="398491"/>
            </a:xfrm>
            <a:prstGeom prst="rect">
              <a:avLst/>
            </a:prstGeom>
          </p:spPr>
        </p:pic>
        <p:pic>
          <p:nvPicPr>
            <p:cNvPr id="255" name="그림 254"/>
            <p:cNvPicPr>
              <a:picLocks noChangeAspect="1"/>
            </p:cNvPicPr>
            <p:nvPr/>
          </p:nvPicPr>
          <p:blipFill rotWithShape="1">
            <a:blip r:embed="rId8" cstate="print">
              <a:extLst>
                <a:ext uri="{28A0092B-C50C-407E-A947-70E740481C1C}">
                  <a14:useLocalDpi xmlns:a14="http://schemas.microsoft.com/office/drawing/2010/main" xmlns="" val="0"/>
                </a:ext>
              </a:extLst>
            </a:blip>
            <a:srcRect l="14517" t="3563" r="11834" b="41851"/>
            <a:stretch/>
          </p:blipFill>
          <p:spPr>
            <a:xfrm>
              <a:off x="1693618" y="4643208"/>
              <a:ext cx="540000" cy="398491"/>
            </a:xfrm>
            <a:prstGeom prst="rect">
              <a:avLst/>
            </a:prstGeom>
          </p:spPr>
        </p:pic>
        <p:pic>
          <p:nvPicPr>
            <p:cNvPr id="256" name="그림 255"/>
            <p:cNvPicPr>
              <a:picLocks noChangeAspect="1"/>
            </p:cNvPicPr>
            <p:nvPr/>
          </p:nvPicPr>
          <p:blipFill rotWithShape="1">
            <a:blip r:embed="rId8" cstate="print">
              <a:extLst>
                <a:ext uri="{28A0092B-C50C-407E-A947-70E740481C1C}">
                  <a14:useLocalDpi xmlns:a14="http://schemas.microsoft.com/office/drawing/2010/main" xmlns="" val="0"/>
                </a:ext>
              </a:extLst>
            </a:blip>
            <a:srcRect l="14517" t="3563" r="11834" b="41851"/>
            <a:stretch/>
          </p:blipFill>
          <p:spPr>
            <a:xfrm>
              <a:off x="1767564" y="4643208"/>
              <a:ext cx="540000" cy="398491"/>
            </a:xfrm>
            <a:prstGeom prst="rect">
              <a:avLst/>
            </a:prstGeom>
          </p:spPr>
        </p:pic>
        <p:sp>
          <p:nvSpPr>
            <p:cNvPr id="257" name="직사각형 256"/>
            <p:cNvSpPr/>
            <p:nvPr/>
          </p:nvSpPr>
          <p:spPr>
            <a:xfrm>
              <a:off x="2485746" y="5471646"/>
              <a:ext cx="457176" cy="261610"/>
            </a:xfrm>
            <a:prstGeom prst="rect">
              <a:avLst/>
            </a:prstGeom>
          </p:spPr>
          <p:txBody>
            <a:bodyPr wrap="none">
              <a:spAutoFit/>
            </a:bodyPr>
            <a:lstStyle/>
            <a:p>
              <a:r>
                <a:rPr lang="en-US" altLang="ko-KR" sz="1100" b="1" dirty="0" smtClean="0">
                  <a:solidFill>
                    <a:srgbClr val="002060"/>
                  </a:solidFill>
                  <a:latin typeface="맑은 고딕" pitchFamily="50" charset="-127"/>
                  <a:ea typeface="맑은 고딕" pitchFamily="50" charset="-127"/>
                </a:rPr>
                <a:t>…....</a:t>
              </a:r>
              <a:endParaRPr lang="ko-KR" altLang="en-US" sz="1100" dirty="0"/>
            </a:p>
          </p:txBody>
        </p:sp>
        <p:sp>
          <p:nvSpPr>
            <p:cNvPr id="258" name="직사각형 257"/>
            <p:cNvSpPr/>
            <p:nvPr/>
          </p:nvSpPr>
          <p:spPr>
            <a:xfrm>
              <a:off x="1475656" y="5877272"/>
              <a:ext cx="1468672" cy="261610"/>
            </a:xfrm>
            <a:prstGeom prst="rect">
              <a:avLst/>
            </a:prstGeom>
          </p:spPr>
          <p:txBody>
            <a:bodyPr wrap="none">
              <a:spAutoFit/>
            </a:bodyPr>
            <a:lstStyle/>
            <a:p>
              <a:pPr algn="ctr"/>
              <a:r>
                <a:rPr lang="en-US" altLang="ko-KR" sz="1100" b="1" dirty="0" smtClean="0">
                  <a:solidFill>
                    <a:srgbClr val="002060"/>
                  </a:solidFill>
                  <a:latin typeface="맑은 고딕" pitchFamily="50" charset="-127"/>
                  <a:ea typeface="맑은 고딕" pitchFamily="50" charset="-127"/>
                </a:rPr>
                <a:t>Every 2 min Korea </a:t>
              </a:r>
              <a:endParaRPr lang="ko-KR" altLang="en-US" sz="1100" dirty="0"/>
            </a:p>
          </p:txBody>
        </p:sp>
        <p:pic>
          <p:nvPicPr>
            <p:cNvPr id="259" name="그림 258"/>
            <p:cNvPicPr>
              <a:picLocks noChangeAspect="1"/>
            </p:cNvPicPr>
            <p:nvPr/>
          </p:nvPicPr>
          <p:blipFill rotWithShape="1">
            <a:blip r:embed="rId9" cstate="print">
              <a:extLst>
                <a:ext uri="{28A0092B-C50C-407E-A947-70E740481C1C}">
                  <a14:useLocalDpi xmlns:a14="http://schemas.microsoft.com/office/drawing/2010/main" xmlns="" val="0"/>
                </a:ext>
              </a:extLst>
            </a:blip>
            <a:srcRect t="7529"/>
            <a:stretch/>
          </p:blipFill>
          <p:spPr>
            <a:xfrm>
              <a:off x="1632770" y="5410039"/>
              <a:ext cx="346942" cy="467233"/>
            </a:xfrm>
            <a:prstGeom prst="rect">
              <a:avLst/>
            </a:prstGeom>
          </p:spPr>
        </p:pic>
        <p:pic>
          <p:nvPicPr>
            <p:cNvPr id="260" name="그림 259"/>
            <p:cNvPicPr>
              <a:picLocks noChangeAspect="1"/>
            </p:cNvPicPr>
            <p:nvPr/>
          </p:nvPicPr>
          <p:blipFill rotWithShape="1">
            <a:blip r:embed="rId9" cstate="print">
              <a:extLst>
                <a:ext uri="{28A0092B-C50C-407E-A947-70E740481C1C}">
                  <a14:useLocalDpi xmlns:a14="http://schemas.microsoft.com/office/drawing/2010/main" xmlns="" val="0"/>
                </a:ext>
              </a:extLst>
            </a:blip>
            <a:srcRect t="7529"/>
            <a:stretch/>
          </p:blipFill>
          <p:spPr>
            <a:xfrm>
              <a:off x="1704778" y="5410039"/>
              <a:ext cx="346942" cy="467233"/>
            </a:xfrm>
            <a:prstGeom prst="rect">
              <a:avLst/>
            </a:prstGeom>
          </p:spPr>
        </p:pic>
        <p:pic>
          <p:nvPicPr>
            <p:cNvPr id="261" name="그림 260"/>
            <p:cNvPicPr>
              <a:picLocks noChangeAspect="1"/>
            </p:cNvPicPr>
            <p:nvPr/>
          </p:nvPicPr>
          <p:blipFill rotWithShape="1">
            <a:blip r:embed="rId9" cstate="print">
              <a:extLst>
                <a:ext uri="{28A0092B-C50C-407E-A947-70E740481C1C}">
                  <a14:useLocalDpi xmlns:a14="http://schemas.microsoft.com/office/drawing/2010/main" xmlns="" val="0"/>
                </a:ext>
              </a:extLst>
            </a:blip>
            <a:srcRect t="7529"/>
            <a:stretch/>
          </p:blipFill>
          <p:spPr>
            <a:xfrm>
              <a:off x="1776786" y="5410039"/>
              <a:ext cx="346942" cy="467233"/>
            </a:xfrm>
            <a:prstGeom prst="rect">
              <a:avLst/>
            </a:prstGeom>
          </p:spPr>
        </p:pic>
        <p:pic>
          <p:nvPicPr>
            <p:cNvPr id="262" name="그림 261"/>
            <p:cNvPicPr>
              <a:picLocks noChangeAspect="1"/>
            </p:cNvPicPr>
            <p:nvPr/>
          </p:nvPicPr>
          <p:blipFill rotWithShape="1">
            <a:blip r:embed="rId9" cstate="print">
              <a:extLst>
                <a:ext uri="{28A0092B-C50C-407E-A947-70E740481C1C}">
                  <a14:useLocalDpi xmlns:a14="http://schemas.microsoft.com/office/drawing/2010/main" xmlns="" val="0"/>
                </a:ext>
              </a:extLst>
            </a:blip>
            <a:srcRect t="7529"/>
            <a:stretch/>
          </p:blipFill>
          <p:spPr>
            <a:xfrm>
              <a:off x="1848794" y="5410039"/>
              <a:ext cx="346942" cy="467233"/>
            </a:xfrm>
            <a:prstGeom prst="rect">
              <a:avLst/>
            </a:prstGeom>
          </p:spPr>
        </p:pic>
        <p:pic>
          <p:nvPicPr>
            <p:cNvPr id="263" name="그림 262"/>
            <p:cNvPicPr>
              <a:picLocks noChangeAspect="1"/>
            </p:cNvPicPr>
            <p:nvPr/>
          </p:nvPicPr>
          <p:blipFill rotWithShape="1">
            <a:blip r:embed="rId9" cstate="print">
              <a:extLst>
                <a:ext uri="{28A0092B-C50C-407E-A947-70E740481C1C}">
                  <a14:useLocalDpi xmlns:a14="http://schemas.microsoft.com/office/drawing/2010/main" xmlns="" val="0"/>
                </a:ext>
              </a:extLst>
            </a:blip>
            <a:srcRect t="7529"/>
            <a:stretch/>
          </p:blipFill>
          <p:spPr>
            <a:xfrm>
              <a:off x="1920802" y="5410039"/>
              <a:ext cx="346942" cy="467233"/>
            </a:xfrm>
            <a:prstGeom prst="rect">
              <a:avLst/>
            </a:prstGeom>
          </p:spPr>
        </p:pic>
        <p:pic>
          <p:nvPicPr>
            <p:cNvPr id="264" name="그림 263"/>
            <p:cNvPicPr>
              <a:picLocks noChangeAspect="1"/>
            </p:cNvPicPr>
            <p:nvPr/>
          </p:nvPicPr>
          <p:blipFill rotWithShape="1">
            <a:blip r:embed="rId9" cstate="print">
              <a:extLst>
                <a:ext uri="{28A0092B-C50C-407E-A947-70E740481C1C}">
                  <a14:useLocalDpi xmlns:a14="http://schemas.microsoft.com/office/drawing/2010/main" xmlns="" val="0"/>
                </a:ext>
              </a:extLst>
            </a:blip>
            <a:srcRect t="7529"/>
            <a:stretch/>
          </p:blipFill>
          <p:spPr>
            <a:xfrm>
              <a:off x="1992810" y="5410039"/>
              <a:ext cx="346942" cy="467233"/>
            </a:xfrm>
            <a:prstGeom prst="rect">
              <a:avLst/>
            </a:prstGeom>
          </p:spPr>
        </p:pic>
        <p:pic>
          <p:nvPicPr>
            <p:cNvPr id="265" name="그림 264"/>
            <p:cNvPicPr>
              <a:picLocks noChangeAspect="1"/>
            </p:cNvPicPr>
            <p:nvPr/>
          </p:nvPicPr>
          <p:blipFill rotWithShape="1">
            <a:blip r:embed="rId9" cstate="print">
              <a:extLst>
                <a:ext uri="{28A0092B-C50C-407E-A947-70E740481C1C}">
                  <a14:useLocalDpi xmlns:a14="http://schemas.microsoft.com/office/drawing/2010/main" xmlns="" val="0"/>
                </a:ext>
              </a:extLst>
            </a:blip>
            <a:srcRect t="7529"/>
            <a:stretch/>
          </p:blipFill>
          <p:spPr>
            <a:xfrm>
              <a:off x="2064818" y="5410039"/>
              <a:ext cx="346942" cy="467233"/>
            </a:xfrm>
            <a:prstGeom prst="rect">
              <a:avLst/>
            </a:prstGeom>
          </p:spPr>
        </p:pic>
        <p:pic>
          <p:nvPicPr>
            <p:cNvPr id="266" name="그림 265"/>
            <p:cNvPicPr>
              <a:picLocks noChangeAspect="1"/>
            </p:cNvPicPr>
            <p:nvPr/>
          </p:nvPicPr>
          <p:blipFill rotWithShape="1">
            <a:blip r:embed="rId9" cstate="print">
              <a:extLst>
                <a:ext uri="{28A0092B-C50C-407E-A947-70E740481C1C}">
                  <a14:useLocalDpi xmlns:a14="http://schemas.microsoft.com/office/drawing/2010/main" xmlns="" val="0"/>
                </a:ext>
              </a:extLst>
            </a:blip>
            <a:srcRect t="7529"/>
            <a:stretch/>
          </p:blipFill>
          <p:spPr>
            <a:xfrm>
              <a:off x="2136826" y="5410039"/>
              <a:ext cx="346942" cy="467233"/>
            </a:xfrm>
            <a:prstGeom prst="rect">
              <a:avLst/>
            </a:prstGeom>
          </p:spPr>
        </p:pic>
        <p:pic>
          <p:nvPicPr>
            <p:cNvPr id="267" name="그림 266"/>
            <p:cNvPicPr>
              <a:picLocks noChangeAspect="1"/>
            </p:cNvPicPr>
            <p:nvPr/>
          </p:nvPicPr>
          <p:blipFill rotWithShape="1">
            <a:blip r:embed="rId9" cstate="print">
              <a:extLst>
                <a:ext uri="{28A0092B-C50C-407E-A947-70E740481C1C}">
                  <a14:useLocalDpi xmlns:a14="http://schemas.microsoft.com/office/drawing/2010/main" xmlns="" val="0"/>
                </a:ext>
              </a:extLst>
            </a:blip>
            <a:srcRect t="7529"/>
            <a:stretch/>
          </p:blipFill>
          <p:spPr>
            <a:xfrm>
              <a:off x="2208834" y="5410039"/>
              <a:ext cx="346942" cy="467233"/>
            </a:xfrm>
            <a:prstGeom prst="rect">
              <a:avLst/>
            </a:prstGeom>
          </p:spPr>
        </p:pic>
        <p:sp>
          <p:nvSpPr>
            <p:cNvPr id="268" name="오른쪽 화살표 267"/>
            <p:cNvSpPr/>
            <p:nvPr/>
          </p:nvSpPr>
          <p:spPr>
            <a:xfrm>
              <a:off x="1388408" y="4725144"/>
              <a:ext cx="216024" cy="242446"/>
            </a:xfrm>
            <a:prstGeom prst="rightArrow">
              <a:avLst/>
            </a:prstGeom>
            <a:solidFill>
              <a:srgbClr val="97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269" name="그림 268"/>
            <p:cNvPicPr>
              <a:picLocks noChangeAspect="1"/>
            </p:cNvPicPr>
            <p:nvPr/>
          </p:nvPicPr>
          <p:blipFill rotWithShape="1">
            <a:blip r:embed="rId8" cstate="print">
              <a:extLst>
                <a:ext uri="{28A0092B-C50C-407E-A947-70E740481C1C}">
                  <a14:useLocalDpi xmlns:a14="http://schemas.microsoft.com/office/drawing/2010/main" xmlns="" val="0"/>
                </a:ext>
              </a:extLst>
            </a:blip>
            <a:srcRect l="14517" t="3563" r="11834" b="41851"/>
            <a:stretch/>
          </p:blipFill>
          <p:spPr>
            <a:xfrm>
              <a:off x="1841510" y="4643208"/>
              <a:ext cx="540000" cy="398491"/>
            </a:xfrm>
            <a:prstGeom prst="rect">
              <a:avLst/>
            </a:prstGeom>
          </p:spPr>
        </p:pic>
        <p:pic>
          <p:nvPicPr>
            <p:cNvPr id="270" name="그림 269"/>
            <p:cNvPicPr>
              <a:picLocks noChangeAspect="1"/>
            </p:cNvPicPr>
            <p:nvPr/>
          </p:nvPicPr>
          <p:blipFill rotWithShape="1">
            <a:blip r:embed="rId8" cstate="print">
              <a:extLst>
                <a:ext uri="{28A0092B-C50C-407E-A947-70E740481C1C}">
                  <a14:useLocalDpi xmlns:a14="http://schemas.microsoft.com/office/drawing/2010/main" xmlns="" val="0"/>
                </a:ext>
              </a:extLst>
            </a:blip>
            <a:srcRect l="14517" t="3563" r="11834" b="41851"/>
            <a:stretch/>
          </p:blipFill>
          <p:spPr>
            <a:xfrm>
              <a:off x="1915456" y="4643208"/>
              <a:ext cx="540000" cy="398491"/>
            </a:xfrm>
            <a:prstGeom prst="rect">
              <a:avLst/>
            </a:prstGeom>
          </p:spPr>
        </p:pic>
        <p:pic>
          <p:nvPicPr>
            <p:cNvPr id="271" name="그림 270"/>
            <p:cNvPicPr>
              <a:picLocks noChangeAspect="1"/>
            </p:cNvPicPr>
            <p:nvPr/>
          </p:nvPicPr>
          <p:blipFill rotWithShape="1">
            <a:blip r:embed="rId8" cstate="print">
              <a:extLst>
                <a:ext uri="{28A0092B-C50C-407E-A947-70E740481C1C}">
                  <a14:useLocalDpi xmlns:a14="http://schemas.microsoft.com/office/drawing/2010/main" xmlns="" val="0"/>
                </a:ext>
              </a:extLst>
            </a:blip>
            <a:srcRect l="14517" t="3563" r="11834" b="41851"/>
            <a:stretch/>
          </p:blipFill>
          <p:spPr>
            <a:xfrm>
              <a:off x="1989402" y="4643208"/>
              <a:ext cx="540000" cy="398491"/>
            </a:xfrm>
            <a:prstGeom prst="rect">
              <a:avLst/>
            </a:prstGeom>
          </p:spPr>
        </p:pic>
        <p:pic>
          <p:nvPicPr>
            <p:cNvPr id="272" name="그림 271"/>
            <p:cNvPicPr>
              <a:picLocks noChangeAspect="1"/>
            </p:cNvPicPr>
            <p:nvPr/>
          </p:nvPicPr>
          <p:blipFill rotWithShape="1">
            <a:blip r:embed="rId8" cstate="print">
              <a:extLst>
                <a:ext uri="{28A0092B-C50C-407E-A947-70E740481C1C}">
                  <a14:useLocalDpi xmlns:a14="http://schemas.microsoft.com/office/drawing/2010/main" xmlns="" val="0"/>
                </a:ext>
              </a:extLst>
            </a:blip>
            <a:srcRect l="14517" t="3563" r="11834" b="41851"/>
            <a:stretch/>
          </p:blipFill>
          <p:spPr>
            <a:xfrm>
              <a:off x="2063348" y="4643208"/>
              <a:ext cx="540000" cy="398491"/>
            </a:xfrm>
            <a:prstGeom prst="rect">
              <a:avLst/>
            </a:prstGeom>
          </p:spPr>
        </p:pic>
        <p:pic>
          <p:nvPicPr>
            <p:cNvPr id="273" name="그림 272"/>
            <p:cNvPicPr>
              <a:picLocks noChangeAspect="1"/>
            </p:cNvPicPr>
            <p:nvPr/>
          </p:nvPicPr>
          <p:blipFill rotWithShape="1">
            <a:blip r:embed="rId8" cstate="print">
              <a:extLst>
                <a:ext uri="{28A0092B-C50C-407E-A947-70E740481C1C}">
                  <a14:useLocalDpi xmlns:a14="http://schemas.microsoft.com/office/drawing/2010/main" xmlns="" val="0"/>
                </a:ext>
              </a:extLst>
            </a:blip>
            <a:srcRect l="14517" t="3563" r="11834" b="41851"/>
            <a:stretch/>
          </p:blipFill>
          <p:spPr>
            <a:xfrm>
              <a:off x="2137294" y="4643208"/>
              <a:ext cx="540000" cy="398491"/>
            </a:xfrm>
            <a:prstGeom prst="rect">
              <a:avLst/>
            </a:prstGeom>
          </p:spPr>
        </p:pic>
        <p:pic>
          <p:nvPicPr>
            <p:cNvPr id="274" name="그림 273"/>
            <p:cNvPicPr>
              <a:picLocks noChangeAspect="1"/>
            </p:cNvPicPr>
            <p:nvPr/>
          </p:nvPicPr>
          <p:blipFill rotWithShape="1">
            <a:blip r:embed="rId8" cstate="print">
              <a:extLst>
                <a:ext uri="{28A0092B-C50C-407E-A947-70E740481C1C}">
                  <a14:useLocalDpi xmlns:a14="http://schemas.microsoft.com/office/drawing/2010/main" xmlns="" val="0"/>
                </a:ext>
              </a:extLst>
            </a:blip>
            <a:srcRect l="14517" t="3563" r="11834" b="41851"/>
            <a:stretch/>
          </p:blipFill>
          <p:spPr>
            <a:xfrm>
              <a:off x="2211240" y="4643208"/>
              <a:ext cx="540000" cy="398491"/>
            </a:xfrm>
            <a:prstGeom prst="rect">
              <a:avLst/>
            </a:prstGeom>
          </p:spPr>
        </p:pic>
        <p:pic>
          <p:nvPicPr>
            <p:cNvPr id="275" name="그림 274"/>
            <p:cNvPicPr>
              <a:picLocks noChangeAspect="1"/>
            </p:cNvPicPr>
            <p:nvPr/>
          </p:nvPicPr>
          <p:blipFill rotWithShape="1">
            <a:blip r:embed="rId8" cstate="print">
              <a:extLst>
                <a:ext uri="{28A0092B-C50C-407E-A947-70E740481C1C}">
                  <a14:useLocalDpi xmlns:a14="http://schemas.microsoft.com/office/drawing/2010/main" xmlns="" val="0"/>
                </a:ext>
              </a:extLst>
            </a:blip>
            <a:srcRect l="14517" t="3563" r="11834" b="41851"/>
            <a:stretch/>
          </p:blipFill>
          <p:spPr>
            <a:xfrm>
              <a:off x="2285186" y="4643208"/>
              <a:ext cx="540000" cy="398491"/>
            </a:xfrm>
            <a:prstGeom prst="rect">
              <a:avLst/>
            </a:prstGeom>
          </p:spPr>
        </p:pic>
        <p:pic>
          <p:nvPicPr>
            <p:cNvPr id="276" name="그림 275"/>
            <p:cNvPicPr>
              <a:picLocks noChangeAspect="1"/>
            </p:cNvPicPr>
            <p:nvPr/>
          </p:nvPicPr>
          <p:blipFill rotWithShape="1">
            <a:blip r:embed="rId8" cstate="print">
              <a:extLst>
                <a:ext uri="{28A0092B-C50C-407E-A947-70E740481C1C}">
                  <a14:useLocalDpi xmlns:a14="http://schemas.microsoft.com/office/drawing/2010/main" xmlns="" val="0"/>
                </a:ext>
              </a:extLst>
            </a:blip>
            <a:srcRect l="14517" t="3563" r="11834" b="41851"/>
            <a:stretch/>
          </p:blipFill>
          <p:spPr>
            <a:xfrm>
              <a:off x="2359134" y="4643208"/>
              <a:ext cx="540000" cy="398491"/>
            </a:xfrm>
            <a:prstGeom prst="rect">
              <a:avLst/>
            </a:prstGeom>
          </p:spPr>
        </p:pic>
        <p:sp>
          <p:nvSpPr>
            <p:cNvPr id="277" name="직사각형 276"/>
            <p:cNvSpPr/>
            <p:nvPr/>
          </p:nvSpPr>
          <p:spPr>
            <a:xfrm>
              <a:off x="1259632" y="3356992"/>
              <a:ext cx="475057" cy="256349"/>
            </a:xfrm>
            <a:prstGeom prst="rect">
              <a:avLst/>
            </a:prstGeom>
            <a:solidFill>
              <a:srgbClr val="004A8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78" name="TextBox 277"/>
            <p:cNvSpPr txBox="1"/>
            <p:nvPr/>
          </p:nvSpPr>
          <p:spPr>
            <a:xfrm>
              <a:off x="1206292" y="3341752"/>
              <a:ext cx="576064" cy="261610"/>
            </a:xfrm>
            <a:prstGeom prst="rect">
              <a:avLst/>
            </a:prstGeom>
            <a:noFill/>
          </p:spPr>
          <p:txBody>
            <a:bodyPr wrap="square" rtlCol="0">
              <a:spAutoFit/>
              <a:scene3d>
                <a:camera prst="orthographicFront"/>
                <a:lightRig rig="threePt" dir="t"/>
              </a:scene3d>
              <a:sp3d>
                <a:bevelB h="25400" prst="softRound"/>
              </a:sp3d>
            </a:bodyPr>
            <a:lstStyle/>
            <a:p>
              <a:pPr algn="ctr"/>
              <a:r>
                <a:rPr lang="en-US" altLang="ko-KR" sz="1100" b="1" dirty="0" smtClean="0">
                  <a:solidFill>
                    <a:schemeClr val="bg1"/>
                  </a:solidFill>
                  <a:latin typeface="맑은 고딕" pitchFamily="50" charset="-127"/>
                  <a:ea typeface="맑은 고딕" pitchFamily="50" charset="-127"/>
                </a:rPr>
                <a:t>1 Hr</a:t>
              </a:r>
              <a:endParaRPr lang="ko-KR" altLang="en-US" sz="1100" b="1" dirty="0">
                <a:solidFill>
                  <a:schemeClr val="bg1"/>
                </a:solidFill>
                <a:latin typeface="맑은 고딕" pitchFamily="50" charset="-127"/>
                <a:ea typeface="맑은 고딕" pitchFamily="50" charset="-127"/>
              </a:endParaRPr>
            </a:p>
          </p:txBody>
        </p:sp>
        <p:pic>
          <p:nvPicPr>
            <p:cNvPr id="279" name="그림 278"/>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238330" y="5036561"/>
              <a:ext cx="594915" cy="592330"/>
            </a:xfrm>
            <a:prstGeom prst="rect">
              <a:avLst/>
            </a:prstGeom>
          </p:spPr>
        </p:pic>
        <p:pic>
          <p:nvPicPr>
            <p:cNvPr id="280" name="그림 279"/>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166322" y="5036561"/>
              <a:ext cx="594915" cy="592330"/>
            </a:xfrm>
            <a:prstGeom prst="rect">
              <a:avLst/>
            </a:prstGeom>
          </p:spPr>
        </p:pic>
        <p:pic>
          <p:nvPicPr>
            <p:cNvPr id="281" name="그림 280"/>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094314" y="5036561"/>
              <a:ext cx="594915" cy="592330"/>
            </a:xfrm>
            <a:prstGeom prst="rect">
              <a:avLst/>
            </a:prstGeom>
          </p:spPr>
        </p:pic>
        <p:pic>
          <p:nvPicPr>
            <p:cNvPr id="282" name="그림 281"/>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022306" y="5036561"/>
              <a:ext cx="594915" cy="592330"/>
            </a:xfrm>
            <a:prstGeom prst="rect">
              <a:avLst/>
            </a:prstGeom>
          </p:spPr>
        </p:pic>
        <p:pic>
          <p:nvPicPr>
            <p:cNvPr id="283" name="그림 28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022306" y="5036561"/>
              <a:ext cx="594915" cy="592330"/>
            </a:xfrm>
            <a:prstGeom prst="rect">
              <a:avLst/>
            </a:prstGeom>
          </p:spPr>
        </p:pic>
        <p:pic>
          <p:nvPicPr>
            <p:cNvPr id="284" name="그림 283"/>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950298" y="5036561"/>
              <a:ext cx="594915" cy="592330"/>
            </a:xfrm>
            <a:prstGeom prst="rect">
              <a:avLst/>
            </a:prstGeom>
          </p:spPr>
        </p:pic>
        <p:pic>
          <p:nvPicPr>
            <p:cNvPr id="285" name="그림 28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878290" y="5036561"/>
              <a:ext cx="594915" cy="592330"/>
            </a:xfrm>
            <a:prstGeom prst="rect">
              <a:avLst/>
            </a:prstGeom>
          </p:spPr>
        </p:pic>
        <p:pic>
          <p:nvPicPr>
            <p:cNvPr id="286" name="그림 28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806282" y="5036561"/>
              <a:ext cx="594915" cy="592330"/>
            </a:xfrm>
            <a:prstGeom prst="rect">
              <a:avLst/>
            </a:prstGeom>
          </p:spPr>
        </p:pic>
        <p:pic>
          <p:nvPicPr>
            <p:cNvPr id="287" name="그림 28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734274" y="5036561"/>
              <a:ext cx="594915" cy="592330"/>
            </a:xfrm>
            <a:prstGeom prst="rect">
              <a:avLst/>
            </a:prstGeom>
          </p:spPr>
        </p:pic>
        <p:pic>
          <p:nvPicPr>
            <p:cNvPr id="288" name="그림 28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662266" y="5036561"/>
              <a:ext cx="594915" cy="592330"/>
            </a:xfrm>
            <a:prstGeom prst="rect">
              <a:avLst/>
            </a:prstGeom>
          </p:spPr>
        </p:pic>
        <p:pic>
          <p:nvPicPr>
            <p:cNvPr id="289" name="그림 288"/>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590258" y="5036561"/>
              <a:ext cx="594915" cy="592330"/>
            </a:xfrm>
            <a:prstGeom prst="rect">
              <a:avLst/>
            </a:prstGeom>
          </p:spPr>
        </p:pic>
        <p:pic>
          <p:nvPicPr>
            <p:cNvPr id="290" name="Picture 4"/>
            <p:cNvPicPr preferRelativeResize="0">
              <a:picLocks noChangeArrowheads="1"/>
            </p:cNvPicPr>
            <p:nvPr/>
          </p:nvPicPr>
          <p:blipFill>
            <a:blip r:embed="rId10" cstate="print"/>
            <a:srcRect/>
            <a:stretch>
              <a:fillRect/>
            </a:stretch>
          </p:blipFill>
          <p:spPr bwMode="auto">
            <a:xfrm>
              <a:off x="6143636" y="2113599"/>
              <a:ext cx="594000" cy="594000"/>
            </a:xfrm>
            <a:prstGeom prst="rect">
              <a:avLst/>
            </a:prstGeom>
            <a:noFill/>
            <a:ln w="9525">
              <a:noFill/>
              <a:miter lim="800000"/>
              <a:headEnd/>
              <a:tailEnd/>
            </a:ln>
            <a:effectLst/>
          </p:spPr>
        </p:pic>
        <p:pic>
          <p:nvPicPr>
            <p:cNvPr id="291" name="Picture 5"/>
            <p:cNvPicPr preferRelativeResize="0">
              <a:picLocks noChangeArrowheads="1"/>
            </p:cNvPicPr>
            <p:nvPr/>
          </p:nvPicPr>
          <p:blipFill>
            <a:blip r:embed="rId11" cstate="print"/>
            <a:srcRect t="1063"/>
            <a:stretch>
              <a:fillRect/>
            </a:stretch>
          </p:blipFill>
          <p:spPr bwMode="auto">
            <a:xfrm>
              <a:off x="6286512" y="2113599"/>
              <a:ext cx="594000" cy="594000"/>
            </a:xfrm>
            <a:prstGeom prst="rect">
              <a:avLst/>
            </a:prstGeom>
            <a:noFill/>
            <a:ln w="9525">
              <a:noFill/>
              <a:miter lim="800000"/>
              <a:headEnd/>
              <a:tailEnd/>
            </a:ln>
            <a:effectLst/>
          </p:spPr>
        </p:pic>
        <p:pic>
          <p:nvPicPr>
            <p:cNvPr id="292" name="Picture 7"/>
            <p:cNvPicPr preferRelativeResize="0">
              <a:picLocks noChangeArrowheads="1"/>
            </p:cNvPicPr>
            <p:nvPr/>
          </p:nvPicPr>
          <p:blipFill>
            <a:blip r:embed="rId12" cstate="print"/>
            <a:srcRect/>
            <a:stretch>
              <a:fillRect/>
            </a:stretch>
          </p:blipFill>
          <p:spPr bwMode="auto">
            <a:xfrm>
              <a:off x="6429388" y="2113599"/>
              <a:ext cx="594000" cy="595321"/>
            </a:xfrm>
            <a:prstGeom prst="rect">
              <a:avLst/>
            </a:prstGeom>
            <a:noFill/>
            <a:ln w="9525">
              <a:noFill/>
              <a:miter lim="800000"/>
              <a:headEnd/>
              <a:tailEnd/>
            </a:ln>
            <a:effectLst/>
          </p:spPr>
        </p:pic>
        <p:pic>
          <p:nvPicPr>
            <p:cNvPr id="293" name="Picture 8"/>
            <p:cNvPicPr preferRelativeResize="0">
              <a:picLocks noChangeArrowheads="1"/>
            </p:cNvPicPr>
            <p:nvPr/>
          </p:nvPicPr>
          <p:blipFill>
            <a:blip r:embed="rId13" cstate="print"/>
            <a:srcRect/>
            <a:stretch>
              <a:fillRect/>
            </a:stretch>
          </p:blipFill>
          <p:spPr bwMode="auto">
            <a:xfrm>
              <a:off x="6572264" y="2113599"/>
              <a:ext cx="594000" cy="594000"/>
            </a:xfrm>
            <a:prstGeom prst="rect">
              <a:avLst/>
            </a:prstGeom>
            <a:noFill/>
            <a:ln w="9525">
              <a:noFill/>
              <a:miter lim="800000"/>
              <a:headEnd/>
              <a:tailEnd/>
            </a:ln>
            <a:effectLst/>
          </p:spPr>
        </p:pic>
        <p:pic>
          <p:nvPicPr>
            <p:cNvPr id="294" name="Picture 9"/>
            <p:cNvPicPr preferRelativeResize="0">
              <a:picLocks noChangeArrowheads="1"/>
            </p:cNvPicPr>
            <p:nvPr/>
          </p:nvPicPr>
          <p:blipFill>
            <a:blip r:embed="rId14" cstate="print"/>
            <a:srcRect/>
            <a:stretch>
              <a:fillRect/>
            </a:stretch>
          </p:blipFill>
          <p:spPr bwMode="auto">
            <a:xfrm>
              <a:off x="6715140" y="2113599"/>
              <a:ext cx="594000" cy="594000"/>
            </a:xfrm>
            <a:prstGeom prst="rect">
              <a:avLst/>
            </a:prstGeom>
            <a:noFill/>
            <a:ln w="9525">
              <a:noFill/>
              <a:miter lim="800000"/>
              <a:headEnd/>
              <a:tailEnd/>
            </a:ln>
            <a:effectLst/>
          </p:spPr>
        </p:pic>
        <p:pic>
          <p:nvPicPr>
            <p:cNvPr id="295" name="Picture 14" descr="C:\Users\기본\Desktop\그림1.png"/>
            <p:cNvPicPr preferRelativeResize="0">
              <a:picLocks noChangeArrowheads="1"/>
            </p:cNvPicPr>
            <p:nvPr/>
          </p:nvPicPr>
          <p:blipFill>
            <a:blip r:embed="rId15" cstate="print"/>
            <a:srcRect/>
            <a:stretch>
              <a:fillRect/>
            </a:stretch>
          </p:blipFill>
          <p:spPr bwMode="auto">
            <a:xfrm>
              <a:off x="6143636" y="5357826"/>
              <a:ext cx="594000" cy="594000"/>
            </a:xfrm>
            <a:prstGeom prst="rect">
              <a:avLst/>
            </a:prstGeom>
            <a:noFill/>
          </p:spPr>
        </p:pic>
        <p:pic>
          <p:nvPicPr>
            <p:cNvPr id="296" name="Picture 15" descr="C:\Users\기본\Desktop\그림2.png"/>
            <p:cNvPicPr preferRelativeResize="0">
              <a:picLocks noChangeArrowheads="1"/>
            </p:cNvPicPr>
            <p:nvPr/>
          </p:nvPicPr>
          <p:blipFill>
            <a:blip r:embed="rId16" cstate="print"/>
            <a:srcRect/>
            <a:stretch>
              <a:fillRect/>
            </a:stretch>
          </p:blipFill>
          <p:spPr bwMode="auto">
            <a:xfrm>
              <a:off x="6429388" y="5357826"/>
              <a:ext cx="594000" cy="594000"/>
            </a:xfrm>
            <a:prstGeom prst="rect">
              <a:avLst/>
            </a:prstGeom>
            <a:noFill/>
          </p:spPr>
        </p:pic>
        <p:pic>
          <p:nvPicPr>
            <p:cNvPr id="297" name="Picture 16" descr="C:\Users\기본\Desktop\그림3.png"/>
            <p:cNvPicPr preferRelativeResize="0">
              <a:picLocks noChangeArrowheads="1"/>
            </p:cNvPicPr>
            <p:nvPr/>
          </p:nvPicPr>
          <p:blipFill>
            <a:blip r:embed="rId17" cstate="print"/>
            <a:srcRect/>
            <a:stretch>
              <a:fillRect/>
            </a:stretch>
          </p:blipFill>
          <p:spPr bwMode="auto">
            <a:xfrm>
              <a:off x="6715140" y="5357826"/>
              <a:ext cx="594000" cy="594000"/>
            </a:xfrm>
            <a:prstGeom prst="rect">
              <a:avLst/>
            </a:prstGeom>
            <a:noFill/>
          </p:spPr>
        </p:pic>
        <p:pic>
          <p:nvPicPr>
            <p:cNvPr id="298" name="Picture 20" descr="C:\Users\기본\Desktop\그림5.png"/>
            <p:cNvPicPr preferRelativeResize="0">
              <a:picLocks noChangeArrowheads="1"/>
            </p:cNvPicPr>
            <p:nvPr/>
          </p:nvPicPr>
          <p:blipFill>
            <a:blip r:embed="rId18" cstate="print"/>
            <a:srcRect/>
            <a:stretch>
              <a:fillRect/>
            </a:stretch>
          </p:blipFill>
          <p:spPr bwMode="auto">
            <a:xfrm>
              <a:off x="6143636" y="4461760"/>
              <a:ext cx="594000" cy="594000"/>
            </a:xfrm>
            <a:prstGeom prst="rect">
              <a:avLst/>
            </a:prstGeom>
            <a:noFill/>
          </p:spPr>
        </p:pic>
        <p:pic>
          <p:nvPicPr>
            <p:cNvPr id="299" name="Picture 21" descr="C:\Users\기본\Desktop\그림6.png"/>
            <p:cNvPicPr preferRelativeResize="0">
              <a:picLocks noChangeArrowheads="1"/>
            </p:cNvPicPr>
            <p:nvPr/>
          </p:nvPicPr>
          <p:blipFill>
            <a:blip r:embed="rId19" cstate="print"/>
            <a:srcRect/>
            <a:stretch>
              <a:fillRect/>
            </a:stretch>
          </p:blipFill>
          <p:spPr bwMode="auto">
            <a:xfrm>
              <a:off x="6429388" y="4461760"/>
              <a:ext cx="594000" cy="594000"/>
            </a:xfrm>
            <a:prstGeom prst="rect">
              <a:avLst/>
            </a:prstGeom>
            <a:noFill/>
          </p:spPr>
        </p:pic>
        <p:pic>
          <p:nvPicPr>
            <p:cNvPr id="300" name="Picture 22" descr="C:\Users\기본\Desktop\그림4.png"/>
            <p:cNvPicPr preferRelativeResize="0">
              <a:picLocks noChangeArrowheads="1"/>
            </p:cNvPicPr>
            <p:nvPr/>
          </p:nvPicPr>
          <p:blipFill>
            <a:blip r:embed="rId20" cstate="print"/>
            <a:srcRect/>
            <a:stretch>
              <a:fillRect/>
            </a:stretch>
          </p:blipFill>
          <p:spPr bwMode="auto">
            <a:xfrm>
              <a:off x="6715140" y="4461760"/>
              <a:ext cx="594000" cy="594000"/>
            </a:xfrm>
            <a:prstGeom prst="rect">
              <a:avLst/>
            </a:prstGeom>
            <a:noFill/>
          </p:spPr>
        </p:pic>
        <p:pic>
          <p:nvPicPr>
            <p:cNvPr id="301" name="Picture 38" descr="C:\Users\기본\Desktop\그림12.png"/>
            <p:cNvPicPr preferRelativeResize="0">
              <a:picLocks noChangeArrowheads="1"/>
            </p:cNvPicPr>
            <p:nvPr/>
          </p:nvPicPr>
          <p:blipFill>
            <a:blip r:embed="rId21" cstate="print"/>
            <a:srcRect/>
            <a:stretch>
              <a:fillRect/>
            </a:stretch>
          </p:blipFill>
          <p:spPr bwMode="auto">
            <a:xfrm>
              <a:off x="6143636" y="3310613"/>
              <a:ext cx="594000" cy="594000"/>
            </a:xfrm>
            <a:prstGeom prst="rect">
              <a:avLst/>
            </a:prstGeom>
            <a:noFill/>
          </p:spPr>
        </p:pic>
        <p:pic>
          <p:nvPicPr>
            <p:cNvPr id="302" name="Picture 39" descr="C:\Users\기본\Desktop\그림13.png"/>
            <p:cNvPicPr preferRelativeResize="0">
              <a:picLocks noChangeArrowheads="1"/>
            </p:cNvPicPr>
            <p:nvPr/>
          </p:nvPicPr>
          <p:blipFill>
            <a:blip r:embed="rId22" cstate="print"/>
            <a:srcRect/>
            <a:stretch>
              <a:fillRect/>
            </a:stretch>
          </p:blipFill>
          <p:spPr bwMode="auto">
            <a:xfrm>
              <a:off x="6286512" y="3310613"/>
              <a:ext cx="594000" cy="594000"/>
            </a:xfrm>
            <a:prstGeom prst="rect">
              <a:avLst/>
            </a:prstGeom>
            <a:noFill/>
          </p:spPr>
        </p:pic>
        <p:pic>
          <p:nvPicPr>
            <p:cNvPr id="303" name="Picture 40" descr="C:\Users\기본\Desktop\그림14.png"/>
            <p:cNvPicPr preferRelativeResize="0">
              <a:picLocks noChangeArrowheads="1"/>
            </p:cNvPicPr>
            <p:nvPr/>
          </p:nvPicPr>
          <p:blipFill>
            <a:blip r:embed="rId23" cstate="print"/>
            <a:srcRect/>
            <a:stretch>
              <a:fillRect/>
            </a:stretch>
          </p:blipFill>
          <p:spPr bwMode="auto">
            <a:xfrm>
              <a:off x="6429388" y="3310613"/>
              <a:ext cx="594000" cy="594000"/>
            </a:xfrm>
            <a:prstGeom prst="rect">
              <a:avLst/>
            </a:prstGeom>
            <a:noFill/>
          </p:spPr>
        </p:pic>
        <p:pic>
          <p:nvPicPr>
            <p:cNvPr id="304" name="Picture 41" descr="C:\Users\기본\Desktop\그림15.png"/>
            <p:cNvPicPr preferRelativeResize="0">
              <a:picLocks noChangeArrowheads="1"/>
            </p:cNvPicPr>
            <p:nvPr/>
          </p:nvPicPr>
          <p:blipFill>
            <a:blip r:embed="rId24" cstate="print"/>
            <a:srcRect/>
            <a:stretch>
              <a:fillRect/>
            </a:stretch>
          </p:blipFill>
          <p:spPr bwMode="auto">
            <a:xfrm>
              <a:off x="6572264" y="3310613"/>
              <a:ext cx="594000" cy="594000"/>
            </a:xfrm>
            <a:prstGeom prst="rect">
              <a:avLst/>
            </a:prstGeom>
            <a:noFill/>
          </p:spPr>
        </p:pic>
        <p:pic>
          <p:nvPicPr>
            <p:cNvPr id="305" name="Picture 42" descr="C:\Users\기본\Desktop\그림16.png"/>
            <p:cNvPicPr preferRelativeResize="0">
              <a:picLocks noChangeArrowheads="1"/>
            </p:cNvPicPr>
            <p:nvPr/>
          </p:nvPicPr>
          <p:blipFill>
            <a:blip r:embed="rId25" cstate="print"/>
            <a:srcRect/>
            <a:stretch>
              <a:fillRect/>
            </a:stretch>
          </p:blipFill>
          <p:spPr bwMode="auto">
            <a:xfrm>
              <a:off x="6715140" y="3310613"/>
              <a:ext cx="594000" cy="594000"/>
            </a:xfrm>
            <a:prstGeom prst="rect">
              <a:avLst/>
            </a:prstGeom>
            <a:noFill/>
          </p:spPr>
        </p:pic>
        <p:pic>
          <p:nvPicPr>
            <p:cNvPr id="306" name="그림 305" descr="EMB0000153cbc02"/>
            <p:cNvPicPr preferRelativeResize="0"/>
            <p:nvPr/>
          </p:nvPicPr>
          <p:blipFill>
            <a:blip r:embed="rId26" cstate="print"/>
            <a:srcRect l="3316" t="2777" r="2813" b="17887"/>
            <a:stretch>
              <a:fillRect/>
            </a:stretch>
          </p:blipFill>
          <p:spPr bwMode="auto">
            <a:xfrm>
              <a:off x="7500958" y="2117200"/>
              <a:ext cx="594000" cy="594000"/>
            </a:xfrm>
            <a:prstGeom prst="rect">
              <a:avLst/>
            </a:prstGeom>
            <a:noFill/>
          </p:spPr>
        </p:pic>
        <p:pic>
          <p:nvPicPr>
            <p:cNvPr id="307" name="그림 306" descr="EMB0000153cbbde"/>
            <p:cNvPicPr preferRelativeResize="0"/>
            <p:nvPr/>
          </p:nvPicPr>
          <p:blipFill>
            <a:blip r:embed="rId27" cstate="print"/>
            <a:srcRect l="1614" t="4819" r="1341" b="12400"/>
            <a:stretch>
              <a:fillRect/>
            </a:stretch>
          </p:blipFill>
          <p:spPr bwMode="auto">
            <a:xfrm>
              <a:off x="7600588" y="2117200"/>
              <a:ext cx="594000" cy="594000"/>
            </a:xfrm>
            <a:prstGeom prst="rect">
              <a:avLst/>
            </a:prstGeom>
            <a:noFill/>
          </p:spPr>
        </p:pic>
        <p:pic>
          <p:nvPicPr>
            <p:cNvPr id="308" name="그림 307" descr="EMB0000153cbbe1"/>
            <p:cNvPicPr preferRelativeResize="0"/>
            <p:nvPr/>
          </p:nvPicPr>
          <p:blipFill>
            <a:blip r:embed="rId28" cstate="print"/>
            <a:srcRect l="1432" t="3116" r="1973" b="18701"/>
            <a:stretch>
              <a:fillRect/>
            </a:stretch>
          </p:blipFill>
          <p:spPr bwMode="auto">
            <a:xfrm>
              <a:off x="7700218" y="2117200"/>
              <a:ext cx="594000" cy="594000"/>
            </a:xfrm>
            <a:prstGeom prst="rect">
              <a:avLst/>
            </a:prstGeom>
            <a:noFill/>
          </p:spPr>
        </p:pic>
        <p:pic>
          <p:nvPicPr>
            <p:cNvPr id="309" name="그림 308" descr="EMB0000153cbbe4"/>
            <p:cNvPicPr/>
            <p:nvPr/>
          </p:nvPicPr>
          <p:blipFill>
            <a:blip r:embed="rId29" cstate="print"/>
            <a:srcRect l="2727" t="4170" r="2958" b="17563"/>
            <a:stretch>
              <a:fillRect/>
            </a:stretch>
          </p:blipFill>
          <p:spPr bwMode="auto">
            <a:xfrm>
              <a:off x="7799848" y="2117200"/>
              <a:ext cx="594000" cy="594000"/>
            </a:xfrm>
            <a:prstGeom prst="rect">
              <a:avLst/>
            </a:prstGeom>
            <a:noFill/>
          </p:spPr>
        </p:pic>
        <p:pic>
          <p:nvPicPr>
            <p:cNvPr id="310" name="그림 309" descr="EMB0000153cbbde"/>
            <p:cNvPicPr preferRelativeResize="0"/>
            <p:nvPr/>
          </p:nvPicPr>
          <p:blipFill>
            <a:blip r:embed="rId27" cstate="print"/>
            <a:srcRect l="1614" t="4819" r="1341" b="12400"/>
            <a:stretch>
              <a:fillRect/>
            </a:stretch>
          </p:blipFill>
          <p:spPr bwMode="auto">
            <a:xfrm>
              <a:off x="7899478" y="2117200"/>
              <a:ext cx="594000" cy="594000"/>
            </a:xfrm>
            <a:prstGeom prst="rect">
              <a:avLst/>
            </a:prstGeom>
            <a:noFill/>
          </p:spPr>
        </p:pic>
        <p:pic>
          <p:nvPicPr>
            <p:cNvPr id="311" name="그림 310" descr="EMB0000153cbc02"/>
            <p:cNvPicPr preferRelativeResize="0"/>
            <p:nvPr/>
          </p:nvPicPr>
          <p:blipFill>
            <a:blip r:embed="rId26" cstate="print"/>
            <a:srcRect l="3316" t="2777" r="2813" b="17887"/>
            <a:stretch>
              <a:fillRect/>
            </a:stretch>
          </p:blipFill>
          <p:spPr bwMode="auto">
            <a:xfrm>
              <a:off x="7999108" y="2117200"/>
              <a:ext cx="594000" cy="594000"/>
            </a:xfrm>
            <a:prstGeom prst="rect">
              <a:avLst/>
            </a:prstGeom>
            <a:noFill/>
          </p:spPr>
        </p:pic>
        <p:pic>
          <p:nvPicPr>
            <p:cNvPr id="312" name="그림 311" descr="EMB0000153cbbe1"/>
            <p:cNvPicPr preferRelativeResize="0"/>
            <p:nvPr/>
          </p:nvPicPr>
          <p:blipFill>
            <a:blip r:embed="rId28" cstate="print"/>
            <a:srcRect l="1432" t="3116" r="1973" b="18701"/>
            <a:stretch>
              <a:fillRect/>
            </a:stretch>
          </p:blipFill>
          <p:spPr bwMode="auto">
            <a:xfrm>
              <a:off x="8098738" y="2117200"/>
              <a:ext cx="594000" cy="594000"/>
            </a:xfrm>
            <a:prstGeom prst="rect">
              <a:avLst/>
            </a:prstGeom>
            <a:noFill/>
          </p:spPr>
        </p:pic>
        <p:pic>
          <p:nvPicPr>
            <p:cNvPr id="313" name="그림 312" descr="EMB0000153cbbe1"/>
            <p:cNvPicPr preferRelativeResize="0"/>
            <p:nvPr/>
          </p:nvPicPr>
          <p:blipFill>
            <a:blip r:embed="rId28" cstate="print"/>
            <a:srcRect l="1432" t="3116" r="1973" b="18701"/>
            <a:stretch>
              <a:fillRect/>
            </a:stretch>
          </p:blipFill>
          <p:spPr bwMode="auto">
            <a:xfrm>
              <a:off x="8198368" y="2117200"/>
              <a:ext cx="594000" cy="594000"/>
            </a:xfrm>
            <a:prstGeom prst="rect">
              <a:avLst/>
            </a:prstGeom>
            <a:noFill/>
          </p:spPr>
        </p:pic>
        <p:pic>
          <p:nvPicPr>
            <p:cNvPr id="314" name="그림 313" descr="EMB0000153cbbe4"/>
            <p:cNvPicPr/>
            <p:nvPr/>
          </p:nvPicPr>
          <p:blipFill>
            <a:blip r:embed="rId29" cstate="print"/>
            <a:srcRect l="2727" t="4170" r="2958" b="17563"/>
            <a:stretch>
              <a:fillRect/>
            </a:stretch>
          </p:blipFill>
          <p:spPr bwMode="auto">
            <a:xfrm>
              <a:off x="8297998" y="2117200"/>
              <a:ext cx="594000" cy="594000"/>
            </a:xfrm>
            <a:prstGeom prst="rect">
              <a:avLst/>
            </a:prstGeom>
            <a:noFill/>
          </p:spPr>
        </p:pic>
        <p:pic>
          <p:nvPicPr>
            <p:cNvPr id="315" name="그림 314" descr="EMB0000153cbbde"/>
            <p:cNvPicPr preferRelativeResize="0"/>
            <p:nvPr/>
          </p:nvPicPr>
          <p:blipFill>
            <a:blip r:embed="rId27" cstate="print"/>
            <a:srcRect l="1614" t="4819" r="1341" b="12400"/>
            <a:stretch>
              <a:fillRect/>
            </a:stretch>
          </p:blipFill>
          <p:spPr bwMode="auto">
            <a:xfrm>
              <a:off x="7644974" y="2402952"/>
              <a:ext cx="594000" cy="594000"/>
            </a:xfrm>
            <a:prstGeom prst="rect">
              <a:avLst/>
            </a:prstGeom>
            <a:noFill/>
          </p:spPr>
        </p:pic>
        <p:pic>
          <p:nvPicPr>
            <p:cNvPr id="316" name="Picture 4"/>
            <p:cNvPicPr preferRelativeResize="0">
              <a:picLocks noChangeArrowheads="1"/>
            </p:cNvPicPr>
            <p:nvPr/>
          </p:nvPicPr>
          <p:blipFill>
            <a:blip r:embed="rId30" cstate="print"/>
            <a:srcRect l="304" t="498" r="77207" b="76729"/>
            <a:stretch>
              <a:fillRect/>
            </a:stretch>
          </p:blipFill>
          <p:spPr bwMode="auto">
            <a:xfrm>
              <a:off x="7500958" y="3312322"/>
              <a:ext cx="594000" cy="594000"/>
            </a:xfrm>
            <a:prstGeom prst="rect">
              <a:avLst/>
            </a:prstGeom>
            <a:noFill/>
            <a:ln w="9525">
              <a:noFill/>
              <a:miter lim="800000"/>
              <a:headEnd/>
              <a:tailEnd/>
            </a:ln>
          </p:spPr>
        </p:pic>
        <p:pic>
          <p:nvPicPr>
            <p:cNvPr id="317" name="Picture 4"/>
            <p:cNvPicPr preferRelativeResize="0">
              <a:picLocks noChangeArrowheads="1"/>
            </p:cNvPicPr>
            <p:nvPr/>
          </p:nvPicPr>
          <p:blipFill>
            <a:blip r:embed="rId31" cstate="print"/>
            <a:srcRect l="23308" t="614" r="54070" b="77013"/>
            <a:stretch>
              <a:fillRect/>
            </a:stretch>
          </p:blipFill>
          <p:spPr bwMode="auto">
            <a:xfrm>
              <a:off x="7599266" y="3312322"/>
              <a:ext cx="594000" cy="594000"/>
            </a:xfrm>
            <a:prstGeom prst="rect">
              <a:avLst/>
            </a:prstGeom>
            <a:noFill/>
            <a:ln w="9525">
              <a:noFill/>
              <a:miter lim="800000"/>
              <a:headEnd/>
              <a:tailEnd/>
            </a:ln>
          </p:spPr>
        </p:pic>
        <p:pic>
          <p:nvPicPr>
            <p:cNvPr id="318" name="Picture 4"/>
            <p:cNvPicPr preferRelativeResize="0">
              <a:picLocks noChangeArrowheads="1"/>
            </p:cNvPicPr>
            <p:nvPr/>
          </p:nvPicPr>
          <p:blipFill>
            <a:blip r:embed="rId32" cstate="print"/>
            <a:srcRect l="46444" t="307" r="31105" b="77013"/>
            <a:stretch>
              <a:fillRect/>
            </a:stretch>
          </p:blipFill>
          <p:spPr bwMode="auto">
            <a:xfrm>
              <a:off x="7697574" y="3312322"/>
              <a:ext cx="594000" cy="594000"/>
            </a:xfrm>
            <a:prstGeom prst="rect">
              <a:avLst/>
            </a:prstGeom>
            <a:noFill/>
            <a:ln w="9525">
              <a:noFill/>
              <a:miter lim="800000"/>
              <a:headEnd/>
              <a:tailEnd/>
            </a:ln>
          </p:spPr>
        </p:pic>
        <p:pic>
          <p:nvPicPr>
            <p:cNvPr id="319" name="Picture 4"/>
            <p:cNvPicPr preferRelativeResize="0">
              <a:picLocks noChangeArrowheads="1"/>
            </p:cNvPicPr>
            <p:nvPr/>
          </p:nvPicPr>
          <p:blipFill>
            <a:blip r:embed="rId33" cstate="print"/>
            <a:srcRect l="69580" r="7626" b="76162"/>
            <a:stretch>
              <a:fillRect/>
            </a:stretch>
          </p:blipFill>
          <p:spPr bwMode="auto">
            <a:xfrm>
              <a:off x="7795882" y="3312322"/>
              <a:ext cx="594000" cy="594000"/>
            </a:xfrm>
            <a:prstGeom prst="rect">
              <a:avLst/>
            </a:prstGeom>
            <a:noFill/>
            <a:ln w="9525">
              <a:noFill/>
              <a:miter lim="800000"/>
              <a:headEnd/>
              <a:tailEnd/>
            </a:ln>
          </p:spPr>
        </p:pic>
        <p:pic>
          <p:nvPicPr>
            <p:cNvPr id="320" name="Picture 4"/>
            <p:cNvPicPr preferRelativeResize="0">
              <a:picLocks noChangeArrowheads="1"/>
            </p:cNvPicPr>
            <p:nvPr/>
          </p:nvPicPr>
          <p:blipFill>
            <a:blip r:embed="rId34" cstate="print"/>
            <a:srcRect t="23838" r="77207" b="53175"/>
            <a:stretch>
              <a:fillRect/>
            </a:stretch>
          </p:blipFill>
          <p:spPr bwMode="auto">
            <a:xfrm>
              <a:off x="7894190" y="3312322"/>
              <a:ext cx="594000" cy="594000"/>
            </a:xfrm>
            <a:prstGeom prst="rect">
              <a:avLst/>
            </a:prstGeom>
            <a:noFill/>
            <a:ln w="9525">
              <a:noFill/>
              <a:miter lim="800000"/>
              <a:headEnd/>
              <a:tailEnd/>
            </a:ln>
          </p:spPr>
        </p:pic>
        <p:pic>
          <p:nvPicPr>
            <p:cNvPr id="321" name="Picture 4"/>
            <p:cNvPicPr preferRelativeResize="0">
              <a:picLocks noChangeArrowheads="1"/>
            </p:cNvPicPr>
            <p:nvPr/>
          </p:nvPicPr>
          <p:blipFill>
            <a:blip r:embed="rId35" cstate="print"/>
            <a:srcRect l="23308" t="23554" r="54241" b="53175"/>
            <a:stretch>
              <a:fillRect/>
            </a:stretch>
          </p:blipFill>
          <p:spPr bwMode="auto">
            <a:xfrm>
              <a:off x="7992498" y="3312322"/>
              <a:ext cx="594000" cy="594000"/>
            </a:xfrm>
            <a:prstGeom prst="rect">
              <a:avLst/>
            </a:prstGeom>
            <a:noFill/>
            <a:ln w="9525">
              <a:noFill/>
              <a:miter lim="800000"/>
              <a:headEnd/>
              <a:tailEnd/>
            </a:ln>
          </p:spPr>
        </p:pic>
        <p:pic>
          <p:nvPicPr>
            <p:cNvPr id="322" name="Picture 4"/>
            <p:cNvPicPr preferRelativeResize="0">
              <a:picLocks noChangeArrowheads="1"/>
            </p:cNvPicPr>
            <p:nvPr/>
          </p:nvPicPr>
          <p:blipFill>
            <a:blip r:embed="rId33" cstate="print"/>
            <a:srcRect l="69580" r="7626" b="76162"/>
            <a:stretch>
              <a:fillRect/>
            </a:stretch>
          </p:blipFill>
          <p:spPr bwMode="auto">
            <a:xfrm>
              <a:off x="8090806" y="3312322"/>
              <a:ext cx="594000" cy="594000"/>
            </a:xfrm>
            <a:prstGeom prst="rect">
              <a:avLst/>
            </a:prstGeom>
            <a:noFill/>
            <a:ln w="9525">
              <a:noFill/>
              <a:miter lim="800000"/>
              <a:headEnd/>
              <a:tailEnd/>
            </a:ln>
          </p:spPr>
        </p:pic>
        <p:pic>
          <p:nvPicPr>
            <p:cNvPr id="323" name="Picture 4"/>
            <p:cNvPicPr preferRelativeResize="0">
              <a:picLocks noChangeArrowheads="1"/>
            </p:cNvPicPr>
            <p:nvPr/>
          </p:nvPicPr>
          <p:blipFill>
            <a:blip r:embed="rId36" cstate="print"/>
            <a:srcRect t="23838" r="77207" b="53175"/>
            <a:stretch>
              <a:fillRect/>
            </a:stretch>
          </p:blipFill>
          <p:spPr bwMode="auto">
            <a:xfrm>
              <a:off x="8189114" y="3312322"/>
              <a:ext cx="594000" cy="594000"/>
            </a:xfrm>
            <a:prstGeom prst="rect">
              <a:avLst/>
            </a:prstGeom>
            <a:noFill/>
            <a:ln w="9525">
              <a:noFill/>
              <a:miter lim="800000"/>
              <a:headEnd/>
              <a:tailEnd/>
            </a:ln>
          </p:spPr>
        </p:pic>
        <p:pic>
          <p:nvPicPr>
            <p:cNvPr id="324" name="Picture 4"/>
            <p:cNvPicPr preferRelativeResize="0">
              <a:picLocks noChangeArrowheads="1"/>
            </p:cNvPicPr>
            <p:nvPr/>
          </p:nvPicPr>
          <p:blipFill>
            <a:blip r:embed="rId37" cstate="print"/>
            <a:srcRect l="23308" t="614" r="54070" b="77013"/>
            <a:stretch>
              <a:fillRect/>
            </a:stretch>
          </p:blipFill>
          <p:spPr bwMode="auto">
            <a:xfrm>
              <a:off x="8287422" y="3312322"/>
              <a:ext cx="594000" cy="594000"/>
            </a:xfrm>
            <a:prstGeom prst="rect">
              <a:avLst/>
            </a:prstGeom>
            <a:noFill/>
            <a:ln w="9525">
              <a:noFill/>
              <a:miter lim="800000"/>
              <a:headEnd/>
              <a:tailEnd/>
            </a:ln>
          </p:spPr>
        </p:pic>
        <p:pic>
          <p:nvPicPr>
            <p:cNvPr id="325" name="Picture 4"/>
            <p:cNvPicPr preferRelativeResize="0">
              <a:picLocks noChangeArrowheads="1"/>
            </p:cNvPicPr>
            <p:nvPr/>
          </p:nvPicPr>
          <p:blipFill>
            <a:blip r:embed="rId31" cstate="print"/>
            <a:srcRect l="23308" t="614" r="54070" b="77013"/>
            <a:stretch>
              <a:fillRect/>
            </a:stretch>
          </p:blipFill>
          <p:spPr bwMode="auto">
            <a:xfrm>
              <a:off x="8385727" y="3312322"/>
              <a:ext cx="594000" cy="594000"/>
            </a:xfrm>
            <a:prstGeom prst="rect">
              <a:avLst/>
            </a:prstGeom>
            <a:noFill/>
            <a:ln w="9525">
              <a:noFill/>
              <a:miter lim="800000"/>
              <a:headEnd/>
              <a:tailEnd/>
            </a:ln>
          </p:spPr>
        </p:pic>
        <p:pic>
          <p:nvPicPr>
            <p:cNvPr id="326" name="Picture 4"/>
            <p:cNvPicPr preferRelativeResize="0">
              <a:picLocks noChangeArrowheads="1"/>
            </p:cNvPicPr>
            <p:nvPr/>
          </p:nvPicPr>
          <p:blipFill>
            <a:blip r:embed="rId38" cstate="print"/>
            <a:srcRect l="424" t="47676" r="77249" b="29621"/>
            <a:stretch>
              <a:fillRect/>
            </a:stretch>
          </p:blipFill>
          <p:spPr bwMode="auto">
            <a:xfrm>
              <a:off x="7591915" y="3526637"/>
              <a:ext cx="594000" cy="594000"/>
            </a:xfrm>
            <a:prstGeom prst="rect">
              <a:avLst/>
            </a:prstGeom>
            <a:noFill/>
            <a:ln w="9525">
              <a:noFill/>
              <a:miter lim="800000"/>
              <a:headEnd/>
              <a:tailEnd/>
            </a:ln>
          </p:spPr>
        </p:pic>
        <p:pic>
          <p:nvPicPr>
            <p:cNvPr id="327" name="Picture 4"/>
            <p:cNvPicPr preferRelativeResize="0">
              <a:picLocks noChangeArrowheads="1"/>
            </p:cNvPicPr>
            <p:nvPr/>
          </p:nvPicPr>
          <p:blipFill>
            <a:blip r:embed="rId39" cstate="print"/>
            <a:srcRect l="23479" t="47677" r="53899" b="29283"/>
            <a:stretch>
              <a:fillRect/>
            </a:stretch>
          </p:blipFill>
          <p:spPr bwMode="auto">
            <a:xfrm>
              <a:off x="7690023" y="3526636"/>
              <a:ext cx="594000" cy="594000"/>
            </a:xfrm>
            <a:prstGeom prst="rect">
              <a:avLst/>
            </a:prstGeom>
            <a:noFill/>
            <a:ln w="9525">
              <a:noFill/>
              <a:miter lim="800000"/>
              <a:headEnd/>
              <a:tailEnd/>
            </a:ln>
          </p:spPr>
        </p:pic>
        <p:pic>
          <p:nvPicPr>
            <p:cNvPr id="328" name="Picture 4"/>
            <p:cNvPicPr preferRelativeResize="0">
              <a:picLocks noChangeArrowheads="1"/>
            </p:cNvPicPr>
            <p:nvPr/>
          </p:nvPicPr>
          <p:blipFill>
            <a:blip r:embed="rId40" cstate="print"/>
            <a:srcRect l="69580" t="48244" r="7969" b="29337"/>
            <a:stretch>
              <a:fillRect/>
            </a:stretch>
          </p:blipFill>
          <p:spPr bwMode="auto">
            <a:xfrm>
              <a:off x="7788131" y="3526637"/>
              <a:ext cx="594000" cy="594000"/>
            </a:xfrm>
            <a:prstGeom prst="rect">
              <a:avLst/>
            </a:prstGeom>
            <a:noFill/>
            <a:ln w="9525">
              <a:noFill/>
              <a:miter lim="800000"/>
              <a:headEnd/>
              <a:tailEnd/>
            </a:ln>
          </p:spPr>
        </p:pic>
        <p:pic>
          <p:nvPicPr>
            <p:cNvPr id="329" name="Picture 4"/>
            <p:cNvPicPr preferRelativeResize="0">
              <a:picLocks noChangeArrowheads="1"/>
            </p:cNvPicPr>
            <p:nvPr/>
          </p:nvPicPr>
          <p:blipFill>
            <a:blip r:embed="rId41" cstate="print"/>
            <a:srcRect l="69774" t="23838" r="7798" b="53175"/>
            <a:stretch>
              <a:fillRect/>
            </a:stretch>
          </p:blipFill>
          <p:spPr bwMode="auto">
            <a:xfrm>
              <a:off x="7886239" y="3526637"/>
              <a:ext cx="594000" cy="594000"/>
            </a:xfrm>
            <a:prstGeom prst="rect">
              <a:avLst/>
            </a:prstGeom>
            <a:noFill/>
            <a:ln w="9525">
              <a:noFill/>
              <a:miter lim="800000"/>
              <a:headEnd/>
              <a:tailEnd/>
            </a:ln>
          </p:spPr>
        </p:pic>
        <p:pic>
          <p:nvPicPr>
            <p:cNvPr id="330" name="Picture 4"/>
            <p:cNvPicPr preferRelativeResize="0">
              <a:picLocks noChangeArrowheads="1"/>
            </p:cNvPicPr>
            <p:nvPr/>
          </p:nvPicPr>
          <p:blipFill>
            <a:blip r:embed="rId42" cstate="print"/>
            <a:srcRect l="46615" t="47891" r="31106" b="29336"/>
            <a:stretch>
              <a:fillRect/>
            </a:stretch>
          </p:blipFill>
          <p:spPr bwMode="auto">
            <a:xfrm>
              <a:off x="7984347" y="3529812"/>
              <a:ext cx="594000" cy="594000"/>
            </a:xfrm>
            <a:prstGeom prst="rect">
              <a:avLst/>
            </a:prstGeom>
            <a:noFill/>
            <a:ln w="9525">
              <a:noFill/>
              <a:miter lim="800000"/>
              <a:headEnd/>
              <a:tailEnd/>
            </a:ln>
          </p:spPr>
        </p:pic>
        <p:pic>
          <p:nvPicPr>
            <p:cNvPr id="331" name="Picture 4"/>
            <p:cNvPicPr preferRelativeResize="0">
              <a:picLocks noChangeArrowheads="1"/>
            </p:cNvPicPr>
            <p:nvPr/>
          </p:nvPicPr>
          <p:blipFill>
            <a:blip r:embed="rId43" cstate="print"/>
            <a:srcRect l="46615" t="24362" r="30934" b="53175"/>
            <a:stretch>
              <a:fillRect/>
            </a:stretch>
          </p:blipFill>
          <p:spPr bwMode="auto">
            <a:xfrm>
              <a:off x="8082456" y="3526637"/>
              <a:ext cx="594000" cy="594000"/>
            </a:xfrm>
            <a:prstGeom prst="rect">
              <a:avLst/>
            </a:prstGeom>
            <a:noFill/>
            <a:ln w="9525">
              <a:noFill/>
              <a:miter lim="800000"/>
              <a:headEnd/>
              <a:tailEnd/>
            </a:ln>
          </p:spPr>
        </p:pic>
        <p:pic>
          <p:nvPicPr>
            <p:cNvPr id="332" name="그림 331" descr="EMB0000153cbbe4"/>
            <p:cNvPicPr/>
            <p:nvPr/>
          </p:nvPicPr>
          <p:blipFill>
            <a:blip r:embed="rId29" cstate="print"/>
            <a:srcRect l="2727" t="4170" r="2958" b="17563"/>
            <a:stretch>
              <a:fillRect/>
            </a:stretch>
          </p:blipFill>
          <p:spPr bwMode="auto">
            <a:xfrm>
              <a:off x="7744689" y="2402952"/>
              <a:ext cx="594000" cy="594000"/>
            </a:xfrm>
            <a:prstGeom prst="rect">
              <a:avLst/>
            </a:prstGeom>
            <a:noFill/>
          </p:spPr>
        </p:pic>
        <p:pic>
          <p:nvPicPr>
            <p:cNvPr id="333" name="그림 332" descr="EMB0000153cbbdb"/>
            <p:cNvPicPr preferRelativeResize="0"/>
            <p:nvPr/>
          </p:nvPicPr>
          <p:blipFill>
            <a:blip r:embed="rId44" cstate="print"/>
            <a:srcRect l="1243" t="1657" r="6153" b="20410"/>
            <a:stretch>
              <a:fillRect/>
            </a:stretch>
          </p:blipFill>
          <p:spPr bwMode="auto">
            <a:xfrm>
              <a:off x="7844404" y="2402952"/>
              <a:ext cx="594000" cy="594000"/>
            </a:xfrm>
            <a:prstGeom prst="rect">
              <a:avLst/>
            </a:prstGeom>
            <a:noFill/>
          </p:spPr>
        </p:pic>
        <p:pic>
          <p:nvPicPr>
            <p:cNvPr id="334" name="그림 333" descr="EMB0000153cbbee"/>
            <p:cNvPicPr preferRelativeResize="0"/>
            <p:nvPr/>
          </p:nvPicPr>
          <p:blipFill>
            <a:blip r:embed="rId45" cstate="print"/>
            <a:srcRect/>
            <a:stretch>
              <a:fillRect/>
            </a:stretch>
          </p:blipFill>
          <p:spPr bwMode="auto">
            <a:xfrm>
              <a:off x="7944119" y="2402952"/>
              <a:ext cx="594000" cy="594000"/>
            </a:xfrm>
            <a:prstGeom prst="rect">
              <a:avLst/>
            </a:prstGeom>
            <a:noFill/>
          </p:spPr>
        </p:pic>
        <p:pic>
          <p:nvPicPr>
            <p:cNvPr id="335" name="그림 334" descr="EMB0000153cbbe7"/>
            <p:cNvPicPr preferRelativeResize="0"/>
            <p:nvPr/>
          </p:nvPicPr>
          <p:blipFill>
            <a:blip r:embed="rId46" cstate="print"/>
            <a:srcRect l="3293" t="5257" r="4918"/>
            <a:stretch>
              <a:fillRect/>
            </a:stretch>
          </p:blipFill>
          <p:spPr bwMode="auto">
            <a:xfrm>
              <a:off x="8043834" y="2402952"/>
              <a:ext cx="594000" cy="594000"/>
            </a:xfrm>
            <a:prstGeom prst="rect">
              <a:avLst/>
            </a:prstGeom>
            <a:noFill/>
          </p:spPr>
        </p:pic>
        <p:pic>
          <p:nvPicPr>
            <p:cNvPr id="336" name="그림 335" descr="EMB0000153cbbea"/>
            <p:cNvPicPr preferRelativeResize="0"/>
            <p:nvPr/>
          </p:nvPicPr>
          <p:blipFill>
            <a:blip r:embed="rId47" cstate="print"/>
            <a:srcRect l="4880" t="4572" r="4625" b="2108"/>
            <a:stretch>
              <a:fillRect/>
            </a:stretch>
          </p:blipFill>
          <p:spPr bwMode="auto">
            <a:xfrm>
              <a:off x="8143549" y="2402952"/>
              <a:ext cx="594000" cy="594000"/>
            </a:xfrm>
            <a:prstGeom prst="rect">
              <a:avLst/>
            </a:prstGeom>
            <a:noFill/>
          </p:spPr>
        </p:pic>
        <p:pic>
          <p:nvPicPr>
            <p:cNvPr id="337" name="그림 336" descr="EMB0000153cbbf2"/>
            <p:cNvPicPr preferRelativeResize="0"/>
            <p:nvPr/>
          </p:nvPicPr>
          <p:blipFill>
            <a:blip r:embed="rId48" cstate="print"/>
            <a:srcRect l="19582" t="9731" r="1990" b="4740"/>
            <a:stretch>
              <a:fillRect/>
            </a:stretch>
          </p:blipFill>
          <p:spPr bwMode="auto">
            <a:xfrm>
              <a:off x="8243264" y="2402952"/>
              <a:ext cx="594000" cy="594000"/>
            </a:xfrm>
            <a:prstGeom prst="rect">
              <a:avLst/>
            </a:prstGeom>
            <a:noFill/>
          </p:spPr>
        </p:pic>
        <p:pic>
          <p:nvPicPr>
            <p:cNvPr id="338" name="그림 337" descr="EMB0000153cbbfa"/>
            <p:cNvPicPr preferRelativeResize="0"/>
            <p:nvPr/>
          </p:nvPicPr>
          <p:blipFill>
            <a:blip r:embed="rId49" cstate="print"/>
            <a:srcRect l="21305" t="10626" r="1985" b="2841"/>
            <a:stretch>
              <a:fillRect/>
            </a:stretch>
          </p:blipFill>
          <p:spPr bwMode="auto">
            <a:xfrm>
              <a:off x="8388424" y="2117200"/>
              <a:ext cx="594000" cy="594000"/>
            </a:xfrm>
            <a:prstGeom prst="rect">
              <a:avLst/>
            </a:prstGeom>
            <a:noFill/>
          </p:spPr>
        </p:pic>
        <p:pic>
          <p:nvPicPr>
            <p:cNvPr id="339" name="그림 338" descr="EMB0000153cbbf6"/>
            <p:cNvPicPr preferRelativeResize="0"/>
            <p:nvPr/>
          </p:nvPicPr>
          <p:blipFill>
            <a:blip r:embed="rId50" cstate="print"/>
            <a:srcRect l="20788" t="11901" r="2990" b="2944"/>
            <a:stretch>
              <a:fillRect/>
            </a:stretch>
          </p:blipFill>
          <p:spPr bwMode="auto">
            <a:xfrm>
              <a:off x="8342979" y="2402952"/>
              <a:ext cx="594000" cy="594000"/>
            </a:xfrm>
            <a:prstGeom prst="rect">
              <a:avLst/>
            </a:prstGeom>
            <a:noFill/>
          </p:spPr>
        </p:pic>
        <p:pic>
          <p:nvPicPr>
            <p:cNvPr id="340" name="Picture 3" descr="C:\Users\기본\Desktop\amv3.png"/>
            <p:cNvPicPr>
              <a:picLocks noChangeAspect="1" noChangeArrowheads="1"/>
            </p:cNvPicPr>
            <p:nvPr/>
          </p:nvPicPr>
          <p:blipFill>
            <a:blip r:embed="rId51" cstate="print">
              <a:extLst>
                <a:ext uri="{28A0092B-C50C-407E-A947-70E740481C1C}">
                  <a14:useLocalDpi xmlns:a14="http://schemas.microsoft.com/office/drawing/2010/main" xmlns="" val="0"/>
                </a:ext>
              </a:extLst>
            </a:blip>
            <a:srcRect/>
            <a:stretch>
              <a:fillRect/>
            </a:stretch>
          </p:blipFill>
          <p:spPr bwMode="auto">
            <a:xfrm>
              <a:off x="7499857" y="4461760"/>
              <a:ext cx="552070" cy="594000"/>
            </a:xfrm>
            <a:prstGeom prst="rect">
              <a:avLst/>
            </a:prstGeom>
            <a:noFill/>
            <a:extLst>
              <a:ext uri="{909E8E84-426E-40DD-AFC4-6F175D3DCCD1}">
                <a14:hiddenFill xmlns:a14="http://schemas.microsoft.com/office/drawing/2010/main" xmlns="">
                  <a:solidFill>
                    <a:srgbClr val="FFFFFF"/>
                  </a:solidFill>
                </a14:hiddenFill>
              </a:ext>
            </a:extLst>
          </p:spPr>
        </p:pic>
        <p:pic>
          <p:nvPicPr>
            <p:cNvPr id="341" name="Picture 5" descr="C:\Users\기본\Desktop\amv.png"/>
            <p:cNvPicPr>
              <a:picLocks noChangeAspect="1" noChangeArrowheads="1"/>
            </p:cNvPicPr>
            <p:nvPr/>
          </p:nvPicPr>
          <p:blipFill>
            <a:blip r:embed="rId52" cstate="print">
              <a:extLst>
                <a:ext uri="{28A0092B-C50C-407E-A947-70E740481C1C}">
                  <a14:useLocalDpi xmlns:a14="http://schemas.microsoft.com/office/drawing/2010/main" xmlns="" val="0"/>
                </a:ext>
              </a:extLst>
            </a:blip>
            <a:srcRect/>
            <a:stretch>
              <a:fillRect/>
            </a:stretch>
          </p:blipFill>
          <p:spPr bwMode="auto">
            <a:xfrm>
              <a:off x="7672956" y="4461760"/>
              <a:ext cx="550932" cy="598548"/>
            </a:xfrm>
            <a:prstGeom prst="rect">
              <a:avLst/>
            </a:prstGeom>
            <a:noFill/>
            <a:extLst>
              <a:ext uri="{909E8E84-426E-40DD-AFC4-6F175D3DCCD1}">
                <a14:hiddenFill xmlns:a14="http://schemas.microsoft.com/office/drawing/2010/main" xmlns="">
                  <a:solidFill>
                    <a:srgbClr val="FFFFFF"/>
                  </a:solidFill>
                </a14:hiddenFill>
              </a:ext>
            </a:extLst>
          </p:spPr>
        </p:pic>
        <p:pic>
          <p:nvPicPr>
            <p:cNvPr id="342" name="Picture 7" descr="C:\Users\기본\Desktop\amv2.png"/>
            <p:cNvPicPr>
              <a:picLocks noChangeAspect="1" noChangeArrowheads="1"/>
            </p:cNvPicPr>
            <p:nvPr/>
          </p:nvPicPr>
          <p:blipFill>
            <a:blip r:embed="rId53" cstate="print">
              <a:extLst>
                <a:ext uri="{28A0092B-C50C-407E-A947-70E740481C1C}">
                  <a14:useLocalDpi xmlns:a14="http://schemas.microsoft.com/office/drawing/2010/main" xmlns="" val="0"/>
                </a:ext>
              </a:extLst>
            </a:blip>
            <a:srcRect/>
            <a:stretch>
              <a:fillRect/>
            </a:stretch>
          </p:blipFill>
          <p:spPr bwMode="auto">
            <a:xfrm>
              <a:off x="7844917" y="4461760"/>
              <a:ext cx="554244" cy="598545"/>
            </a:xfrm>
            <a:prstGeom prst="rect">
              <a:avLst/>
            </a:prstGeom>
            <a:noFill/>
            <a:extLst>
              <a:ext uri="{909E8E84-426E-40DD-AFC4-6F175D3DCCD1}">
                <a14:hiddenFill xmlns:a14="http://schemas.microsoft.com/office/drawing/2010/main" xmlns="">
                  <a:solidFill>
                    <a:srgbClr val="FFFFFF"/>
                  </a:solidFill>
                </a14:hiddenFill>
              </a:ext>
            </a:extLst>
          </p:spPr>
        </p:pic>
        <p:pic>
          <p:nvPicPr>
            <p:cNvPr id="343" name="Picture 4" descr="C:\Users\기본\Desktop\amv5.png"/>
            <p:cNvPicPr>
              <a:picLocks noChangeAspect="1" noChangeArrowheads="1"/>
            </p:cNvPicPr>
            <p:nvPr/>
          </p:nvPicPr>
          <p:blipFill rotWithShape="1">
            <a:blip r:embed="rId54" cstate="print">
              <a:extLst>
                <a:ext uri="{28A0092B-C50C-407E-A947-70E740481C1C}">
                  <a14:useLocalDpi xmlns:a14="http://schemas.microsoft.com/office/drawing/2010/main" xmlns="" val="0"/>
                </a:ext>
              </a:extLst>
            </a:blip>
            <a:srcRect t="3480"/>
            <a:stretch/>
          </p:blipFill>
          <p:spPr bwMode="auto">
            <a:xfrm>
              <a:off x="8020190" y="4461760"/>
              <a:ext cx="547347" cy="598548"/>
            </a:xfrm>
            <a:prstGeom prst="rect">
              <a:avLst/>
            </a:prstGeom>
            <a:noFill/>
            <a:extLst>
              <a:ext uri="{909E8E84-426E-40DD-AFC4-6F175D3DCCD1}">
                <a14:hiddenFill xmlns:a14="http://schemas.microsoft.com/office/drawing/2010/main" xmlns="">
                  <a:solidFill>
                    <a:srgbClr val="FFFFFF"/>
                  </a:solidFill>
                </a14:hiddenFill>
              </a:ext>
            </a:extLst>
          </p:spPr>
        </p:pic>
        <p:pic>
          <p:nvPicPr>
            <p:cNvPr id="344" name="Picture 7" descr="C:\Users\기본\Desktop\amv2.png"/>
            <p:cNvPicPr>
              <a:picLocks noChangeAspect="1" noChangeArrowheads="1"/>
            </p:cNvPicPr>
            <p:nvPr/>
          </p:nvPicPr>
          <p:blipFill>
            <a:blip r:embed="rId53" cstate="print">
              <a:extLst>
                <a:ext uri="{28A0092B-C50C-407E-A947-70E740481C1C}">
                  <a14:useLocalDpi xmlns:a14="http://schemas.microsoft.com/office/drawing/2010/main" xmlns="" val="0"/>
                </a:ext>
              </a:extLst>
            </a:blip>
            <a:srcRect/>
            <a:stretch>
              <a:fillRect/>
            </a:stretch>
          </p:blipFill>
          <p:spPr bwMode="auto">
            <a:xfrm flipH="1">
              <a:off x="8188566" y="4461760"/>
              <a:ext cx="554244" cy="598546"/>
            </a:xfrm>
            <a:prstGeom prst="rect">
              <a:avLst/>
            </a:prstGeom>
            <a:noFill/>
            <a:extLst>
              <a:ext uri="{909E8E84-426E-40DD-AFC4-6F175D3DCCD1}">
                <a14:hiddenFill xmlns:a14="http://schemas.microsoft.com/office/drawing/2010/main" xmlns="">
                  <a:solidFill>
                    <a:srgbClr val="FFFFFF"/>
                  </a:solidFill>
                </a14:hiddenFill>
              </a:ext>
            </a:extLst>
          </p:spPr>
        </p:pic>
        <p:pic>
          <p:nvPicPr>
            <p:cNvPr id="345" name="Picture 6" descr="C:\Users\기본\Desktop\TPW.png"/>
            <p:cNvPicPr>
              <a:picLocks noChangeAspect="1" noChangeArrowheads="1"/>
            </p:cNvPicPr>
            <p:nvPr/>
          </p:nvPicPr>
          <p:blipFill>
            <a:blip r:embed="rId55" cstate="print">
              <a:extLst>
                <a:ext uri="{28A0092B-C50C-407E-A947-70E740481C1C}">
                  <a14:useLocalDpi xmlns:a14="http://schemas.microsoft.com/office/drawing/2010/main" xmlns="" val="0"/>
                </a:ext>
              </a:extLst>
            </a:blip>
            <a:srcRect/>
            <a:stretch>
              <a:fillRect/>
            </a:stretch>
          </p:blipFill>
          <p:spPr bwMode="auto">
            <a:xfrm>
              <a:off x="8363838" y="4461760"/>
              <a:ext cx="600567" cy="598547"/>
            </a:xfrm>
            <a:prstGeom prst="rect">
              <a:avLst/>
            </a:prstGeom>
            <a:noFill/>
            <a:extLst>
              <a:ext uri="{909E8E84-426E-40DD-AFC4-6F175D3DCCD1}">
                <a14:hiddenFill xmlns:a14="http://schemas.microsoft.com/office/drawing/2010/main" xmlns="">
                  <a:solidFill>
                    <a:srgbClr val="FFFFFF"/>
                  </a:solidFill>
                </a14:hiddenFill>
              </a:ext>
            </a:extLst>
          </p:spPr>
        </p:pic>
        <p:pic>
          <p:nvPicPr>
            <p:cNvPr id="346" name="Picture 22" descr="C:\Users\기본\Desktop\그림6.png"/>
            <p:cNvPicPr preferRelativeResize="0">
              <a:picLocks noChangeArrowheads="1"/>
            </p:cNvPicPr>
            <p:nvPr/>
          </p:nvPicPr>
          <p:blipFill rotWithShape="1">
            <a:blip r:embed="rId56" cstate="print">
              <a:extLst>
                <a:ext uri="{28A0092B-C50C-407E-A947-70E740481C1C}">
                  <a14:useLocalDpi xmlns:a14="http://schemas.microsoft.com/office/drawing/2010/main" xmlns="" val="0"/>
                </a:ext>
              </a:extLst>
            </a:blip>
            <a:srcRect l="16634" t="22814" r="66733" b="63510"/>
            <a:stretch/>
          </p:blipFill>
          <p:spPr bwMode="auto">
            <a:xfrm>
              <a:off x="7513615" y="5365810"/>
              <a:ext cx="594000" cy="594000"/>
            </a:xfrm>
            <a:prstGeom prst="rect">
              <a:avLst/>
            </a:prstGeom>
            <a:noFill/>
            <a:extLst>
              <a:ext uri="{909E8E84-426E-40DD-AFC4-6F175D3DCCD1}">
                <a14:hiddenFill xmlns:a14="http://schemas.microsoft.com/office/drawing/2010/main" xmlns="">
                  <a:solidFill>
                    <a:srgbClr val="FFFFFF"/>
                  </a:solidFill>
                </a14:hiddenFill>
              </a:ext>
            </a:extLst>
          </p:spPr>
        </p:pic>
        <p:pic>
          <p:nvPicPr>
            <p:cNvPr id="347" name="Picture 23" descr="C:\Users\기본\Desktop\그림7.png"/>
            <p:cNvPicPr preferRelativeResize="0">
              <a:picLocks noChangeArrowheads="1"/>
            </p:cNvPicPr>
            <p:nvPr/>
          </p:nvPicPr>
          <p:blipFill rotWithShape="1">
            <a:blip r:embed="rId57" cstate="print">
              <a:extLst>
                <a:ext uri="{28A0092B-C50C-407E-A947-70E740481C1C}">
                  <a14:useLocalDpi xmlns:a14="http://schemas.microsoft.com/office/drawing/2010/main" xmlns="" val="0"/>
                </a:ext>
              </a:extLst>
            </a:blip>
            <a:srcRect l="17173" t="8901" r="19046" b="29290"/>
            <a:stretch/>
          </p:blipFill>
          <p:spPr bwMode="auto">
            <a:xfrm>
              <a:off x="7600429" y="5365810"/>
              <a:ext cx="594000" cy="594000"/>
            </a:xfrm>
            <a:prstGeom prst="rect">
              <a:avLst/>
            </a:prstGeom>
            <a:noFill/>
            <a:extLst>
              <a:ext uri="{909E8E84-426E-40DD-AFC4-6F175D3DCCD1}">
                <a14:hiddenFill xmlns:a14="http://schemas.microsoft.com/office/drawing/2010/main" xmlns="">
                  <a:solidFill>
                    <a:srgbClr val="FFFFFF"/>
                  </a:solidFill>
                </a14:hiddenFill>
              </a:ext>
            </a:extLst>
          </p:spPr>
        </p:pic>
        <p:pic>
          <p:nvPicPr>
            <p:cNvPr id="348" name="Picture 20" descr="C:\Users\기본\Desktop\그림4.png"/>
            <p:cNvPicPr preferRelativeResize="0">
              <a:picLocks noChangeArrowheads="1"/>
            </p:cNvPicPr>
            <p:nvPr/>
          </p:nvPicPr>
          <p:blipFill rotWithShape="1">
            <a:blip r:embed="rId58" cstate="print">
              <a:extLst>
                <a:ext uri="{28A0092B-C50C-407E-A947-70E740481C1C}">
                  <a14:useLocalDpi xmlns:a14="http://schemas.microsoft.com/office/drawing/2010/main" xmlns="" val="0"/>
                </a:ext>
              </a:extLst>
            </a:blip>
            <a:srcRect l="12636" t="34225" r="6732"/>
            <a:stretch/>
          </p:blipFill>
          <p:spPr bwMode="auto">
            <a:xfrm>
              <a:off x="7687243" y="5365810"/>
              <a:ext cx="594000" cy="594000"/>
            </a:xfrm>
            <a:prstGeom prst="rect">
              <a:avLst/>
            </a:prstGeom>
            <a:noFill/>
            <a:extLst>
              <a:ext uri="{909E8E84-426E-40DD-AFC4-6F175D3DCCD1}">
                <a14:hiddenFill xmlns:a14="http://schemas.microsoft.com/office/drawing/2010/main" xmlns="">
                  <a:solidFill>
                    <a:srgbClr val="FFFFFF"/>
                  </a:solidFill>
                </a14:hiddenFill>
              </a:ext>
            </a:extLst>
          </p:spPr>
        </p:pic>
        <p:pic>
          <p:nvPicPr>
            <p:cNvPr id="349" name="Picture 13" descr="C:\Users\기본\Desktop\그림8.png"/>
            <p:cNvPicPr preferRelativeResize="0">
              <a:picLocks noChangeArrowheads="1"/>
            </p:cNvPicPr>
            <p:nvPr/>
          </p:nvPicPr>
          <p:blipFill>
            <a:blip r:embed="rId59" cstate="print">
              <a:extLst>
                <a:ext uri="{28A0092B-C50C-407E-A947-70E740481C1C}">
                  <a14:useLocalDpi xmlns:a14="http://schemas.microsoft.com/office/drawing/2010/main" xmlns="" val="0"/>
                </a:ext>
              </a:extLst>
            </a:blip>
            <a:srcRect/>
            <a:stretch>
              <a:fillRect/>
            </a:stretch>
          </p:blipFill>
          <p:spPr bwMode="auto">
            <a:xfrm>
              <a:off x="7774057" y="5365596"/>
              <a:ext cx="594000" cy="594000"/>
            </a:xfrm>
            <a:prstGeom prst="rect">
              <a:avLst/>
            </a:prstGeom>
            <a:noFill/>
            <a:extLst>
              <a:ext uri="{909E8E84-426E-40DD-AFC4-6F175D3DCCD1}">
                <a14:hiddenFill xmlns:a14="http://schemas.microsoft.com/office/drawing/2010/main" xmlns="">
                  <a:solidFill>
                    <a:srgbClr val="FFFFFF"/>
                  </a:solidFill>
                </a14:hiddenFill>
              </a:ext>
            </a:extLst>
          </p:spPr>
        </p:pic>
        <p:pic>
          <p:nvPicPr>
            <p:cNvPr id="350" name="Picture 18" descr="C:\Users\기본\Desktop\그림2.png"/>
            <p:cNvPicPr preferRelativeResize="0">
              <a:picLocks noChangeArrowheads="1"/>
            </p:cNvPicPr>
            <p:nvPr/>
          </p:nvPicPr>
          <p:blipFill rotWithShape="1">
            <a:blip r:embed="rId60" cstate="print">
              <a:extLst>
                <a:ext uri="{28A0092B-C50C-407E-A947-70E740481C1C}">
                  <a14:useLocalDpi xmlns:a14="http://schemas.microsoft.com/office/drawing/2010/main" xmlns="" val="0"/>
                </a:ext>
              </a:extLst>
            </a:blip>
            <a:srcRect l="11363" t="24121" r="10706"/>
            <a:stretch/>
          </p:blipFill>
          <p:spPr bwMode="auto">
            <a:xfrm>
              <a:off x="7860871" y="5365810"/>
              <a:ext cx="594000" cy="594000"/>
            </a:xfrm>
            <a:prstGeom prst="rect">
              <a:avLst/>
            </a:prstGeom>
            <a:noFill/>
            <a:extLst>
              <a:ext uri="{909E8E84-426E-40DD-AFC4-6F175D3DCCD1}">
                <a14:hiddenFill xmlns:a14="http://schemas.microsoft.com/office/drawing/2010/main" xmlns="">
                  <a:solidFill>
                    <a:srgbClr val="FFFFFF"/>
                  </a:solidFill>
                </a14:hiddenFill>
              </a:ext>
            </a:extLst>
          </p:spPr>
        </p:pic>
        <p:pic>
          <p:nvPicPr>
            <p:cNvPr id="351" name="Picture 17" descr="C:\Users\기본\Desktop\그림1.png"/>
            <p:cNvPicPr preferRelativeResize="0">
              <a:picLocks noChangeArrowheads="1"/>
            </p:cNvPicPr>
            <p:nvPr/>
          </p:nvPicPr>
          <p:blipFill rotWithShape="1">
            <a:blip r:embed="rId61" cstate="print">
              <a:extLst>
                <a:ext uri="{28A0092B-C50C-407E-A947-70E740481C1C}">
                  <a14:useLocalDpi xmlns:a14="http://schemas.microsoft.com/office/drawing/2010/main" xmlns="" val="0"/>
                </a:ext>
              </a:extLst>
            </a:blip>
            <a:srcRect l="24923" t="45476" r="38164" b="20928"/>
            <a:stretch/>
          </p:blipFill>
          <p:spPr bwMode="auto">
            <a:xfrm>
              <a:off x="7947685" y="5365810"/>
              <a:ext cx="594000" cy="594000"/>
            </a:xfrm>
            <a:prstGeom prst="rect">
              <a:avLst/>
            </a:prstGeom>
            <a:noFill/>
            <a:extLst>
              <a:ext uri="{909E8E84-426E-40DD-AFC4-6F175D3DCCD1}">
                <a14:hiddenFill xmlns:a14="http://schemas.microsoft.com/office/drawing/2010/main" xmlns="">
                  <a:solidFill>
                    <a:srgbClr val="FFFFFF"/>
                  </a:solidFill>
                </a14:hiddenFill>
              </a:ext>
            </a:extLst>
          </p:spPr>
        </p:pic>
        <p:pic>
          <p:nvPicPr>
            <p:cNvPr id="352" name="Picture 19" descr="C:\Users\기본\Desktop\그림3.png"/>
            <p:cNvPicPr preferRelativeResize="0">
              <a:picLocks noChangeArrowheads="1"/>
            </p:cNvPicPr>
            <p:nvPr/>
          </p:nvPicPr>
          <p:blipFill rotWithShape="1">
            <a:blip r:embed="rId62" cstate="print">
              <a:extLst>
                <a:ext uri="{28A0092B-C50C-407E-A947-70E740481C1C}">
                  <a14:useLocalDpi xmlns:a14="http://schemas.microsoft.com/office/drawing/2010/main" xmlns="" val="0"/>
                </a:ext>
              </a:extLst>
            </a:blip>
            <a:srcRect r="11127" b="21270"/>
            <a:stretch/>
          </p:blipFill>
          <p:spPr bwMode="auto">
            <a:xfrm>
              <a:off x="8034499" y="5365810"/>
              <a:ext cx="594000" cy="594000"/>
            </a:xfrm>
            <a:prstGeom prst="rect">
              <a:avLst/>
            </a:prstGeom>
            <a:noFill/>
            <a:extLst>
              <a:ext uri="{909E8E84-426E-40DD-AFC4-6F175D3DCCD1}">
                <a14:hiddenFill xmlns:a14="http://schemas.microsoft.com/office/drawing/2010/main" xmlns="">
                  <a:solidFill>
                    <a:srgbClr val="FFFFFF"/>
                  </a:solidFill>
                </a14:hiddenFill>
              </a:ext>
            </a:extLst>
          </p:spPr>
        </p:pic>
        <p:pic>
          <p:nvPicPr>
            <p:cNvPr id="353" name="Picture 14" descr="C:\Users\기본\Desktop\그림9.png"/>
            <p:cNvPicPr preferRelativeResize="0">
              <a:picLocks noChangeArrowheads="1"/>
            </p:cNvPicPr>
            <p:nvPr/>
          </p:nvPicPr>
          <p:blipFill rotWithShape="1">
            <a:blip r:embed="rId63" cstate="print">
              <a:extLst>
                <a:ext uri="{28A0092B-C50C-407E-A947-70E740481C1C}">
                  <a14:useLocalDpi xmlns:a14="http://schemas.microsoft.com/office/drawing/2010/main" xmlns="" val="0"/>
                </a:ext>
              </a:extLst>
            </a:blip>
            <a:srcRect l="21512" t="46866" r="50000" b="26567"/>
            <a:stretch/>
          </p:blipFill>
          <p:spPr bwMode="auto">
            <a:xfrm>
              <a:off x="8121313" y="5365810"/>
              <a:ext cx="594000" cy="594000"/>
            </a:xfrm>
            <a:prstGeom prst="rect">
              <a:avLst/>
            </a:prstGeom>
            <a:noFill/>
            <a:extLst>
              <a:ext uri="{909E8E84-426E-40DD-AFC4-6F175D3DCCD1}">
                <a14:hiddenFill xmlns:a14="http://schemas.microsoft.com/office/drawing/2010/main" xmlns="">
                  <a:solidFill>
                    <a:srgbClr val="FFFFFF"/>
                  </a:solidFill>
                </a14:hiddenFill>
              </a:ext>
            </a:extLst>
          </p:spPr>
        </p:pic>
        <p:pic>
          <p:nvPicPr>
            <p:cNvPr id="354" name="Picture 15" descr="C:\Users\기본\Desktop\그림10.png"/>
            <p:cNvPicPr preferRelativeResize="0">
              <a:picLocks noChangeArrowheads="1"/>
            </p:cNvPicPr>
            <p:nvPr/>
          </p:nvPicPr>
          <p:blipFill rotWithShape="1">
            <a:blip r:embed="rId64" cstate="print">
              <a:extLst>
                <a:ext uri="{28A0092B-C50C-407E-A947-70E740481C1C}">
                  <a14:useLocalDpi xmlns:a14="http://schemas.microsoft.com/office/drawing/2010/main" xmlns="" val="0"/>
                </a:ext>
              </a:extLst>
            </a:blip>
            <a:srcRect l="61720" t="36202" r="15646" b="41945"/>
            <a:stretch/>
          </p:blipFill>
          <p:spPr bwMode="auto">
            <a:xfrm>
              <a:off x="8208127" y="5365468"/>
              <a:ext cx="594000" cy="594000"/>
            </a:xfrm>
            <a:prstGeom prst="rect">
              <a:avLst/>
            </a:prstGeom>
            <a:noFill/>
            <a:extLst>
              <a:ext uri="{909E8E84-426E-40DD-AFC4-6F175D3DCCD1}">
                <a14:hiddenFill xmlns:a14="http://schemas.microsoft.com/office/drawing/2010/main" xmlns="">
                  <a:solidFill>
                    <a:srgbClr val="FFFFFF"/>
                  </a:solidFill>
                </a14:hiddenFill>
              </a:ext>
            </a:extLst>
          </p:spPr>
        </p:pic>
        <p:pic>
          <p:nvPicPr>
            <p:cNvPr id="355" name="Picture 21" descr="C:\Users\기본\Desktop\그림5.png"/>
            <p:cNvPicPr preferRelativeResize="0">
              <a:picLocks noChangeArrowheads="1"/>
            </p:cNvPicPr>
            <p:nvPr/>
          </p:nvPicPr>
          <p:blipFill>
            <a:blip r:embed="rId65" cstate="print">
              <a:extLst>
                <a:ext uri="{28A0092B-C50C-407E-A947-70E740481C1C}">
                  <a14:useLocalDpi xmlns:a14="http://schemas.microsoft.com/office/drawing/2010/main" xmlns="" val="0"/>
                </a:ext>
              </a:extLst>
            </a:blip>
            <a:srcRect/>
            <a:stretch>
              <a:fillRect/>
            </a:stretch>
          </p:blipFill>
          <p:spPr bwMode="auto">
            <a:xfrm>
              <a:off x="8294941" y="5363494"/>
              <a:ext cx="594000" cy="594000"/>
            </a:xfrm>
            <a:prstGeom prst="rect">
              <a:avLst/>
            </a:prstGeom>
            <a:noFill/>
            <a:extLst>
              <a:ext uri="{909E8E84-426E-40DD-AFC4-6F175D3DCCD1}">
                <a14:hiddenFill xmlns:a14="http://schemas.microsoft.com/office/drawing/2010/main" xmlns="">
                  <a:solidFill>
                    <a:srgbClr val="FFFFFF"/>
                  </a:solidFill>
                </a14:hiddenFill>
              </a:ext>
            </a:extLst>
          </p:spPr>
        </p:pic>
        <p:sp>
          <p:nvSpPr>
            <p:cNvPr id="356" name="오른쪽 화살표 355"/>
            <p:cNvSpPr/>
            <p:nvPr/>
          </p:nvSpPr>
          <p:spPr>
            <a:xfrm>
              <a:off x="7318159" y="3958685"/>
              <a:ext cx="216024" cy="242446"/>
            </a:xfrm>
            <a:prstGeom prst="rightArrow">
              <a:avLst/>
            </a:prstGeom>
            <a:solidFill>
              <a:srgbClr val="97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357" name="Picture 16" descr="C:\Users\기본\Desktop\그림11.png"/>
            <p:cNvPicPr preferRelativeResize="0">
              <a:picLocks noChangeArrowheads="1"/>
            </p:cNvPicPr>
            <p:nvPr/>
          </p:nvPicPr>
          <p:blipFill rotWithShape="1">
            <a:blip r:embed="rId66" cstate="print">
              <a:extLst>
                <a:ext uri="{28A0092B-C50C-407E-A947-70E740481C1C}">
                  <a14:useLocalDpi xmlns:a14="http://schemas.microsoft.com/office/drawing/2010/main" xmlns="" val="0"/>
                </a:ext>
              </a:extLst>
            </a:blip>
            <a:srcRect l="54900" t="28660" r="20167" b="48483"/>
            <a:stretch/>
          </p:blipFill>
          <p:spPr bwMode="auto">
            <a:xfrm>
              <a:off x="8381756" y="5363494"/>
              <a:ext cx="594000" cy="594000"/>
            </a:xfrm>
            <a:prstGeom prst="rect">
              <a:avLst/>
            </a:prstGeom>
            <a:noFill/>
            <a:extLst>
              <a:ext uri="{909E8E84-426E-40DD-AFC4-6F175D3DCCD1}">
                <a14:hiddenFill xmlns:a14="http://schemas.microsoft.com/office/drawing/2010/main" xmlns="">
                  <a:solidFill>
                    <a:srgbClr val="FFFFFF"/>
                  </a:solidFill>
                </a14:hiddenFill>
              </a:ext>
            </a:extLst>
          </p:spPr>
        </p:pic>
        <p:pic>
          <p:nvPicPr>
            <p:cNvPr id="358" name="그림 357" descr="EMB0000153cbbde"/>
            <p:cNvPicPr preferRelativeResize="0"/>
            <p:nvPr/>
          </p:nvPicPr>
          <p:blipFill>
            <a:blip r:embed="rId67" cstate="print"/>
            <a:srcRect l="1614" t="4819" r="1341" b="12400"/>
            <a:stretch>
              <a:fillRect/>
            </a:stretch>
          </p:blipFill>
          <p:spPr bwMode="auto">
            <a:xfrm>
              <a:off x="8442496" y="2404548"/>
              <a:ext cx="594000" cy="592404"/>
            </a:xfrm>
            <a:prstGeom prst="rect">
              <a:avLst/>
            </a:prstGeom>
            <a:noFill/>
          </p:spPr>
        </p:pic>
        <p:pic>
          <p:nvPicPr>
            <p:cNvPr id="359" name="그림 358"/>
            <p:cNvPicPr>
              <a:picLocks noChangeAspect="1"/>
            </p:cNvPicPr>
            <p:nvPr/>
          </p:nvPicPr>
          <p:blipFill rotWithShape="1">
            <a:blip r:embed="rId9" cstate="print">
              <a:extLst>
                <a:ext uri="{28A0092B-C50C-407E-A947-70E740481C1C}">
                  <a14:useLocalDpi xmlns:a14="http://schemas.microsoft.com/office/drawing/2010/main" xmlns="" val="0"/>
                </a:ext>
              </a:extLst>
            </a:blip>
            <a:srcRect t="7529"/>
            <a:stretch/>
          </p:blipFill>
          <p:spPr>
            <a:xfrm>
              <a:off x="971600" y="5410039"/>
              <a:ext cx="346942" cy="467233"/>
            </a:xfrm>
            <a:prstGeom prst="rect">
              <a:avLst/>
            </a:prstGeom>
          </p:spPr>
        </p:pic>
        <p:sp>
          <p:nvSpPr>
            <p:cNvPr id="360" name="직사각형 359"/>
            <p:cNvSpPr/>
            <p:nvPr/>
          </p:nvSpPr>
          <p:spPr>
            <a:xfrm>
              <a:off x="323528" y="5877272"/>
              <a:ext cx="705642" cy="261610"/>
            </a:xfrm>
            <a:prstGeom prst="rect">
              <a:avLst/>
            </a:prstGeom>
          </p:spPr>
          <p:txBody>
            <a:bodyPr wrap="none">
              <a:spAutoFit/>
            </a:bodyPr>
            <a:lstStyle/>
            <a:p>
              <a:r>
                <a:rPr lang="en-US" altLang="ko-KR" sz="1100" b="1" dirty="0" smtClean="0">
                  <a:solidFill>
                    <a:srgbClr val="002060"/>
                  </a:solidFill>
                  <a:latin typeface="맑은 고딕" pitchFamily="50" charset="-127"/>
                  <a:ea typeface="맑은 고딕" pitchFamily="50" charset="-127"/>
                </a:rPr>
                <a:t>4 Korea</a:t>
              </a:r>
              <a:endParaRPr lang="ko-KR" altLang="en-US" sz="1100" dirty="0"/>
            </a:p>
          </p:txBody>
        </p:sp>
        <p:sp>
          <p:nvSpPr>
            <p:cNvPr id="361" name="직사각형 360"/>
            <p:cNvSpPr/>
            <p:nvPr/>
          </p:nvSpPr>
          <p:spPr>
            <a:xfrm>
              <a:off x="1916111" y="4293096"/>
              <a:ext cx="495649" cy="261610"/>
            </a:xfrm>
            <a:prstGeom prst="rect">
              <a:avLst/>
            </a:prstGeom>
          </p:spPr>
          <p:txBody>
            <a:bodyPr wrap="none">
              <a:spAutoFit/>
            </a:bodyPr>
            <a:lstStyle/>
            <a:p>
              <a:r>
                <a:rPr lang="en-US" altLang="ko-KR" sz="1100" b="1" dirty="0" smtClean="0">
                  <a:solidFill>
                    <a:srgbClr val="002060"/>
                  </a:solidFill>
                  <a:latin typeface="맑은 고딕" pitchFamily="50" charset="-127"/>
                  <a:ea typeface="맑은 고딕" pitchFamily="50" charset="-127"/>
                </a:rPr>
                <a:t>4 FD</a:t>
              </a:r>
              <a:endParaRPr lang="ko-KR" altLang="en-US" sz="1100" dirty="0"/>
            </a:p>
          </p:txBody>
        </p:sp>
        <p:sp>
          <p:nvSpPr>
            <p:cNvPr id="362" name="직사각형 361"/>
            <p:cNvSpPr/>
            <p:nvPr/>
          </p:nvSpPr>
          <p:spPr>
            <a:xfrm>
              <a:off x="1864688" y="5039598"/>
              <a:ext cx="619080" cy="261610"/>
            </a:xfrm>
            <a:prstGeom prst="rect">
              <a:avLst/>
            </a:prstGeom>
          </p:spPr>
          <p:txBody>
            <a:bodyPr wrap="none">
              <a:spAutoFit/>
            </a:bodyPr>
            <a:lstStyle/>
            <a:p>
              <a:r>
                <a:rPr lang="en-US" altLang="ko-KR" sz="1100" b="1" dirty="0" smtClean="0">
                  <a:solidFill>
                    <a:srgbClr val="002060"/>
                  </a:solidFill>
                  <a:latin typeface="맑은 고딕" pitchFamily="50" charset="-127"/>
                  <a:ea typeface="맑은 고딕" pitchFamily="50" charset="-127"/>
                </a:rPr>
                <a:t>10 NH</a:t>
              </a:r>
              <a:endParaRPr lang="ko-KR" altLang="en-US" sz="1100" dirty="0"/>
            </a:p>
          </p:txBody>
        </p:sp>
        <p:sp>
          <p:nvSpPr>
            <p:cNvPr id="363" name="TextBox 362"/>
            <p:cNvSpPr txBox="1"/>
            <p:nvPr/>
          </p:nvSpPr>
          <p:spPr>
            <a:xfrm>
              <a:off x="3123414" y="1268760"/>
              <a:ext cx="2789995" cy="338554"/>
            </a:xfrm>
            <a:prstGeom prst="rect">
              <a:avLst/>
            </a:prstGeom>
            <a:noFill/>
          </p:spPr>
          <p:txBody>
            <a:bodyPr wrap="none" rtlCol="0">
              <a:spAutoFit/>
              <a:scene3d>
                <a:camera prst="orthographicFront"/>
                <a:lightRig rig="threePt" dir="t"/>
              </a:scene3d>
              <a:sp3d>
                <a:bevelB h="25400" prst="softRound"/>
              </a:sp3d>
            </a:bodyPr>
            <a:lstStyle/>
            <a:p>
              <a:r>
                <a:rPr lang="ko-KR" altLang="en-US" sz="1300" b="1" dirty="0" smtClean="0">
                  <a:solidFill>
                    <a:schemeClr val="bg1"/>
                  </a:solidFill>
                  <a:effectLst>
                    <a:outerShdw blurRad="38100" dist="38100" dir="2700000" algn="tl">
                      <a:srgbClr val="000000">
                        <a:alpha val="43137"/>
                      </a:srgbClr>
                    </a:outerShdw>
                  </a:effectLst>
                  <a:latin typeface="맑은 고딕" pitchFamily="50" charset="-127"/>
                  <a:ea typeface="맑은 고딕" pitchFamily="50" charset="-127"/>
                </a:rPr>
                <a:t> </a:t>
              </a:r>
              <a:r>
                <a:rPr lang="en-US" altLang="ko-KR" sz="1600" b="1" dirty="0" smtClean="0">
                  <a:solidFill>
                    <a:srgbClr val="FF0000"/>
                  </a:solidFill>
                  <a:effectLst>
                    <a:outerShdw blurRad="38100" dist="38100" dir="2700000" algn="tl">
                      <a:srgbClr val="000000">
                        <a:alpha val="43137"/>
                      </a:srgbClr>
                    </a:outerShdw>
                  </a:effectLst>
                  <a:latin typeface="맑은 고딕" pitchFamily="50" charset="-127"/>
                  <a:ea typeface="맑은 고딕" pitchFamily="50" charset="-127"/>
                </a:rPr>
                <a:t>3 times </a:t>
              </a:r>
              <a:r>
                <a:rPr lang="ko-KR" altLang="en-US" sz="1300" b="1" dirty="0" smtClean="0">
                  <a:solidFill>
                    <a:schemeClr val="bg1"/>
                  </a:solidFill>
                  <a:effectLst>
                    <a:outerShdw blurRad="38100" dist="38100" dir="2700000" algn="tl">
                      <a:srgbClr val="000000">
                        <a:alpha val="43137"/>
                      </a:srgbClr>
                    </a:outerShdw>
                  </a:effectLst>
                  <a:latin typeface="맑은 고딕" pitchFamily="50" charset="-127"/>
                  <a:ea typeface="맑은 고딕" pitchFamily="50" charset="-127"/>
                </a:rPr>
                <a:t> </a:t>
              </a:r>
              <a:r>
                <a:rPr lang="en-US" altLang="ko-KR" sz="1300" b="1" dirty="0" smtClean="0">
                  <a:solidFill>
                    <a:schemeClr val="bg1"/>
                  </a:solidFill>
                  <a:effectLst>
                    <a:outerShdw blurRad="38100" dist="38100" dir="2700000" algn="tl">
                      <a:srgbClr val="000000">
                        <a:alpha val="43137"/>
                      </a:srgbClr>
                    </a:outerShdw>
                  </a:effectLst>
                  <a:latin typeface="맑은 고딕" pitchFamily="50" charset="-127"/>
                  <a:ea typeface="맑은 고딕" pitchFamily="50" charset="-127"/>
                </a:rPr>
                <a:t>number of channels</a:t>
              </a:r>
              <a:endParaRPr lang="ko-KR" altLang="en-US" sz="1300" b="1" dirty="0">
                <a:solidFill>
                  <a:schemeClr val="bg1"/>
                </a:solidFill>
                <a:effectLst>
                  <a:outerShdw blurRad="38100" dist="38100" dir="2700000" algn="tl">
                    <a:srgbClr val="000000">
                      <a:alpha val="43137"/>
                    </a:srgbClr>
                  </a:outerShdw>
                </a:effectLst>
                <a:latin typeface="맑은 고딕" pitchFamily="50" charset="-127"/>
                <a:ea typeface="맑은 고딕" pitchFamily="50" charset="-127"/>
              </a:endParaRPr>
            </a:p>
          </p:txBody>
        </p:sp>
        <p:sp>
          <p:nvSpPr>
            <p:cNvPr id="364" name="TextBox 363"/>
            <p:cNvSpPr txBox="1"/>
            <p:nvPr/>
          </p:nvSpPr>
          <p:spPr>
            <a:xfrm>
              <a:off x="6147750" y="1268760"/>
              <a:ext cx="2867708" cy="338554"/>
            </a:xfrm>
            <a:prstGeom prst="rect">
              <a:avLst/>
            </a:prstGeom>
            <a:noFill/>
          </p:spPr>
          <p:txBody>
            <a:bodyPr wrap="none" rtlCol="0">
              <a:spAutoFit/>
              <a:scene3d>
                <a:camera prst="orthographicFront"/>
                <a:lightRig rig="threePt" dir="t"/>
              </a:scene3d>
              <a:sp3d>
                <a:bevelB h="25400" prst="softRound"/>
              </a:sp3d>
            </a:bodyPr>
            <a:lstStyle/>
            <a:p>
              <a:r>
                <a:rPr lang="ko-KR" altLang="en-US" sz="1300" b="1" dirty="0" smtClean="0">
                  <a:solidFill>
                    <a:schemeClr val="bg1"/>
                  </a:solidFill>
                  <a:effectLst>
                    <a:outerShdw blurRad="38100" dist="38100" dir="2700000" algn="tl">
                      <a:srgbClr val="000000">
                        <a:alpha val="43137"/>
                      </a:srgbClr>
                    </a:outerShdw>
                  </a:effectLst>
                  <a:latin typeface="맑은 고딕" pitchFamily="50" charset="-127"/>
                  <a:ea typeface="맑은 고딕" pitchFamily="50" charset="-127"/>
                </a:rPr>
                <a:t> </a:t>
              </a:r>
              <a:r>
                <a:rPr lang="en-US" altLang="ko-KR" sz="1600" b="1" dirty="0" smtClean="0">
                  <a:solidFill>
                    <a:srgbClr val="FF0000"/>
                  </a:solidFill>
                  <a:effectLst>
                    <a:outerShdw blurRad="38100" dist="38100" dir="2700000" algn="tl">
                      <a:srgbClr val="000000">
                        <a:alpha val="43137"/>
                      </a:srgbClr>
                    </a:outerShdw>
                  </a:effectLst>
                  <a:latin typeface="맑은 고딕" pitchFamily="50" charset="-127"/>
                  <a:ea typeface="맑은 고딕" pitchFamily="50" charset="-127"/>
                </a:rPr>
                <a:t>3.5 times </a:t>
              </a:r>
              <a:r>
                <a:rPr lang="ko-KR" altLang="en-US" sz="1300" b="1" dirty="0" smtClean="0">
                  <a:solidFill>
                    <a:schemeClr val="bg1"/>
                  </a:solidFill>
                  <a:effectLst>
                    <a:outerShdw blurRad="38100" dist="38100" dir="2700000" algn="tl">
                      <a:srgbClr val="000000">
                        <a:alpha val="43137"/>
                      </a:srgbClr>
                    </a:outerShdw>
                  </a:effectLst>
                  <a:latin typeface="맑은 고딕" pitchFamily="50" charset="-127"/>
                  <a:ea typeface="맑은 고딕" pitchFamily="50" charset="-127"/>
                </a:rPr>
                <a:t> </a:t>
              </a:r>
              <a:r>
                <a:rPr lang="en-US" altLang="ko-KR" sz="1300" b="1" dirty="0" smtClean="0">
                  <a:solidFill>
                    <a:schemeClr val="bg1"/>
                  </a:solidFill>
                  <a:effectLst>
                    <a:outerShdw blurRad="38100" dist="38100" dir="2700000" algn="tl">
                      <a:srgbClr val="000000">
                        <a:alpha val="43137"/>
                      </a:srgbClr>
                    </a:outerShdw>
                  </a:effectLst>
                  <a:latin typeface="맑은 고딕" pitchFamily="50" charset="-127"/>
                  <a:ea typeface="맑은 고딕" pitchFamily="50" charset="-127"/>
                </a:rPr>
                <a:t>number of products</a:t>
              </a:r>
              <a:endParaRPr lang="ko-KR" altLang="en-US" sz="1300" b="1" dirty="0">
                <a:solidFill>
                  <a:schemeClr val="bg1"/>
                </a:solidFill>
                <a:effectLst>
                  <a:outerShdw blurRad="38100" dist="38100" dir="2700000" algn="tl">
                    <a:srgbClr val="000000">
                      <a:alpha val="43137"/>
                    </a:srgbClr>
                  </a:outerShdw>
                </a:effectLst>
                <a:latin typeface="맑은 고딕" pitchFamily="50" charset="-127"/>
                <a:ea typeface="맑은 고딕" pitchFamily="50" charset="-127"/>
              </a:endParaRPr>
            </a:p>
          </p:txBody>
        </p:sp>
        <p:sp>
          <p:nvSpPr>
            <p:cNvPr id="365" name="TextBox 364"/>
            <p:cNvSpPr txBox="1"/>
            <p:nvPr/>
          </p:nvSpPr>
          <p:spPr>
            <a:xfrm>
              <a:off x="6156176" y="5126995"/>
              <a:ext cx="2808312" cy="246221"/>
            </a:xfrm>
            <a:prstGeom prst="rect">
              <a:avLst/>
            </a:prstGeom>
            <a:noFill/>
          </p:spPr>
          <p:txBody>
            <a:bodyPr wrap="square" rtlCol="0">
              <a:spAutoFit/>
            </a:bodyPr>
            <a:lstStyle/>
            <a:p>
              <a:pPr algn="ctr">
                <a:lnSpc>
                  <a:spcPts val="1200"/>
                </a:lnSpc>
              </a:pPr>
              <a:r>
                <a:rPr lang="en-US" altLang="ko-KR" sz="1100" b="1" dirty="0" smtClean="0">
                  <a:solidFill>
                    <a:srgbClr val="7030A0"/>
                  </a:solidFill>
                  <a:latin typeface="맑은 고딕" pitchFamily="50" charset="-127"/>
                  <a:ea typeface="맑은 고딕" pitchFamily="50" charset="-127"/>
                </a:rPr>
                <a:t>Surface information</a:t>
              </a:r>
              <a:r>
                <a:rPr lang="en-US" altLang="ko-KR" sz="1400" b="1" dirty="0" smtClean="0">
                  <a:solidFill>
                    <a:srgbClr val="7030A0"/>
                  </a:solidFill>
                  <a:latin typeface="맑은 고딕" pitchFamily="50" charset="-127"/>
                  <a:ea typeface="맑은 고딕" pitchFamily="50" charset="-127"/>
                </a:rPr>
                <a:t>(3</a:t>
              </a:r>
              <a:r>
                <a:rPr lang="en-US" altLang="ko-KR" sz="1400" b="1" dirty="0" smtClean="0">
                  <a:solidFill>
                    <a:srgbClr val="7030A0"/>
                  </a:solidFill>
                  <a:latin typeface="맑은 고딕" pitchFamily="50" charset="-127"/>
                  <a:ea typeface="맑은 고딕" pitchFamily="50" charset="-127"/>
                  <a:sym typeface="Wingdings" pitchFamily="2" charset="2"/>
                </a:rPr>
                <a:t>11</a:t>
              </a:r>
              <a:r>
                <a:rPr lang="en-US" altLang="ko-KR" sz="1400" b="1" dirty="0" smtClean="0">
                  <a:solidFill>
                    <a:srgbClr val="7030A0"/>
                  </a:solidFill>
                  <a:latin typeface="맑은 고딕" pitchFamily="50" charset="-127"/>
                  <a:ea typeface="맑은 고딕" pitchFamily="50" charset="-127"/>
                </a:rPr>
                <a:t>)</a:t>
              </a:r>
              <a:endParaRPr lang="ko-KR" altLang="en-US" sz="1400" b="1" dirty="0">
                <a:solidFill>
                  <a:srgbClr val="7030A0"/>
                </a:solidFill>
                <a:latin typeface="맑은 고딕" pitchFamily="50" charset="-127"/>
                <a:ea typeface="맑은 고딕" pitchFamily="50" charset="-127"/>
              </a:endParaRPr>
            </a:p>
          </p:txBody>
        </p:sp>
      </p:grpSp>
    </p:spTree>
    <p:extLst>
      <p:ext uri="{BB962C8B-B14F-4D97-AF65-F5344CB8AC3E}">
        <p14:creationId xmlns="" xmlns:p14="http://schemas.microsoft.com/office/powerpoint/2010/main" val="1222420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6"/>
          <p:cNvSpPr>
            <a:spLocks noChangeArrowheads="1"/>
          </p:cNvSpPr>
          <p:nvPr/>
        </p:nvSpPr>
        <p:spPr bwMode="auto">
          <a:xfrm>
            <a:off x="100014" y="1071546"/>
            <a:ext cx="4073525" cy="3574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42900" lvl="2" indent="-342900" latinLnBrk="0">
              <a:lnSpc>
                <a:spcPts val="2600"/>
              </a:lnSpc>
              <a:spcBef>
                <a:spcPct val="20000"/>
              </a:spcBef>
              <a:buFont typeface="Wingdings" pitchFamily="2" charset="2"/>
              <a:buChar char="u"/>
            </a:pPr>
            <a:r>
              <a:rPr lang="en-US" altLang="ko-KR" b="1" dirty="0">
                <a:solidFill>
                  <a:schemeClr val="bg1"/>
                </a:solidFill>
                <a:latin typeface="Arial Unicode MS" pitchFamily="50" charset="-127"/>
                <a:ea typeface="Arial Unicode MS" pitchFamily="50" charset="-127"/>
                <a:cs typeface="Arial" pitchFamily="34" charset="0"/>
              </a:rPr>
              <a:t>Ground System development and </a:t>
            </a:r>
            <a:r>
              <a:rPr lang="en-US" altLang="ko-KR" b="1" dirty="0" smtClean="0">
                <a:solidFill>
                  <a:schemeClr val="bg1"/>
                </a:solidFill>
                <a:latin typeface="Arial Unicode MS" pitchFamily="50" charset="-127"/>
                <a:ea typeface="Arial Unicode MS" pitchFamily="50" charset="-127"/>
                <a:cs typeface="Arial" pitchFamily="34" charset="0"/>
              </a:rPr>
              <a:t>Construction for GeoKOMPSAT-2A</a:t>
            </a:r>
            <a:endParaRPr lang="en-US" altLang="ko-KR" b="1" dirty="0">
              <a:solidFill>
                <a:schemeClr val="bg1"/>
              </a:solidFill>
              <a:latin typeface="Arial Unicode MS" pitchFamily="50" charset="-127"/>
              <a:ea typeface="Arial Unicode MS" pitchFamily="50" charset="-127"/>
              <a:cs typeface="Arial" pitchFamily="34" charset="0"/>
            </a:endParaRPr>
          </a:p>
          <a:p>
            <a:pPr marL="179388" lvl="2" indent="-179388" latinLnBrk="0">
              <a:lnSpc>
                <a:spcPts val="2600"/>
              </a:lnSpc>
              <a:spcBef>
                <a:spcPct val="20000"/>
              </a:spcBef>
              <a:buFontTx/>
              <a:buChar char="-"/>
            </a:pPr>
            <a:r>
              <a:rPr lang="en-US" altLang="ko-KR" sz="1600" dirty="0" smtClean="0">
                <a:solidFill>
                  <a:schemeClr val="bg1"/>
                </a:solidFill>
                <a:latin typeface="Arial Unicode MS" pitchFamily="50" charset="-127"/>
                <a:ea typeface="Arial Unicode MS" pitchFamily="50" charset="-127"/>
                <a:cs typeface="Arial" pitchFamily="34" charset="0"/>
              </a:rPr>
              <a:t>Receiving</a:t>
            </a:r>
            <a:r>
              <a:rPr lang="en-US" altLang="ko-KR" sz="1600" dirty="0">
                <a:solidFill>
                  <a:schemeClr val="bg1"/>
                </a:solidFill>
                <a:latin typeface="Arial Unicode MS" pitchFamily="50" charset="-127"/>
                <a:ea typeface="Arial Unicode MS" pitchFamily="50" charset="-127"/>
                <a:cs typeface="Arial" pitchFamily="34" charset="0"/>
              </a:rPr>
              <a:t>, Processing, analysis and Archiving service of meteorological and space weather data</a:t>
            </a:r>
          </a:p>
          <a:p>
            <a:pPr marL="179388" lvl="2" indent="-179388" latinLnBrk="0">
              <a:lnSpc>
                <a:spcPts val="2600"/>
              </a:lnSpc>
              <a:spcBef>
                <a:spcPct val="20000"/>
              </a:spcBef>
              <a:buFontTx/>
              <a:buChar char="-"/>
            </a:pPr>
            <a:r>
              <a:rPr lang="en-US" altLang="ko-KR" sz="1600" dirty="0" smtClean="0">
                <a:solidFill>
                  <a:schemeClr val="bg1"/>
                </a:solidFill>
                <a:latin typeface="Arial Unicode MS" pitchFamily="50" charset="-127"/>
                <a:ea typeface="Arial Unicode MS" pitchFamily="50" charset="-127"/>
                <a:cs typeface="Arial" pitchFamily="34" charset="0"/>
              </a:rPr>
              <a:t>Completion of data dissemination in 3 min. after acquisition of image scanning</a:t>
            </a:r>
          </a:p>
          <a:p>
            <a:pPr marL="179388" lvl="2" indent="-179388" latinLnBrk="0">
              <a:lnSpc>
                <a:spcPts val="2600"/>
              </a:lnSpc>
              <a:spcBef>
                <a:spcPct val="20000"/>
              </a:spcBef>
              <a:buFontTx/>
              <a:buChar char="-"/>
            </a:pPr>
            <a:r>
              <a:rPr lang="en-US" altLang="ko-KR" sz="1600" dirty="0" smtClean="0">
                <a:solidFill>
                  <a:schemeClr val="bg1"/>
                </a:solidFill>
                <a:latin typeface="Arial Unicode MS" pitchFamily="50" charset="-127"/>
                <a:ea typeface="Arial Unicode MS" pitchFamily="50" charset="-127"/>
                <a:cs typeface="Arial" pitchFamily="34" charset="0"/>
              </a:rPr>
              <a:t> Develop user-friendly data service system </a:t>
            </a:r>
            <a:endParaRPr lang="en-US" altLang="ko-KR" sz="1600" dirty="0">
              <a:solidFill>
                <a:schemeClr val="bg1"/>
              </a:solidFill>
              <a:latin typeface="Arial Unicode MS" pitchFamily="50" charset="-127"/>
              <a:ea typeface="Arial Unicode MS" pitchFamily="50" charset="-127"/>
              <a:cs typeface="Arial" pitchFamily="34" charset="0"/>
            </a:endParaRPr>
          </a:p>
        </p:txBody>
      </p:sp>
      <p:sp>
        <p:nvSpPr>
          <p:cNvPr id="6" name="Rectangle 6"/>
          <p:cNvSpPr>
            <a:spLocks noChangeArrowheads="1"/>
          </p:cNvSpPr>
          <p:nvPr/>
        </p:nvSpPr>
        <p:spPr bwMode="auto">
          <a:xfrm>
            <a:off x="33338" y="5694154"/>
            <a:ext cx="8753504" cy="728726"/>
          </a:xfrm>
          <a:prstGeom prst="rect">
            <a:avLst/>
          </a:prstGeom>
          <a:noFill/>
          <a:ln w="9525">
            <a:noFill/>
            <a:miter lim="800000"/>
            <a:headEnd/>
            <a:tailEnd/>
          </a:ln>
        </p:spPr>
        <p:txBody>
          <a:bodyPr wrap="square">
            <a:spAutoFit/>
          </a:bodyPr>
          <a:lstStyle/>
          <a:p>
            <a:pPr marL="714375" lvl="2" indent="-257175" latinLnBrk="0">
              <a:lnSpc>
                <a:spcPts val="2600"/>
              </a:lnSpc>
              <a:spcBef>
                <a:spcPct val="20000"/>
              </a:spcBef>
              <a:defRPr/>
            </a:pPr>
            <a:r>
              <a:rPr lang="en-US" altLang="ko-KR" sz="1700" b="1" dirty="0">
                <a:solidFill>
                  <a:schemeClr val="accent6">
                    <a:lumMod val="60000"/>
                    <a:lumOff val="40000"/>
                  </a:schemeClr>
                </a:solidFill>
                <a:latin typeface="Arial Unicode MS" pitchFamily="50" charset="-127"/>
                <a:ea typeface="Arial Unicode MS" pitchFamily="50" charset="-127"/>
                <a:cs typeface="Arial" pitchFamily="34" charset="0"/>
                <a:sym typeface="Wingdings" pitchFamily="2" charset="2"/>
              </a:rPr>
              <a:t> Preliminary study </a:t>
            </a:r>
            <a:r>
              <a:rPr lang="en-US" altLang="ko-KR" sz="1700" b="1" dirty="0" smtClean="0">
                <a:solidFill>
                  <a:schemeClr val="accent6">
                    <a:lumMod val="60000"/>
                    <a:lumOff val="40000"/>
                  </a:schemeClr>
                </a:solidFill>
                <a:latin typeface="Arial Unicode MS" pitchFamily="50" charset="-127"/>
                <a:ea typeface="Arial Unicode MS" pitchFamily="50" charset="-127"/>
                <a:cs typeface="Arial" pitchFamily="34" charset="0"/>
                <a:sym typeface="Wingdings" pitchFamily="2" charset="2"/>
              </a:rPr>
              <a:t>in 2011,  Foundation design in 2</a:t>
            </a:r>
            <a:r>
              <a:rPr lang="en-US" altLang="ko-KR" sz="1700" b="1" dirty="0" smtClean="0">
                <a:solidFill>
                  <a:schemeClr val="accent6">
                    <a:lumMod val="60000"/>
                    <a:lumOff val="40000"/>
                  </a:schemeClr>
                </a:solidFill>
                <a:latin typeface="Arial Unicode MS" pitchFamily="50" charset="-127"/>
                <a:ea typeface="Arial Unicode MS" pitchFamily="50" charset="-127"/>
                <a:cs typeface="Arial" pitchFamily="34" charset="0"/>
              </a:rPr>
              <a:t>012 and Operation techniques study(on going) in 2013 </a:t>
            </a:r>
            <a:r>
              <a:rPr lang="en-US" altLang="ko-KR" sz="1700" b="1" dirty="0" smtClean="0">
                <a:solidFill>
                  <a:schemeClr val="accent6">
                    <a:lumMod val="60000"/>
                    <a:lumOff val="40000"/>
                  </a:schemeClr>
                </a:solidFill>
                <a:latin typeface="Arial Unicode MS" pitchFamily="50" charset="-127"/>
                <a:ea typeface="Arial Unicode MS" pitchFamily="50" charset="-127"/>
                <a:cs typeface="Arial" pitchFamily="34" charset="0"/>
                <a:sym typeface="Wingdings" pitchFamily="2" charset="2"/>
              </a:rPr>
              <a:t>for ground system development</a:t>
            </a:r>
            <a:endParaRPr lang="ko-KR" altLang="en-US" sz="1700" b="1" dirty="0">
              <a:solidFill>
                <a:schemeClr val="accent6">
                  <a:lumMod val="60000"/>
                  <a:lumOff val="40000"/>
                </a:schemeClr>
              </a:solidFill>
              <a:latin typeface="Arial Unicode MS" pitchFamily="50" charset="-127"/>
              <a:ea typeface="Arial Unicode MS" pitchFamily="50" charset="-127"/>
              <a:cs typeface="Arial" pitchFamily="34" charset="0"/>
            </a:endParaRPr>
          </a:p>
        </p:txBody>
      </p:sp>
      <p:sp>
        <p:nvSpPr>
          <p:cNvPr id="25" name="Rectangle 2"/>
          <p:cNvSpPr>
            <a:spLocks/>
          </p:cNvSpPr>
          <p:nvPr/>
        </p:nvSpPr>
        <p:spPr bwMode="auto">
          <a:xfrm>
            <a:off x="111600" y="190800"/>
            <a:ext cx="5832648" cy="420624"/>
          </a:xfrm>
          <a:prstGeom prst="rect">
            <a:avLst/>
          </a:prstGeom>
          <a:noFill/>
          <a:ln w="12700">
            <a:noFill/>
            <a:miter lim="800000"/>
            <a:headEnd/>
            <a:tailEnd/>
          </a:ln>
        </p:spPr>
        <p:txBody>
          <a:bodyPr lIns="0" tIns="0" rIns="0" bIns="0" anchor="ctr"/>
          <a:lstStyle/>
          <a:p>
            <a:pPr latinLnBrk="0"/>
            <a:r>
              <a:rPr kumimoji="0" lang="en-US" altLang="ko-KR" sz="2800" b="1" dirty="0" smtClean="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rPr>
              <a:t>Ground Segment </a:t>
            </a:r>
            <a:endParaRPr kumimoji="0" lang="en-US" altLang="ko-KR" sz="2800" b="1" dirty="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endParaRPr>
          </a:p>
        </p:txBody>
      </p:sp>
      <p:grpSp>
        <p:nvGrpSpPr>
          <p:cNvPr id="2" name="그룹 1"/>
          <p:cNvGrpSpPr/>
          <p:nvPr/>
        </p:nvGrpSpPr>
        <p:grpSpPr>
          <a:xfrm>
            <a:off x="4139953" y="1124744"/>
            <a:ext cx="4752975" cy="4319588"/>
            <a:chOff x="4139952" y="1412776"/>
            <a:chExt cx="4752975" cy="4319588"/>
          </a:xfrm>
          <a:effectLst>
            <a:outerShdw blurRad="50800" dist="38100" dir="5400000" algn="t" rotWithShape="0">
              <a:prstClr val="black">
                <a:alpha val="40000"/>
              </a:prstClr>
            </a:outerShdw>
          </a:effectLst>
        </p:grpSpPr>
        <p:pic>
          <p:nvPicPr>
            <p:cNvPr id="11269" name="_x88502576" descr="EMB00000f643ddd"/>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39952" y="1412776"/>
              <a:ext cx="4752975" cy="431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72" name="TextBox 7"/>
            <p:cNvSpPr txBox="1">
              <a:spLocks noChangeArrowheads="1"/>
            </p:cNvSpPr>
            <p:nvPr/>
          </p:nvSpPr>
          <p:spPr bwMode="auto">
            <a:xfrm>
              <a:off x="4306888" y="1439863"/>
              <a:ext cx="1793875" cy="2603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1100">
                  <a:solidFill>
                    <a:srgbClr val="0070C0"/>
                  </a:solidFill>
                  <a:latin typeface="HY울릉도M" pitchFamily="18" charset="-127"/>
                  <a:ea typeface="HY울릉도M" pitchFamily="18" charset="-127"/>
                </a:rPr>
                <a:t>Launched in 2010.6</a:t>
              </a:r>
              <a:endParaRPr lang="ko-KR" altLang="en-US" sz="1100">
                <a:solidFill>
                  <a:srgbClr val="0070C0"/>
                </a:solidFill>
                <a:latin typeface="HY울릉도M" pitchFamily="18" charset="-127"/>
                <a:ea typeface="HY울릉도M" pitchFamily="18" charset="-127"/>
              </a:endParaRPr>
            </a:p>
          </p:txBody>
        </p:sp>
        <p:sp>
          <p:nvSpPr>
            <p:cNvPr id="11273" name="TextBox 8"/>
            <p:cNvSpPr txBox="1">
              <a:spLocks noChangeArrowheads="1"/>
            </p:cNvSpPr>
            <p:nvPr/>
          </p:nvSpPr>
          <p:spPr bwMode="auto">
            <a:xfrm>
              <a:off x="4240213" y="4140200"/>
              <a:ext cx="963612" cy="5078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algn="ctr" eaLnBrk="1" hangingPunct="1"/>
              <a:r>
                <a:rPr lang="en-US" altLang="ko-KR" sz="900" dirty="0">
                  <a:latin typeface="HY울릉도M" pitchFamily="18" charset="-127"/>
                  <a:ea typeface="HY울릉도M" pitchFamily="18" charset="-127"/>
                </a:rPr>
                <a:t>COMS Ground Station</a:t>
              </a:r>
              <a:endParaRPr lang="ko-KR" altLang="en-US" sz="900" dirty="0">
                <a:latin typeface="HY울릉도M" pitchFamily="18" charset="-127"/>
                <a:ea typeface="HY울릉도M" pitchFamily="18" charset="-127"/>
              </a:endParaRPr>
            </a:p>
          </p:txBody>
        </p:sp>
        <p:sp>
          <p:nvSpPr>
            <p:cNvPr id="11275" name="TextBox 10"/>
            <p:cNvSpPr txBox="1">
              <a:spLocks noChangeArrowheads="1"/>
            </p:cNvSpPr>
            <p:nvPr/>
          </p:nvSpPr>
          <p:spPr bwMode="auto">
            <a:xfrm>
              <a:off x="6699250" y="1601788"/>
              <a:ext cx="796925" cy="9239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endParaRPr lang="en-US" altLang="ko-KR" sz="900">
                <a:latin typeface="HY울릉도M" pitchFamily="18" charset="-127"/>
                <a:ea typeface="HY울릉도M" pitchFamily="18" charset="-127"/>
              </a:endParaRPr>
            </a:p>
            <a:p>
              <a:pPr eaLnBrk="1" hangingPunct="1"/>
              <a:endParaRPr lang="en-US" altLang="ko-KR" sz="900">
                <a:latin typeface="HY울릉도M" pitchFamily="18" charset="-127"/>
                <a:ea typeface="HY울릉도M" pitchFamily="18" charset="-127"/>
              </a:endParaRPr>
            </a:p>
            <a:p>
              <a:pPr eaLnBrk="1" hangingPunct="1"/>
              <a:endParaRPr lang="en-US" altLang="ko-KR" sz="900">
                <a:latin typeface="HY울릉도M" pitchFamily="18" charset="-127"/>
                <a:ea typeface="HY울릉도M" pitchFamily="18" charset="-127"/>
              </a:endParaRPr>
            </a:p>
            <a:p>
              <a:pPr eaLnBrk="1" hangingPunct="1"/>
              <a:endParaRPr lang="en-US" altLang="ko-KR" sz="900">
                <a:latin typeface="HY울릉도M" pitchFamily="18" charset="-127"/>
                <a:ea typeface="HY울릉도M" pitchFamily="18" charset="-127"/>
              </a:endParaRPr>
            </a:p>
            <a:p>
              <a:pPr eaLnBrk="1" hangingPunct="1"/>
              <a:endParaRPr lang="en-US" altLang="ko-KR" sz="900">
                <a:latin typeface="HY울릉도M" pitchFamily="18" charset="-127"/>
                <a:ea typeface="HY울릉도M" pitchFamily="18" charset="-127"/>
              </a:endParaRPr>
            </a:p>
            <a:p>
              <a:pPr eaLnBrk="1" hangingPunct="1"/>
              <a:endParaRPr lang="ko-KR" altLang="en-US" sz="900">
                <a:latin typeface="HY울릉도M" pitchFamily="18" charset="-127"/>
                <a:ea typeface="HY울릉도M" pitchFamily="18" charset="-127"/>
              </a:endParaRPr>
            </a:p>
          </p:txBody>
        </p:sp>
        <p:sp>
          <p:nvSpPr>
            <p:cNvPr id="11276" name="TextBox 11"/>
            <p:cNvSpPr txBox="1">
              <a:spLocks noChangeArrowheads="1"/>
            </p:cNvSpPr>
            <p:nvPr/>
          </p:nvSpPr>
          <p:spPr bwMode="auto">
            <a:xfrm>
              <a:off x="4248150" y="4464050"/>
              <a:ext cx="1764010" cy="23083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900">
                  <a:solidFill>
                    <a:srgbClr val="0070C0"/>
                  </a:solidFill>
                  <a:latin typeface="HY울릉도M" pitchFamily="18" charset="-127"/>
                  <a:ea typeface="HY울릉도M" pitchFamily="18" charset="-127"/>
                </a:rPr>
                <a:t>Constructed in 2009.4</a:t>
              </a:r>
              <a:endParaRPr lang="ko-KR" altLang="en-US" sz="900">
                <a:solidFill>
                  <a:srgbClr val="0070C0"/>
                </a:solidFill>
                <a:latin typeface="HY울릉도M" pitchFamily="18" charset="-127"/>
                <a:ea typeface="HY울릉도M" pitchFamily="18" charset="-127"/>
              </a:endParaRPr>
            </a:p>
          </p:txBody>
        </p:sp>
        <p:sp>
          <p:nvSpPr>
            <p:cNvPr id="11277" name="TextBox 12"/>
            <p:cNvSpPr txBox="1">
              <a:spLocks noChangeArrowheads="1"/>
            </p:cNvSpPr>
            <p:nvPr/>
          </p:nvSpPr>
          <p:spPr bwMode="auto">
            <a:xfrm>
              <a:off x="7031037" y="4464050"/>
              <a:ext cx="1861889" cy="23083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900" dirty="0">
                  <a:solidFill>
                    <a:srgbClr val="0070C0"/>
                  </a:solidFill>
                  <a:latin typeface="HY울릉도M" pitchFamily="18" charset="-127"/>
                  <a:ea typeface="HY울릉도M" pitchFamily="18" charset="-127"/>
                </a:rPr>
                <a:t>Being Constructed in 2016</a:t>
              </a:r>
              <a:endParaRPr lang="ko-KR" altLang="en-US" sz="900" dirty="0">
                <a:solidFill>
                  <a:srgbClr val="0070C0"/>
                </a:solidFill>
                <a:latin typeface="HY울릉도M" pitchFamily="18" charset="-127"/>
                <a:ea typeface="HY울릉도M" pitchFamily="18" charset="-127"/>
              </a:endParaRPr>
            </a:p>
          </p:txBody>
        </p:sp>
        <p:sp>
          <p:nvSpPr>
            <p:cNvPr id="11278" name="TextBox 13"/>
            <p:cNvSpPr txBox="1">
              <a:spLocks noChangeArrowheads="1"/>
            </p:cNvSpPr>
            <p:nvPr/>
          </p:nvSpPr>
          <p:spPr bwMode="auto">
            <a:xfrm>
              <a:off x="6565900" y="1695450"/>
              <a:ext cx="1174452"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900" dirty="0">
                  <a:latin typeface="HY울릉도M" pitchFamily="18" charset="-127"/>
                  <a:ea typeface="HY울릉도M" pitchFamily="18" charset="-127"/>
                </a:rPr>
                <a:t>Meteorological Instruments</a:t>
              </a:r>
            </a:p>
            <a:p>
              <a:pPr eaLnBrk="1" hangingPunct="1"/>
              <a:r>
                <a:rPr lang="en-US" altLang="ko-KR" sz="900" dirty="0">
                  <a:latin typeface="HY울릉도M" pitchFamily="18" charset="-127"/>
                  <a:ea typeface="HY울릉도M" pitchFamily="18" charset="-127"/>
                </a:rPr>
                <a:t>(Advanced Spatial, temporal resolution) </a:t>
              </a:r>
              <a:endParaRPr lang="ko-KR" altLang="en-US" sz="900" dirty="0">
                <a:latin typeface="HY울릉도M" pitchFamily="18" charset="-127"/>
                <a:ea typeface="HY울릉도M" pitchFamily="18" charset="-127"/>
              </a:endParaRPr>
            </a:p>
          </p:txBody>
        </p:sp>
        <p:sp>
          <p:nvSpPr>
            <p:cNvPr id="11279" name="TextBox 14"/>
            <p:cNvSpPr txBox="1">
              <a:spLocks noChangeArrowheads="1"/>
            </p:cNvSpPr>
            <p:nvPr/>
          </p:nvSpPr>
          <p:spPr bwMode="auto">
            <a:xfrm>
              <a:off x="4970462" y="5445125"/>
              <a:ext cx="3201937" cy="26161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1100">
                  <a:solidFill>
                    <a:srgbClr val="0070C0"/>
                  </a:solidFill>
                  <a:latin typeface="HY울릉도M" pitchFamily="18" charset="-127"/>
                  <a:ea typeface="HY울릉도M" pitchFamily="18" charset="-127"/>
                </a:rPr>
                <a:t>National Meteorological Satellite Center</a:t>
              </a:r>
              <a:endParaRPr lang="ko-KR" altLang="en-US" sz="1100">
                <a:solidFill>
                  <a:srgbClr val="0070C0"/>
                </a:solidFill>
                <a:latin typeface="HY울릉도M" pitchFamily="18" charset="-127"/>
                <a:ea typeface="HY울릉도M" pitchFamily="18" charset="-127"/>
              </a:endParaRPr>
            </a:p>
          </p:txBody>
        </p:sp>
        <p:sp>
          <p:nvSpPr>
            <p:cNvPr id="11280" name="TextBox 15"/>
            <p:cNvSpPr txBox="1">
              <a:spLocks noChangeArrowheads="1"/>
            </p:cNvSpPr>
            <p:nvPr/>
          </p:nvSpPr>
          <p:spPr bwMode="auto">
            <a:xfrm>
              <a:off x="4332288" y="2276475"/>
              <a:ext cx="1177925" cy="2317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algn="ctr" eaLnBrk="1" hangingPunct="1"/>
              <a:r>
                <a:rPr lang="en-US" altLang="ko-KR" sz="900">
                  <a:latin typeface="HY울릉도M" pitchFamily="18" charset="-127"/>
                  <a:ea typeface="HY울릉도M" pitchFamily="18" charset="-127"/>
                </a:rPr>
                <a:t>COMS</a:t>
              </a:r>
              <a:endParaRPr lang="ko-KR" altLang="en-US" sz="900">
                <a:latin typeface="HY울릉도M" pitchFamily="18" charset="-127"/>
                <a:ea typeface="HY울릉도M" pitchFamily="18" charset="-127"/>
              </a:endParaRPr>
            </a:p>
          </p:txBody>
        </p:sp>
        <p:sp>
          <p:nvSpPr>
            <p:cNvPr id="11281" name="TextBox 16"/>
            <p:cNvSpPr txBox="1">
              <a:spLocks noChangeArrowheads="1"/>
            </p:cNvSpPr>
            <p:nvPr/>
          </p:nvSpPr>
          <p:spPr bwMode="auto">
            <a:xfrm>
              <a:off x="7448550" y="2276475"/>
              <a:ext cx="1338292" cy="23083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algn="ctr" eaLnBrk="1" hangingPunct="1"/>
              <a:r>
                <a:rPr lang="en-US" altLang="ko-KR" sz="900" dirty="0" smtClean="0">
                  <a:latin typeface="HY울릉도M" pitchFamily="18" charset="-127"/>
                  <a:ea typeface="HY울릉도M" pitchFamily="18" charset="-127"/>
                </a:rPr>
                <a:t>GEO-KOMPSAT-2A</a:t>
              </a:r>
              <a:endParaRPr lang="ko-KR" altLang="en-US" sz="900" dirty="0">
                <a:latin typeface="HY울릉도M" pitchFamily="18" charset="-127"/>
                <a:ea typeface="HY울릉도M" pitchFamily="18" charset="-127"/>
              </a:endParaRPr>
            </a:p>
          </p:txBody>
        </p:sp>
        <p:sp>
          <p:nvSpPr>
            <p:cNvPr id="11282" name="TextBox 17"/>
            <p:cNvSpPr txBox="1">
              <a:spLocks noChangeArrowheads="1"/>
            </p:cNvSpPr>
            <p:nvPr/>
          </p:nvSpPr>
          <p:spPr bwMode="auto">
            <a:xfrm>
              <a:off x="5511651" y="1700213"/>
              <a:ext cx="788541" cy="7858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endParaRPr lang="en-US" altLang="ko-KR" sz="900">
                <a:latin typeface="HY울릉도M" pitchFamily="18" charset="-127"/>
                <a:ea typeface="HY울릉도M" pitchFamily="18" charset="-127"/>
              </a:endParaRPr>
            </a:p>
            <a:p>
              <a:pPr eaLnBrk="1" hangingPunct="1"/>
              <a:endParaRPr lang="en-US" altLang="ko-KR" sz="900">
                <a:latin typeface="HY울릉도M" pitchFamily="18" charset="-127"/>
                <a:ea typeface="HY울릉도M" pitchFamily="18" charset="-127"/>
              </a:endParaRPr>
            </a:p>
            <a:p>
              <a:pPr eaLnBrk="1" hangingPunct="1"/>
              <a:endParaRPr lang="en-US" altLang="ko-KR" sz="900">
                <a:latin typeface="HY울릉도M" pitchFamily="18" charset="-127"/>
                <a:ea typeface="HY울릉도M" pitchFamily="18" charset="-127"/>
              </a:endParaRPr>
            </a:p>
            <a:p>
              <a:pPr eaLnBrk="1" hangingPunct="1"/>
              <a:endParaRPr lang="en-US" altLang="ko-KR" sz="900">
                <a:latin typeface="HY울릉도M" pitchFamily="18" charset="-127"/>
                <a:ea typeface="HY울릉도M" pitchFamily="18" charset="-127"/>
              </a:endParaRPr>
            </a:p>
            <a:p>
              <a:pPr eaLnBrk="1" hangingPunct="1"/>
              <a:endParaRPr lang="en-US" altLang="ko-KR" sz="900">
                <a:latin typeface="HY울릉도M" pitchFamily="18" charset="-127"/>
                <a:ea typeface="HY울릉도M" pitchFamily="18" charset="-127"/>
              </a:endParaRPr>
            </a:p>
          </p:txBody>
        </p:sp>
        <p:sp>
          <p:nvSpPr>
            <p:cNvPr id="11283" name="TextBox 18"/>
            <p:cNvSpPr txBox="1">
              <a:spLocks noChangeArrowheads="1"/>
            </p:cNvSpPr>
            <p:nvPr/>
          </p:nvSpPr>
          <p:spPr bwMode="auto">
            <a:xfrm>
              <a:off x="5473229" y="1701800"/>
              <a:ext cx="1042987"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900" dirty="0">
                  <a:latin typeface="HY울릉도M" pitchFamily="18" charset="-127"/>
                  <a:ea typeface="HY울릉도M" pitchFamily="18" charset="-127"/>
                </a:rPr>
                <a:t>Communication, Ocean, Meteorological Instruments</a:t>
              </a:r>
              <a:endParaRPr lang="ko-KR" altLang="en-US" sz="900" dirty="0">
                <a:latin typeface="HY울릉도M" pitchFamily="18" charset="-127"/>
                <a:ea typeface="HY울릉도M" pitchFamily="18" charset="-127"/>
              </a:endParaRPr>
            </a:p>
          </p:txBody>
        </p:sp>
        <p:sp>
          <p:nvSpPr>
            <p:cNvPr id="11284" name="TextBox 19"/>
            <p:cNvSpPr txBox="1">
              <a:spLocks noChangeArrowheads="1"/>
            </p:cNvSpPr>
            <p:nvPr/>
          </p:nvSpPr>
          <p:spPr bwMode="auto">
            <a:xfrm>
              <a:off x="7231063" y="1439863"/>
              <a:ext cx="1555779" cy="26161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1100" dirty="0">
                  <a:solidFill>
                    <a:srgbClr val="0070C0"/>
                  </a:solidFill>
                  <a:latin typeface="HY울릉도M" pitchFamily="18" charset="-127"/>
                  <a:ea typeface="HY울릉도M" pitchFamily="18" charset="-127"/>
                </a:rPr>
                <a:t>Scheduled in 2017</a:t>
              </a:r>
              <a:endParaRPr lang="ko-KR" altLang="en-US" sz="1100" dirty="0">
                <a:solidFill>
                  <a:srgbClr val="0070C0"/>
                </a:solidFill>
                <a:latin typeface="HY울릉도M" pitchFamily="18" charset="-127"/>
                <a:ea typeface="HY울릉도M" pitchFamily="18" charset="-127"/>
              </a:endParaRPr>
            </a:p>
          </p:txBody>
        </p:sp>
        <p:sp>
          <p:nvSpPr>
            <p:cNvPr id="11285" name="TextBox 20"/>
            <p:cNvSpPr txBox="1">
              <a:spLocks noChangeArrowheads="1"/>
            </p:cNvSpPr>
            <p:nvPr/>
          </p:nvSpPr>
          <p:spPr bwMode="auto">
            <a:xfrm>
              <a:off x="5203825" y="3176588"/>
              <a:ext cx="636588" cy="13398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endParaRPr lang="en-US" altLang="ko-KR" sz="900" dirty="0">
                <a:latin typeface="Arial Unicode MS" pitchFamily="50" charset="-127"/>
                <a:ea typeface="Arial Unicode MS" pitchFamily="50" charset="-127"/>
              </a:endParaRPr>
            </a:p>
            <a:p>
              <a:pPr eaLnBrk="1" hangingPunct="1"/>
              <a:endParaRPr lang="en-US" altLang="ko-KR" sz="900" dirty="0">
                <a:latin typeface="Arial Unicode MS" pitchFamily="50" charset="-127"/>
                <a:ea typeface="Arial Unicode MS" pitchFamily="50" charset="-127"/>
              </a:endParaRPr>
            </a:p>
            <a:p>
              <a:pPr eaLnBrk="1" hangingPunct="1"/>
              <a:endParaRPr lang="en-US" altLang="ko-KR" sz="900" dirty="0">
                <a:latin typeface="Arial Unicode MS" pitchFamily="50" charset="-127"/>
                <a:ea typeface="Arial Unicode MS" pitchFamily="50" charset="-127"/>
              </a:endParaRPr>
            </a:p>
            <a:p>
              <a:pPr eaLnBrk="1" hangingPunct="1"/>
              <a:endParaRPr lang="en-US" altLang="ko-KR" sz="900" dirty="0">
                <a:latin typeface="Arial Unicode MS" pitchFamily="50" charset="-127"/>
                <a:ea typeface="Arial Unicode MS" pitchFamily="50" charset="-127"/>
              </a:endParaRPr>
            </a:p>
            <a:p>
              <a:pPr eaLnBrk="1" hangingPunct="1"/>
              <a:endParaRPr lang="en-US" altLang="ko-KR" sz="900" dirty="0">
                <a:latin typeface="Arial Unicode MS" pitchFamily="50" charset="-127"/>
                <a:ea typeface="Arial Unicode MS" pitchFamily="50" charset="-127"/>
              </a:endParaRPr>
            </a:p>
            <a:p>
              <a:pPr eaLnBrk="1" hangingPunct="1"/>
              <a:endParaRPr lang="en-US" altLang="ko-KR" sz="900" dirty="0">
                <a:latin typeface="Arial Unicode MS" pitchFamily="50" charset="-127"/>
                <a:ea typeface="Arial Unicode MS" pitchFamily="50" charset="-127"/>
              </a:endParaRPr>
            </a:p>
            <a:p>
              <a:pPr eaLnBrk="1" hangingPunct="1"/>
              <a:endParaRPr lang="en-US" altLang="ko-KR" sz="900" dirty="0">
                <a:latin typeface="Arial Unicode MS" pitchFamily="50" charset="-127"/>
                <a:ea typeface="Arial Unicode MS" pitchFamily="50" charset="-127"/>
              </a:endParaRPr>
            </a:p>
            <a:p>
              <a:pPr eaLnBrk="1" hangingPunct="1"/>
              <a:endParaRPr lang="en-US" altLang="ko-KR" sz="900" dirty="0">
                <a:latin typeface="Arial Unicode MS" pitchFamily="50" charset="-127"/>
                <a:ea typeface="Arial Unicode MS" pitchFamily="50" charset="-127"/>
              </a:endParaRPr>
            </a:p>
            <a:p>
              <a:pPr eaLnBrk="1" hangingPunct="1"/>
              <a:endParaRPr lang="ko-KR" altLang="en-US" sz="900" dirty="0">
                <a:latin typeface="Arial Unicode MS" pitchFamily="50" charset="-127"/>
                <a:ea typeface="Arial Unicode MS" pitchFamily="50" charset="-127"/>
              </a:endParaRPr>
            </a:p>
          </p:txBody>
        </p:sp>
        <p:sp>
          <p:nvSpPr>
            <p:cNvPr id="11286" name="TextBox 21"/>
            <p:cNvSpPr txBox="1">
              <a:spLocks noChangeArrowheads="1"/>
            </p:cNvSpPr>
            <p:nvPr/>
          </p:nvSpPr>
          <p:spPr bwMode="auto">
            <a:xfrm>
              <a:off x="5702300" y="2997200"/>
              <a:ext cx="2110060" cy="14763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endParaRPr lang="en-US" altLang="ko-KR" sz="900" dirty="0">
                <a:latin typeface="Arial Unicode MS" pitchFamily="50" charset="-127"/>
                <a:ea typeface="Arial Unicode MS" pitchFamily="50" charset="-127"/>
              </a:endParaRPr>
            </a:p>
            <a:p>
              <a:pPr eaLnBrk="1" hangingPunct="1"/>
              <a:endParaRPr lang="en-US" altLang="ko-KR" sz="900" dirty="0">
                <a:latin typeface="Arial Unicode MS" pitchFamily="50" charset="-127"/>
                <a:ea typeface="Arial Unicode MS" pitchFamily="50" charset="-127"/>
              </a:endParaRPr>
            </a:p>
            <a:p>
              <a:pPr eaLnBrk="1" hangingPunct="1"/>
              <a:endParaRPr lang="en-US" altLang="ko-KR" sz="900" dirty="0">
                <a:latin typeface="Arial Unicode MS" pitchFamily="50" charset="-127"/>
                <a:ea typeface="Arial Unicode MS" pitchFamily="50" charset="-127"/>
              </a:endParaRPr>
            </a:p>
            <a:p>
              <a:pPr eaLnBrk="1" hangingPunct="1"/>
              <a:endParaRPr lang="en-US" altLang="ko-KR" sz="900" dirty="0">
                <a:latin typeface="Arial Unicode MS" pitchFamily="50" charset="-127"/>
                <a:ea typeface="Arial Unicode MS" pitchFamily="50" charset="-127"/>
              </a:endParaRPr>
            </a:p>
            <a:p>
              <a:pPr eaLnBrk="1" hangingPunct="1"/>
              <a:endParaRPr lang="en-US" altLang="ko-KR" sz="900" dirty="0">
                <a:latin typeface="Arial Unicode MS" pitchFamily="50" charset="-127"/>
                <a:ea typeface="Arial Unicode MS" pitchFamily="50" charset="-127"/>
              </a:endParaRPr>
            </a:p>
            <a:p>
              <a:pPr eaLnBrk="1" hangingPunct="1"/>
              <a:endParaRPr lang="en-US" altLang="ko-KR" sz="900" dirty="0">
                <a:latin typeface="Arial Unicode MS" pitchFamily="50" charset="-127"/>
                <a:ea typeface="Arial Unicode MS" pitchFamily="50" charset="-127"/>
              </a:endParaRPr>
            </a:p>
            <a:p>
              <a:pPr eaLnBrk="1" hangingPunct="1"/>
              <a:endParaRPr lang="en-US" altLang="ko-KR" sz="900" dirty="0">
                <a:latin typeface="Arial Unicode MS" pitchFamily="50" charset="-127"/>
                <a:ea typeface="Arial Unicode MS" pitchFamily="50" charset="-127"/>
              </a:endParaRPr>
            </a:p>
            <a:p>
              <a:pPr eaLnBrk="1" hangingPunct="1"/>
              <a:endParaRPr lang="en-US" altLang="ko-KR" sz="900" dirty="0">
                <a:latin typeface="Arial Unicode MS" pitchFamily="50" charset="-127"/>
                <a:ea typeface="Arial Unicode MS" pitchFamily="50" charset="-127"/>
              </a:endParaRPr>
            </a:p>
            <a:p>
              <a:pPr eaLnBrk="1" hangingPunct="1"/>
              <a:endParaRPr lang="en-US" altLang="ko-KR" sz="900" dirty="0">
                <a:latin typeface="Arial Unicode MS" pitchFamily="50" charset="-127"/>
                <a:ea typeface="Arial Unicode MS" pitchFamily="50" charset="-127"/>
              </a:endParaRPr>
            </a:p>
            <a:p>
              <a:pPr eaLnBrk="1" hangingPunct="1"/>
              <a:endParaRPr lang="ko-KR" altLang="en-US" sz="900" dirty="0">
                <a:latin typeface="Arial Unicode MS" pitchFamily="50" charset="-127"/>
                <a:ea typeface="Arial Unicode MS" pitchFamily="50" charset="-127"/>
              </a:endParaRPr>
            </a:p>
          </p:txBody>
        </p:sp>
        <p:sp>
          <p:nvSpPr>
            <p:cNvPr id="23" name="오른쪽 화살표 22"/>
            <p:cNvSpPr/>
            <p:nvPr/>
          </p:nvSpPr>
          <p:spPr>
            <a:xfrm>
              <a:off x="5189538" y="3429000"/>
              <a:ext cx="2041525" cy="685800"/>
            </a:xfrm>
            <a:prstGeom prst="rightArrow">
              <a:avLst/>
            </a:prstGeom>
            <a:solidFill>
              <a:schemeClr val="accent5">
                <a:lumMod val="40000"/>
                <a:lumOff val="6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1288" name="TextBox 23"/>
            <p:cNvSpPr txBox="1">
              <a:spLocks noChangeArrowheads="1"/>
            </p:cNvSpPr>
            <p:nvPr/>
          </p:nvSpPr>
          <p:spPr bwMode="auto">
            <a:xfrm>
              <a:off x="5816600" y="3033713"/>
              <a:ext cx="1812925" cy="1477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171450" indent="-171450"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buFontTx/>
                <a:buChar char="-"/>
              </a:pPr>
              <a:r>
                <a:rPr lang="en-US" altLang="ko-KR" sz="900" dirty="0">
                  <a:latin typeface="HY울릉도M" pitchFamily="18" charset="-127"/>
                  <a:ea typeface="HY울릉도M" pitchFamily="18" charset="-127"/>
                </a:rPr>
                <a:t>Advanced processing performance</a:t>
              </a:r>
            </a:p>
            <a:p>
              <a:pPr eaLnBrk="1" hangingPunct="1">
                <a:buFontTx/>
                <a:buChar char="-"/>
              </a:pPr>
              <a:r>
                <a:rPr lang="en-US" altLang="ko-KR" sz="900" dirty="0">
                  <a:latin typeface="HY울릉도M" pitchFamily="18" charset="-127"/>
                  <a:ea typeface="HY울릉도M" pitchFamily="18" charset="-127"/>
                </a:rPr>
                <a:t>Applying the newest IT Technologies</a:t>
              </a:r>
            </a:p>
            <a:p>
              <a:pPr eaLnBrk="1" hangingPunct="1">
                <a:buFontTx/>
                <a:buChar char="-"/>
              </a:pPr>
              <a:r>
                <a:rPr lang="en-US" altLang="ko-KR" sz="900" dirty="0">
                  <a:latin typeface="HY울릉도M" pitchFamily="18" charset="-127"/>
                  <a:ea typeface="HY울릉도M" pitchFamily="18" charset="-127"/>
                </a:rPr>
                <a:t>Providing several service</a:t>
              </a:r>
            </a:p>
            <a:p>
              <a:pPr eaLnBrk="1" hangingPunct="1">
                <a:buFontTx/>
                <a:buChar char="-"/>
              </a:pPr>
              <a:r>
                <a:rPr lang="en-US" altLang="ko-KR" sz="900" dirty="0">
                  <a:latin typeface="HY울릉도M" pitchFamily="18" charset="-127"/>
                  <a:ea typeface="HY울릉도M" pitchFamily="18" charset="-127"/>
                </a:rPr>
                <a:t>Space Weather data processing system including control system</a:t>
              </a:r>
            </a:p>
            <a:p>
              <a:pPr eaLnBrk="1" hangingPunct="1">
                <a:buFontTx/>
                <a:buChar char="-"/>
              </a:pPr>
              <a:r>
                <a:rPr lang="en-US" altLang="ko-KR" sz="900" dirty="0">
                  <a:latin typeface="HY울릉도M" pitchFamily="18" charset="-127"/>
                  <a:ea typeface="HY울릉도M" pitchFamily="18" charset="-127"/>
                </a:rPr>
                <a:t>Creation of Satellite data hub</a:t>
              </a:r>
              <a:endParaRPr lang="ko-KR" altLang="en-US" sz="900" dirty="0">
                <a:latin typeface="HY울릉도M" pitchFamily="18" charset="-127"/>
                <a:ea typeface="HY울릉도M" pitchFamily="18" charset="-127"/>
              </a:endParaRPr>
            </a:p>
          </p:txBody>
        </p:sp>
        <p:sp>
          <p:nvSpPr>
            <p:cNvPr id="11274" name="TextBox 9"/>
            <p:cNvSpPr txBox="1">
              <a:spLocks noChangeArrowheads="1"/>
            </p:cNvSpPr>
            <p:nvPr/>
          </p:nvSpPr>
          <p:spPr bwMode="auto">
            <a:xfrm>
              <a:off x="7529512" y="4114800"/>
              <a:ext cx="1163637" cy="36933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algn="ctr" eaLnBrk="1" hangingPunct="1"/>
              <a:r>
                <a:rPr lang="en-US" altLang="ko-KR" sz="900" dirty="0">
                  <a:latin typeface="HY울릉도M" pitchFamily="18" charset="-127"/>
                  <a:ea typeface="HY울릉도M" pitchFamily="18" charset="-127"/>
                </a:rPr>
                <a:t>Follow-on Ground Station</a:t>
              </a:r>
              <a:endParaRPr lang="ko-KR" altLang="en-US" sz="900" dirty="0">
                <a:latin typeface="HY울릉도M" pitchFamily="18" charset="-127"/>
                <a:ea typeface="HY울릉도M" pitchFamily="18" charset="-127"/>
              </a:endParaRPr>
            </a:p>
          </p:txBody>
        </p:sp>
      </p:gr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dirty="0">
              <a:latin typeface="Arial Unicode MS" pitchFamily="50" charset="-127"/>
              <a:ea typeface="Arial Unicode MS" pitchFamily="50" charset="-127"/>
            </a:endParaRPr>
          </a:p>
        </p:txBody>
      </p:sp>
      <p:sp>
        <p:nvSpPr>
          <p:cNvPr id="47" name="AutoShape 5"/>
          <p:cNvSpPr>
            <a:spLocks noChangeArrowheads="1"/>
          </p:cNvSpPr>
          <p:nvPr/>
        </p:nvSpPr>
        <p:spPr bwMode="auto">
          <a:xfrm>
            <a:off x="142844" y="4181021"/>
            <a:ext cx="8893652" cy="2462692"/>
          </a:xfrm>
          <a:prstGeom prst="roundRect">
            <a:avLst>
              <a:gd name="adj" fmla="val 10053"/>
            </a:avLst>
          </a:prstGeom>
          <a:noFill/>
          <a:ln w="38100">
            <a:solidFill>
              <a:srgbClr val="C0504D"/>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Arial Unicode MS" pitchFamily="50" charset="-127"/>
              <a:ea typeface="Arial Unicode MS" pitchFamily="50" charset="-127"/>
            </a:endParaRPr>
          </a:p>
        </p:txBody>
      </p:sp>
      <p:sp>
        <p:nvSpPr>
          <p:cNvPr id="48" name="AutoShape 5"/>
          <p:cNvSpPr>
            <a:spLocks noChangeArrowheads="1"/>
          </p:cNvSpPr>
          <p:nvPr/>
        </p:nvSpPr>
        <p:spPr bwMode="auto">
          <a:xfrm>
            <a:off x="142844" y="1108778"/>
            <a:ext cx="5357850" cy="2732274"/>
          </a:xfrm>
          <a:prstGeom prst="roundRect">
            <a:avLst>
              <a:gd name="adj" fmla="val 10053"/>
            </a:avLst>
          </a:prstGeom>
          <a:noFill/>
          <a:ln w="38100">
            <a:solidFill>
              <a:srgbClr val="C0504D"/>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Arial Unicode MS" pitchFamily="50" charset="-127"/>
              <a:ea typeface="Arial Unicode MS" pitchFamily="50" charset="-127"/>
            </a:endParaRPr>
          </a:p>
        </p:txBody>
      </p:sp>
      <p:sp>
        <p:nvSpPr>
          <p:cNvPr id="49" name="Text Box 6"/>
          <p:cNvSpPr txBox="1">
            <a:spLocks noChangeArrowheads="1"/>
          </p:cNvSpPr>
          <p:nvPr/>
        </p:nvSpPr>
        <p:spPr bwMode="auto">
          <a:xfrm>
            <a:off x="1928794" y="908720"/>
            <a:ext cx="1872803" cy="400110"/>
          </a:xfrm>
          <a:prstGeom prst="rect">
            <a:avLst/>
          </a:prstGeom>
          <a:solidFill>
            <a:srgbClr val="F79646">
              <a:lumMod val="20000"/>
              <a:lumOff val="80000"/>
            </a:srgbClr>
          </a:solidFill>
          <a:ln w="28575">
            <a:solidFill>
              <a:srgbClr val="C0504D"/>
            </a:solid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smtClean="0">
                <a:ln>
                  <a:noFill/>
                </a:ln>
                <a:solidFill>
                  <a:srgbClr val="1F497D"/>
                </a:solidFill>
                <a:effectLst/>
                <a:uLnTx/>
                <a:uFillTx/>
                <a:latin typeface="Arial Unicode MS" pitchFamily="50" charset="-127"/>
                <a:ea typeface="Arial Unicode MS" pitchFamily="50" charset="-127"/>
              </a:rPr>
              <a:t>Outline</a:t>
            </a:r>
            <a:endParaRPr kumimoji="0" lang="ko-KR" altLang="en-US" sz="2000" b="1" i="0" u="none" strike="noStrike" kern="0" cap="none" spc="0" normalizeH="0" baseline="0" noProof="0" dirty="0">
              <a:ln>
                <a:noFill/>
              </a:ln>
              <a:solidFill>
                <a:srgbClr val="1F497D"/>
              </a:solidFill>
              <a:effectLst/>
              <a:uLnTx/>
              <a:uFillTx/>
              <a:latin typeface="Arial Unicode MS" pitchFamily="50" charset="-127"/>
              <a:ea typeface="Arial Unicode MS" pitchFamily="50" charset="-127"/>
            </a:endParaRPr>
          </a:p>
        </p:txBody>
      </p:sp>
      <p:pic>
        <p:nvPicPr>
          <p:cNvPr id="50" name="Picture 2"/>
          <p:cNvPicPr>
            <a:picLocks noChangeAspect="1" noChangeArrowheads="1"/>
          </p:cNvPicPr>
          <p:nvPr/>
        </p:nvPicPr>
        <p:blipFill>
          <a:blip r:embed="rId3" cstate="print"/>
          <a:srcRect/>
          <a:stretch>
            <a:fillRect/>
          </a:stretch>
        </p:blipFill>
        <p:spPr bwMode="auto">
          <a:xfrm>
            <a:off x="5583382" y="1227068"/>
            <a:ext cx="3292798" cy="2495694"/>
          </a:xfrm>
          <a:prstGeom prst="rect">
            <a:avLst/>
          </a:prstGeom>
          <a:noFill/>
          <a:ln w="9525">
            <a:noFill/>
            <a:miter lim="800000"/>
            <a:headEnd/>
            <a:tailEnd/>
          </a:ln>
          <a:effectLst/>
        </p:spPr>
      </p:pic>
      <p:pic>
        <p:nvPicPr>
          <p:cNvPr id="51" name="_x281395280" descr="EMB00000fe41492"/>
          <p:cNvPicPr>
            <a:picLocks noChangeAspect="1" noChangeArrowheads="1"/>
          </p:cNvPicPr>
          <p:nvPr/>
        </p:nvPicPr>
        <p:blipFill>
          <a:blip r:embed="rId4" cstate="print"/>
          <a:srcRect/>
          <a:stretch>
            <a:fillRect/>
          </a:stretch>
        </p:blipFill>
        <p:spPr bwMode="auto">
          <a:xfrm>
            <a:off x="6516216" y="4293096"/>
            <a:ext cx="2448272" cy="1000132"/>
          </a:xfrm>
          <a:prstGeom prst="rect">
            <a:avLst/>
          </a:prstGeom>
          <a:noFill/>
        </p:spPr>
      </p:pic>
      <p:sp>
        <p:nvSpPr>
          <p:cNvPr id="52" name="Text Box 6"/>
          <p:cNvSpPr txBox="1">
            <a:spLocks noChangeArrowheads="1"/>
          </p:cNvSpPr>
          <p:nvPr/>
        </p:nvSpPr>
        <p:spPr bwMode="auto">
          <a:xfrm>
            <a:off x="3627891" y="3980965"/>
            <a:ext cx="1872803" cy="400110"/>
          </a:xfrm>
          <a:prstGeom prst="rect">
            <a:avLst/>
          </a:prstGeom>
          <a:solidFill>
            <a:srgbClr val="F79646">
              <a:lumMod val="20000"/>
              <a:lumOff val="80000"/>
            </a:srgbClr>
          </a:solidFill>
          <a:ln w="28575">
            <a:solidFill>
              <a:srgbClr val="C0504D"/>
            </a:solid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smtClean="0">
                <a:ln>
                  <a:noFill/>
                </a:ln>
                <a:solidFill>
                  <a:srgbClr val="1F497D"/>
                </a:solidFill>
                <a:effectLst/>
                <a:uLnTx/>
                <a:uFillTx/>
                <a:latin typeface="Arial Unicode MS" pitchFamily="50" charset="-127"/>
                <a:ea typeface="Arial Unicode MS" pitchFamily="50" charset="-127"/>
              </a:rPr>
              <a:t>Application</a:t>
            </a:r>
            <a:endParaRPr kumimoji="0" lang="ko-KR" altLang="en-US" sz="2000" b="1" i="0" u="none" strike="noStrike" kern="0" cap="none" spc="0" normalizeH="0" baseline="0" noProof="0" dirty="0">
              <a:ln>
                <a:noFill/>
              </a:ln>
              <a:solidFill>
                <a:srgbClr val="1F497D"/>
              </a:solidFill>
              <a:effectLst/>
              <a:uLnTx/>
              <a:uFillTx/>
              <a:latin typeface="Arial Unicode MS" pitchFamily="50" charset="-127"/>
              <a:ea typeface="Arial Unicode MS" pitchFamily="50" charset="-127"/>
            </a:endParaRPr>
          </a:p>
        </p:txBody>
      </p:sp>
      <p:pic>
        <p:nvPicPr>
          <p:cNvPr id="53" name="_x281613808" descr="EMB00000fe41493"/>
          <p:cNvPicPr>
            <a:picLocks noChangeAspect="1" noChangeArrowheads="1"/>
          </p:cNvPicPr>
          <p:nvPr/>
        </p:nvPicPr>
        <p:blipFill>
          <a:blip r:embed="rId5" cstate="print"/>
          <a:srcRect/>
          <a:stretch>
            <a:fillRect/>
          </a:stretch>
        </p:blipFill>
        <p:spPr bwMode="auto">
          <a:xfrm>
            <a:off x="6516215" y="5364666"/>
            <a:ext cx="2448272" cy="1104964"/>
          </a:xfrm>
          <a:prstGeom prst="rect">
            <a:avLst/>
          </a:prstGeom>
          <a:noFill/>
        </p:spPr>
      </p:pic>
      <p:sp>
        <p:nvSpPr>
          <p:cNvPr id="54" name="직사각형 53"/>
          <p:cNvSpPr/>
          <p:nvPr/>
        </p:nvSpPr>
        <p:spPr>
          <a:xfrm>
            <a:off x="285720" y="4365104"/>
            <a:ext cx="6302503" cy="1995931"/>
          </a:xfrm>
          <a:prstGeom prst="rect">
            <a:avLst/>
          </a:prstGeom>
        </p:spPr>
        <p:txBody>
          <a:bodyPr wrap="square">
            <a:spAutoFit/>
          </a:bodyPr>
          <a:lstStyle/>
          <a:p>
            <a:pPr marL="358775" indent="-358775" latinLnBrk="0">
              <a:lnSpc>
                <a:spcPct val="110000"/>
              </a:lnSpc>
              <a:spcBef>
                <a:spcPct val="15000"/>
              </a:spcBef>
              <a:spcAft>
                <a:spcPct val="15000"/>
              </a:spcAft>
              <a:buClr>
                <a:schemeClr val="bg1"/>
              </a:buClr>
              <a:buSzPct val="115000"/>
              <a:buFont typeface="Wingdings" pitchFamily="2" charset="2"/>
              <a:buChar char="u"/>
            </a:pPr>
            <a:r>
              <a:rPr kumimoji="0" lang="en-US" altLang="ko-KR" sz="1500" b="1" dirty="0" smtClean="0">
                <a:solidFill>
                  <a:schemeClr val="bg1"/>
                </a:solidFill>
                <a:latin typeface="Arial Unicode MS" pitchFamily="50" charset="-127"/>
                <a:ea typeface="Arial Unicode MS" pitchFamily="50" charset="-127"/>
                <a:cs typeface="Arial" pitchFamily="34" charset="0"/>
              </a:rPr>
              <a:t>Enhance forecast/climate monitoring based on high resolution measurements</a:t>
            </a:r>
            <a:endParaRPr kumimoji="0" lang="ko-KR" altLang="en-US" sz="1500" b="1" dirty="0" smtClean="0">
              <a:solidFill>
                <a:schemeClr val="bg1"/>
              </a:solidFill>
              <a:latin typeface="Arial Unicode MS" pitchFamily="50" charset="-127"/>
              <a:ea typeface="Arial Unicode MS" pitchFamily="50" charset="-127"/>
              <a:cs typeface="Arial" pitchFamily="34" charset="0"/>
            </a:endParaRPr>
          </a:p>
          <a:p>
            <a:pPr marL="542925" lvl="1" indent="-187325" latinLnBrk="0">
              <a:spcBef>
                <a:spcPct val="15000"/>
              </a:spcBef>
              <a:spcAft>
                <a:spcPct val="15000"/>
              </a:spcAft>
              <a:buClr>
                <a:schemeClr val="tx2"/>
              </a:buClr>
              <a:buSzPct val="80000"/>
            </a:pPr>
            <a:r>
              <a:rPr lang="en-US" altLang="ko-KR" sz="1400" b="1" dirty="0" smtClean="0">
                <a:solidFill>
                  <a:schemeClr val="bg1"/>
                </a:solidFill>
                <a:latin typeface="Arial Unicode MS" pitchFamily="50" charset="-127"/>
                <a:ea typeface="Arial Unicode MS" pitchFamily="50" charset="-127"/>
              </a:rPr>
              <a:t>-  Develop ISDAS(Interactive Satellite Data Analysis System) and Web-based Typhoon Analysis system</a:t>
            </a:r>
            <a:endParaRPr kumimoji="0" lang="en-US" altLang="ko-KR" sz="1400" b="1" spc="-150" dirty="0" smtClean="0">
              <a:solidFill>
                <a:schemeClr val="bg1"/>
              </a:solidFill>
              <a:latin typeface="Arial Unicode MS" pitchFamily="50" charset="-127"/>
              <a:ea typeface="Arial Unicode MS" pitchFamily="50" charset="-127"/>
              <a:cs typeface="Arial" pitchFamily="34" charset="0"/>
            </a:endParaRPr>
          </a:p>
          <a:p>
            <a:pPr marL="358775" indent="-358775" latinLnBrk="0">
              <a:lnSpc>
                <a:spcPct val="110000"/>
              </a:lnSpc>
              <a:spcBef>
                <a:spcPct val="15000"/>
              </a:spcBef>
              <a:spcAft>
                <a:spcPct val="15000"/>
              </a:spcAft>
              <a:buClr>
                <a:schemeClr val="bg1"/>
              </a:buClr>
              <a:buSzPct val="115000"/>
              <a:buFont typeface="Wingdings" pitchFamily="2" charset="2"/>
              <a:buChar char="u"/>
            </a:pPr>
            <a:r>
              <a:rPr kumimoji="0" lang="en-US" altLang="ko-KR" sz="1500" b="1" dirty="0" smtClean="0">
                <a:solidFill>
                  <a:schemeClr val="bg1"/>
                </a:solidFill>
                <a:latin typeface="Arial Unicode MS" pitchFamily="50" charset="-127"/>
                <a:ea typeface="Arial Unicode MS" pitchFamily="50" charset="-127"/>
                <a:cs typeface="Arial" pitchFamily="34" charset="0"/>
              </a:rPr>
              <a:t>Generate 52 meteorological products  &amp; apply and combine </a:t>
            </a:r>
            <a:r>
              <a:rPr lang="en-US" altLang="ko-KR" sz="1500" b="1" dirty="0" smtClean="0">
                <a:solidFill>
                  <a:schemeClr val="bg1"/>
                </a:solidFill>
                <a:latin typeface="Arial Unicode MS" pitchFamily="50" charset="-127"/>
                <a:ea typeface="Arial Unicode MS" pitchFamily="50" charset="-127"/>
                <a:cs typeface="Arial" pitchFamily="34" charset="0"/>
              </a:rPr>
              <a:t>them to hydrology, agriculture, disaster prevention etc.</a:t>
            </a:r>
            <a:endParaRPr kumimoji="0" lang="ko-KR" altLang="en-US" sz="1500" b="1" dirty="0" smtClean="0">
              <a:solidFill>
                <a:schemeClr val="bg1"/>
              </a:solidFill>
              <a:latin typeface="Arial Unicode MS" pitchFamily="50" charset="-127"/>
              <a:ea typeface="Arial Unicode MS" pitchFamily="50" charset="-127"/>
              <a:cs typeface="Arial" pitchFamily="34" charset="0"/>
            </a:endParaRPr>
          </a:p>
          <a:p>
            <a:pPr marL="358775" indent="-358775" latinLnBrk="0">
              <a:lnSpc>
                <a:spcPct val="110000"/>
              </a:lnSpc>
              <a:spcBef>
                <a:spcPct val="15000"/>
              </a:spcBef>
              <a:spcAft>
                <a:spcPct val="15000"/>
              </a:spcAft>
              <a:buClr>
                <a:schemeClr val="bg1"/>
              </a:buClr>
              <a:buSzPct val="115000"/>
              <a:buFont typeface="Wingdings" pitchFamily="2" charset="2"/>
              <a:buChar char="u"/>
            </a:pPr>
            <a:r>
              <a:rPr kumimoji="0" lang="en-US" altLang="ko-KR" sz="1500" b="1" dirty="0" smtClean="0">
                <a:solidFill>
                  <a:schemeClr val="bg1"/>
                </a:solidFill>
                <a:latin typeface="Arial Unicode MS" pitchFamily="50" charset="-127"/>
                <a:ea typeface="Arial Unicode MS" pitchFamily="50" charset="-127"/>
                <a:cs typeface="Arial" pitchFamily="34" charset="0"/>
              </a:rPr>
              <a:t>Support satellite operation with space weather measurements </a:t>
            </a:r>
            <a:endParaRPr kumimoji="0" lang="en-US" altLang="ko-KR" sz="1500" b="1" spc="-150" dirty="0" smtClean="0">
              <a:solidFill>
                <a:schemeClr val="bg1"/>
              </a:solidFill>
              <a:latin typeface="Arial Unicode MS" pitchFamily="50" charset="-127"/>
              <a:ea typeface="Arial Unicode MS" pitchFamily="50" charset="-127"/>
              <a:cs typeface="Arial" pitchFamily="34" charset="0"/>
            </a:endParaRPr>
          </a:p>
        </p:txBody>
      </p:sp>
      <p:sp>
        <p:nvSpPr>
          <p:cNvPr id="56" name="Rectangle 7"/>
          <p:cNvSpPr>
            <a:spLocks noChangeArrowheads="1"/>
          </p:cNvSpPr>
          <p:nvPr/>
        </p:nvSpPr>
        <p:spPr bwMode="auto">
          <a:xfrm>
            <a:off x="225145" y="1340768"/>
            <a:ext cx="5275549" cy="2568842"/>
          </a:xfrm>
          <a:prstGeom prst="rect">
            <a:avLst/>
          </a:prstGeom>
          <a:noFill/>
          <a:ln w="9525">
            <a:noFill/>
            <a:miter lim="800000"/>
            <a:headEnd/>
            <a:tailEnd/>
          </a:ln>
          <a:effectLst/>
        </p:spPr>
        <p:txBody>
          <a:bodyPr/>
          <a:lstStyle/>
          <a:p>
            <a:pPr marL="358775" indent="-358775" latinLnBrk="0">
              <a:lnSpc>
                <a:spcPct val="110000"/>
              </a:lnSpc>
              <a:spcBef>
                <a:spcPct val="15000"/>
              </a:spcBef>
              <a:spcAft>
                <a:spcPct val="15000"/>
              </a:spcAft>
              <a:buClr>
                <a:schemeClr val="bg1"/>
              </a:buClr>
              <a:buSzPct val="115000"/>
              <a:buFont typeface="Wingdings" pitchFamily="2" charset="2"/>
              <a:buChar char="u"/>
            </a:pPr>
            <a:r>
              <a:rPr kumimoji="0" lang="en-US" altLang="ko-KR" sz="1500" b="1" dirty="0" smtClean="0">
                <a:solidFill>
                  <a:schemeClr val="bg1"/>
                </a:solidFill>
                <a:latin typeface="Arial Unicode MS" pitchFamily="50" charset="-127"/>
                <a:ea typeface="Arial Unicode MS" pitchFamily="50" charset="-127"/>
                <a:cs typeface="Arial" pitchFamily="34" charset="0"/>
              </a:rPr>
              <a:t>Development of GeoKOMPSAT-2A ground segment</a:t>
            </a:r>
            <a:endParaRPr kumimoji="0" lang="ko-KR" altLang="en-US" sz="1500" b="1" dirty="0">
              <a:solidFill>
                <a:schemeClr val="bg1"/>
              </a:solidFill>
              <a:latin typeface="Arial Unicode MS" pitchFamily="50" charset="-127"/>
              <a:ea typeface="Arial Unicode MS" pitchFamily="50" charset="-127"/>
              <a:cs typeface="Arial" pitchFamily="34" charset="0"/>
            </a:endParaRPr>
          </a:p>
          <a:p>
            <a:pPr marL="357187" lvl="1" latinLnBrk="0">
              <a:spcBef>
                <a:spcPct val="15000"/>
              </a:spcBef>
              <a:spcAft>
                <a:spcPct val="15000"/>
              </a:spcAft>
              <a:buClr>
                <a:schemeClr val="tx2"/>
              </a:buClr>
              <a:buSzPct val="80000"/>
            </a:pPr>
            <a:r>
              <a:rPr kumimoji="0" lang="en-US" altLang="ko-KR" sz="1300" b="1" dirty="0" smtClean="0">
                <a:solidFill>
                  <a:schemeClr val="bg1"/>
                </a:solidFill>
                <a:latin typeface="Arial Unicode MS" pitchFamily="50" charset="-127"/>
                <a:ea typeface="Arial Unicode MS" pitchFamily="50" charset="-127"/>
                <a:cs typeface="Arial" pitchFamily="34" charset="0"/>
              </a:rPr>
              <a:t>- </a:t>
            </a:r>
            <a:r>
              <a:rPr lang="en-US" altLang="ko-KR" sz="1300" b="1" dirty="0" smtClean="0">
                <a:solidFill>
                  <a:schemeClr val="bg1"/>
                </a:solidFill>
                <a:latin typeface="Arial Unicode MS" pitchFamily="50" charset="-127"/>
                <a:ea typeface="Arial Unicode MS" pitchFamily="50" charset="-127"/>
                <a:cs typeface="Arial" pitchFamily="34" charset="0"/>
              </a:rPr>
              <a:t>Develop Level 2 products algorithms </a:t>
            </a:r>
            <a:endParaRPr kumimoji="0" lang="en-US" altLang="ko-KR" sz="1300" b="1" dirty="0" smtClean="0">
              <a:solidFill>
                <a:schemeClr val="bg1"/>
              </a:solidFill>
              <a:latin typeface="Arial Unicode MS" pitchFamily="50" charset="-127"/>
              <a:ea typeface="Arial Unicode MS" pitchFamily="50" charset="-127"/>
              <a:cs typeface="Arial" pitchFamily="34" charset="0"/>
            </a:endParaRPr>
          </a:p>
          <a:p>
            <a:pPr marL="447675" lvl="1" indent="-92075" latinLnBrk="0">
              <a:spcBef>
                <a:spcPct val="15000"/>
              </a:spcBef>
              <a:spcAft>
                <a:spcPct val="15000"/>
              </a:spcAft>
              <a:buClr>
                <a:schemeClr val="tx2"/>
              </a:buClr>
              <a:buSzPct val="80000"/>
            </a:pPr>
            <a:r>
              <a:rPr lang="en-US" altLang="ko-KR" sz="1300" b="1" dirty="0" smtClean="0">
                <a:solidFill>
                  <a:schemeClr val="bg1"/>
                </a:solidFill>
                <a:latin typeface="Arial Unicode MS" pitchFamily="50" charset="-127"/>
                <a:ea typeface="Arial Unicode MS" pitchFamily="50" charset="-127"/>
                <a:cs typeface="Arial" pitchFamily="34" charset="0"/>
              </a:rPr>
              <a:t>- Develop meteorological/space weather data processing system</a:t>
            </a:r>
            <a:endParaRPr kumimoji="0" lang="ko-KR" altLang="en-US" sz="1300" b="1" dirty="0">
              <a:solidFill>
                <a:schemeClr val="bg1"/>
              </a:solidFill>
              <a:latin typeface="Arial Unicode MS" pitchFamily="50" charset="-127"/>
              <a:ea typeface="Arial Unicode MS" pitchFamily="50" charset="-127"/>
              <a:cs typeface="Arial" pitchFamily="34" charset="0"/>
            </a:endParaRPr>
          </a:p>
          <a:p>
            <a:pPr marL="357187" lvl="1" latinLnBrk="0">
              <a:spcBef>
                <a:spcPct val="15000"/>
              </a:spcBef>
              <a:spcAft>
                <a:spcPct val="15000"/>
              </a:spcAft>
              <a:buClr>
                <a:schemeClr val="tx2"/>
              </a:buClr>
              <a:buSzPct val="80000"/>
            </a:pPr>
            <a:r>
              <a:rPr kumimoji="0" lang="en-US" altLang="ko-KR" sz="1300" b="1" dirty="0" smtClean="0">
                <a:solidFill>
                  <a:schemeClr val="bg1"/>
                </a:solidFill>
                <a:latin typeface="Arial Unicode MS" pitchFamily="50" charset="-127"/>
                <a:ea typeface="Arial Unicode MS" pitchFamily="50" charset="-127"/>
                <a:cs typeface="Arial" pitchFamily="34" charset="0"/>
              </a:rPr>
              <a:t>- Construct</a:t>
            </a:r>
            <a:r>
              <a:rPr lang="en-US" altLang="ko-KR" sz="1300" b="1" dirty="0" smtClean="0">
                <a:solidFill>
                  <a:schemeClr val="bg1"/>
                </a:solidFill>
                <a:latin typeface="Arial Unicode MS" pitchFamily="50" charset="-127"/>
                <a:ea typeface="Arial Unicode MS" pitchFamily="50" charset="-127"/>
                <a:cs typeface="Arial" pitchFamily="34" charset="0"/>
              </a:rPr>
              <a:t> satellite control system</a:t>
            </a:r>
            <a:endParaRPr kumimoji="0" lang="ko-KR" altLang="en-US" sz="1300" b="1" dirty="0">
              <a:solidFill>
                <a:schemeClr val="bg1"/>
              </a:solidFill>
              <a:latin typeface="Arial Unicode MS" pitchFamily="50" charset="-127"/>
              <a:ea typeface="Arial Unicode MS" pitchFamily="50" charset="-127"/>
              <a:cs typeface="Arial" pitchFamily="34" charset="0"/>
            </a:endParaRPr>
          </a:p>
          <a:p>
            <a:pPr marL="357187" lvl="1" latinLnBrk="0">
              <a:spcBef>
                <a:spcPct val="15000"/>
              </a:spcBef>
              <a:spcAft>
                <a:spcPct val="15000"/>
              </a:spcAft>
              <a:buClr>
                <a:schemeClr val="tx2"/>
              </a:buClr>
              <a:buSzPct val="80000"/>
            </a:pPr>
            <a:r>
              <a:rPr lang="en-US" altLang="ko-KR" sz="1300" b="1" dirty="0" smtClean="0">
                <a:solidFill>
                  <a:schemeClr val="bg1"/>
                </a:solidFill>
                <a:latin typeface="Arial Unicode MS" pitchFamily="50" charset="-127"/>
                <a:ea typeface="Arial Unicode MS" pitchFamily="50" charset="-127"/>
                <a:cs typeface="Arial" pitchFamily="34" charset="0"/>
              </a:rPr>
              <a:t>- Develop data management and service system</a:t>
            </a:r>
            <a:endParaRPr kumimoji="0" lang="en-US" altLang="ko-KR" sz="1300" b="1" dirty="0" smtClean="0">
              <a:solidFill>
                <a:schemeClr val="bg1"/>
              </a:solidFill>
              <a:latin typeface="Arial Unicode MS" pitchFamily="50" charset="-127"/>
              <a:ea typeface="Arial Unicode MS" pitchFamily="50" charset="-127"/>
              <a:cs typeface="Arial" pitchFamily="34" charset="0"/>
            </a:endParaRPr>
          </a:p>
          <a:p>
            <a:pPr marL="357187" lvl="1" latinLnBrk="0">
              <a:spcBef>
                <a:spcPct val="15000"/>
              </a:spcBef>
              <a:spcAft>
                <a:spcPct val="15000"/>
              </a:spcAft>
              <a:buClr>
                <a:schemeClr val="tx2"/>
              </a:buClr>
              <a:buSzPct val="80000"/>
            </a:pPr>
            <a:r>
              <a:rPr kumimoji="0" lang="en-US" altLang="ko-KR" sz="1300" b="1" dirty="0" smtClean="0">
                <a:solidFill>
                  <a:schemeClr val="bg1"/>
                </a:solidFill>
                <a:latin typeface="Arial Unicode MS" pitchFamily="50" charset="-127"/>
                <a:ea typeface="Arial Unicode MS" pitchFamily="50" charset="-127"/>
                <a:cs typeface="Arial" pitchFamily="34" charset="0"/>
              </a:rPr>
              <a:t>- Integration test &amp; normal operation preparation</a:t>
            </a:r>
          </a:p>
          <a:p>
            <a:pPr marL="285750" indent="-285750">
              <a:spcBef>
                <a:spcPts val="324"/>
              </a:spcBef>
              <a:spcAft>
                <a:spcPts val="324"/>
              </a:spcAft>
              <a:buClr>
                <a:schemeClr val="bg1"/>
              </a:buClr>
              <a:buFont typeface="Wingdings" pitchFamily="2" charset="2"/>
              <a:buChar char="u"/>
            </a:pPr>
            <a:r>
              <a:rPr lang="ko-KR" altLang="en-US" sz="1500" b="1" dirty="0">
                <a:solidFill>
                  <a:schemeClr val="bg1"/>
                </a:solidFill>
                <a:latin typeface="Arial Unicode MS" pitchFamily="50" charset="-127"/>
                <a:ea typeface="Arial Unicode MS" pitchFamily="50" charset="-127"/>
              </a:rPr>
              <a:t> </a:t>
            </a:r>
            <a:r>
              <a:rPr lang="en-US" altLang="ko-KR" sz="1500" b="1" dirty="0" smtClean="0">
                <a:solidFill>
                  <a:schemeClr val="bg1"/>
                </a:solidFill>
                <a:latin typeface="Arial Unicode MS" pitchFamily="50" charset="-127"/>
                <a:ea typeface="Arial Unicode MS" pitchFamily="50" charset="-127"/>
              </a:rPr>
              <a:t>Period</a:t>
            </a:r>
            <a:r>
              <a:rPr lang="ko-KR" altLang="en-US" sz="1500" b="1" dirty="0" smtClean="0">
                <a:solidFill>
                  <a:schemeClr val="bg1"/>
                </a:solidFill>
                <a:latin typeface="Arial Unicode MS" pitchFamily="50" charset="-127"/>
                <a:ea typeface="Arial Unicode MS" pitchFamily="50" charset="-127"/>
              </a:rPr>
              <a:t> </a:t>
            </a:r>
            <a:r>
              <a:rPr lang="en-US" altLang="ko-KR" sz="1500" b="1" dirty="0" smtClean="0">
                <a:solidFill>
                  <a:schemeClr val="bg1"/>
                </a:solidFill>
                <a:latin typeface="Arial Unicode MS" pitchFamily="50" charset="-127"/>
                <a:ea typeface="Arial Unicode MS" pitchFamily="50" charset="-127"/>
              </a:rPr>
              <a:t>: 2014 </a:t>
            </a:r>
            <a:r>
              <a:rPr lang="en-US" altLang="ko-KR" sz="1500" b="1" dirty="0">
                <a:solidFill>
                  <a:schemeClr val="bg1"/>
                </a:solidFill>
                <a:latin typeface="Arial Unicode MS" pitchFamily="50" charset="-127"/>
                <a:ea typeface="Arial Unicode MS" pitchFamily="50" charset="-127"/>
              </a:rPr>
              <a:t>~ 2018 (</a:t>
            </a:r>
            <a:r>
              <a:rPr lang="en-US" altLang="ko-KR" sz="1500" b="1" dirty="0" smtClean="0">
                <a:solidFill>
                  <a:schemeClr val="bg1"/>
                </a:solidFill>
                <a:latin typeface="Arial Unicode MS" pitchFamily="50" charset="-127"/>
                <a:ea typeface="Arial Unicode MS" pitchFamily="50" charset="-127"/>
              </a:rPr>
              <a:t>5yrs)</a:t>
            </a:r>
            <a:endParaRPr lang="en-US" altLang="ko-KR" sz="1500" b="1" dirty="0">
              <a:solidFill>
                <a:schemeClr val="bg1"/>
              </a:solidFill>
              <a:latin typeface="Arial Unicode MS" pitchFamily="50" charset="-127"/>
              <a:ea typeface="Arial Unicode MS" pitchFamily="50" charset="-127"/>
            </a:endParaRPr>
          </a:p>
          <a:p>
            <a:pPr marL="536575" lvl="1" indent="-179388" latinLnBrk="0">
              <a:spcBef>
                <a:spcPct val="15000"/>
              </a:spcBef>
              <a:spcAft>
                <a:spcPct val="15000"/>
              </a:spcAft>
              <a:buClr>
                <a:schemeClr val="tx2"/>
              </a:buClr>
              <a:buSzPct val="80000"/>
            </a:pPr>
            <a:endParaRPr kumimoji="0" lang="ko-KR" altLang="en-US" sz="1600" dirty="0">
              <a:solidFill>
                <a:schemeClr val="bg1"/>
              </a:solidFill>
              <a:latin typeface="Arial Unicode MS" pitchFamily="50" charset="-127"/>
              <a:ea typeface="Arial Unicode MS" pitchFamily="50" charset="-127"/>
              <a:cs typeface="Arial" pitchFamily="34" charset="0"/>
            </a:endParaRPr>
          </a:p>
        </p:txBody>
      </p:sp>
      <p:sp>
        <p:nvSpPr>
          <p:cNvPr id="57" name="Rectangle 2"/>
          <p:cNvSpPr>
            <a:spLocks/>
          </p:cNvSpPr>
          <p:nvPr/>
        </p:nvSpPr>
        <p:spPr bwMode="auto">
          <a:xfrm>
            <a:off x="111600" y="344080"/>
            <a:ext cx="7848873" cy="420624"/>
          </a:xfrm>
          <a:prstGeom prst="rect">
            <a:avLst/>
          </a:prstGeom>
          <a:noFill/>
          <a:ln w="12700">
            <a:noFill/>
            <a:miter lim="800000"/>
            <a:headEnd/>
            <a:tailEnd/>
          </a:ln>
        </p:spPr>
        <p:txBody>
          <a:bodyPr lIns="0" tIns="0" rIns="0" bIns="0" anchor="ctr"/>
          <a:lstStyle/>
          <a:p>
            <a:pPr latinLnBrk="0"/>
            <a:r>
              <a:rPr kumimoji="0" lang="en-US" altLang="ko-KR" sz="2800" b="1" dirty="0" smtClean="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rPr>
              <a:t>Development of GEO-KOMPSAT-2A Ground Segment</a:t>
            </a:r>
            <a:endParaRPr kumimoji="0" lang="en-US" altLang="ko-KR" sz="2800" b="1" dirty="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endParaRPr>
          </a:p>
        </p:txBody>
      </p:sp>
    </p:spTree>
    <p:extLst>
      <p:ext uri="{BB962C8B-B14F-4D97-AF65-F5344CB8AC3E}">
        <p14:creationId xmlns:p14="http://schemas.microsoft.com/office/powerpoint/2010/main" xmlns="" val="33305420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직사각형 131"/>
          <p:cNvSpPr/>
          <p:nvPr/>
        </p:nvSpPr>
        <p:spPr>
          <a:xfrm>
            <a:off x="291818" y="972518"/>
            <a:ext cx="8528654" cy="5768850"/>
          </a:xfrm>
          <a:prstGeom prst="rect">
            <a:avLst/>
          </a:prstGeom>
          <a:solidFill>
            <a:schemeClr val="bg1">
              <a:alpha val="3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Arial Unicode MS" pitchFamily="50" charset="-127"/>
              <a:ea typeface="Arial Unicode MS" pitchFamily="50" charset="-127"/>
            </a:endParaRPr>
          </a:p>
        </p:txBody>
      </p:sp>
      <p:sp>
        <p:nvSpPr>
          <p:cNvPr id="133" name="모서리가 둥근 직사각형 132"/>
          <p:cNvSpPr/>
          <p:nvPr/>
        </p:nvSpPr>
        <p:spPr>
          <a:xfrm>
            <a:off x="2237939" y="1296232"/>
            <a:ext cx="4762853" cy="5373128"/>
          </a:xfrm>
          <a:prstGeom prst="roundRect">
            <a:avLst>
              <a:gd name="adj" fmla="val 3824"/>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Arial Unicode MS" pitchFamily="50" charset="-127"/>
              <a:ea typeface="Arial Unicode MS" pitchFamily="50" charset="-127"/>
            </a:endParaRPr>
          </a:p>
        </p:txBody>
      </p:sp>
      <p:sp>
        <p:nvSpPr>
          <p:cNvPr id="134" name="순서도: 처리 133"/>
          <p:cNvSpPr/>
          <p:nvPr/>
        </p:nvSpPr>
        <p:spPr>
          <a:xfrm>
            <a:off x="5895421" y="2263661"/>
            <a:ext cx="432987" cy="211761"/>
          </a:xfrm>
          <a:prstGeom prst="flowChartProcess">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algn="ctr"/>
            <a:r>
              <a:rPr lang="en-US" altLang="ko-KR" sz="1200" dirty="0" smtClean="0">
                <a:solidFill>
                  <a:schemeClr val="tx1"/>
                </a:solidFill>
                <a:latin typeface="Arial Unicode MS" pitchFamily="50" charset="-127"/>
                <a:ea typeface="Arial Unicode MS" pitchFamily="50" charset="-127"/>
              </a:rPr>
              <a:t>RF</a:t>
            </a:r>
            <a:endParaRPr lang="ko-KR" altLang="en-US" sz="1200" dirty="0">
              <a:solidFill>
                <a:schemeClr val="tx1"/>
              </a:solidFill>
              <a:latin typeface="Arial Unicode MS" pitchFamily="50" charset="-127"/>
              <a:ea typeface="Arial Unicode MS" pitchFamily="50" charset="-127"/>
            </a:endParaRPr>
          </a:p>
        </p:txBody>
      </p:sp>
      <p:sp>
        <p:nvSpPr>
          <p:cNvPr id="135" name="순서도: 처리 134"/>
          <p:cNvSpPr/>
          <p:nvPr/>
        </p:nvSpPr>
        <p:spPr>
          <a:xfrm>
            <a:off x="5869238" y="2616595"/>
            <a:ext cx="432987" cy="211761"/>
          </a:xfrm>
          <a:prstGeom prst="flowChartProcess">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algn="ctr"/>
            <a:r>
              <a:rPr lang="en-US" altLang="ko-KR" sz="1200" dirty="0" smtClean="0">
                <a:solidFill>
                  <a:schemeClr val="tx1"/>
                </a:solidFill>
                <a:latin typeface="Arial Unicode MS" pitchFamily="50" charset="-127"/>
                <a:ea typeface="Arial Unicode MS" pitchFamily="50" charset="-127"/>
              </a:rPr>
              <a:t>BB</a:t>
            </a:r>
            <a:endParaRPr lang="ko-KR" altLang="en-US" sz="1200" dirty="0">
              <a:solidFill>
                <a:schemeClr val="tx1"/>
              </a:solidFill>
              <a:latin typeface="Arial Unicode MS" pitchFamily="50" charset="-127"/>
              <a:ea typeface="Arial Unicode MS" pitchFamily="50" charset="-127"/>
            </a:endParaRPr>
          </a:p>
        </p:txBody>
      </p:sp>
      <p:sp>
        <p:nvSpPr>
          <p:cNvPr id="136" name="순서도: 처리 135"/>
          <p:cNvSpPr/>
          <p:nvPr/>
        </p:nvSpPr>
        <p:spPr>
          <a:xfrm>
            <a:off x="5354306" y="2263661"/>
            <a:ext cx="432987" cy="211761"/>
          </a:xfrm>
          <a:prstGeom prst="flowChartProcess">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algn="ctr"/>
            <a:r>
              <a:rPr lang="en-US" altLang="ko-KR" sz="1200" dirty="0" smtClean="0">
                <a:solidFill>
                  <a:schemeClr val="tx1"/>
                </a:solidFill>
                <a:latin typeface="Arial Unicode MS" pitchFamily="50" charset="-127"/>
                <a:ea typeface="Arial Unicode MS" pitchFamily="50" charset="-127"/>
              </a:rPr>
              <a:t>RF</a:t>
            </a:r>
            <a:endParaRPr lang="ko-KR" altLang="en-US" sz="1200" dirty="0">
              <a:solidFill>
                <a:schemeClr val="tx1"/>
              </a:solidFill>
              <a:latin typeface="Arial Unicode MS" pitchFamily="50" charset="-127"/>
              <a:ea typeface="Arial Unicode MS" pitchFamily="50" charset="-127"/>
            </a:endParaRPr>
          </a:p>
        </p:txBody>
      </p:sp>
      <p:sp>
        <p:nvSpPr>
          <p:cNvPr id="137" name="순서도: 처리 136"/>
          <p:cNvSpPr/>
          <p:nvPr/>
        </p:nvSpPr>
        <p:spPr>
          <a:xfrm>
            <a:off x="5354306" y="2616595"/>
            <a:ext cx="432987" cy="211761"/>
          </a:xfrm>
          <a:prstGeom prst="flowChartProcess">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algn="ctr"/>
            <a:r>
              <a:rPr lang="en-US" altLang="ko-KR" sz="1200" dirty="0">
                <a:solidFill>
                  <a:schemeClr val="tx1"/>
                </a:solidFill>
                <a:latin typeface="Arial Unicode MS" pitchFamily="50" charset="-127"/>
                <a:ea typeface="Arial Unicode MS" pitchFamily="50" charset="-127"/>
              </a:rPr>
              <a:t>B</a:t>
            </a:r>
            <a:r>
              <a:rPr lang="en-US" altLang="ko-KR" sz="1200" dirty="0" smtClean="0">
                <a:solidFill>
                  <a:schemeClr val="tx1"/>
                </a:solidFill>
                <a:latin typeface="Arial Unicode MS" pitchFamily="50" charset="-127"/>
                <a:ea typeface="Arial Unicode MS" pitchFamily="50" charset="-127"/>
              </a:rPr>
              <a:t>B</a:t>
            </a:r>
            <a:endParaRPr lang="ko-KR" altLang="en-US" sz="1200" dirty="0">
              <a:solidFill>
                <a:schemeClr val="tx1"/>
              </a:solidFill>
              <a:latin typeface="Arial Unicode MS" pitchFamily="50" charset="-127"/>
              <a:ea typeface="Arial Unicode MS" pitchFamily="50" charset="-127"/>
            </a:endParaRPr>
          </a:p>
        </p:txBody>
      </p:sp>
      <p:sp>
        <p:nvSpPr>
          <p:cNvPr id="138" name="순서도: 처리 137"/>
          <p:cNvSpPr/>
          <p:nvPr/>
        </p:nvSpPr>
        <p:spPr>
          <a:xfrm>
            <a:off x="2935860" y="2253701"/>
            <a:ext cx="432987" cy="211761"/>
          </a:xfrm>
          <a:prstGeom prst="flowChartProcess">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algn="ctr"/>
            <a:r>
              <a:rPr lang="en-US" altLang="ko-KR" sz="1200" dirty="0" smtClean="0">
                <a:solidFill>
                  <a:schemeClr val="tx1"/>
                </a:solidFill>
                <a:latin typeface="Arial Unicode MS" pitchFamily="50" charset="-127"/>
                <a:ea typeface="Arial Unicode MS" pitchFamily="50" charset="-127"/>
              </a:rPr>
              <a:t>RF</a:t>
            </a:r>
            <a:endParaRPr lang="ko-KR" altLang="en-US" sz="1200" dirty="0">
              <a:solidFill>
                <a:schemeClr val="tx1"/>
              </a:solidFill>
              <a:latin typeface="Arial Unicode MS" pitchFamily="50" charset="-127"/>
              <a:ea typeface="Arial Unicode MS" pitchFamily="50" charset="-127"/>
            </a:endParaRPr>
          </a:p>
        </p:txBody>
      </p:sp>
      <p:sp>
        <p:nvSpPr>
          <p:cNvPr id="139" name="순서도: 처리 138"/>
          <p:cNvSpPr/>
          <p:nvPr/>
        </p:nvSpPr>
        <p:spPr>
          <a:xfrm>
            <a:off x="2935860" y="2606636"/>
            <a:ext cx="432987" cy="211761"/>
          </a:xfrm>
          <a:prstGeom prst="flowChartProcess">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algn="ctr"/>
            <a:r>
              <a:rPr lang="en-US" altLang="ko-KR" sz="1200" dirty="0" smtClean="0">
                <a:solidFill>
                  <a:schemeClr val="tx1"/>
                </a:solidFill>
                <a:latin typeface="Arial Unicode MS" pitchFamily="50" charset="-127"/>
                <a:ea typeface="Arial Unicode MS" pitchFamily="50" charset="-127"/>
              </a:rPr>
              <a:t>BB</a:t>
            </a:r>
            <a:endParaRPr lang="ko-KR" altLang="en-US" sz="1200" dirty="0">
              <a:solidFill>
                <a:schemeClr val="tx1"/>
              </a:solidFill>
              <a:latin typeface="Arial Unicode MS" pitchFamily="50" charset="-127"/>
              <a:ea typeface="Arial Unicode MS" pitchFamily="50" charset="-127"/>
            </a:endParaRPr>
          </a:p>
        </p:txBody>
      </p:sp>
      <p:sp>
        <p:nvSpPr>
          <p:cNvPr id="140" name="순서도: 처리 139"/>
          <p:cNvSpPr/>
          <p:nvPr/>
        </p:nvSpPr>
        <p:spPr>
          <a:xfrm>
            <a:off x="3492557" y="2253701"/>
            <a:ext cx="432987" cy="211761"/>
          </a:xfrm>
          <a:prstGeom prst="flowChartProcess">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algn="ctr"/>
            <a:r>
              <a:rPr lang="en-US" altLang="ko-KR" sz="1200" dirty="0" smtClean="0">
                <a:solidFill>
                  <a:schemeClr val="tx1"/>
                </a:solidFill>
                <a:latin typeface="Arial Unicode MS" pitchFamily="50" charset="-127"/>
                <a:ea typeface="Arial Unicode MS" pitchFamily="50" charset="-127"/>
              </a:rPr>
              <a:t>RF</a:t>
            </a:r>
            <a:endParaRPr lang="ko-KR" altLang="en-US" sz="1200" dirty="0">
              <a:solidFill>
                <a:schemeClr val="tx1"/>
              </a:solidFill>
              <a:latin typeface="Arial Unicode MS" pitchFamily="50" charset="-127"/>
              <a:ea typeface="Arial Unicode MS" pitchFamily="50" charset="-127"/>
            </a:endParaRPr>
          </a:p>
        </p:txBody>
      </p:sp>
      <p:sp>
        <p:nvSpPr>
          <p:cNvPr id="141" name="순서도: 처리 140"/>
          <p:cNvSpPr/>
          <p:nvPr/>
        </p:nvSpPr>
        <p:spPr>
          <a:xfrm>
            <a:off x="3492557" y="2606636"/>
            <a:ext cx="432987" cy="211761"/>
          </a:xfrm>
          <a:prstGeom prst="flowChartProcess">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algn="ctr"/>
            <a:r>
              <a:rPr lang="en-US" altLang="ko-KR" sz="1200" dirty="0">
                <a:solidFill>
                  <a:schemeClr val="tx1"/>
                </a:solidFill>
                <a:latin typeface="Arial Unicode MS" pitchFamily="50" charset="-127"/>
                <a:ea typeface="Arial Unicode MS" pitchFamily="50" charset="-127"/>
              </a:rPr>
              <a:t>B</a:t>
            </a:r>
            <a:r>
              <a:rPr lang="en-US" altLang="ko-KR" sz="1200" dirty="0" smtClean="0">
                <a:solidFill>
                  <a:schemeClr val="tx1"/>
                </a:solidFill>
                <a:latin typeface="Arial Unicode MS" pitchFamily="50" charset="-127"/>
                <a:ea typeface="Arial Unicode MS" pitchFamily="50" charset="-127"/>
              </a:rPr>
              <a:t>B</a:t>
            </a:r>
            <a:endParaRPr lang="ko-KR" altLang="en-US" sz="1200" dirty="0">
              <a:solidFill>
                <a:schemeClr val="tx1"/>
              </a:solidFill>
              <a:latin typeface="Arial Unicode MS" pitchFamily="50" charset="-127"/>
              <a:ea typeface="Arial Unicode MS" pitchFamily="50" charset="-127"/>
            </a:endParaRPr>
          </a:p>
        </p:txBody>
      </p:sp>
      <p:grpSp>
        <p:nvGrpSpPr>
          <p:cNvPr id="142" name="그룹 206"/>
          <p:cNvGrpSpPr/>
          <p:nvPr/>
        </p:nvGrpSpPr>
        <p:grpSpPr>
          <a:xfrm>
            <a:off x="983849" y="5178509"/>
            <a:ext cx="371131" cy="352934"/>
            <a:chOff x="5364088" y="908720"/>
            <a:chExt cx="1944216" cy="1440160"/>
          </a:xfrm>
        </p:grpSpPr>
        <p:pic>
          <p:nvPicPr>
            <p:cNvPr id="143" name="Picture 3"/>
            <p:cNvPicPr>
              <a:picLocks noChangeAspect="1" noChangeArrowheads="1"/>
            </p:cNvPicPr>
            <p:nvPr/>
          </p:nvPicPr>
          <p:blipFill>
            <a:blip r:embed="rId3" cstate="print"/>
            <a:srcRect/>
            <a:stretch>
              <a:fillRect/>
            </a:stretch>
          </p:blipFill>
          <p:spPr bwMode="auto">
            <a:xfrm flipH="1">
              <a:off x="6084168" y="980728"/>
              <a:ext cx="587598" cy="1340768"/>
            </a:xfrm>
            <a:prstGeom prst="rect">
              <a:avLst/>
            </a:prstGeom>
            <a:noFill/>
            <a:ln w="9525">
              <a:noFill/>
              <a:miter lim="800000"/>
              <a:headEnd/>
              <a:tailEnd/>
            </a:ln>
          </p:spPr>
        </p:pic>
        <p:pic>
          <p:nvPicPr>
            <p:cNvPr id="144" name="Picture 4"/>
            <p:cNvPicPr>
              <a:picLocks noChangeAspect="1" noChangeArrowheads="1"/>
            </p:cNvPicPr>
            <p:nvPr/>
          </p:nvPicPr>
          <p:blipFill>
            <a:blip r:embed="rId4" cstate="print"/>
            <a:srcRect/>
            <a:stretch>
              <a:fillRect/>
            </a:stretch>
          </p:blipFill>
          <p:spPr bwMode="auto">
            <a:xfrm>
              <a:off x="5364088" y="908720"/>
              <a:ext cx="720079" cy="1440160"/>
            </a:xfrm>
            <a:prstGeom prst="rect">
              <a:avLst/>
            </a:prstGeom>
            <a:noFill/>
            <a:ln w="9525">
              <a:noFill/>
              <a:miter lim="800000"/>
              <a:headEnd/>
              <a:tailEnd/>
            </a:ln>
          </p:spPr>
        </p:pic>
        <p:pic>
          <p:nvPicPr>
            <p:cNvPr id="145" name="Picture 5"/>
            <p:cNvPicPr>
              <a:picLocks noChangeAspect="1" noChangeArrowheads="1"/>
            </p:cNvPicPr>
            <p:nvPr/>
          </p:nvPicPr>
          <p:blipFill>
            <a:blip r:embed="rId5" cstate="print"/>
            <a:srcRect/>
            <a:stretch>
              <a:fillRect/>
            </a:stretch>
          </p:blipFill>
          <p:spPr bwMode="auto">
            <a:xfrm>
              <a:off x="6660232" y="1124744"/>
              <a:ext cx="648072" cy="1152128"/>
            </a:xfrm>
            <a:prstGeom prst="rect">
              <a:avLst/>
            </a:prstGeom>
            <a:noFill/>
            <a:ln w="9525">
              <a:noFill/>
              <a:miter lim="800000"/>
              <a:headEnd/>
              <a:tailEnd/>
            </a:ln>
          </p:spPr>
        </p:pic>
      </p:grpSp>
      <p:sp>
        <p:nvSpPr>
          <p:cNvPr id="146" name="모서리가 둥근 직사각형 145"/>
          <p:cNvSpPr/>
          <p:nvPr/>
        </p:nvSpPr>
        <p:spPr>
          <a:xfrm>
            <a:off x="7226178" y="5159724"/>
            <a:ext cx="1113394" cy="1221604"/>
          </a:xfrm>
          <a:prstGeom prst="roundRect">
            <a:avLst>
              <a:gd name="adj" fmla="val 3824"/>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Arial Unicode MS" pitchFamily="50" charset="-127"/>
              <a:ea typeface="Arial Unicode MS" pitchFamily="50" charset="-127"/>
            </a:endParaRPr>
          </a:p>
        </p:txBody>
      </p:sp>
      <p:sp>
        <p:nvSpPr>
          <p:cNvPr id="147" name="순서도: 처리 146"/>
          <p:cNvSpPr/>
          <p:nvPr/>
        </p:nvSpPr>
        <p:spPr>
          <a:xfrm>
            <a:off x="2900950" y="2213863"/>
            <a:ext cx="432987" cy="211761"/>
          </a:xfrm>
          <a:prstGeom prst="flowChartProcess">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algn="ctr"/>
            <a:r>
              <a:rPr lang="en-US" altLang="ko-KR" sz="1200" dirty="0" smtClean="0">
                <a:solidFill>
                  <a:schemeClr val="tx1"/>
                </a:solidFill>
                <a:latin typeface="Arial Unicode MS" pitchFamily="50" charset="-127"/>
                <a:ea typeface="Arial Unicode MS" pitchFamily="50" charset="-127"/>
              </a:rPr>
              <a:t>RF</a:t>
            </a:r>
            <a:endParaRPr lang="ko-KR" altLang="en-US" sz="1200" dirty="0">
              <a:solidFill>
                <a:schemeClr val="tx1"/>
              </a:solidFill>
              <a:latin typeface="Arial Unicode MS" pitchFamily="50" charset="-127"/>
              <a:ea typeface="Arial Unicode MS" pitchFamily="50" charset="-127"/>
            </a:endParaRPr>
          </a:p>
        </p:txBody>
      </p:sp>
      <p:sp>
        <p:nvSpPr>
          <p:cNvPr id="148" name="순서도: 처리 147"/>
          <p:cNvSpPr/>
          <p:nvPr/>
        </p:nvSpPr>
        <p:spPr>
          <a:xfrm>
            <a:off x="2900950" y="2566798"/>
            <a:ext cx="432987" cy="211761"/>
          </a:xfrm>
          <a:prstGeom prst="flowChartProcess">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algn="ctr"/>
            <a:r>
              <a:rPr lang="en-US" altLang="ko-KR" sz="1200" dirty="0" smtClean="0">
                <a:solidFill>
                  <a:schemeClr val="tx1"/>
                </a:solidFill>
                <a:latin typeface="Arial Unicode MS" pitchFamily="50" charset="-127"/>
                <a:ea typeface="Arial Unicode MS" pitchFamily="50" charset="-127"/>
              </a:rPr>
              <a:t>BB</a:t>
            </a:r>
            <a:endParaRPr lang="ko-KR" altLang="en-US" sz="1200" dirty="0">
              <a:solidFill>
                <a:schemeClr val="tx1"/>
              </a:solidFill>
              <a:latin typeface="Arial Unicode MS" pitchFamily="50" charset="-127"/>
              <a:ea typeface="Arial Unicode MS" pitchFamily="50" charset="-127"/>
            </a:endParaRPr>
          </a:p>
        </p:txBody>
      </p:sp>
      <p:pic>
        <p:nvPicPr>
          <p:cNvPr id="149" name="Picture 2" descr="C:\Program Files\Microsoft Office\MEDIA\CAGCAT10\j0285750.wmf"/>
          <p:cNvPicPr>
            <a:picLocks noChangeAspect="1" noChangeArrowheads="1"/>
          </p:cNvPicPr>
          <p:nvPr/>
        </p:nvPicPr>
        <p:blipFill>
          <a:blip r:embed="rId6" cstate="print"/>
          <a:srcRect/>
          <a:stretch>
            <a:fillRect/>
          </a:stretch>
        </p:blipFill>
        <p:spPr bwMode="auto">
          <a:xfrm>
            <a:off x="2591672" y="3351470"/>
            <a:ext cx="503341" cy="352934"/>
          </a:xfrm>
          <a:prstGeom prst="rect">
            <a:avLst/>
          </a:prstGeom>
          <a:noFill/>
        </p:spPr>
      </p:pic>
      <p:pic>
        <p:nvPicPr>
          <p:cNvPr id="150" name="Picture 5" descr="C:\Users\user\AppData\Local\Microsoft\Windows\Temporary Internet Files\Content.IE5\NAJNG6DU\MC900336247[1].wmf"/>
          <p:cNvPicPr>
            <a:picLocks noChangeAspect="1" noChangeArrowheads="1"/>
          </p:cNvPicPr>
          <p:nvPr/>
        </p:nvPicPr>
        <p:blipFill>
          <a:blip r:embed="rId7" cstate="print"/>
          <a:srcRect/>
          <a:stretch>
            <a:fillRect/>
          </a:stretch>
        </p:blipFill>
        <p:spPr bwMode="auto">
          <a:xfrm flipH="1">
            <a:off x="3457647" y="1437406"/>
            <a:ext cx="432987" cy="584682"/>
          </a:xfrm>
          <a:prstGeom prst="rect">
            <a:avLst/>
          </a:prstGeom>
          <a:noFill/>
        </p:spPr>
      </p:pic>
      <p:pic>
        <p:nvPicPr>
          <p:cNvPr id="151" name="Picture 26" descr="C:\Users\user\AppData\Local\Microsoft\Windows\Temporary Internet Files\Content.IE5\J2SP8XGT\MC900149723[1].wmf"/>
          <p:cNvPicPr>
            <a:picLocks noChangeAspect="1" noChangeArrowheads="1"/>
          </p:cNvPicPr>
          <p:nvPr/>
        </p:nvPicPr>
        <p:blipFill>
          <a:blip r:embed="rId8" cstate="print"/>
          <a:srcRect/>
          <a:stretch>
            <a:fillRect/>
          </a:stretch>
        </p:blipFill>
        <p:spPr bwMode="auto">
          <a:xfrm>
            <a:off x="2467962" y="4138740"/>
            <a:ext cx="742263" cy="765932"/>
          </a:xfrm>
          <a:prstGeom prst="rect">
            <a:avLst/>
          </a:prstGeom>
          <a:noFill/>
        </p:spPr>
      </p:pic>
      <p:sp>
        <p:nvSpPr>
          <p:cNvPr id="152" name="순서도: 처리 151"/>
          <p:cNvSpPr/>
          <p:nvPr/>
        </p:nvSpPr>
        <p:spPr>
          <a:xfrm>
            <a:off x="3457647" y="2213863"/>
            <a:ext cx="432987" cy="211761"/>
          </a:xfrm>
          <a:prstGeom prst="flowChartProcess">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algn="ctr"/>
            <a:r>
              <a:rPr lang="en-US" altLang="ko-KR" sz="1200" dirty="0" smtClean="0">
                <a:solidFill>
                  <a:schemeClr val="tx1"/>
                </a:solidFill>
                <a:latin typeface="Arial Unicode MS" pitchFamily="50" charset="-127"/>
                <a:ea typeface="Arial Unicode MS" pitchFamily="50" charset="-127"/>
              </a:rPr>
              <a:t>RF</a:t>
            </a:r>
            <a:endParaRPr lang="ko-KR" altLang="en-US" sz="1200" dirty="0">
              <a:solidFill>
                <a:schemeClr val="tx1"/>
              </a:solidFill>
              <a:latin typeface="Arial Unicode MS" pitchFamily="50" charset="-127"/>
              <a:ea typeface="Arial Unicode MS" pitchFamily="50" charset="-127"/>
            </a:endParaRPr>
          </a:p>
        </p:txBody>
      </p:sp>
      <p:sp>
        <p:nvSpPr>
          <p:cNvPr id="153" name="순서도: 처리 152"/>
          <p:cNvSpPr/>
          <p:nvPr/>
        </p:nvSpPr>
        <p:spPr>
          <a:xfrm>
            <a:off x="3457647" y="2566798"/>
            <a:ext cx="432987" cy="211761"/>
          </a:xfrm>
          <a:prstGeom prst="flowChartProcess">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algn="ctr"/>
            <a:r>
              <a:rPr lang="en-US" altLang="ko-KR" sz="1200" dirty="0">
                <a:solidFill>
                  <a:schemeClr val="tx1"/>
                </a:solidFill>
                <a:latin typeface="Arial Unicode MS" pitchFamily="50" charset="-127"/>
                <a:ea typeface="Arial Unicode MS" pitchFamily="50" charset="-127"/>
              </a:rPr>
              <a:t>B</a:t>
            </a:r>
            <a:r>
              <a:rPr lang="en-US" altLang="ko-KR" sz="1200" dirty="0" smtClean="0">
                <a:solidFill>
                  <a:schemeClr val="tx1"/>
                </a:solidFill>
                <a:latin typeface="Arial Unicode MS" pitchFamily="50" charset="-127"/>
                <a:ea typeface="Arial Unicode MS" pitchFamily="50" charset="-127"/>
              </a:rPr>
              <a:t>B</a:t>
            </a:r>
            <a:endParaRPr lang="ko-KR" altLang="en-US" sz="1200" dirty="0">
              <a:solidFill>
                <a:schemeClr val="tx1"/>
              </a:solidFill>
              <a:latin typeface="Arial Unicode MS" pitchFamily="50" charset="-127"/>
              <a:ea typeface="Arial Unicode MS" pitchFamily="50" charset="-127"/>
            </a:endParaRPr>
          </a:p>
        </p:txBody>
      </p:sp>
      <p:sp>
        <p:nvSpPr>
          <p:cNvPr id="154" name="원통 153"/>
          <p:cNvSpPr/>
          <p:nvPr/>
        </p:nvSpPr>
        <p:spPr>
          <a:xfrm>
            <a:off x="3457647" y="3916166"/>
            <a:ext cx="432987" cy="423521"/>
          </a:xfrm>
          <a:prstGeom prst="can">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dirty="0" smtClean="0">
                <a:solidFill>
                  <a:schemeClr val="tx1"/>
                </a:solidFill>
                <a:latin typeface="Arial Unicode MS" pitchFamily="50" charset="-127"/>
                <a:ea typeface="Arial Unicode MS" pitchFamily="50" charset="-127"/>
              </a:rPr>
              <a:t>DB</a:t>
            </a:r>
            <a:endParaRPr lang="ko-KR" altLang="en-US" sz="1200" dirty="0">
              <a:solidFill>
                <a:schemeClr val="tx1"/>
              </a:solidFill>
              <a:latin typeface="Arial Unicode MS" pitchFamily="50" charset="-127"/>
              <a:ea typeface="Arial Unicode MS" pitchFamily="50" charset="-127"/>
            </a:endParaRPr>
          </a:p>
        </p:txBody>
      </p:sp>
      <p:pic>
        <p:nvPicPr>
          <p:cNvPr id="155" name="Picture 7"/>
          <p:cNvPicPr>
            <a:picLocks noChangeAspect="1" noChangeArrowheads="1"/>
          </p:cNvPicPr>
          <p:nvPr/>
        </p:nvPicPr>
        <p:blipFill>
          <a:blip r:embed="rId9" cstate="print"/>
          <a:srcRect/>
          <a:stretch>
            <a:fillRect/>
          </a:stretch>
        </p:blipFill>
        <p:spPr bwMode="auto">
          <a:xfrm>
            <a:off x="4335083" y="3422056"/>
            <a:ext cx="540911" cy="447296"/>
          </a:xfrm>
          <a:prstGeom prst="rect">
            <a:avLst/>
          </a:prstGeom>
          <a:noFill/>
          <a:ln w="19050">
            <a:noFill/>
            <a:miter lim="800000"/>
            <a:headEnd/>
            <a:tailEnd/>
          </a:ln>
        </p:spPr>
      </p:pic>
      <p:pic>
        <p:nvPicPr>
          <p:cNvPr id="156" name="Picture 69" descr="UNI00000ce82255"/>
          <p:cNvPicPr>
            <a:picLocks noChangeArrowheads="1"/>
          </p:cNvPicPr>
          <p:nvPr/>
        </p:nvPicPr>
        <p:blipFill>
          <a:blip r:embed="rId10" cstate="print"/>
          <a:srcRect/>
          <a:stretch>
            <a:fillRect/>
          </a:stretch>
        </p:blipFill>
        <p:spPr bwMode="auto">
          <a:xfrm>
            <a:off x="4323619" y="4260880"/>
            <a:ext cx="556697" cy="494108"/>
          </a:xfrm>
          <a:prstGeom prst="rect">
            <a:avLst/>
          </a:prstGeom>
          <a:noFill/>
          <a:ln w="9525">
            <a:noFill/>
            <a:miter lim="800000"/>
            <a:headEnd/>
            <a:tailEnd/>
          </a:ln>
        </p:spPr>
      </p:pic>
      <p:sp>
        <p:nvSpPr>
          <p:cNvPr id="157" name="순서도: 처리 156"/>
          <p:cNvSpPr/>
          <p:nvPr/>
        </p:nvSpPr>
        <p:spPr>
          <a:xfrm>
            <a:off x="2344253" y="2919732"/>
            <a:ext cx="1670091" cy="2196411"/>
          </a:xfrm>
          <a:prstGeom prst="flowChartProcess">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Arial Unicode MS" pitchFamily="50" charset="-127"/>
              <a:ea typeface="Arial Unicode MS" pitchFamily="50" charset="-127"/>
            </a:endParaRPr>
          </a:p>
        </p:txBody>
      </p:sp>
      <p:sp>
        <p:nvSpPr>
          <p:cNvPr id="158" name="순서도: 처리 157"/>
          <p:cNvSpPr/>
          <p:nvPr/>
        </p:nvSpPr>
        <p:spPr>
          <a:xfrm>
            <a:off x="4076199" y="2919732"/>
            <a:ext cx="1051539" cy="2196411"/>
          </a:xfrm>
          <a:prstGeom prst="flowChartProcess">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Arial Unicode MS" pitchFamily="50" charset="-127"/>
              <a:ea typeface="Arial Unicode MS" pitchFamily="50" charset="-127"/>
            </a:endParaRPr>
          </a:p>
        </p:txBody>
      </p:sp>
      <p:sp>
        <p:nvSpPr>
          <p:cNvPr id="159" name="순서도: 처리 158"/>
          <p:cNvSpPr/>
          <p:nvPr/>
        </p:nvSpPr>
        <p:spPr>
          <a:xfrm>
            <a:off x="5869238" y="2213863"/>
            <a:ext cx="432987" cy="211761"/>
          </a:xfrm>
          <a:prstGeom prst="flowChartProcess">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algn="ctr"/>
            <a:r>
              <a:rPr lang="en-US" altLang="ko-KR" sz="1200" dirty="0" smtClean="0">
                <a:solidFill>
                  <a:schemeClr val="tx1"/>
                </a:solidFill>
                <a:latin typeface="Arial Unicode MS" pitchFamily="50" charset="-127"/>
                <a:ea typeface="Arial Unicode MS" pitchFamily="50" charset="-127"/>
              </a:rPr>
              <a:t>RF</a:t>
            </a:r>
            <a:endParaRPr lang="ko-KR" altLang="en-US" sz="1200" dirty="0">
              <a:solidFill>
                <a:schemeClr val="tx1"/>
              </a:solidFill>
              <a:latin typeface="Arial Unicode MS" pitchFamily="50" charset="-127"/>
              <a:ea typeface="Arial Unicode MS" pitchFamily="50" charset="-127"/>
            </a:endParaRPr>
          </a:p>
        </p:txBody>
      </p:sp>
      <p:sp>
        <p:nvSpPr>
          <p:cNvPr id="160" name="순서도: 처리 159"/>
          <p:cNvSpPr/>
          <p:nvPr/>
        </p:nvSpPr>
        <p:spPr>
          <a:xfrm>
            <a:off x="5843056" y="2566798"/>
            <a:ext cx="432987" cy="211761"/>
          </a:xfrm>
          <a:prstGeom prst="flowChartProcess">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algn="ctr"/>
            <a:r>
              <a:rPr lang="en-US" altLang="ko-KR" sz="1200" dirty="0" smtClean="0">
                <a:solidFill>
                  <a:schemeClr val="tx1"/>
                </a:solidFill>
                <a:latin typeface="Arial Unicode MS" pitchFamily="50" charset="-127"/>
                <a:ea typeface="Arial Unicode MS" pitchFamily="50" charset="-127"/>
              </a:rPr>
              <a:t>BB</a:t>
            </a:r>
            <a:endParaRPr lang="ko-KR" altLang="en-US" sz="1200" dirty="0">
              <a:solidFill>
                <a:schemeClr val="tx1"/>
              </a:solidFill>
              <a:latin typeface="Arial Unicode MS" pitchFamily="50" charset="-127"/>
              <a:ea typeface="Arial Unicode MS" pitchFamily="50" charset="-127"/>
            </a:endParaRPr>
          </a:p>
        </p:txBody>
      </p:sp>
      <p:pic>
        <p:nvPicPr>
          <p:cNvPr id="161" name="Picture 2" descr="C:\Program Files\Microsoft Office\MEDIA\CAGCAT10\j0285750.wmf"/>
          <p:cNvPicPr>
            <a:picLocks noChangeAspect="1" noChangeArrowheads="1"/>
          </p:cNvPicPr>
          <p:nvPr/>
        </p:nvPicPr>
        <p:blipFill>
          <a:blip r:embed="rId6" cstate="print"/>
          <a:srcRect/>
          <a:stretch>
            <a:fillRect/>
          </a:stretch>
        </p:blipFill>
        <p:spPr bwMode="auto">
          <a:xfrm>
            <a:off x="6132241" y="3351470"/>
            <a:ext cx="503341" cy="352934"/>
          </a:xfrm>
          <a:prstGeom prst="rect">
            <a:avLst/>
          </a:prstGeom>
          <a:noFill/>
        </p:spPr>
      </p:pic>
      <p:pic>
        <p:nvPicPr>
          <p:cNvPr id="162" name="Picture 26" descr="C:\Users\user\AppData\Local\Microsoft\Windows\Temporary Internet Files\Content.IE5\J2SP8XGT\MC900149723[1].wmf"/>
          <p:cNvPicPr>
            <a:picLocks noChangeAspect="1" noChangeArrowheads="1"/>
          </p:cNvPicPr>
          <p:nvPr/>
        </p:nvPicPr>
        <p:blipFill>
          <a:blip r:embed="rId8" cstate="print"/>
          <a:srcRect/>
          <a:stretch>
            <a:fillRect/>
          </a:stretch>
        </p:blipFill>
        <p:spPr bwMode="auto">
          <a:xfrm>
            <a:off x="6008531" y="4138740"/>
            <a:ext cx="742263" cy="765932"/>
          </a:xfrm>
          <a:prstGeom prst="rect">
            <a:avLst/>
          </a:prstGeom>
          <a:noFill/>
        </p:spPr>
      </p:pic>
      <p:sp>
        <p:nvSpPr>
          <p:cNvPr id="163" name="순서도: 처리 162"/>
          <p:cNvSpPr/>
          <p:nvPr/>
        </p:nvSpPr>
        <p:spPr>
          <a:xfrm>
            <a:off x="5328123" y="2213863"/>
            <a:ext cx="432987" cy="211761"/>
          </a:xfrm>
          <a:prstGeom prst="flowChartProcess">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algn="ctr"/>
            <a:r>
              <a:rPr lang="en-US" altLang="ko-KR" sz="1200" dirty="0" smtClean="0">
                <a:solidFill>
                  <a:schemeClr val="tx1"/>
                </a:solidFill>
                <a:latin typeface="Arial Unicode MS" pitchFamily="50" charset="-127"/>
                <a:ea typeface="Arial Unicode MS" pitchFamily="50" charset="-127"/>
              </a:rPr>
              <a:t>RF</a:t>
            </a:r>
            <a:endParaRPr lang="ko-KR" altLang="en-US" sz="1200" dirty="0">
              <a:solidFill>
                <a:schemeClr val="tx1"/>
              </a:solidFill>
              <a:latin typeface="Arial Unicode MS" pitchFamily="50" charset="-127"/>
              <a:ea typeface="Arial Unicode MS" pitchFamily="50" charset="-127"/>
            </a:endParaRPr>
          </a:p>
        </p:txBody>
      </p:sp>
      <p:sp>
        <p:nvSpPr>
          <p:cNvPr id="164" name="순서도: 처리 163"/>
          <p:cNvSpPr/>
          <p:nvPr/>
        </p:nvSpPr>
        <p:spPr>
          <a:xfrm>
            <a:off x="5328123" y="2566798"/>
            <a:ext cx="432987" cy="211761"/>
          </a:xfrm>
          <a:prstGeom prst="flowChartProcess">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algn="ctr"/>
            <a:r>
              <a:rPr lang="en-US" altLang="ko-KR" sz="1200" dirty="0">
                <a:solidFill>
                  <a:schemeClr val="tx1"/>
                </a:solidFill>
                <a:latin typeface="Arial Unicode MS" pitchFamily="50" charset="-127"/>
                <a:ea typeface="Arial Unicode MS" pitchFamily="50" charset="-127"/>
              </a:rPr>
              <a:t>B</a:t>
            </a:r>
            <a:r>
              <a:rPr lang="en-US" altLang="ko-KR" sz="1200" dirty="0" smtClean="0">
                <a:solidFill>
                  <a:schemeClr val="tx1"/>
                </a:solidFill>
                <a:latin typeface="Arial Unicode MS" pitchFamily="50" charset="-127"/>
                <a:ea typeface="Arial Unicode MS" pitchFamily="50" charset="-127"/>
              </a:rPr>
              <a:t>B</a:t>
            </a:r>
            <a:endParaRPr lang="ko-KR" altLang="en-US" sz="1200" dirty="0">
              <a:solidFill>
                <a:schemeClr val="tx1"/>
              </a:solidFill>
              <a:latin typeface="Arial Unicode MS" pitchFamily="50" charset="-127"/>
              <a:ea typeface="Arial Unicode MS" pitchFamily="50" charset="-127"/>
            </a:endParaRPr>
          </a:p>
        </p:txBody>
      </p:sp>
      <p:sp>
        <p:nvSpPr>
          <p:cNvPr id="165" name="TextBox 164"/>
          <p:cNvSpPr txBox="1"/>
          <p:nvPr/>
        </p:nvSpPr>
        <p:spPr>
          <a:xfrm>
            <a:off x="5857886" y="3644634"/>
            <a:ext cx="1215397" cy="276999"/>
          </a:xfrm>
          <a:prstGeom prst="rect">
            <a:avLst/>
          </a:prstGeom>
          <a:noFill/>
        </p:spPr>
        <p:txBody>
          <a:bodyPr wrap="none" rtlCol="0">
            <a:spAutoFit/>
          </a:bodyPr>
          <a:lstStyle/>
          <a:p>
            <a:r>
              <a:rPr lang="en-US" altLang="ko-KR" sz="1200" dirty="0" smtClean="0">
                <a:latin typeface="Arial Unicode MS" pitchFamily="50" charset="-127"/>
                <a:ea typeface="Arial Unicode MS" pitchFamily="50" charset="-127"/>
              </a:rPr>
              <a:t>Pre-processing</a:t>
            </a:r>
            <a:endParaRPr lang="ko-KR" altLang="en-US" sz="1200" dirty="0">
              <a:latin typeface="Arial Unicode MS" pitchFamily="50" charset="-127"/>
              <a:ea typeface="Arial Unicode MS" pitchFamily="50" charset="-127"/>
            </a:endParaRPr>
          </a:p>
        </p:txBody>
      </p:sp>
      <p:sp>
        <p:nvSpPr>
          <p:cNvPr id="166" name="TextBox 165"/>
          <p:cNvSpPr txBox="1"/>
          <p:nvPr/>
        </p:nvSpPr>
        <p:spPr>
          <a:xfrm>
            <a:off x="5220072" y="4839144"/>
            <a:ext cx="1556836" cy="276999"/>
          </a:xfrm>
          <a:prstGeom prst="rect">
            <a:avLst/>
          </a:prstGeom>
          <a:noFill/>
        </p:spPr>
        <p:txBody>
          <a:bodyPr wrap="none" rtlCol="0">
            <a:spAutoFit/>
          </a:bodyPr>
          <a:lstStyle/>
          <a:p>
            <a:r>
              <a:rPr lang="en-US" altLang="ko-KR" sz="1200" dirty="0" smtClean="0">
                <a:latin typeface="Arial Unicode MS" pitchFamily="50" charset="-127"/>
                <a:ea typeface="Arial Unicode MS" pitchFamily="50" charset="-127"/>
              </a:rPr>
              <a:t>Processing/Analysis</a:t>
            </a:r>
            <a:endParaRPr lang="ko-KR" altLang="en-US" sz="1200" dirty="0">
              <a:latin typeface="Arial Unicode MS" pitchFamily="50" charset="-127"/>
              <a:ea typeface="Arial Unicode MS" pitchFamily="50" charset="-127"/>
            </a:endParaRPr>
          </a:p>
        </p:txBody>
      </p:sp>
      <p:sp>
        <p:nvSpPr>
          <p:cNvPr id="167" name="원통 166"/>
          <p:cNvSpPr/>
          <p:nvPr/>
        </p:nvSpPr>
        <p:spPr>
          <a:xfrm>
            <a:off x="5328123" y="3916166"/>
            <a:ext cx="432987" cy="423521"/>
          </a:xfrm>
          <a:prstGeom prst="can">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dirty="0" smtClean="0">
                <a:solidFill>
                  <a:schemeClr val="tx1"/>
                </a:solidFill>
                <a:latin typeface="Arial Unicode MS" pitchFamily="50" charset="-127"/>
                <a:ea typeface="Arial Unicode MS" pitchFamily="50" charset="-127"/>
              </a:rPr>
              <a:t>DB</a:t>
            </a:r>
            <a:endParaRPr lang="ko-KR" altLang="en-US" sz="1200" dirty="0">
              <a:solidFill>
                <a:schemeClr val="tx1"/>
              </a:solidFill>
              <a:latin typeface="Arial Unicode MS" pitchFamily="50" charset="-127"/>
              <a:ea typeface="Arial Unicode MS" pitchFamily="50" charset="-127"/>
            </a:endParaRPr>
          </a:p>
        </p:txBody>
      </p:sp>
      <p:sp>
        <p:nvSpPr>
          <p:cNvPr id="168" name="순서도: 처리 167"/>
          <p:cNvSpPr/>
          <p:nvPr/>
        </p:nvSpPr>
        <p:spPr>
          <a:xfrm>
            <a:off x="5197003" y="2919732"/>
            <a:ext cx="1670091" cy="2196411"/>
          </a:xfrm>
          <a:prstGeom prst="flowChartProcess">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Arial Unicode MS" pitchFamily="50" charset="-127"/>
              <a:ea typeface="Arial Unicode MS" pitchFamily="50" charset="-127"/>
            </a:endParaRPr>
          </a:p>
        </p:txBody>
      </p:sp>
      <p:pic>
        <p:nvPicPr>
          <p:cNvPr id="169" name="Picture 5" descr="C:\Users\user\AppData\Local\Microsoft\Windows\Temporary Internet Files\Content.IE5\NAJNG6DU\MC900336247[1].wmf"/>
          <p:cNvPicPr>
            <a:picLocks noChangeAspect="1" noChangeArrowheads="1"/>
          </p:cNvPicPr>
          <p:nvPr/>
        </p:nvPicPr>
        <p:blipFill>
          <a:blip r:embed="rId7" cstate="print"/>
          <a:srcRect/>
          <a:stretch>
            <a:fillRect/>
          </a:stretch>
        </p:blipFill>
        <p:spPr bwMode="auto">
          <a:xfrm flipH="1">
            <a:off x="5328123" y="1437406"/>
            <a:ext cx="432987" cy="584682"/>
          </a:xfrm>
          <a:prstGeom prst="rect">
            <a:avLst/>
          </a:prstGeom>
          <a:noFill/>
        </p:spPr>
      </p:pic>
      <p:cxnSp>
        <p:nvCxnSpPr>
          <p:cNvPr id="170" name="직선 연결선 169"/>
          <p:cNvCxnSpPr>
            <a:stCxn id="150" idx="2"/>
            <a:endCxn id="152" idx="0"/>
          </p:cNvCxnSpPr>
          <p:nvPr/>
        </p:nvCxnSpPr>
        <p:spPr>
          <a:xfrm>
            <a:off x="3674139" y="2022090"/>
            <a:ext cx="0" cy="19177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1" name="꺾인 연결선 170"/>
          <p:cNvCxnSpPr>
            <a:stCxn id="150" idx="2"/>
            <a:endCxn id="155" idx="0"/>
          </p:cNvCxnSpPr>
          <p:nvPr/>
        </p:nvCxnSpPr>
        <p:spPr>
          <a:xfrm rot="16200000" flipH="1">
            <a:off x="3439854" y="2256374"/>
            <a:ext cx="1399968" cy="931399"/>
          </a:xfrm>
          <a:prstGeom prst="bentConnector3">
            <a:avLst>
              <a:gd name="adj1" fmla="val 7114"/>
            </a:avLst>
          </a:prstGeom>
          <a:ln w="19050"/>
        </p:spPr>
        <p:style>
          <a:lnRef idx="1">
            <a:schemeClr val="accent1"/>
          </a:lnRef>
          <a:fillRef idx="0">
            <a:schemeClr val="accent1"/>
          </a:fillRef>
          <a:effectRef idx="0">
            <a:schemeClr val="accent1"/>
          </a:effectRef>
          <a:fontRef idx="minor">
            <a:schemeClr val="tx1"/>
          </a:fontRef>
        </p:style>
      </p:cxnSp>
      <p:cxnSp>
        <p:nvCxnSpPr>
          <p:cNvPr id="172" name="꺾인 연결선 171"/>
          <p:cNvCxnSpPr>
            <a:stCxn id="169" idx="2"/>
            <a:endCxn id="155" idx="0"/>
          </p:cNvCxnSpPr>
          <p:nvPr/>
        </p:nvCxnSpPr>
        <p:spPr>
          <a:xfrm rot="5400000">
            <a:off x="4375093" y="2252534"/>
            <a:ext cx="1399968" cy="939078"/>
          </a:xfrm>
          <a:prstGeom prst="bentConnector3">
            <a:avLst>
              <a:gd name="adj1" fmla="val 7114"/>
            </a:avLst>
          </a:prstGeom>
          <a:ln w="19050"/>
        </p:spPr>
        <p:style>
          <a:lnRef idx="1">
            <a:schemeClr val="accent1"/>
          </a:lnRef>
          <a:fillRef idx="0">
            <a:schemeClr val="accent1"/>
          </a:fillRef>
          <a:effectRef idx="0">
            <a:schemeClr val="accent1"/>
          </a:effectRef>
          <a:fontRef idx="minor">
            <a:schemeClr val="tx1"/>
          </a:fontRef>
        </p:style>
      </p:cxnSp>
      <p:cxnSp>
        <p:nvCxnSpPr>
          <p:cNvPr id="173" name="직선 연결선 172"/>
          <p:cNvCxnSpPr>
            <a:stCxn id="169" idx="2"/>
            <a:endCxn id="163" idx="0"/>
          </p:cNvCxnSpPr>
          <p:nvPr/>
        </p:nvCxnSpPr>
        <p:spPr>
          <a:xfrm>
            <a:off x="5544616" y="2022090"/>
            <a:ext cx="0" cy="19177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4" name="직선 연결선 173"/>
          <p:cNvCxnSpPr>
            <a:stCxn id="163" idx="2"/>
            <a:endCxn id="164" idx="0"/>
          </p:cNvCxnSpPr>
          <p:nvPr/>
        </p:nvCxnSpPr>
        <p:spPr>
          <a:xfrm>
            <a:off x="5544616" y="2425622"/>
            <a:ext cx="0" cy="14117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5" name="직선 연결선 174"/>
          <p:cNvCxnSpPr>
            <a:stCxn id="152" idx="2"/>
            <a:endCxn id="153" idx="0"/>
          </p:cNvCxnSpPr>
          <p:nvPr/>
        </p:nvCxnSpPr>
        <p:spPr>
          <a:xfrm>
            <a:off x="3674139" y="2425622"/>
            <a:ext cx="0" cy="14117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6" name="직선 화살표 연결선 175"/>
          <p:cNvCxnSpPr>
            <a:stCxn id="153" idx="2"/>
            <a:endCxn id="154" idx="1"/>
          </p:cNvCxnSpPr>
          <p:nvPr/>
        </p:nvCxnSpPr>
        <p:spPr>
          <a:xfrm>
            <a:off x="3674139" y="2778556"/>
            <a:ext cx="0" cy="113760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7" name="TextBox 176"/>
          <p:cNvSpPr txBox="1"/>
          <p:nvPr/>
        </p:nvSpPr>
        <p:spPr>
          <a:xfrm>
            <a:off x="3222374" y="3351470"/>
            <a:ext cx="420308" cy="338554"/>
          </a:xfrm>
          <a:prstGeom prst="rect">
            <a:avLst/>
          </a:prstGeom>
          <a:noFill/>
        </p:spPr>
        <p:txBody>
          <a:bodyPr wrap="none" rtlCol="0">
            <a:spAutoFit/>
          </a:bodyPr>
          <a:lstStyle/>
          <a:p>
            <a:pPr algn="ctr"/>
            <a:r>
              <a:rPr lang="en-US" altLang="ko-KR" sz="800" dirty="0" smtClean="0">
                <a:latin typeface="Arial Unicode MS" pitchFamily="50" charset="-127"/>
                <a:ea typeface="Arial Unicode MS" pitchFamily="50" charset="-127"/>
              </a:rPr>
              <a:t>Raw </a:t>
            </a:r>
          </a:p>
          <a:p>
            <a:pPr algn="ctr"/>
            <a:r>
              <a:rPr lang="en-US" altLang="ko-KR" sz="800" dirty="0" smtClean="0">
                <a:latin typeface="Arial Unicode MS" pitchFamily="50" charset="-127"/>
                <a:ea typeface="Arial Unicode MS" pitchFamily="50" charset="-127"/>
              </a:rPr>
              <a:t>Data</a:t>
            </a:r>
            <a:endParaRPr lang="ko-KR" altLang="en-US" sz="800" dirty="0">
              <a:latin typeface="Arial Unicode MS" pitchFamily="50" charset="-127"/>
              <a:ea typeface="Arial Unicode MS" pitchFamily="50" charset="-127"/>
            </a:endParaRPr>
          </a:p>
        </p:txBody>
      </p:sp>
      <p:cxnSp>
        <p:nvCxnSpPr>
          <p:cNvPr id="178" name="직선 화살표 연결선 177"/>
          <p:cNvCxnSpPr>
            <a:stCxn id="154" idx="1"/>
            <a:endCxn id="149" idx="3"/>
          </p:cNvCxnSpPr>
          <p:nvPr/>
        </p:nvCxnSpPr>
        <p:spPr>
          <a:xfrm flipH="1" flipV="1">
            <a:off x="3095014" y="3527937"/>
            <a:ext cx="579126" cy="38822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9" name="직선 화살표 연결선 178"/>
          <p:cNvCxnSpPr/>
          <p:nvPr/>
        </p:nvCxnSpPr>
        <p:spPr>
          <a:xfrm>
            <a:off x="3086514" y="3598524"/>
            <a:ext cx="579126" cy="388228"/>
          </a:xfrm>
          <a:prstGeom prst="straightConnector1">
            <a:avLst/>
          </a:prstGeom>
          <a:ln w="19050">
            <a:solidFill>
              <a:srgbClr val="7030A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80" name="직선 화살표 연결선 179"/>
          <p:cNvCxnSpPr>
            <a:stCxn id="154" idx="2"/>
            <a:endCxn id="151" idx="3"/>
          </p:cNvCxnSpPr>
          <p:nvPr/>
        </p:nvCxnSpPr>
        <p:spPr>
          <a:xfrm flipH="1">
            <a:off x="3210226" y="4127925"/>
            <a:ext cx="247421" cy="393782"/>
          </a:xfrm>
          <a:prstGeom prst="straightConnector1">
            <a:avLst/>
          </a:prstGeom>
          <a:ln w="19050">
            <a:solidFill>
              <a:srgbClr val="7030A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81" name="직선 화살표 연결선 180"/>
          <p:cNvCxnSpPr/>
          <p:nvPr/>
        </p:nvCxnSpPr>
        <p:spPr>
          <a:xfrm flipV="1">
            <a:off x="3232455" y="4228251"/>
            <a:ext cx="247421" cy="393782"/>
          </a:xfrm>
          <a:prstGeom prst="straightConnector1">
            <a:avLst/>
          </a:prstGeom>
          <a:ln w="19050">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82" name="TextBox 181"/>
          <p:cNvSpPr txBox="1"/>
          <p:nvPr/>
        </p:nvSpPr>
        <p:spPr>
          <a:xfrm>
            <a:off x="3210225" y="4480859"/>
            <a:ext cx="604653" cy="215444"/>
          </a:xfrm>
          <a:prstGeom prst="rect">
            <a:avLst/>
          </a:prstGeom>
          <a:noFill/>
        </p:spPr>
        <p:txBody>
          <a:bodyPr wrap="none" rtlCol="0">
            <a:spAutoFit/>
          </a:bodyPr>
          <a:lstStyle/>
          <a:p>
            <a:r>
              <a:rPr lang="en-US" altLang="ko-KR" sz="800" dirty="0" smtClean="0">
                <a:latin typeface="Arial Unicode MS" pitchFamily="50" charset="-127"/>
                <a:ea typeface="Arial Unicode MS" pitchFamily="50" charset="-127"/>
              </a:rPr>
              <a:t>Level 2/3</a:t>
            </a:r>
            <a:endParaRPr lang="ko-KR" altLang="en-US" sz="800" dirty="0">
              <a:latin typeface="Arial Unicode MS" pitchFamily="50" charset="-127"/>
              <a:ea typeface="Arial Unicode MS" pitchFamily="50" charset="-127"/>
            </a:endParaRPr>
          </a:p>
        </p:txBody>
      </p:sp>
      <p:sp>
        <p:nvSpPr>
          <p:cNvPr id="183" name="순서도: 처리 182"/>
          <p:cNvSpPr/>
          <p:nvPr/>
        </p:nvSpPr>
        <p:spPr>
          <a:xfrm>
            <a:off x="3829331" y="5469076"/>
            <a:ext cx="1830555" cy="1056269"/>
          </a:xfrm>
          <a:prstGeom prst="flowChartProcess">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Arial Unicode MS" pitchFamily="50" charset="-127"/>
              <a:ea typeface="Arial Unicode MS" pitchFamily="50" charset="-127"/>
            </a:endParaRPr>
          </a:p>
        </p:txBody>
      </p:sp>
      <p:pic>
        <p:nvPicPr>
          <p:cNvPr id="184" name="Picture 132" descr="C:\Documents and Settings\leekhe\Local Settings\Temporary Internet Files\Content.IE5\EVBVB4PL\MCj04289710000[1].wmf"/>
          <p:cNvPicPr>
            <a:picLocks noChangeAspect="1" noChangeArrowheads="1"/>
          </p:cNvPicPr>
          <p:nvPr/>
        </p:nvPicPr>
        <p:blipFill>
          <a:blip r:embed="rId11" cstate="print"/>
          <a:srcRect/>
          <a:stretch>
            <a:fillRect/>
          </a:stretch>
        </p:blipFill>
        <p:spPr bwMode="auto">
          <a:xfrm>
            <a:off x="4043905" y="5571613"/>
            <a:ext cx="399857" cy="337381"/>
          </a:xfrm>
          <a:prstGeom prst="rect">
            <a:avLst/>
          </a:prstGeom>
          <a:noFill/>
          <a:ln w="9525">
            <a:noFill/>
            <a:miter lim="800000"/>
            <a:headEnd/>
            <a:tailEnd/>
          </a:ln>
        </p:spPr>
      </p:pic>
      <p:pic>
        <p:nvPicPr>
          <p:cNvPr id="185" name="Picture 131" descr="C:\Documents and Settings\leekhe\Local Settings\Temporary Internet Files\Content.IE5\5FZNX902\MCj04326530000[1].png"/>
          <p:cNvPicPr>
            <a:picLocks noChangeAspect="1" noChangeArrowheads="1"/>
          </p:cNvPicPr>
          <p:nvPr/>
        </p:nvPicPr>
        <p:blipFill>
          <a:blip r:embed="rId12" cstate="print"/>
          <a:srcRect/>
          <a:stretch>
            <a:fillRect/>
          </a:stretch>
        </p:blipFill>
        <p:spPr bwMode="auto">
          <a:xfrm>
            <a:off x="4138608" y="5680838"/>
            <a:ext cx="473515" cy="273061"/>
          </a:xfrm>
          <a:prstGeom prst="rect">
            <a:avLst/>
          </a:prstGeom>
          <a:noFill/>
          <a:ln w="9525">
            <a:noFill/>
            <a:miter lim="800000"/>
            <a:headEnd/>
            <a:tailEnd/>
          </a:ln>
        </p:spPr>
      </p:pic>
      <p:pic>
        <p:nvPicPr>
          <p:cNvPr id="186" name="Picture 90" descr="http://www.acrofan.com/updata/news/00/200804/08/2008-04-0800000004_7e26d.jpg"/>
          <p:cNvPicPr>
            <a:picLocks noChangeAspect="1" noChangeArrowheads="1"/>
          </p:cNvPicPr>
          <p:nvPr/>
        </p:nvPicPr>
        <p:blipFill>
          <a:blip r:embed="rId13" cstate="print"/>
          <a:srcRect/>
          <a:stretch>
            <a:fillRect/>
          </a:stretch>
        </p:blipFill>
        <p:spPr bwMode="auto">
          <a:xfrm>
            <a:off x="4571593" y="5539664"/>
            <a:ext cx="558092" cy="423521"/>
          </a:xfrm>
          <a:prstGeom prst="rect">
            <a:avLst/>
          </a:prstGeom>
          <a:ln>
            <a:noFill/>
          </a:ln>
          <a:effectLst>
            <a:softEdge rad="112500"/>
          </a:effectLst>
        </p:spPr>
      </p:pic>
      <p:cxnSp>
        <p:nvCxnSpPr>
          <p:cNvPr id="187" name="직선 화살표 연결선 186"/>
          <p:cNvCxnSpPr>
            <a:stCxn id="164" idx="2"/>
            <a:endCxn id="167" idx="1"/>
          </p:cNvCxnSpPr>
          <p:nvPr/>
        </p:nvCxnSpPr>
        <p:spPr>
          <a:xfrm>
            <a:off x="5544616" y="2778556"/>
            <a:ext cx="0" cy="113760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8" name="직선 화살표 연결선 187"/>
          <p:cNvCxnSpPr>
            <a:stCxn id="167" idx="1"/>
            <a:endCxn id="161" idx="1"/>
          </p:cNvCxnSpPr>
          <p:nvPr/>
        </p:nvCxnSpPr>
        <p:spPr>
          <a:xfrm flipV="1">
            <a:off x="5544617" y="3527937"/>
            <a:ext cx="587625" cy="38822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9" name="직선 화살표 연결선 188"/>
          <p:cNvCxnSpPr/>
          <p:nvPr/>
        </p:nvCxnSpPr>
        <p:spPr>
          <a:xfrm flipH="1">
            <a:off x="5575543" y="3598524"/>
            <a:ext cx="579126" cy="388228"/>
          </a:xfrm>
          <a:prstGeom prst="straightConnector1">
            <a:avLst/>
          </a:prstGeom>
          <a:ln w="19050">
            <a:solidFill>
              <a:srgbClr val="7030A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90" name="직선 화살표 연결선 189"/>
          <p:cNvCxnSpPr>
            <a:stCxn id="167" idx="4"/>
            <a:endCxn id="162" idx="1"/>
          </p:cNvCxnSpPr>
          <p:nvPr/>
        </p:nvCxnSpPr>
        <p:spPr>
          <a:xfrm>
            <a:off x="5761110" y="4127925"/>
            <a:ext cx="247421" cy="393782"/>
          </a:xfrm>
          <a:prstGeom prst="straightConnector1">
            <a:avLst/>
          </a:prstGeom>
          <a:ln w="19050">
            <a:solidFill>
              <a:srgbClr val="7030A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91" name="직선 화살표 연결선 190"/>
          <p:cNvCxnSpPr/>
          <p:nvPr/>
        </p:nvCxnSpPr>
        <p:spPr>
          <a:xfrm flipH="1" flipV="1">
            <a:off x="5724061" y="4223879"/>
            <a:ext cx="247421" cy="393782"/>
          </a:xfrm>
          <a:prstGeom prst="straightConnector1">
            <a:avLst/>
          </a:prstGeom>
          <a:ln w="19050">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92" name="TextBox 191"/>
          <p:cNvSpPr txBox="1"/>
          <p:nvPr/>
        </p:nvSpPr>
        <p:spPr>
          <a:xfrm>
            <a:off x="5555526" y="3351470"/>
            <a:ext cx="420308" cy="338554"/>
          </a:xfrm>
          <a:prstGeom prst="rect">
            <a:avLst/>
          </a:prstGeom>
          <a:noFill/>
        </p:spPr>
        <p:txBody>
          <a:bodyPr wrap="none" rtlCol="0">
            <a:spAutoFit/>
          </a:bodyPr>
          <a:lstStyle/>
          <a:p>
            <a:pPr algn="ctr"/>
            <a:r>
              <a:rPr lang="en-US" altLang="ko-KR" sz="800" dirty="0" smtClean="0">
                <a:latin typeface="Arial Unicode MS" pitchFamily="50" charset="-127"/>
                <a:ea typeface="Arial Unicode MS" pitchFamily="50" charset="-127"/>
              </a:rPr>
              <a:t>Raw </a:t>
            </a:r>
          </a:p>
          <a:p>
            <a:pPr algn="ctr"/>
            <a:r>
              <a:rPr lang="en-US" altLang="ko-KR" sz="800" dirty="0" smtClean="0">
                <a:latin typeface="Arial Unicode MS" pitchFamily="50" charset="-127"/>
                <a:ea typeface="Arial Unicode MS" pitchFamily="50" charset="-127"/>
              </a:rPr>
              <a:t>Data</a:t>
            </a:r>
            <a:endParaRPr lang="ko-KR" altLang="en-US" sz="800" dirty="0">
              <a:latin typeface="Arial Unicode MS" pitchFamily="50" charset="-127"/>
              <a:ea typeface="Arial Unicode MS" pitchFamily="50" charset="-127"/>
            </a:endParaRPr>
          </a:p>
        </p:txBody>
      </p:sp>
      <p:sp>
        <p:nvSpPr>
          <p:cNvPr id="193" name="TextBox 192"/>
          <p:cNvSpPr txBox="1"/>
          <p:nvPr/>
        </p:nvSpPr>
        <p:spPr>
          <a:xfrm>
            <a:off x="5496363" y="4489553"/>
            <a:ext cx="604653" cy="215444"/>
          </a:xfrm>
          <a:prstGeom prst="rect">
            <a:avLst/>
          </a:prstGeom>
          <a:noFill/>
        </p:spPr>
        <p:txBody>
          <a:bodyPr wrap="none" rtlCol="0">
            <a:spAutoFit/>
          </a:bodyPr>
          <a:lstStyle/>
          <a:p>
            <a:r>
              <a:rPr lang="en-US" altLang="ko-KR" sz="800" dirty="0" smtClean="0">
                <a:latin typeface="Arial Unicode MS" pitchFamily="50" charset="-127"/>
                <a:ea typeface="Arial Unicode MS" pitchFamily="50" charset="-127"/>
              </a:rPr>
              <a:t>Level 2/3</a:t>
            </a:r>
            <a:endParaRPr lang="ko-KR" altLang="en-US" sz="800" dirty="0">
              <a:latin typeface="Arial Unicode MS" pitchFamily="50" charset="-127"/>
              <a:ea typeface="Arial Unicode MS" pitchFamily="50" charset="-127"/>
            </a:endParaRPr>
          </a:p>
        </p:txBody>
      </p:sp>
      <p:cxnSp>
        <p:nvCxnSpPr>
          <p:cNvPr id="194" name="꺾인 연결선 193"/>
          <p:cNvCxnSpPr>
            <a:stCxn id="154" idx="3"/>
            <a:endCxn id="183" idx="0"/>
          </p:cNvCxnSpPr>
          <p:nvPr/>
        </p:nvCxnSpPr>
        <p:spPr>
          <a:xfrm rot="16200000" flipH="1">
            <a:off x="3644681" y="4369145"/>
            <a:ext cx="1129389" cy="1070468"/>
          </a:xfrm>
          <a:prstGeom prst="bentConnector3">
            <a:avLst>
              <a:gd name="adj1" fmla="val 50000"/>
            </a:avLst>
          </a:prstGeom>
          <a:ln w="25400">
            <a:solidFill>
              <a:schemeClr val="tx1"/>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cxnSp>
        <p:nvCxnSpPr>
          <p:cNvPr id="195" name="꺾인 연결선 194"/>
          <p:cNvCxnSpPr>
            <a:stCxn id="167" idx="3"/>
            <a:endCxn id="183" idx="0"/>
          </p:cNvCxnSpPr>
          <p:nvPr/>
        </p:nvCxnSpPr>
        <p:spPr>
          <a:xfrm rot="5400000">
            <a:off x="4579919" y="4504376"/>
            <a:ext cx="1129389" cy="800008"/>
          </a:xfrm>
          <a:prstGeom prst="bentConnector3">
            <a:avLst>
              <a:gd name="adj1" fmla="val 50000"/>
            </a:avLst>
          </a:prstGeom>
          <a:ln w="25400">
            <a:solidFill>
              <a:schemeClr val="tx1"/>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cxnSp>
        <p:nvCxnSpPr>
          <p:cNvPr id="196" name="꺾인 연결선 195"/>
          <p:cNvCxnSpPr>
            <a:stCxn id="156" idx="3"/>
            <a:endCxn id="167" idx="2"/>
          </p:cNvCxnSpPr>
          <p:nvPr/>
        </p:nvCxnSpPr>
        <p:spPr>
          <a:xfrm flipV="1">
            <a:off x="4880316" y="4127927"/>
            <a:ext cx="447806" cy="380009"/>
          </a:xfrm>
          <a:prstGeom prst="bentConnector3">
            <a:avLst>
              <a:gd name="adj1" fmla="val 50000"/>
            </a:avLst>
          </a:prstGeom>
          <a:ln w="19050">
            <a:prstDash val="dashDot"/>
            <a:tailEnd type="arrow"/>
          </a:ln>
        </p:spPr>
        <p:style>
          <a:lnRef idx="1">
            <a:schemeClr val="accent1"/>
          </a:lnRef>
          <a:fillRef idx="0">
            <a:schemeClr val="accent1"/>
          </a:fillRef>
          <a:effectRef idx="0">
            <a:schemeClr val="accent1"/>
          </a:effectRef>
          <a:fontRef idx="minor">
            <a:schemeClr val="tx1"/>
          </a:fontRef>
        </p:style>
      </p:cxnSp>
      <p:cxnSp>
        <p:nvCxnSpPr>
          <p:cNvPr id="197" name="꺾인 연결선 196"/>
          <p:cNvCxnSpPr>
            <a:stCxn id="156" idx="1"/>
            <a:endCxn id="154" idx="4"/>
          </p:cNvCxnSpPr>
          <p:nvPr/>
        </p:nvCxnSpPr>
        <p:spPr>
          <a:xfrm rot="10800000">
            <a:off x="3890633" y="4127927"/>
            <a:ext cx="432987" cy="380009"/>
          </a:xfrm>
          <a:prstGeom prst="bentConnector3">
            <a:avLst>
              <a:gd name="adj1" fmla="val 50000"/>
            </a:avLst>
          </a:prstGeom>
          <a:ln w="19050">
            <a:prstDash val="dashDot"/>
            <a:tailEnd type="arrow"/>
          </a:ln>
        </p:spPr>
        <p:style>
          <a:lnRef idx="1">
            <a:schemeClr val="accent1"/>
          </a:lnRef>
          <a:fillRef idx="0">
            <a:schemeClr val="accent1"/>
          </a:fillRef>
          <a:effectRef idx="0">
            <a:schemeClr val="accent1"/>
          </a:effectRef>
          <a:fontRef idx="minor">
            <a:schemeClr val="tx1"/>
          </a:fontRef>
        </p:style>
      </p:cxnSp>
      <p:cxnSp>
        <p:nvCxnSpPr>
          <p:cNvPr id="198" name="직선 연결선 197"/>
          <p:cNvCxnSpPr>
            <a:stCxn id="155" idx="2"/>
            <a:endCxn id="156" idx="0"/>
          </p:cNvCxnSpPr>
          <p:nvPr/>
        </p:nvCxnSpPr>
        <p:spPr>
          <a:xfrm flipH="1">
            <a:off x="4601968" y="3869355"/>
            <a:ext cx="3570" cy="39152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99" name="TextBox 198"/>
          <p:cNvSpPr txBox="1"/>
          <p:nvPr/>
        </p:nvSpPr>
        <p:spPr>
          <a:xfrm>
            <a:off x="2640692" y="2919732"/>
            <a:ext cx="716863" cy="276999"/>
          </a:xfrm>
          <a:prstGeom prst="rect">
            <a:avLst/>
          </a:prstGeom>
          <a:noFill/>
        </p:spPr>
        <p:txBody>
          <a:bodyPr wrap="none" rtlCol="0">
            <a:spAutoFit/>
          </a:bodyPr>
          <a:lstStyle/>
          <a:p>
            <a:r>
              <a:rPr lang="en-US" altLang="ko-KR" sz="1200" dirty="0" smtClean="0">
                <a:solidFill>
                  <a:schemeClr val="accent6">
                    <a:lumMod val="50000"/>
                  </a:schemeClr>
                </a:solidFill>
                <a:latin typeface="휴먼모음T" pitchFamily="18" charset="-127"/>
                <a:ea typeface="휴먼모음T" pitchFamily="18" charset="-127"/>
              </a:rPr>
              <a:t>Primary</a:t>
            </a:r>
            <a:endParaRPr lang="ko-KR" altLang="en-US" sz="1200" dirty="0">
              <a:solidFill>
                <a:schemeClr val="accent6">
                  <a:lumMod val="50000"/>
                </a:schemeClr>
              </a:solidFill>
              <a:latin typeface="휴먼모음T" pitchFamily="18" charset="-127"/>
              <a:ea typeface="휴먼모음T" pitchFamily="18" charset="-127"/>
            </a:endParaRPr>
          </a:p>
        </p:txBody>
      </p:sp>
      <p:sp>
        <p:nvSpPr>
          <p:cNvPr id="200" name="TextBox 199"/>
          <p:cNvSpPr txBox="1"/>
          <p:nvPr/>
        </p:nvSpPr>
        <p:spPr>
          <a:xfrm>
            <a:off x="4427985" y="2919732"/>
            <a:ext cx="710452" cy="461665"/>
          </a:xfrm>
          <a:prstGeom prst="rect">
            <a:avLst/>
          </a:prstGeom>
          <a:noFill/>
        </p:spPr>
        <p:txBody>
          <a:bodyPr wrap="none" rtlCol="0">
            <a:spAutoFit/>
          </a:bodyPr>
          <a:lstStyle/>
          <a:p>
            <a:pPr algn="ctr"/>
            <a:r>
              <a:rPr lang="en-US" altLang="ko-KR" sz="1200" dirty="0" smtClean="0">
                <a:latin typeface="휴먼모음T" pitchFamily="18" charset="-127"/>
                <a:ea typeface="휴먼모음T" pitchFamily="18" charset="-127"/>
              </a:rPr>
              <a:t>Satellite</a:t>
            </a:r>
          </a:p>
          <a:p>
            <a:pPr algn="ctr"/>
            <a:r>
              <a:rPr lang="en-US" altLang="ko-KR" sz="1200" dirty="0" smtClean="0">
                <a:latin typeface="휴먼모음T" pitchFamily="18" charset="-127"/>
                <a:ea typeface="휴먼모음T" pitchFamily="18" charset="-127"/>
              </a:rPr>
              <a:t>Control</a:t>
            </a:r>
            <a:endParaRPr lang="ko-KR" altLang="en-US" sz="1200" dirty="0">
              <a:latin typeface="휴먼모음T" pitchFamily="18" charset="-127"/>
              <a:ea typeface="휴먼모음T" pitchFamily="18" charset="-127"/>
            </a:endParaRPr>
          </a:p>
        </p:txBody>
      </p:sp>
      <p:sp>
        <p:nvSpPr>
          <p:cNvPr id="201" name="TextBox 200"/>
          <p:cNvSpPr txBox="1"/>
          <p:nvPr/>
        </p:nvSpPr>
        <p:spPr>
          <a:xfrm>
            <a:off x="5786447" y="2919732"/>
            <a:ext cx="885179" cy="276999"/>
          </a:xfrm>
          <a:prstGeom prst="rect">
            <a:avLst/>
          </a:prstGeom>
          <a:noFill/>
        </p:spPr>
        <p:txBody>
          <a:bodyPr wrap="none" rtlCol="0">
            <a:spAutoFit/>
          </a:bodyPr>
          <a:lstStyle/>
          <a:p>
            <a:r>
              <a:rPr lang="en-US" altLang="ko-KR" sz="1200" dirty="0" smtClean="0">
                <a:solidFill>
                  <a:schemeClr val="accent6">
                    <a:lumMod val="50000"/>
                  </a:schemeClr>
                </a:solidFill>
                <a:latin typeface="휴먼모음T" pitchFamily="18" charset="-127"/>
                <a:ea typeface="휴먼모음T" pitchFamily="18" charset="-127"/>
              </a:rPr>
              <a:t>Secondary</a:t>
            </a:r>
            <a:endParaRPr lang="ko-KR" altLang="en-US" sz="1200" dirty="0">
              <a:solidFill>
                <a:schemeClr val="accent6">
                  <a:lumMod val="50000"/>
                </a:schemeClr>
              </a:solidFill>
              <a:latin typeface="휴먼모음T" pitchFamily="18" charset="-127"/>
              <a:ea typeface="휴먼모음T" pitchFamily="18" charset="-127"/>
            </a:endParaRPr>
          </a:p>
        </p:txBody>
      </p:sp>
      <p:sp>
        <p:nvSpPr>
          <p:cNvPr id="202" name="TextBox 201"/>
          <p:cNvSpPr txBox="1"/>
          <p:nvPr/>
        </p:nvSpPr>
        <p:spPr>
          <a:xfrm>
            <a:off x="4018466" y="5929599"/>
            <a:ext cx="1561646" cy="646331"/>
          </a:xfrm>
          <a:prstGeom prst="rect">
            <a:avLst/>
          </a:prstGeom>
          <a:noFill/>
        </p:spPr>
        <p:txBody>
          <a:bodyPr wrap="none" rtlCol="0">
            <a:spAutoFit/>
          </a:bodyPr>
          <a:lstStyle/>
          <a:p>
            <a:pPr algn="ctr"/>
            <a:r>
              <a:rPr lang="en-US" altLang="ko-KR" sz="1200" dirty="0" smtClean="0">
                <a:latin typeface="휴먼모음T" pitchFamily="18" charset="-127"/>
                <a:ea typeface="휴먼모음T" pitchFamily="18" charset="-127"/>
              </a:rPr>
              <a:t>Date </a:t>
            </a:r>
          </a:p>
          <a:p>
            <a:pPr algn="ctr"/>
            <a:r>
              <a:rPr lang="en-US" altLang="ko-KR" sz="1200" dirty="0" smtClean="0">
                <a:latin typeface="휴먼모음T" pitchFamily="18" charset="-127"/>
                <a:ea typeface="휴먼모음T" pitchFamily="18" charset="-127"/>
              </a:rPr>
              <a:t>management/service</a:t>
            </a:r>
          </a:p>
          <a:p>
            <a:pPr algn="ctr"/>
            <a:r>
              <a:rPr lang="en-US" altLang="ko-KR" sz="1200" dirty="0" smtClean="0">
                <a:latin typeface="휴먼모음T" pitchFamily="18" charset="-127"/>
                <a:ea typeface="휴먼모음T" pitchFamily="18" charset="-127"/>
              </a:rPr>
              <a:t>(Duplicated)</a:t>
            </a:r>
            <a:endParaRPr lang="ko-KR" altLang="en-US" sz="1200" dirty="0">
              <a:latin typeface="휴먼모음T" pitchFamily="18" charset="-127"/>
              <a:ea typeface="휴먼모음T" pitchFamily="18" charset="-127"/>
            </a:endParaRPr>
          </a:p>
        </p:txBody>
      </p:sp>
      <p:cxnSp>
        <p:nvCxnSpPr>
          <p:cNvPr id="203" name="꺾인 연결선 202"/>
          <p:cNvCxnSpPr>
            <a:stCxn id="149" idx="1"/>
            <a:endCxn id="148" idx="1"/>
          </p:cNvCxnSpPr>
          <p:nvPr/>
        </p:nvCxnSpPr>
        <p:spPr>
          <a:xfrm rot="10800000" flipH="1">
            <a:off x="2591673" y="2672678"/>
            <a:ext cx="309276" cy="855261"/>
          </a:xfrm>
          <a:prstGeom prst="bentConnector3">
            <a:avLst>
              <a:gd name="adj1" fmla="val -63493"/>
            </a:avLst>
          </a:prstGeom>
          <a:ln w="19050">
            <a:solidFill>
              <a:srgbClr val="7030A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04" name="꺾인 연결선 203"/>
          <p:cNvCxnSpPr>
            <a:stCxn id="161" idx="3"/>
            <a:endCxn id="160" idx="3"/>
          </p:cNvCxnSpPr>
          <p:nvPr/>
        </p:nvCxnSpPr>
        <p:spPr>
          <a:xfrm flipH="1" flipV="1">
            <a:off x="6276041" y="2672678"/>
            <a:ext cx="359540" cy="855261"/>
          </a:xfrm>
          <a:prstGeom prst="bentConnector3">
            <a:avLst>
              <a:gd name="adj1" fmla="val -54617"/>
            </a:avLst>
          </a:prstGeom>
          <a:ln w="19050">
            <a:solidFill>
              <a:srgbClr val="7030A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05" name="직선 연결선 204"/>
          <p:cNvCxnSpPr/>
          <p:nvPr/>
        </p:nvCxnSpPr>
        <p:spPr>
          <a:xfrm>
            <a:off x="4640305" y="2355035"/>
            <a:ext cx="0" cy="352934"/>
          </a:xfrm>
          <a:prstGeom prst="line">
            <a:avLst/>
          </a:prstGeom>
          <a:ln>
            <a:headEnd type="stealth" w="sm" len="med"/>
            <a:tailEnd type="stealth" w="sm" len="med"/>
          </a:ln>
        </p:spPr>
        <p:style>
          <a:lnRef idx="1">
            <a:schemeClr val="accent1"/>
          </a:lnRef>
          <a:fillRef idx="0">
            <a:schemeClr val="accent1"/>
          </a:fillRef>
          <a:effectRef idx="0">
            <a:schemeClr val="accent1"/>
          </a:effectRef>
          <a:fontRef idx="minor">
            <a:schemeClr val="tx1"/>
          </a:fontRef>
        </p:style>
      </p:cxnSp>
      <p:sp>
        <p:nvSpPr>
          <p:cNvPr id="206" name="TextBox 205"/>
          <p:cNvSpPr txBox="1"/>
          <p:nvPr/>
        </p:nvSpPr>
        <p:spPr>
          <a:xfrm>
            <a:off x="4608141" y="2355035"/>
            <a:ext cx="688009" cy="338554"/>
          </a:xfrm>
          <a:prstGeom prst="rect">
            <a:avLst/>
          </a:prstGeom>
          <a:noFill/>
        </p:spPr>
        <p:txBody>
          <a:bodyPr wrap="none" rtlCol="0">
            <a:spAutoFit/>
          </a:bodyPr>
          <a:lstStyle/>
          <a:p>
            <a:r>
              <a:rPr lang="en-US" altLang="ko-KR" sz="800" dirty="0" smtClean="0">
                <a:latin typeface="Arial Unicode MS" pitchFamily="50" charset="-127"/>
                <a:ea typeface="Arial Unicode MS" pitchFamily="50" charset="-127"/>
              </a:rPr>
              <a:t>Command/</a:t>
            </a:r>
          </a:p>
          <a:p>
            <a:r>
              <a:rPr lang="en-US" altLang="ko-KR" sz="800" dirty="0" smtClean="0">
                <a:latin typeface="Arial Unicode MS" pitchFamily="50" charset="-127"/>
                <a:ea typeface="Arial Unicode MS" pitchFamily="50" charset="-127"/>
              </a:rPr>
              <a:t>Telemetry</a:t>
            </a:r>
            <a:endParaRPr lang="ko-KR" altLang="en-US" sz="800" dirty="0">
              <a:latin typeface="Arial Unicode MS" pitchFamily="50" charset="-127"/>
              <a:ea typeface="Arial Unicode MS" pitchFamily="50" charset="-127"/>
            </a:endParaRPr>
          </a:p>
        </p:txBody>
      </p:sp>
      <p:sp>
        <p:nvSpPr>
          <p:cNvPr id="207" name="TextBox 206"/>
          <p:cNvSpPr txBox="1"/>
          <p:nvPr/>
        </p:nvSpPr>
        <p:spPr>
          <a:xfrm>
            <a:off x="2428860" y="1357300"/>
            <a:ext cx="667170" cy="307777"/>
          </a:xfrm>
          <a:prstGeom prst="rect">
            <a:avLst/>
          </a:prstGeom>
          <a:noFill/>
        </p:spPr>
        <p:txBody>
          <a:bodyPr wrap="none" rtlCol="0">
            <a:spAutoFit/>
          </a:bodyPr>
          <a:lstStyle/>
          <a:p>
            <a:pPr algn="ctr"/>
            <a:r>
              <a:rPr lang="en-US" altLang="ko-KR" sz="1400" dirty="0" smtClean="0">
                <a:solidFill>
                  <a:srgbClr val="3333FF"/>
                </a:solidFill>
                <a:latin typeface="휴먼모음T" pitchFamily="18" charset="-127"/>
                <a:ea typeface="휴먼모음T" pitchFamily="18" charset="-127"/>
              </a:rPr>
              <a:t>NMSC</a:t>
            </a:r>
          </a:p>
        </p:txBody>
      </p:sp>
      <p:sp>
        <p:nvSpPr>
          <p:cNvPr id="208" name="모서리가 둥근 직사각형 207"/>
          <p:cNvSpPr/>
          <p:nvPr/>
        </p:nvSpPr>
        <p:spPr>
          <a:xfrm>
            <a:off x="633282" y="1649167"/>
            <a:ext cx="1472774" cy="3260265"/>
          </a:xfrm>
          <a:prstGeom prst="roundRect">
            <a:avLst>
              <a:gd name="adj" fmla="val 3824"/>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Arial Unicode MS" pitchFamily="50" charset="-127"/>
              <a:ea typeface="Arial Unicode MS" pitchFamily="50" charset="-127"/>
            </a:endParaRPr>
          </a:p>
        </p:txBody>
      </p:sp>
      <p:pic>
        <p:nvPicPr>
          <p:cNvPr id="209" name="Picture 5" descr="C:\Users\user\AppData\Local\Microsoft\Windows\Temporary Internet Files\Content.IE5\NAJNG6DU\MC900336247[1].wmf"/>
          <p:cNvPicPr>
            <a:picLocks noChangeAspect="1" noChangeArrowheads="1"/>
          </p:cNvPicPr>
          <p:nvPr/>
        </p:nvPicPr>
        <p:blipFill>
          <a:blip r:embed="rId7" cstate="print"/>
          <a:srcRect/>
          <a:stretch>
            <a:fillRect/>
          </a:stretch>
        </p:blipFill>
        <p:spPr bwMode="auto">
          <a:xfrm>
            <a:off x="753413" y="2002101"/>
            <a:ext cx="432987" cy="584682"/>
          </a:xfrm>
          <a:prstGeom prst="rect">
            <a:avLst/>
          </a:prstGeom>
          <a:noFill/>
        </p:spPr>
      </p:pic>
      <p:pic>
        <p:nvPicPr>
          <p:cNvPr id="210" name="Picture 7"/>
          <p:cNvPicPr>
            <a:picLocks noChangeAspect="1" noChangeArrowheads="1"/>
          </p:cNvPicPr>
          <p:nvPr/>
        </p:nvPicPr>
        <p:blipFill>
          <a:blip r:embed="rId14" cstate="print"/>
          <a:srcRect/>
          <a:stretch>
            <a:fillRect/>
          </a:stretch>
        </p:blipFill>
        <p:spPr bwMode="auto">
          <a:xfrm>
            <a:off x="699656" y="2990317"/>
            <a:ext cx="540911" cy="447296"/>
          </a:xfrm>
          <a:prstGeom prst="rect">
            <a:avLst/>
          </a:prstGeom>
          <a:noFill/>
          <a:ln w="19050">
            <a:noFill/>
            <a:miter lim="800000"/>
            <a:headEnd/>
            <a:tailEnd/>
          </a:ln>
        </p:spPr>
      </p:pic>
      <p:pic>
        <p:nvPicPr>
          <p:cNvPr id="211" name="Picture 69" descr="UNI00000ce82255"/>
          <p:cNvPicPr>
            <a:picLocks noChangeArrowheads="1"/>
          </p:cNvPicPr>
          <p:nvPr/>
        </p:nvPicPr>
        <p:blipFill>
          <a:blip r:embed="rId10" cstate="print"/>
          <a:srcRect/>
          <a:stretch>
            <a:fillRect/>
          </a:stretch>
        </p:blipFill>
        <p:spPr bwMode="auto">
          <a:xfrm>
            <a:off x="691558" y="3907946"/>
            <a:ext cx="556697" cy="494108"/>
          </a:xfrm>
          <a:prstGeom prst="rect">
            <a:avLst/>
          </a:prstGeom>
          <a:noFill/>
          <a:ln w="9525">
            <a:noFill/>
            <a:miter lim="800000"/>
            <a:headEnd/>
            <a:tailEnd/>
          </a:ln>
        </p:spPr>
      </p:pic>
      <p:cxnSp>
        <p:nvCxnSpPr>
          <p:cNvPr id="212" name="직선 화살표 연결선 211"/>
          <p:cNvCxnSpPr>
            <a:stCxn id="209" idx="2"/>
            <a:endCxn id="210" idx="0"/>
          </p:cNvCxnSpPr>
          <p:nvPr/>
        </p:nvCxnSpPr>
        <p:spPr>
          <a:xfrm>
            <a:off x="969906" y="2586783"/>
            <a:ext cx="205" cy="403534"/>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3" name="TextBox 212"/>
          <p:cNvSpPr txBox="1"/>
          <p:nvPr/>
        </p:nvSpPr>
        <p:spPr>
          <a:xfrm>
            <a:off x="730496" y="1660556"/>
            <a:ext cx="1341175" cy="553998"/>
          </a:xfrm>
          <a:prstGeom prst="rect">
            <a:avLst/>
          </a:prstGeom>
          <a:noFill/>
        </p:spPr>
        <p:txBody>
          <a:bodyPr wrap="square" rtlCol="0">
            <a:spAutoFit/>
          </a:bodyPr>
          <a:lstStyle/>
          <a:p>
            <a:pPr algn="ctr"/>
            <a:r>
              <a:rPr lang="en-US" altLang="ko-KR" sz="1000" b="1" dirty="0" smtClean="0">
                <a:solidFill>
                  <a:srgbClr val="3333FF"/>
                </a:solidFill>
                <a:latin typeface="휴먼모음T" pitchFamily="18" charset="-127"/>
                <a:ea typeface="휴먼모음T" pitchFamily="18" charset="-127"/>
              </a:rPr>
              <a:t>Satellite control/</a:t>
            </a:r>
          </a:p>
          <a:p>
            <a:pPr algn="ctr"/>
            <a:r>
              <a:rPr lang="en-US" altLang="ko-KR" sz="1000" b="1" dirty="0" smtClean="0">
                <a:solidFill>
                  <a:srgbClr val="3333FF"/>
                </a:solidFill>
                <a:latin typeface="휴먼모음T" pitchFamily="18" charset="-127"/>
                <a:ea typeface="휴먼모음T" pitchFamily="18" charset="-127"/>
              </a:rPr>
              <a:t>Pre-processing system (KARI)</a:t>
            </a:r>
            <a:endParaRPr lang="ko-KR" altLang="en-US" sz="1000" b="1" dirty="0">
              <a:solidFill>
                <a:srgbClr val="3333FF"/>
              </a:solidFill>
              <a:latin typeface="휴먼모음T" pitchFamily="18" charset="-127"/>
              <a:ea typeface="휴먼모음T" pitchFamily="18" charset="-127"/>
            </a:endParaRPr>
          </a:p>
        </p:txBody>
      </p:sp>
      <p:cxnSp>
        <p:nvCxnSpPr>
          <p:cNvPr id="214" name="직선 화살표 연결선 213"/>
          <p:cNvCxnSpPr>
            <a:stCxn id="211" idx="0"/>
            <a:endCxn id="210" idx="2"/>
          </p:cNvCxnSpPr>
          <p:nvPr/>
        </p:nvCxnSpPr>
        <p:spPr>
          <a:xfrm flipV="1">
            <a:off x="969906" y="3437615"/>
            <a:ext cx="205" cy="470333"/>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215" name="Picture 12" descr="COMS_front"/>
          <p:cNvPicPr>
            <a:picLocks noChangeAspect="1" noChangeArrowheads="1"/>
          </p:cNvPicPr>
          <p:nvPr/>
        </p:nvPicPr>
        <p:blipFill>
          <a:blip r:embed="rId15" cstate="print"/>
          <a:srcRect/>
          <a:stretch>
            <a:fillRect/>
          </a:stretch>
        </p:blipFill>
        <p:spPr bwMode="auto">
          <a:xfrm rot="19926361">
            <a:off x="1326385" y="1124746"/>
            <a:ext cx="760498" cy="441863"/>
          </a:xfrm>
          <a:prstGeom prst="rect">
            <a:avLst/>
          </a:prstGeom>
          <a:noFill/>
          <a:ln w="9525">
            <a:noFill/>
            <a:miter lim="800000"/>
            <a:headEnd/>
            <a:tailEnd/>
          </a:ln>
        </p:spPr>
      </p:pic>
      <p:sp>
        <p:nvSpPr>
          <p:cNvPr id="216" name="TextBox 215"/>
          <p:cNvSpPr txBox="1"/>
          <p:nvPr/>
        </p:nvSpPr>
        <p:spPr>
          <a:xfrm>
            <a:off x="4550535" y="3828905"/>
            <a:ext cx="652743" cy="276999"/>
          </a:xfrm>
          <a:prstGeom prst="rect">
            <a:avLst/>
          </a:prstGeom>
          <a:noFill/>
        </p:spPr>
        <p:txBody>
          <a:bodyPr wrap="none" rtlCol="0">
            <a:spAutoFit/>
          </a:bodyPr>
          <a:lstStyle/>
          <a:p>
            <a:r>
              <a:rPr lang="en-US" altLang="ko-KR" sz="1200" dirty="0" smtClean="0">
                <a:latin typeface="Arial Unicode MS" pitchFamily="50" charset="-127"/>
                <a:ea typeface="Arial Unicode MS" pitchFamily="50" charset="-127"/>
              </a:rPr>
              <a:t>RF/BB</a:t>
            </a:r>
            <a:endParaRPr lang="ko-KR" altLang="en-US" sz="1200" dirty="0">
              <a:latin typeface="Arial Unicode MS" pitchFamily="50" charset="-127"/>
              <a:ea typeface="Arial Unicode MS" pitchFamily="50" charset="-127"/>
            </a:endParaRPr>
          </a:p>
        </p:txBody>
      </p:sp>
      <p:sp>
        <p:nvSpPr>
          <p:cNvPr id="217" name="TextBox 216"/>
          <p:cNvSpPr txBox="1"/>
          <p:nvPr/>
        </p:nvSpPr>
        <p:spPr>
          <a:xfrm>
            <a:off x="4429124" y="4786324"/>
            <a:ext cx="728084" cy="246221"/>
          </a:xfrm>
          <a:prstGeom prst="rect">
            <a:avLst/>
          </a:prstGeom>
          <a:noFill/>
        </p:spPr>
        <p:txBody>
          <a:bodyPr wrap="none" rtlCol="0">
            <a:spAutoFit/>
          </a:bodyPr>
          <a:lstStyle/>
          <a:p>
            <a:r>
              <a:rPr lang="en-US" altLang="ko-KR" sz="1000" dirty="0" smtClean="0">
                <a:solidFill>
                  <a:srgbClr val="3333FF"/>
                </a:solidFill>
                <a:latin typeface="휴먼모음T" pitchFamily="18" charset="-127"/>
                <a:ea typeface="휴먼모음T" pitchFamily="18" charset="-127"/>
              </a:rPr>
              <a:t>Telemetry</a:t>
            </a:r>
            <a:endParaRPr lang="ko-KR" altLang="en-US" sz="1000" dirty="0">
              <a:solidFill>
                <a:srgbClr val="3333FF"/>
              </a:solidFill>
              <a:latin typeface="휴먼모음T" pitchFamily="18" charset="-127"/>
              <a:ea typeface="휴먼모음T" pitchFamily="18" charset="-127"/>
            </a:endParaRPr>
          </a:p>
        </p:txBody>
      </p:sp>
      <p:sp>
        <p:nvSpPr>
          <p:cNvPr id="218" name="순서도: 처리 217"/>
          <p:cNvSpPr/>
          <p:nvPr/>
        </p:nvSpPr>
        <p:spPr>
          <a:xfrm>
            <a:off x="7288033" y="5442469"/>
            <a:ext cx="989684" cy="882020"/>
          </a:xfrm>
          <a:prstGeom prst="flowChartProcess">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Arial Unicode MS" pitchFamily="50" charset="-127"/>
              <a:ea typeface="Arial Unicode MS" pitchFamily="50" charset="-127"/>
            </a:endParaRPr>
          </a:p>
        </p:txBody>
      </p:sp>
      <p:pic>
        <p:nvPicPr>
          <p:cNvPr id="219" name="Picture 131" descr="C:\Documents and Settings\leekhe\Local Settings\Temporary Internet Files\Content.IE5\5FZNX902\MCj04326530000[1].png"/>
          <p:cNvPicPr>
            <a:picLocks noChangeAspect="1" noChangeArrowheads="1"/>
          </p:cNvPicPr>
          <p:nvPr/>
        </p:nvPicPr>
        <p:blipFill>
          <a:blip r:embed="rId12" cstate="print"/>
          <a:srcRect/>
          <a:stretch>
            <a:fillRect/>
          </a:stretch>
        </p:blipFill>
        <p:spPr bwMode="auto">
          <a:xfrm>
            <a:off x="7497165" y="5442632"/>
            <a:ext cx="573659" cy="484822"/>
          </a:xfrm>
          <a:prstGeom prst="rect">
            <a:avLst/>
          </a:prstGeom>
          <a:noFill/>
          <a:ln w="9525">
            <a:noFill/>
            <a:miter lim="800000"/>
            <a:headEnd/>
            <a:tailEnd/>
          </a:ln>
        </p:spPr>
      </p:pic>
      <p:sp>
        <p:nvSpPr>
          <p:cNvPr id="220" name="TextBox 219"/>
          <p:cNvSpPr txBox="1"/>
          <p:nvPr/>
        </p:nvSpPr>
        <p:spPr>
          <a:xfrm>
            <a:off x="7358083" y="5908992"/>
            <a:ext cx="942887" cy="415498"/>
          </a:xfrm>
          <a:prstGeom prst="rect">
            <a:avLst/>
          </a:prstGeom>
          <a:noFill/>
        </p:spPr>
        <p:txBody>
          <a:bodyPr wrap="none" rtlCol="0">
            <a:spAutoFit/>
          </a:bodyPr>
          <a:lstStyle/>
          <a:p>
            <a:r>
              <a:rPr lang="en-US" altLang="ko-KR" sz="1050" dirty="0" smtClean="0">
                <a:latin typeface="휴먼모음T" pitchFamily="18" charset="-127"/>
                <a:ea typeface="휴먼모음T" pitchFamily="18" charset="-127"/>
              </a:rPr>
              <a:t>Remote data</a:t>
            </a:r>
          </a:p>
          <a:p>
            <a:r>
              <a:rPr lang="en-US" altLang="ko-KR" sz="1050" dirty="0" smtClean="0">
                <a:latin typeface="휴먼모음T" pitchFamily="18" charset="-127"/>
                <a:ea typeface="휴먼모음T" pitchFamily="18" charset="-127"/>
              </a:rPr>
              <a:t> backup</a:t>
            </a:r>
            <a:endParaRPr lang="ko-KR" altLang="en-US" sz="1200" dirty="0">
              <a:latin typeface="휴먼모음T" pitchFamily="18" charset="-127"/>
              <a:ea typeface="휴먼모음T" pitchFamily="18" charset="-127"/>
            </a:endParaRPr>
          </a:p>
        </p:txBody>
      </p:sp>
      <p:sp>
        <p:nvSpPr>
          <p:cNvPr id="221" name="TextBox 220"/>
          <p:cNvSpPr txBox="1"/>
          <p:nvPr/>
        </p:nvSpPr>
        <p:spPr>
          <a:xfrm>
            <a:off x="7288033" y="5159727"/>
            <a:ext cx="548548" cy="307777"/>
          </a:xfrm>
          <a:prstGeom prst="rect">
            <a:avLst/>
          </a:prstGeom>
          <a:noFill/>
        </p:spPr>
        <p:txBody>
          <a:bodyPr wrap="none" rtlCol="0">
            <a:spAutoFit/>
          </a:bodyPr>
          <a:lstStyle/>
          <a:p>
            <a:pPr algn="ctr"/>
            <a:r>
              <a:rPr lang="en-US" altLang="ko-KR" sz="1400" dirty="0" smtClean="0">
                <a:solidFill>
                  <a:srgbClr val="3333FF"/>
                </a:solidFill>
                <a:latin typeface="휴먼모음T" pitchFamily="18" charset="-127"/>
                <a:ea typeface="휴먼모음T" pitchFamily="18" charset="-127"/>
              </a:rPr>
              <a:t>KMA</a:t>
            </a:r>
          </a:p>
        </p:txBody>
      </p:sp>
      <p:sp>
        <p:nvSpPr>
          <p:cNvPr id="222" name="모서리가 둥근 직사각형 221"/>
          <p:cNvSpPr/>
          <p:nvPr/>
        </p:nvSpPr>
        <p:spPr>
          <a:xfrm>
            <a:off x="7144730" y="3338995"/>
            <a:ext cx="1237105" cy="1129390"/>
          </a:xfrm>
          <a:prstGeom prst="roundRect">
            <a:avLst>
              <a:gd name="adj" fmla="val 3824"/>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Arial Unicode MS" pitchFamily="50" charset="-127"/>
              <a:ea typeface="Arial Unicode MS" pitchFamily="50" charset="-127"/>
            </a:endParaRPr>
          </a:p>
        </p:txBody>
      </p:sp>
      <p:sp>
        <p:nvSpPr>
          <p:cNvPr id="223" name="순서도: 처리 222"/>
          <p:cNvSpPr/>
          <p:nvPr/>
        </p:nvSpPr>
        <p:spPr>
          <a:xfrm>
            <a:off x="7211856" y="3621342"/>
            <a:ext cx="1113394" cy="776455"/>
          </a:xfrm>
          <a:prstGeom prst="flowChartProcess">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Arial Unicode MS" pitchFamily="50" charset="-127"/>
              <a:ea typeface="Arial Unicode MS" pitchFamily="50" charset="-127"/>
            </a:endParaRPr>
          </a:p>
        </p:txBody>
      </p:sp>
      <p:sp>
        <p:nvSpPr>
          <p:cNvPr id="224" name="TextBox 223"/>
          <p:cNvSpPr txBox="1"/>
          <p:nvPr/>
        </p:nvSpPr>
        <p:spPr>
          <a:xfrm>
            <a:off x="7358083" y="4009259"/>
            <a:ext cx="837089" cy="276999"/>
          </a:xfrm>
          <a:prstGeom prst="rect">
            <a:avLst/>
          </a:prstGeom>
          <a:noFill/>
        </p:spPr>
        <p:txBody>
          <a:bodyPr wrap="none" rtlCol="0">
            <a:spAutoFit/>
          </a:bodyPr>
          <a:lstStyle/>
          <a:p>
            <a:pPr algn="ctr"/>
            <a:r>
              <a:rPr lang="en-US" altLang="ko-KR" sz="1200" dirty="0" smtClean="0">
                <a:latin typeface="휴먼모음T" pitchFamily="18" charset="-127"/>
                <a:ea typeface="휴먼모음T" pitchFamily="18" charset="-127"/>
              </a:rPr>
              <a:t>Simulator</a:t>
            </a:r>
            <a:endParaRPr lang="ko-KR" altLang="en-US" sz="1000" dirty="0">
              <a:latin typeface="휴먼모음T" pitchFamily="18" charset="-127"/>
              <a:ea typeface="휴먼모음T" pitchFamily="18" charset="-127"/>
            </a:endParaRPr>
          </a:p>
        </p:txBody>
      </p:sp>
      <p:pic>
        <p:nvPicPr>
          <p:cNvPr id="225" name="그림 224" descr="DB그림.png"/>
          <p:cNvPicPr>
            <a:picLocks noChangeAspect="1"/>
          </p:cNvPicPr>
          <p:nvPr/>
        </p:nvPicPr>
        <p:blipFill>
          <a:blip r:embed="rId16" cstate="print"/>
          <a:stretch>
            <a:fillRect/>
          </a:stretch>
        </p:blipFill>
        <p:spPr>
          <a:xfrm>
            <a:off x="7335567" y="3691929"/>
            <a:ext cx="247421" cy="243402"/>
          </a:xfrm>
          <a:prstGeom prst="rect">
            <a:avLst/>
          </a:prstGeom>
        </p:spPr>
      </p:pic>
      <p:pic>
        <p:nvPicPr>
          <p:cNvPr id="226" name="그림 225" descr="처리분석그림.png"/>
          <p:cNvPicPr>
            <a:picLocks noChangeAspect="1"/>
          </p:cNvPicPr>
          <p:nvPr/>
        </p:nvPicPr>
        <p:blipFill>
          <a:blip r:embed="rId17" cstate="print"/>
          <a:stretch>
            <a:fillRect/>
          </a:stretch>
        </p:blipFill>
        <p:spPr>
          <a:xfrm>
            <a:off x="7881117" y="3621342"/>
            <a:ext cx="342583" cy="352934"/>
          </a:xfrm>
          <a:prstGeom prst="rect">
            <a:avLst/>
          </a:prstGeom>
        </p:spPr>
      </p:pic>
      <p:cxnSp>
        <p:nvCxnSpPr>
          <p:cNvPr id="227" name="직선 화살표 연결선 226"/>
          <p:cNvCxnSpPr/>
          <p:nvPr/>
        </p:nvCxnSpPr>
        <p:spPr>
          <a:xfrm flipH="1">
            <a:off x="7574289" y="3753179"/>
            <a:ext cx="309276" cy="0"/>
          </a:xfrm>
          <a:prstGeom prst="straightConnector1">
            <a:avLst/>
          </a:prstGeom>
          <a:ln w="19050">
            <a:solidFill>
              <a:srgbClr val="7030A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28" name="직선 화살표 연결선 227"/>
          <p:cNvCxnSpPr/>
          <p:nvPr/>
        </p:nvCxnSpPr>
        <p:spPr>
          <a:xfrm>
            <a:off x="7574289" y="3842440"/>
            <a:ext cx="309276" cy="0"/>
          </a:xfrm>
          <a:prstGeom prst="straightConnector1">
            <a:avLst/>
          </a:prstGeom>
          <a:ln w="19050">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229" name="직사각형 228"/>
          <p:cNvSpPr/>
          <p:nvPr/>
        </p:nvSpPr>
        <p:spPr>
          <a:xfrm>
            <a:off x="1416835" y="5214952"/>
            <a:ext cx="687527" cy="276999"/>
          </a:xfrm>
          <a:prstGeom prst="rect">
            <a:avLst/>
          </a:prstGeom>
        </p:spPr>
        <p:txBody>
          <a:bodyPr wrap="square">
            <a:spAutoFit/>
          </a:bodyPr>
          <a:lstStyle/>
          <a:p>
            <a:r>
              <a:rPr lang="en-US" altLang="ko-KR" sz="1200" dirty="0" smtClean="0">
                <a:solidFill>
                  <a:srgbClr val="3333FF"/>
                </a:solidFill>
                <a:latin typeface="휴먼모음T" pitchFamily="18" charset="-127"/>
                <a:ea typeface="휴먼모음T" pitchFamily="18" charset="-127"/>
              </a:rPr>
              <a:t>Users</a:t>
            </a:r>
          </a:p>
        </p:txBody>
      </p:sp>
      <p:sp>
        <p:nvSpPr>
          <p:cNvPr id="230" name="직사각형 229"/>
          <p:cNvSpPr/>
          <p:nvPr/>
        </p:nvSpPr>
        <p:spPr>
          <a:xfrm>
            <a:off x="937900" y="5500704"/>
            <a:ext cx="1562399" cy="246221"/>
          </a:xfrm>
          <a:prstGeom prst="rect">
            <a:avLst/>
          </a:prstGeom>
        </p:spPr>
        <p:txBody>
          <a:bodyPr wrap="square">
            <a:spAutoFit/>
          </a:bodyPr>
          <a:lstStyle/>
          <a:p>
            <a:r>
              <a:rPr lang="en-US" altLang="ko-KR" sz="1000" dirty="0" smtClean="0">
                <a:solidFill>
                  <a:srgbClr val="3333FF"/>
                </a:solidFill>
                <a:latin typeface="휴먼모음T" pitchFamily="18" charset="-127"/>
                <a:ea typeface="휴먼모음T" pitchFamily="18" charset="-127"/>
              </a:rPr>
              <a:t>Foreign Satellite Data </a:t>
            </a:r>
          </a:p>
        </p:txBody>
      </p:sp>
      <p:pic>
        <p:nvPicPr>
          <p:cNvPr id="231" name="Picture 2"/>
          <p:cNvPicPr>
            <a:picLocks noChangeAspect="1" noChangeArrowheads="1"/>
          </p:cNvPicPr>
          <p:nvPr/>
        </p:nvPicPr>
        <p:blipFill>
          <a:blip r:embed="rId18" cstate="print"/>
          <a:srcRect/>
          <a:stretch>
            <a:fillRect/>
          </a:stretch>
        </p:blipFill>
        <p:spPr bwMode="auto">
          <a:xfrm>
            <a:off x="983849" y="5672617"/>
            <a:ext cx="299199" cy="520952"/>
          </a:xfrm>
          <a:prstGeom prst="rect">
            <a:avLst/>
          </a:prstGeom>
          <a:noFill/>
          <a:ln w="9525">
            <a:noFill/>
            <a:miter lim="800000"/>
            <a:headEnd/>
            <a:tailEnd/>
          </a:ln>
        </p:spPr>
      </p:pic>
      <p:pic>
        <p:nvPicPr>
          <p:cNvPr id="232" name="Picture 3"/>
          <p:cNvPicPr>
            <a:picLocks noChangeAspect="1" noChangeArrowheads="1"/>
          </p:cNvPicPr>
          <p:nvPr/>
        </p:nvPicPr>
        <p:blipFill>
          <a:blip r:embed="rId19" cstate="print"/>
          <a:srcRect/>
          <a:stretch>
            <a:fillRect/>
          </a:stretch>
        </p:blipFill>
        <p:spPr bwMode="auto">
          <a:xfrm>
            <a:off x="1443613" y="5772333"/>
            <a:ext cx="373227" cy="415354"/>
          </a:xfrm>
          <a:prstGeom prst="rect">
            <a:avLst/>
          </a:prstGeom>
          <a:noFill/>
          <a:ln w="9525">
            <a:noFill/>
            <a:miter lim="800000"/>
            <a:headEnd/>
            <a:tailEnd/>
          </a:ln>
        </p:spPr>
      </p:pic>
      <p:cxnSp>
        <p:nvCxnSpPr>
          <p:cNvPr id="233" name="꺾인 연결선 133"/>
          <p:cNvCxnSpPr/>
          <p:nvPr/>
        </p:nvCxnSpPr>
        <p:spPr>
          <a:xfrm>
            <a:off x="2104361" y="5384865"/>
            <a:ext cx="1989234" cy="146581"/>
          </a:xfrm>
          <a:prstGeom prst="bentConnector3">
            <a:avLst>
              <a:gd name="adj1" fmla="val 50000"/>
            </a:avLst>
          </a:prstGeom>
          <a:ln w="12700" cmpd="dbl">
            <a:solidFill>
              <a:srgbClr val="3333F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34" name="꺾인 연결선 133"/>
          <p:cNvCxnSpPr>
            <a:stCxn id="230" idx="3"/>
            <a:endCxn id="183" idx="1"/>
          </p:cNvCxnSpPr>
          <p:nvPr/>
        </p:nvCxnSpPr>
        <p:spPr>
          <a:xfrm>
            <a:off x="2500298" y="5623813"/>
            <a:ext cx="1329032" cy="373396"/>
          </a:xfrm>
          <a:prstGeom prst="bentConnector3">
            <a:avLst>
              <a:gd name="adj1" fmla="val 50000"/>
            </a:avLst>
          </a:prstGeom>
          <a:ln w="12700" cmpd="dbl">
            <a:solidFill>
              <a:srgbClr val="3333FF"/>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235" name="TextBox 234"/>
          <p:cNvSpPr txBox="1"/>
          <p:nvPr/>
        </p:nvSpPr>
        <p:spPr>
          <a:xfrm>
            <a:off x="2214547" y="5602030"/>
            <a:ext cx="1822935" cy="215444"/>
          </a:xfrm>
          <a:prstGeom prst="rect">
            <a:avLst/>
          </a:prstGeom>
          <a:noFill/>
        </p:spPr>
        <p:txBody>
          <a:bodyPr wrap="none" rtlCol="0">
            <a:spAutoFit/>
          </a:bodyPr>
          <a:lstStyle/>
          <a:p>
            <a:r>
              <a:rPr lang="en-US" altLang="ko-KR" sz="800" dirty="0" smtClean="0">
                <a:latin typeface="Arial Unicode MS" pitchFamily="50" charset="-127"/>
                <a:ea typeface="Arial Unicode MS" pitchFamily="50" charset="-127"/>
              </a:rPr>
              <a:t>Level 0/1A/1B/2/3  &amp; other satellites</a:t>
            </a:r>
            <a:endParaRPr lang="ko-KR" altLang="en-US" sz="800" dirty="0">
              <a:latin typeface="Arial Unicode MS" pitchFamily="50" charset="-127"/>
              <a:ea typeface="Arial Unicode MS" pitchFamily="50" charset="-127"/>
            </a:endParaRPr>
          </a:p>
        </p:txBody>
      </p:sp>
      <p:cxnSp>
        <p:nvCxnSpPr>
          <p:cNvPr id="236" name="직선 연결선 235"/>
          <p:cNvCxnSpPr/>
          <p:nvPr/>
        </p:nvCxnSpPr>
        <p:spPr>
          <a:xfrm>
            <a:off x="3123032" y="2425622"/>
            <a:ext cx="0" cy="14117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7" name="꺾인 연결선 236"/>
          <p:cNvCxnSpPr>
            <a:stCxn id="150" idx="2"/>
            <a:endCxn id="147" idx="0"/>
          </p:cNvCxnSpPr>
          <p:nvPr/>
        </p:nvCxnSpPr>
        <p:spPr>
          <a:xfrm rot="5400000">
            <a:off x="3299905" y="1839627"/>
            <a:ext cx="191773" cy="556697"/>
          </a:xfrm>
          <a:prstGeom prst="bentConnector3">
            <a:avLst>
              <a:gd name="adj1" fmla="val 50000"/>
            </a:avLst>
          </a:prstGeom>
          <a:ln w="19050"/>
        </p:spPr>
        <p:style>
          <a:lnRef idx="1">
            <a:schemeClr val="accent1"/>
          </a:lnRef>
          <a:fillRef idx="0">
            <a:schemeClr val="accent1"/>
          </a:fillRef>
          <a:effectRef idx="0">
            <a:schemeClr val="accent1"/>
          </a:effectRef>
          <a:fontRef idx="minor">
            <a:schemeClr val="tx1"/>
          </a:fontRef>
        </p:style>
      </p:cxnSp>
      <p:cxnSp>
        <p:nvCxnSpPr>
          <p:cNvPr id="238" name="꺾인 연결선 237"/>
          <p:cNvCxnSpPr>
            <a:stCxn id="169" idx="2"/>
            <a:endCxn id="159" idx="0"/>
          </p:cNvCxnSpPr>
          <p:nvPr/>
        </p:nvCxnSpPr>
        <p:spPr>
          <a:xfrm rot="16200000" flipH="1">
            <a:off x="5719288" y="1847419"/>
            <a:ext cx="191773" cy="541115"/>
          </a:xfrm>
          <a:prstGeom prst="bentConnector3">
            <a:avLst>
              <a:gd name="adj1" fmla="val 50000"/>
            </a:avLst>
          </a:prstGeom>
          <a:ln w="19050"/>
        </p:spPr>
        <p:style>
          <a:lnRef idx="1">
            <a:schemeClr val="accent1"/>
          </a:lnRef>
          <a:fillRef idx="0">
            <a:schemeClr val="accent1"/>
          </a:fillRef>
          <a:effectRef idx="0">
            <a:schemeClr val="accent1"/>
          </a:effectRef>
          <a:fontRef idx="minor">
            <a:schemeClr val="tx1"/>
          </a:fontRef>
        </p:style>
      </p:cxnSp>
      <p:cxnSp>
        <p:nvCxnSpPr>
          <p:cNvPr id="239" name="직선 연결선 238"/>
          <p:cNvCxnSpPr/>
          <p:nvPr/>
        </p:nvCxnSpPr>
        <p:spPr>
          <a:xfrm>
            <a:off x="6091321" y="2425622"/>
            <a:ext cx="0" cy="14117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40" name="TextBox 239"/>
          <p:cNvSpPr txBox="1"/>
          <p:nvPr/>
        </p:nvSpPr>
        <p:spPr>
          <a:xfrm>
            <a:off x="2940545" y="3763854"/>
            <a:ext cx="553357" cy="338554"/>
          </a:xfrm>
          <a:prstGeom prst="rect">
            <a:avLst/>
          </a:prstGeom>
          <a:noFill/>
        </p:spPr>
        <p:txBody>
          <a:bodyPr wrap="none" rtlCol="0">
            <a:spAutoFit/>
          </a:bodyPr>
          <a:lstStyle/>
          <a:p>
            <a:pPr algn="ctr"/>
            <a:r>
              <a:rPr lang="en-US" altLang="ko-KR" sz="800" dirty="0" smtClean="0">
                <a:latin typeface="Arial Unicode MS" pitchFamily="50" charset="-127"/>
                <a:ea typeface="Arial Unicode MS" pitchFamily="50" charset="-127"/>
              </a:rPr>
              <a:t>Level </a:t>
            </a:r>
          </a:p>
          <a:p>
            <a:pPr algn="ctr"/>
            <a:r>
              <a:rPr lang="en-US" altLang="ko-KR" sz="800" dirty="0" smtClean="0">
                <a:latin typeface="Arial Unicode MS" pitchFamily="50" charset="-127"/>
                <a:ea typeface="Arial Unicode MS" pitchFamily="50" charset="-127"/>
              </a:rPr>
              <a:t>0/1A/1B</a:t>
            </a:r>
            <a:endParaRPr lang="ko-KR" altLang="en-US" sz="800" dirty="0">
              <a:latin typeface="Arial Unicode MS" pitchFamily="50" charset="-127"/>
              <a:ea typeface="Arial Unicode MS" pitchFamily="50" charset="-127"/>
            </a:endParaRPr>
          </a:p>
        </p:txBody>
      </p:sp>
      <p:sp>
        <p:nvSpPr>
          <p:cNvPr id="241" name="TextBox 240"/>
          <p:cNvSpPr txBox="1"/>
          <p:nvPr/>
        </p:nvSpPr>
        <p:spPr>
          <a:xfrm>
            <a:off x="5710033" y="3787834"/>
            <a:ext cx="553357" cy="338554"/>
          </a:xfrm>
          <a:prstGeom prst="rect">
            <a:avLst/>
          </a:prstGeom>
          <a:noFill/>
        </p:spPr>
        <p:txBody>
          <a:bodyPr wrap="none" rtlCol="0">
            <a:spAutoFit/>
          </a:bodyPr>
          <a:lstStyle/>
          <a:p>
            <a:pPr algn="ctr"/>
            <a:r>
              <a:rPr lang="en-US" altLang="ko-KR" sz="800" dirty="0" smtClean="0">
                <a:latin typeface="Arial Unicode MS" pitchFamily="50" charset="-127"/>
                <a:ea typeface="Arial Unicode MS" pitchFamily="50" charset="-127"/>
              </a:rPr>
              <a:t>Level </a:t>
            </a:r>
          </a:p>
          <a:p>
            <a:pPr algn="ctr"/>
            <a:r>
              <a:rPr lang="en-US" altLang="ko-KR" sz="800" dirty="0" smtClean="0">
                <a:latin typeface="Arial Unicode MS" pitchFamily="50" charset="-127"/>
                <a:ea typeface="Arial Unicode MS" pitchFamily="50" charset="-127"/>
              </a:rPr>
              <a:t>0/1A/1B</a:t>
            </a:r>
            <a:endParaRPr lang="ko-KR" altLang="en-US" sz="800" dirty="0">
              <a:latin typeface="Arial Unicode MS" pitchFamily="50" charset="-127"/>
              <a:ea typeface="Arial Unicode MS" pitchFamily="50" charset="-127"/>
            </a:endParaRPr>
          </a:p>
        </p:txBody>
      </p:sp>
      <p:pic>
        <p:nvPicPr>
          <p:cNvPr id="242" name="Picture 2" descr="C:\Program Files\Microsoft Office\MEDIA\CAGCAT10\j0285750.wmf"/>
          <p:cNvPicPr>
            <a:picLocks noChangeAspect="1" noChangeArrowheads="1"/>
          </p:cNvPicPr>
          <p:nvPr/>
        </p:nvPicPr>
        <p:blipFill>
          <a:blip r:embed="rId6" cstate="print"/>
          <a:srcRect/>
          <a:stretch>
            <a:fillRect/>
          </a:stretch>
        </p:blipFill>
        <p:spPr bwMode="auto">
          <a:xfrm>
            <a:off x="1619385" y="3829191"/>
            <a:ext cx="503341" cy="352934"/>
          </a:xfrm>
          <a:prstGeom prst="rect">
            <a:avLst/>
          </a:prstGeom>
          <a:noFill/>
        </p:spPr>
      </p:pic>
      <p:sp>
        <p:nvSpPr>
          <p:cNvPr id="243" name="TextBox 242"/>
          <p:cNvSpPr txBox="1"/>
          <p:nvPr/>
        </p:nvSpPr>
        <p:spPr>
          <a:xfrm>
            <a:off x="1142977" y="4071942"/>
            <a:ext cx="1133644" cy="261610"/>
          </a:xfrm>
          <a:prstGeom prst="rect">
            <a:avLst/>
          </a:prstGeom>
          <a:noFill/>
        </p:spPr>
        <p:txBody>
          <a:bodyPr wrap="none" rtlCol="0">
            <a:spAutoFit/>
          </a:bodyPr>
          <a:lstStyle/>
          <a:p>
            <a:r>
              <a:rPr lang="en-US" altLang="ko-KR" sz="1100" b="1" dirty="0" smtClean="0">
                <a:latin typeface="Arial Unicode MS" pitchFamily="50" charset="-127"/>
                <a:ea typeface="Arial Unicode MS" pitchFamily="50" charset="-127"/>
              </a:rPr>
              <a:t>Pre-processing</a:t>
            </a:r>
            <a:endParaRPr lang="ko-KR" altLang="en-US" sz="1100" b="1" dirty="0">
              <a:latin typeface="Arial Unicode MS" pitchFamily="50" charset="-127"/>
              <a:ea typeface="Arial Unicode MS" pitchFamily="50" charset="-127"/>
            </a:endParaRPr>
          </a:p>
        </p:txBody>
      </p:sp>
      <p:cxnSp>
        <p:nvCxnSpPr>
          <p:cNvPr id="244" name="직선 연결선 243"/>
          <p:cNvCxnSpPr/>
          <p:nvPr/>
        </p:nvCxnSpPr>
        <p:spPr>
          <a:xfrm>
            <a:off x="1778173" y="3338997"/>
            <a:ext cx="0" cy="5293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직선 연결선 244"/>
          <p:cNvCxnSpPr>
            <a:stCxn id="154" idx="2"/>
          </p:cNvCxnSpPr>
          <p:nvPr/>
        </p:nvCxnSpPr>
        <p:spPr>
          <a:xfrm flipH="1" flipV="1">
            <a:off x="2052372" y="4111539"/>
            <a:ext cx="14052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직선 연결선 245"/>
          <p:cNvCxnSpPr/>
          <p:nvPr/>
        </p:nvCxnSpPr>
        <p:spPr>
          <a:xfrm>
            <a:off x="1212349" y="3338997"/>
            <a:ext cx="552290" cy="15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7" name="TextBox 246"/>
          <p:cNvSpPr txBox="1"/>
          <p:nvPr/>
        </p:nvSpPr>
        <p:spPr>
          <a:xfrm>
            <a:off x="666180" y="4515496"/>
            <a:ext cx="1200970" cy="261610"/>
          </a:xfrm>
          <a:prstGeom prst="rect">
            <a:avLst/>
          </a:prstGeom>
          <a:noFill/>
        </p:spPr>
        <p:txBody>
          <a:bodyPr wrap="none" rtlCol="0">
            <a:spAutoFit/>
          </a:bodyPr>
          <a:lstStyle/>
          <a:p>
            <a:r>
              <a:rPr lang="en-US" altLang="ko-KR" sz="1100" b="1" dirty="0" smtClean="0">
                <a:latin typeface="Arial Unicode MS" pitchFamily="50" charset="-127"/>
                <a:ea typeface="Arial Unicode MS" pitchFamily="50" charset="-127"/>
              </a:rPr>
              <a:t>Satellite Control</a:t>
            </a:r>
            <a:endParaRPr lang="ko-KR" altLang="en-US" sz="1100" b="1" dirty="0">
              <a:latin typeface="Arial Unicode MS" pitchFamily="50" charset="-127"/>
              <a:ea typeface="Arial Unicode MS" pitchFamily="50" charset="-127"/>
            </a:endParaRPr>
          </a:p>
        </p:txBody>
      </p:sp>
      <p:sp>
        <p:nvSpPr>
          <p:cNvPr id="248" name="TextBox 247"/>
          <p:cNvSpPr txBox="1"/>
          <p:nvPr/>
        </p:nvSpPr>
        <p:spPr>
          <a:xfrm>
            <a:off x="1177761" y="2959572"/>
            <a:ext cx="652743" cy="276999"/>
          </a:xfrm>
          <a:prstGeom prst="rect">
            <a:avLst/>
          </a:prstGeom>
          <a:noFill/>
        </p:spPr>
        <p:txBody>
          <a:bodyPr wrap="none" rtlCol="0">
            <a:spAutoFit/>
          </a:bodyPr>
          <a:lstStyle/>
          <a:p>
            <a:r>
              <a:rPr lang="en-US" altLang="ko-KR" sz="1200" dirty="0" smtClean="0">
                <a:latin typeface="Arial Unicode MS" pitchFamily="50" charset="-127"/>
                <a:ea typeface="Arial Unicode MS" pitchFamily="50" charset="-127"/>
              </a:rPr>
              <a:t>RF/BB</a:t>
            </a:r>
            <a:endParaRPr lang="ko-KR" altLang="en-US" sz="1200" dirty="0">
              <a:latin typeface="Arial Unicode MS" pitchFamily="50" charset="-127"/>
              <a:ea typeface="Arial Unicode MS" pitchFamily="50" charset="-127"/>
            </a:endParaRPr>
          </a:p>
        </p:txBody>
      </p:sp>
      <p:cxnSp>
        <p:nvCxnSpPr>
          <p:cNvPr id="249" name="꺾인 연결선 248"/>
          <p:cNvCxnSpPr/>
          <p:nvPr/>
        </p:nvCxnSpPr>
        <p:spPr>
          <a:xfrm flipV="1">
            <a:off x="6980717" y="3969248"/>
            <a:ext cx="216469" cy="0"/>
          </a:xfrm>
          <a:prstGeom prst="bentConnector3">
            <a:avLst>
              <a:gd name="adj1" fmla="val 50000"/>
            </a:avLst>
          </a:prstGeom>
          <a:ln w="25400" cmpd="dbl">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cxnSp>
        <p:nvCxnSpPr>
          <p:cNvPr id="250" name="직선 화살표 연결선 249"/>
          <p:cNvCxnSpPr/>
          <p:nvPr/>
        </p:nvCxnSpPr>
        <p:spPr>
          <a:xfrm>
            <a:off x="5692039" y="5860008"/>
            <a:ext cx="1534140" cy="1557"/>
          </a:xfrm>
          <a:prstGeom prst="straightConnector1">
            <a:avLst/>
          </a:prstGeom>
          <a:ln w="19050">
            <a:solidFill>
              <a:srgbClr val="7030A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51" name="TextBox 250"/>
          <p:cNvSpPr txBox="1"/>
          <p:nvPr/>
        </p:nvSpPr>
        <p:spPr>
          <a:xfrm>
            <a:off x="4786315" y="5214950"/>
            <a:ext cx="1822935" cy="215444"/>
          </a:xfrm>
          <a:prstGeom prst="rect">
            <a:avLst/>
          </a:prstGeom>
          <a:noFill/>
        </p:spPr>
        <p:txBody>
          <a:bodyPr wrap="none" rtlCol="0">
            <a:spAutoFit/>
          </a:bodyPr>
          <a:lstStyle/>
          <a:p>
            <a:r>
              <a:rPr lang="en-US" altLang="ko-KR" sz="800" dirty="0" smtClean="0">
                <a:latin typeface="Arial Unicode MS" pitchFamily="50" charset="-127"/>
                <a:ea typeface="Arial Unicode MS" pitchFamily="50" charset="-127"/>
              </a:rPr>
              <a:t>Level 0/1A/1B/2/3  &amp; other satellites</a:t>
            </a:r>
            <a:endParaRPr lang="ko-KR" altLang="en-US" sz="800" dirty="0">
              <a:latin typeface="Arial Unicode MS" pitchFamily="50" charset="-127"/>
              <a:ea typeface="Arial Unicode MS" pitchFamily="50" charset="-127"/>
            </a:endParaRPr>
          </a:p>
        </p:txBody>
      </p:sp>
      <p:sp>
        <p:nvSpPr>
          <p:cNvPr id="252" name="TextBox 251"/>
          <p:cNvSpPr txBox="1"/>
          <p:nvPr/>
        </p:nvSpPr>
        <p:spPr>
          <a:xfrm>
            <a:off x="2039017" y="3614681"/>
            <a:ext cx="1215397" cy="276999"/>
          </a:xfrm>
          <a:prstGeom prst="rect">
            <a:avLst/>
          </a:prstGeom>
          <a:noFill/>
        </p:spPr>
        <p:txBody>
          <a:bodyPr wrap="none" rtlCol="0">
            <a:spAutoFit/>
          </a:bodyPr>
          <a:lstStyle/>
          <a:p>
            <a:r>
              <a:rPr lang="en-US" altLang="ko-KR" sz="1200" dirty="0" smtClean="0">
                <a:latin typeface="Arial Unicode MS" pitchFamily="50" charset="-127"/>
                <a:ea typeface="Arial Unicode MS" pitchFamily="50" charset="-127"/>
              </a:rPr>
              <a:t>Pre-processing</a:t>
            </a:r>
            <a:endParaRPr lang="ko-KR" altLang="en-US" sz="1200" dirty="0">
              <a:latin typeface="Arial Unicode MS" pitchFamily="50" charset="-127"/>
              <a:ea typeface="Arial Unicode MS" pitchFamily="50" charset="-127"/>
            </a:endParaRPr>
          </a:p>
        </p:txBody>
      </p:sp>
      <p:sp>
        <p:nvSpPr>
          <p:cNvPr id="253" name="TextBox 252"/>
          <p:cNvSpPr txBox="1"/>
          <p:nvPr/>
        </p:nvSpPr>
        <p:spPr>
          <a:xfrm>
            <a:off x="2328172" y="4857762"/>
            <a:ext cx="1556836" cy="276999"/>
          </a:xfrm>
          <a:prstGeom prst="rect">
            <a:avLst/>
          </a:prstGeom>
          <a:noFill/>
        </p:spPr>
        <p:txBody>
          <a:bodyPr wrap="none" rtlCol="0">
            <a:spAutoFit/>
          </a:bodyPr>
          <a:lstStyle/>
          <a:p>
            <a:r>
              <a:rPr lang="en-US" altLang="ko-KR" sz="1200" dirty="0" smtClean="0">
                <a:latin typeface="Arial Unicode MS" pitchFamily="50" charset="-127"/>
                <a:ea typeface="Arial Unicode MS" pitchFamily="50" charset="-127"/>
              </a:rPr>
              <a:t>Processing/Analysis</a:t>
            </a:r>
            <a:endParaRPr lang="ko-KR" altLang="en-US" sz="1200" dirty="0">
              <a:latin typeface="Arial Unicode MS" pitchFamily="50" charset="-127"/>
              <a:ea typeface="Arial Unicode MS" pitchFamily="50" charset="-127"/>
            </a:endParaRPr>
          </a:p>
        </p:txBody>
      </p:sp>
      <p:sp>
        <p:nvSpPr>
          <p:cNvPr id="258" name="Rectangle 2"/>
          <p:cNvSpPr>
            <a:spLocks/>
          </p:cNvSpPr>
          <p:nvPr/>
        </p:nvSpPr>
        <p:spPr bwMode="auto">
          <a:xfrm>
            <a:off x="111600" y="344080"/>
            <a:ext cx="7848873" cy="420624"/>
          </a:xfrm>
          <a:prstGeom prst="rect">
            <a:avLst/>
          </a:prstGeom>
          <a:noFill/>
          <a:ln w="12700">
            <a:noFill/>
            <a:miter lim="800000"/>
            <a:headEnd/>
            <a:tailEnd/>
          </a:ln>
        </p:spPr>
        <p:txBody>
          <a:bodyPr lIns="0" tIns="0" rIns="0" bIns="0" anchor="ctr"/>
          <a:lstStyle/>
          <a:p>
            <a:pPr latinLnBrk="0"/>
            <a:r>
              <a:rPr kumimoji="0" lang="en-US" altLang="ko-KR" sz="2800" b="1" dirty="0" smtClean="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rPr>
              <a:t>System configuration of GEO-KOMPSAT-2A Ground Segment</a:t>
            </a:r>
            <a:endParaRPr kumimoji="0" lang="en-US" altLang="ko-KR" sz="2800" b="1" dirty="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endParaRPr>
          </a:p>
        </p:txBody>
      </p:sp>
    </p:spTree>
    <p:extLst>
      <p:ext uri="{BB962C8B-B14F-4D97-AF65-F5344CB8AC3E}">
        <p14:creationId xmlns:p14="http://schemas.microsoft.com/office/powerpoint/2010/main" xmlns="" val="212565840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Rectangle 2"/>
          <p:cNvSpPr>
            <a:spLocks/>
          </p:cNvSpPr>
          <p:nvPr/>
        </p:nvSpPr>
        <p:spPr bwMode="auto">
          <a:xfrm>
            <a:off x="111601" y="344080"/>
            <a:ext cx="5252488" cy="420624"/>
          </a:xfrm>
          <a:prstGeom prst="rect">
            <a:avLst/>
          </a:prstGeom>
          <a:noFill/>
          <a:ln w="12700">
            <a:noFill/>
            <a:miter lim="800000"/>
            <a:headEnd/>
            <a:tailEnd/>
          </a:ln>
        </p:spPr>
        <p:txBody>
          <a:bodyPr lIns="0" tIns="0" rIns="0" bIns="0" anchor="ctr"/>
          <a:lstStyle/>
          <a:p>
            <a:pPr latinLnBrk="0"/>
            <a:r>
              <a:rPr kumimoji="0" lang="en-US" altLang="ko-KR" sz="2800" b="1" dirty="0" smtClean="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rPr>
              <a:t>The plan of data distribution for GEO-KOMPSAT-2A</a:t>
            </a:r>
            <a:endParaRPr kumimoji="0" lang="en-US" altLang="ko-KR" sz="2800" b="1" dirty="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53223" y="3555120"/>
            <a:ext cx="5275161" cy="31812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84" name="Rectangle 7"/>
          <p:cNvSpPr>
            <a:spLocks noChangeArrowheads="1"/>
          </p:cNvSpPr>
          <p:nvPr/>
        </p:nvSpPr>
        <p:spPr bwMode="auto">
          <a:xfrm>
            <a:off x="225145" y="1124744"/>
            <a:ext cx="8595327" cy="3240360"/>
          </a:xfrm>
          <a:prstGeom prst="rect">
            <a:avLst/>
          </a:prstGeom>
          <a:noFill/>
          <a:ln w="9525">
            <a:noFill/>
            <a:miter lim="800000"/>
            <a:headEnd/>
            <a:tailEnd/>
          </a:ln>
          <a:effectLst/>
        </p:spPr>
        <p:txBody>
          <a:bodyPr/>
          <a:lstStyle/>
          <a:p>
            <a:pPr marL="358775" indent="-358775" latinLnBrk="0">
              <a:lnSpc>
                <a:spcPct val="110000"/>
              </a:lnSpc>
              <a:spcBef>
                <a:spcPct val="15000"/>
              </a:spcBef>
              <a:spcAft>
                <a:spcPct val="15000"/>
              </a:spcAft>
              <a:buClr>
                <a:schemeClr val="bg1"/>
              </a:buClr>
              <a:buSzPct val="115000"/>
              <a:buFont typeface="Wingdings" pitchFamily="2" charset="2"/>
              <a:buChar char="§"/>
            </a:pPr>
            <a:r>
              <a:rPr kumimoji="0" lang="en-US" altLang="ko-KR" sz="2200" b="1" dirty="0" smtClean="0">
                <a:solidFill>
                  <a:schemeClr val="bg1"/>
                </a:solidFill>
                <a:latin typeface="Arial Unicode MS" pitchFamily="50" charset="-127"/>
                <a:ea typeface="Arial Unicode MS" pitchFamily="50" charset="-127"/>
                <a:cs typeface="Arial" pitchFamily="34" charset="0"/>
              </a:rPr>
              <a:t>Via satellite</a:t>
            </a:r>
            <a:endParaRPr kumimoji="0" lang="ko-KR" altLang="en-US" sz="2200" b="1" dirty="0">
              <a:solidFill>
                <a:schemeClr val="bg1"/>
              </a:solidFill>
              <a:latin typeface="Arial Unicode MS" pitchFamily="50" charset="-127"/>
              <a:ea typeface="Arial Unicode MS" pitchFamily="50" charset="-127"/>
              <a:cs typeface="Arial" pitchFamily="34" charset="0"/>
            </a:endParaRPr>
          </a:p>
          <a:p>
            <a:pPr marL="182563" lvl="1" latinLnBrk="0">
              <a:spcBef>
                <a:spcPct val="15000"/>
              </a:spcBef>
              <a:spcAft>
                <a:spcPct val="15000"/>
              </a:spcAft>
              <a:buClr>
                <a:schemeClr val="tx2"/>
              </a:buClr>
              <a:buSzPct val="80000"/>
            </a:pPr>
            <a:r>
              <a:rPr kumimoji="0" lang="en-US" altLang="ko-KR" sz="2000" dirty="0" smtClean="0">
                <a:solidFill>
                  <a:schemeClr val="bg1"/>
                </a:solidFill>
                <a:latin typeface="Arial Unicode MS" pitchFamily="50" charset="-127"/>
                <a:ea typeface="Arial Unicode MS" pitchFamily="50" charset="-127"/>
                <a:cs typeface="Arial" pitchFamily="34" charset="0"/>
              </a:rPr>
              <a:t>- </a:t>
            </a:r>
            <a:r>
              <a:rPr lang="en-US" altLang="ko-KR" sz="2000" dirty="0" smtClean="0">
                <a:solidFill>
                  <a:schemeClr val="bg1"/>
                </a:solidFill>
                <a:latin typeface="Arial Unicode MS" pitchFamily="50" charset="-127"/>
                <a:ea typeface="Arial Unicode MS" pitchFamily="50" charset="-127"/>
                <a:cs typeface="Arial" pitchFamily="34" charset="0"/>
              </a:rPr>
              <a:t>UHRIT : 16 channels data of GEO-KOMPSAT-2A</a:t>
            </a:r>
          </a:p>
          <a:p>
            <a:pPr marL="182563" lvl="1" latinLnBrk="0">
              <a:spcBef>
                <a:spcPct val="15000"/>
              </a:spcBef>
              <a:spcAft>
                <a:spcPct val="15000"/>
              </a:spcAft>
              <a:buClr>
                <a:schemeClr val="tx2"/>
              </a:buClr>
              <a:buSzPct val="80000"/>
            </a:pPr>
            <a:r>
              <a:rPr kumimoji="0" lang="en-US" altLang="ko-KR" sz="2000" dirty="0" smtClean="0">
                <a:solidFill>
                  <a:schemeClr val="bg1"/>
                </a:solidFill>
                <a:latin typeface="Arial Unicode MS" pitchFamily="50" charset="-127"/>
                <a:ea typeface="Arial Unicode MS" pitchFamily="50" charset="-127"/>
                <a:cs typeface="Arial" pitchFamily="34" charset="0"/>
              </a:rPr>
              <a:t>-</a:t>
            </a:r>
            <a:r>
              <a:rPr lang="en-US" altLang="ko-KR" sz="2000" dirty="0" smtClean="0">
                <a:solidFill>
                  <a:schemeClr val="bg1"/>
                </a:solidFill>
                <a:latin typeface="Arial Unicode MS" pitchFamily="50" charset="-127"/>
                <a:ea typeface="Arial Unicode MS" pitchFamily="50" charset="-127"/>
                <a:cs typeface="Arial" pitchFamily="34" charset="0"/>
              </a:rPr>
              <a:t> HRIT/LRIT : 5 channels data comparable with COMS 5 channels </a:t>
            </a:r>
          </a:p>
          <a:p>
            <a:pPr marL="182563" lvl="1" latinLnBrk="0">
              <a:spcBef>
                <a:spcPct val="15000"/>
              </a:spcBef>
              <a:spcAft>
                <a:spcPct val="15000"/>
              </a:spcAft>
              <a:buClr>
                <a:schemeClr val="tx2"/>
              </a:buClr>
              <a:buSzPct val="80000"/>
              <a:buFontTx/>
              <a:buChar char="-"/>
            </a:pPr>
            <a:r>
              <a:rPr lang="en-US" altLang="ko-KR" sz="2000" dirty="0" smtClean="0">
                <a:solidFill>
                  <a:schemeClr val="bg1"/>
                </a:solidFill>
                <a:latin typeface="Arial Unicode MS" pitchFamily="50" charset="-127"/>
                <a:ea typeface="Arial Unicode MS" pitchFamily="50" charset="-127"/>
                <a:cs typeface="Arial" pitchFamily="34" charset="0"/>
              </a:rPr>
              <a:t>                     for existing users of COMS</a:t>
            </a:r>
          </a:p>
          <a:p>
            <a:pPr marL="182563" lvl="1" latinLnBrk="0">
              <a:spcBef>
                <a:spcPct val="15000"/>
              </a:spcBef>
              <a:spcAft>
                <a:spcPct val="15000"/>
              </a:spcAft>
              <a:buClr>
                <a:schemeClr val="tx2"/>
              </a:buClr>
              <a:buSzPct val="80000"/>
              <a:buFontTx/>
              <a:buChar char="-"/>
            </a:pPr>
            <a:endParaRPr kumimoji="0" lang="en-US" altLang="ko-KR" sz="1500" b="1" dirty="0" smtClean="0">
              <a:solidFill>
                <a:schemeClr val="bg1"/>
              </a:solidFill>
              <a:latin typeface="Arial Unicode MS" pitchFamily="50" charset="-127"/>
              <a:ea typeface="Arial Unicode MS" pitchFamily="50" charset="-127"/>
              <a:cs typeface="Arial" pitchFamily="34" charset="0"/>
            </a:endParaRPr>
          </a:p>
          <a:p>
            <a:pPr marL="285750" indent="-285750">
              <a:spcBef>
                <a:spcPts val="324"/>
              </a:spcBef>
              <a:spcAft>
                <a:spcPts val="324"/>
              </a:spcAft>
              <a:buClr>
                <a:schemeClr val="bg1"/>
              </a:buClr>
              <a:buFont typeface="Wingdings" pitchFamily="2" charset="2"/>
              <a:buChar char="§"/>
            </a:pPr>
            <a:r>
              <a:rPr lang="en-US" altLang="ko-KR" sz="2200" b="1" dirty="0" smtClean="0">
                <a:solidFill>
                  <a:schemeClr val="bg1"/>
                </a:solidFill>
                <a:latin typeface="Arial Unicode MS" pitchFamily="50" charset="-127"/>
                <a:ea typeface="Arial Unicode MS" pitchFamily="50" charset="-127"/>
              </a:rPr>
              <a:t>Via ground network</a:t>
            </a:r>
          </a:p>
          <a:p>
            <a:pPr>
              <a:spcBef>
                <a:spcPts val="324"/>
              </a:spcBef>
              <a:spcAft>
                <a:spcPts val="324"/>
              </a:spcAft>
              <a:buClr>
                <a:schemeClr val="bg1"/>
              </a:buClr>
            </a:pPr>
            <a:r>
              <a:rPr lang="en-US" altLang="ko-KR" sz="2000" dirty="0" smtClean="0">
                <a:solidFill>
                  <a:schemeClr val="bg1"/>
                </a:solidFill>
                <a:latin typeface="Arial Unicode MS" pitchFamily="50" charset="-127"/>
                <a:ea typeface="Arial Unicode MS" pitchFamily="50" charset="-127"/>
              </a:rPr>
              <a:t>   - internet</a:t>
            </a:r>
          </a:p>
          <a:p>
            <a:pPr>
              <a:spcBef>
                <a:spcPts val="324"/>
              </a:spcBef>
              <a:spcAft>
                <a:spcPts val="324"/>
              </a:spcAft>
              <a:buClr>
                <a:schemeClr val="bg1"/>
              </a:buClr>
            </a:pPr>
            <a:r>
              <a:rPr lang="en-US" altLang="ko-KR" sz="2000" dirty="0">
                <a:solidFill>
                  <a:schemeClr val="bg1"/>
                </a:solidFill>
                <a:latin typeface="Arial Unicode MS" pitchFamily="50" charset="-127"/>
                <a:ea typeface="Arial Unicode MS" pitchFamily="50" charset="-127"/>
              </a:rPr>
              <a:t> </a:t>
            </a:r>
            <a:r>
              <a:rPr lang="en-US" altLang="ko-KR" sz="2000" dirty="0" smtClean="0">
                <a:solidFill>
                  <a:schemeClr val="bg1"/>
                </a:solidFill>
                <a:latin typeface="Arial Unicode MS" pitchFamily="50" charset="-127"/>
                <a:ea typeface="Arial Unicode MS" pitchFamily="50" charset="-127"/>
              </a:rPr>
              <a:t>  - ftp</a:t>
            </a:r>
          </a:p>
          <a:p>
            <a:pPr marL="536575" lvl="1" indent="-179388" latinLnBrk="0">
              <a:spcBef>
                <a:spcPct val="15000"/>
              </a:spcBef>
              <a:spcAft>
                <a:spcPct val="15000"/>
              </a:spcAft>
              <a:buClr>
                <a:schemeClr val="tx2"/>
              </a:buClr>
              <a:buSzPct val="80000"/>
            </a:pPr>
            <a:endParaRPr kumimoji="0" lang="ko-KR" altLang="en-US" sz="1600" dirty="0">
              <a:solidFill>
                <a:schemeClr val="bg1"/>
              </a:solidFill>
              <a:latin typeface="Arial Unicode MS" pitchFamily="50" charset="-127"/>
              <a:ea typeface="Arial Unicode MS" pitchFamily="50" charset="-127"/>
              <a:cs typeface="Arial" pitchFamily="34" charset="0"/>
            </a:endParaRPr>
          </a:p>
        </p:txBody>
      </p:sp>
    </p:spTree>
    <p:extLst>
      <p:ext uri="{BB962C8B-B14F-4D97-AF65-F5344CB8AC3E}">
        <p14:creationId xmlns:p14="http://schemas.microsoft.com/office/powerpoint/2010/main" xmlns="" val="23286792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a:spLocks/>
          </p:cNvSpPr>
          <p:nvPr/>
        </p:nvSpPr>
        <p:spPr bwMode="auto">
          <a:xfrm>
            <a:off x="111601" y="116632"/>
            <a:ext cx="4532407" cy="1656184"/>
          </a:xfrm>
          <a:prstGeom prst="rect">
            <a:avLst/>
          </a:prstGeom>
          <a:noFill/>
          <a:ln w="12700">
            <a:noFill/>
            <a:miter lim="800000"/>
            <a:headEnd/>
            <a:tailEnd/>
          </a:ln>
        </p:spPr>
        <p:txBody>
          <a:bodyPr lIns="0" tIns="0" rIns="0" bIns="0" anchor="ctr"/>
          <a:lstStyle/>
          <a:p>
            <a:pPr latinLnBrk="0"/>
            <a:r>
              <a:rPr kumimoji="0" lang="en-US" altLang="ko-KR" sz="2800" b="1" dirty="0" smtClean="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rPr>
              <a:t>Development of GEO-KOMPSAT-2A meteorological products </a:t>
            </a:r>
          </a:p>
          <a:p>
            <a:pPr latinLnBrk="0"/>
            <a:r>
              <a:rPr kumimoji="0" lang="en-US" altLang="ko-KR" sz="2800" b="1" dirty="0" smtClean="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rPr>
              <a:t>(1/7)</a:t>
            </a:r>
            <a:endParaRPr kumimoji="0" lang="en-US" altLang="ko-KR" sz="2800" b="1" dirty="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endParaRPr>
          </a:p>
        </p:txBody>
      </p:sp>
      <p:graphicFrame>
        <p:nvGraphicFramePr>
          <p:cNvPr id="12" name="표 11"/>
          <p:cNvGraphicFramePr>
            <a:graphicFrameLocks noGrp="1"/>
          </p:cNvGraphicFramePr>
          <p:nvPr>
            <p:extLst>
              <p:ext uri="{D42A27DB-BD31-4B8C-83A1-F6EECF244321}">
                <p14:modId xmlns="" xmlns:p14="http://schemas.microsoft.com/office/powerpoint/2010/main" val="594708078"/>
              </p:ext>
            </p:extLst>
          </p:nvPr>
        </p:nvGraphicFramePr>
        <p:xfrm>
          <a:off x="4067943" y="188640"/>
          <a:ext cx="4885052" cy="6476037"/>
        </p:xfrm>
        <a:graphic>
          <a:graphicData uri="http://schemas.openxmlformats.org/drawingml/2006/table">
            <a:tbl>
              <a:tblPr>
                <a:tableStyleId>{3C2FFA5D-87B4-456A-9821-1D502468CF0F}</a:tableStyleId>
              </a:tblPr>
              <a:tblGrid>
                <a:gridCol w="494812"/>
                <a:gridCol w="269898"/>
                <a:gridCol w="1421366"/>
                <a:gridCol w="629761"/>
                <a:gridCol w="269898"/>
                <a:gridCol w="1799317"/>
              </a:tblGrid>
              <a:tr h="201461">
                <a:tc>
                  <a:txBody>
                    <a:bodyPr/>
                    <a:lstStyle/>
                    <a:p>
                      <a:pPr marL="0" marR="0" algn="ctr">
                        <a:lnSpc>
                          <a:spcPct val="130000"/>
                        </a:lnSpc>
                        <a:spcBef>
                          <a:spcPts val="0"/>
                        </a:spcBef>
                        <a:spcAft>
                          <a:spcPts val="0"/>
                        </a:spcAft>
                      </a:pPr>
                      <a:endParaRPr lang="ko-KR" alt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algn="ctr">
                        <a:lnSpc>
                          <a:spcPct val="130000"/>
                        </a:lnSpc>
                        <a:spcBef>
                          <a:spcPts val="0"/>
                        </a:spcBef>
                        <a:spcAft>
                          <a:spcPts val="0"/>
                        </a:spcAft>
                      </a:pPr>
                      <a:r>
                        <a:rPr lang="en-US" altLang="ko-KR" sz="900" b="0" dirty="0" smtClean="0">
                          <a:latin typeface="Arial Unicode MS" pitchFamily="50" charset="-127"/>
                          <a:ea typeface="Arial Unicode MS" pitchFamily="50" charset="-127"/>
                          <a:cs typeface="Arial Unicode MS" pitchFamily="50" charset="-127"/>
                        </a:rPr>
                        <a:t>No.</a:t>
                      </a:r>
                      <a:endParaRPr lang="ko-KR" alt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algn="ctr">
                        <a:lnSpc>
                          <a:spcPct val="130000"/>
                        </a:lnSpc>
                        <a:spcBef>
                          <a:spcPts val="0"/>
                        </a:spcBef>
                        <a:spcAft>
                          <a:spcPts val="0"/>
                        </a:spcAft>
                      </a:pPr>
                      <a:r>
                        <a:rPr lang="en-US" altLang="ko-KR" sz="900" b="0" dirty="0" smtClean="0">
                          <a:latin typeface="Arial Unicode MS" pitchFamily="50" charset="-127"/>
                          <a:ea typeface="Arial Unicode MS" pitchFamily="50" charset="-127"/>
                          <a:cs typeface="Arial Unicode MS" pitchFamily="50" charset="-127"/>
                        </a:rPr>
                        <a:t>Products</a:t>
                      </a:r>
                      <a:endParaRPr lang="ko-KR" alt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algn="ctr">
                        <a:lnSpc>
                          <a:spcPct val="160000"/>
                        </a:lnSpc>
                        <a:spcBef>
                          <a:spcPts val="0"/>
                        </a:spcBef>
                        <a:spcAft>
                          <a:spcPts val="0"/>
                        </a:spcAft>
                      </a:pPr>
                      <a:endParaRPr lang="ko-KR" alt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algn="ctr">
                        <a:lnSpc>
                          <a:spcPct val="160000"/>
                        </a:lnSpc>
                        <a:spcBef>
                          <a:spcPts val="0"/>
                        </a:spcBef>
                        <a:spcAft>
                          <a:spcPts val="0"/>
                        </a:spcAft>
                      </a:pPr>
                      <a:r>
                        <a:rPr lang="en-US" altLang="ko-KR" sz="900" b="0" dirty="0" smtClean="0">
                          <a:latin typeface="Arial Unicode MS" pitchFamily="50" charset="-127"/>
                          <a:ea typeface="Arial Unicode MS" pitchFamily="50" charset="-127"/>
                          <a:cs typeface="Arial Unicode MS" pitchFamily="50" charset="-127"/>
                        </a:rPr>
                        <a:t>No.</a:t>
                      </a:r>
                      <a:endParaRPr lang="ko-KR" alt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algn="ctr">
                        <a:lnSpc>
                          <a:spcPct val="160000"/>
                        </a:lnSpc>
                        <a:spcBef>
                          <a:spcPts val="0"/>
                        </a:spcBef>
                        <a:spcAft>
                          <a:spcPts val="0"/>
                        </a:spcAft>
                      </a:pPr>
                      <a:r>
                        <a:rPr lang="en-US" altLang="ko-KR" sz="900" b="0" dirty="0" smtClean="0">
                          <a:solidFill>
                            <a:srgbClr val="000000"/>
                          </a:solidFill>
                          <a:latin typeface="Arial Unicode MS" pitchFamily="50" charset="-127"/>
                          <a:ea typeface="Arial Unicode MS" pitchFamily="50" charset="-127"/>
                          <a:cs typeface="Arial Unicode MS" pitchFamily="50" charset="-127"/>
                        </a:rPr>
                        <a:t>Products</a:t>
                      </a:r>
                      <a:endParaRPr lang="ko-KR" alt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r>
              <a:tr h="201461">
                <a:tc rowSpan="20">
                  <a:txBody>
                    <a:bodyPr/>
                    <a:lstStyle/>
                    <a:p>
                      <a:pPr marL="0" marR="0" algn="ctr">
                        <a:lnSpc>
                          <a:spcPct val="160000"/>
                        </a:lnSpc>
                        <a:spcBef>
                          <a:spcPts val="0"/>
                        </a:spcBef>
                        <a:spcAft>
                          <a:spcPts val="0"/>
                        </a:spcAft>
                      </a:pPr>
                      <a:r>
                        <a:rPr lang="en-US" altLang="ko-KR" sz="1200" b="0" dirty="0" smtClean="0">
                          <a:latin typeface="Arial Unicode MS" pitchFamily="50" charset="-127"/>
                          <a:ea typeface="Arial Unicode MS" pitchFamily="50" charset="-127"/>
                          <a:cs typeface="Arial Unicode MS" pitchFamily="50" charset="-127"/>
                        </a:rPr>
                        <a:t>cloud/ rainfall</a:t>
                      </a:r>
                      <a:endParaRPr lang="ko-KR" altLang="en-US" sz="12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1</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900" b="0" dirty="0" smtClean="0">
                          <a:latin typeface="Arial Unicode MS" pitchFamily="50" charset="-127"/>
                          <a:ea typeface="Arial Unicode MS" pitchFamily="50" charset="-127"/>
                          <a:cs typeface="Arial Unicode MS" pitchFamily="50" charset="-127"/>
                        </a:rPr>
                        <a:t>Cloud</a:t>
                      </a:r>
                      <a:r>
                        <a:rPr lang="en-US" altLang="ko-KR" sz="900" b="0" baseline="0" dirty="0" smtClean="0">
                          <a:latin typeface="Arial Unicode MS" pitchFamily="50" charset="-127"/>
                          <a:ea typeface="Arial Unicode MS" pitchFamily="50" charset="-127"/>
                          <a:cs typeface="Arial Unicode MS" pitchFamily="50" charset="-127"/>
                        </a:rPr>
                        <a:t> detection</a:t>
                      </a:r>
                      <a:endParaRPr lang="ko-KR" altLang="en-US" sz="900" b="0" dirty="0">
                        <a:latin typeface="Arial Unicode MS" pitchFamily="50" charset="-127"/>
                        <a:ea typeface="Arial Unicode MS" pitchFamily="50" charset="-127"/>
                        <a:cs typeface="Arial Unicode MS" pitchFamily="50" charset="-127"/>
                      </a:endParaRPr>
                    </a:p>
                  </a:txBody>
                  <a:tcPr marL="0" marR="0" marT="0" marB="0" anchor="ctr"/>
                </a:tc>
                <a:tc rowSpan="9">
                  <a:txBody>
                    <a:bodyPr/>
                    <a:lstStyle/>
                    <a:p>
                      <a:pPr marL="0" marR="0" algn="ctr">
                        <a:lnSpc>
                          <a:spcPct val="160000"/>
                        </a:lnSpc>
                        <a:spcBef>
                          <a:spcPts val="0"/>
                        </a:spcBef>
                        <a:spcAft>
                          <a:spcPts val="0"/>
                        </a:spcAft>
                      </a:pPr>
                      <a:r>
                        <a:rPr lang="en-US" altLang="ko-KR" sz="1200" b="0" dirty="0" smtClean="0">
                          <a:latin typeface="Arial Unicode MS" pitchFamily="50" charset="-127"/>
                          <a:ea typeface="Arial Unicode MS" pitchFamily="50" charset="-127"/>
                          <a:cs typeface="Arial Unicode MS" pitchFamily="50" charset="-127"/>
                        </a:rPr>
                        <a:t>radiation/</a:t>
                      </a:r>
                      <a:endParaRPr lang="ko-KR" altLang="en-US" sz="1200" b="0" dirty="0">
                        <a:latin typeface="Arial Unicode MS" pitchFamily="50" charset="-127"/>
                        <a:ea typeface="Arial Unicode MS" pitchFamily="50" charset="-127"/>
                        <a:cs typeface="Arial Unicode MS" pitchFamily="50" charset="-127"/>
                      </a:endParaRPr>
                    </a:p>
                    <a:p>
                      <a:pPr marL="0" marR="0" algn="ctr">
                        <a:lnSpc>
                          <a:spcPct val="160000"/>
                        </a:lnSpc>
                        <a:spcBef>
                          <a:spcPts val="0"/>
                        </a:spcBef>
                        <a:spcAft>
                          <a:spcPts val="0"/>
                        </a:spcAft>
                      </a:pPr>
                      <a:r>
                        <a:rPr lang="en-US" altLang="ko-KR" sz="1200" b="0" dirty="0" smtClean="0">
                          <a:latin typeface="Arial Unicode MS" pitchFamily="50" charset="-127"/>
                          <a:ea typeface="Arial Unicode MS" pitchFamily="50" charset="-127"/>
                          <a:cs typeface="Arial Unicode MS" pitchFamily="50" charset="-127"/>
                        </a:rPr>
                        <a:t>Aerosol</a:t>
                      </a:r>
                      <a:endParaRPr lang="ko-KR" altLang="en-US" sz="12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27</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900" b="0" dirty="0" smtClean="0">
                          <a:latin typeface="Arial Unicode MS" pitchFamily="50" charset="-127"/>
                          <a:ea typeface="Arial Unicode MS" pitchFamily="50" charset="-127"/>
                          <a:cs typeface="Arial Unicode MS" pitchFamily="50" charset="-127"/>
                        </a:rPr>
                        <a:t>Visibility</a:t>
                      </a:r>
                      <a:endParaRPr lang="ko-KR" altLang="en-US" sz="900" b="0" dirty="0">
                        <a:latin typeface="Arial Unicode MS" pitchFamily="50" charset="-127"/>
                        <a:ea typeface="Arial Unicode MS" pitchFamily="50" charset="-127"/>
                        <a:cs typeface="Arial Unicode MS" pitchFamily="50" charset="-127"/>
                      </a:endParaRPr>
                    </a:p>
                  </a:txBody>
                  <a:tcPr marL="0" marR="0" marT="0" marB="0" anchor="ctr"/>
                </a:tc>
              </a:tr>
              <a:tr h="201461">
                <a:tc vMerge="1">
                  <a:txBody>
                    <a:bodyPr/>
                    <a:lstStyle/>
                    <a:p>
                      <a:pPr latinLnBrk="1"/>
                      <a:endParaRPr lang="ko-KR" altLang="en-US"/>
                    </a:p>
                  </a:txBody>
                  <a:tcP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2</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900" b="0" dirty="0" smtClean="0">
                          <a:latin typeface="Arial Unicode MS" pitchFamily="50" charset="-127"/>
                          <a:ea typeface="Arial Unicode MS" pitchFamily="50" charset="-127"/>
                          <a:cs typeface="Arial Unicode MS" pitchFamily="50" charset="-127"/>
                        </a:rPr>
                        <a:t>Cloud Top Temperature</a:t>
                      </a:r>
                      <a:endParaRPr lang="ko-KR" altLang="en-US" sz="900" b="0" dirty="0">
                        <a:latin typeface="Arial Unicode MS" pitchFamily="50" charset="-127"/>
                        <a:ea typeface="Arial Unicode MS" pitchFamily="50" charset="-127"/>
                        <a:cs typeface="Arial Unicode MS" pitchFamily="50" charset="-127"/>
                      </a:endParaRPr>
                    </a:p>
                  </a:txBody>
                  <a:tcPr marL="0" marR="0" marT="0" marB="0" anchor="ctr"/>
                </a:tc>
                <a:tc vMerge="1">
                  <a:txBody>
                    <a:bodyPr/>
                    <a:lstStyle/>
                    <a:p>
                      <a:pPr latinLnBrk="1"/>
                      <a:endParaRPr lang="ko-KR" altLang="en-US"/>
                    </a:p>
                  </a:txBody>
                  <a:tcP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28</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900" b="0" dirty="0" smtClean="0">
                          <a:latin typeface="Arial Unicode MS" pitchFamily="50" charset="-127"/>
                          <a:ea typeface="Arial Unicode MS" pitchFamily="50" charset="-127"/>
                          <a:cs typeface="Arial Unicode MS" pitchFamily="50" charset="-127"/>
                        </a:rPr>
                        <a:t>O3 total</a:t>
                      </a:r>
                      <a:endParaRPr lang="ko-KR" altLang="en-US" sz="900" b="0" dirty="0">
                        <a:latin typeface="Arial Unicode MS" pitchFamily="50" charset="-127"/>
                        <a:ea typeface="Arial Unicode MS" pitchFamily="50" charset="-127"/>
                        <a:cs typeface="Arial Unicode MS" pitchFamily="50" charset="-127"/>
                      </a:endParaRPr>
                    </a:p>
                  </a:txBody>
                  <a:tcPr marL="0" marR="0" marT="0" marB="0" anchor="ctr"/>
                </a:tc>
              </a:tr>
              <a:tr h="201461">
                <a:tc vMerge="1">
                  <a:txBody>
                    <a:bodyPr/>
                    <a:lstStyle/>
                    <a:p>
                      <a:pPr latinLnBrk="1"/>
                      <a:endParaRPr lang="ko-KR" altLang="en-US"/>
                    </a:p>
                  </a:txBody>
                  <a:tcP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3</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900" b="0" dirty="0" smtClean="0">
                          <a:latin typeface="Arial Unicode MS" pitchFamily="50" charset="-127"/>
                          <a:ea typeface="Arial Unicode MS" pitchFamily="50" charset="-127"/>
                          <a:cs typeface="Arial Unicode MS" pitchFamily="50" charset="-127"/>
                        </a:rPr>
                        <a:t>Cloud Top Pressure</a:t>
                      </a:r>
                      <a:endParaRPr lang="ko-KR" altLang="en-US" sz="900" b="0" dirty="0">
                        <a:latin typeface="Arial Unicode MS" pitchFamily="50" charset="-127"/>
                        <a:ea typeface="Arial Unicode MS" pitchFamily="50" charset="-127"/>
                        <a:cs typeface="Arial Unicode MS" pitchFamily="50" charset="-127"/>
                      </a:endParaRPr>
                    </a:p>
                  </a:txBody>
                  <a:tcPr marL="0" marR="0" marT="0" marB="0" anchor="ctr"/>
                </a:tc>
                <a:tc vMerge="1">
                  <a:txBody>
                    <a:bodyPr/>
                    <a:lstStyle/>
                    <a:p>
                      <a:pPr latinLnBrk="1"/>
                      <a:endParaRPr lang="ko-KR" altLang="en-US"/>
                    </a:p>
                  </a:txBody>
                  <a:tcP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29</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900" b="0" dirty="0" smtClean="0">
                          <a:latin typeface="Arial Unicode MS" pitchFamily="50" charset="-127"/>
                          <a:ea typeface="Arial Unicode MS" pitchFamily="50" charset="-127"/>
                          <a:cs typeface="Arial Unicode MS" pitchFamily="50" charset="-127"/>
                        </a:rPr>
                        <a:t>Radiances</a:t>
                      </a:r>
                      <a:endParaRPr lang="ko-KR" altLang="en-US" sz="900" b="0" dirty="0">
                        <a:latin typeface="Arial Unicode MS" pitchFamily="50" charset="-127"/>
                        <a:ea typeface="Arial Unicode MS" pitchFamily="50" charset="-127"/>
                        <a:cs typeface="Arial Unicode MS" pitchFamily="50" charset="-127"/>
                      </a:endParaRPr>
                    </a:p>
                  </a:txBody>
                  <a:tcPr marL="0" marR="0" marT="0" marB="0" anchor="ctr"/>
                </a:tc>
              </a:tr>
              <a:tr h="231679">
                <a:tc vMerge="1">
                  <a:txBody>
                    <a:bodyPr/>
                    <a:lstStyle/>
                    <a:p>
                      <a:pPr latinLnBrk="1"/>
                      <a:endParaRPr lang="ko-KR" altLang="en-US"/>
                    </a:p>
                  </a:txBody>
                  <a:tcP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4</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900" b="0" dirty="0" smtClean="0">
                          <a:latin typeface="Arial Unicode MS" pitchFamily="50" charset="-127"/>
                          <a:ea typeface="Arial Unicode MS" pitchFamily="50" charset="-127"/>
                          <a:cs typeface="Arial Unicode MS" pitchFamily="50" charset="-127"/>
                        </a:rPr>
                        <a:t>Cloud Top Height</a:t>
                      </a:r>
                      <a:endParaRPr lang="ko-KR" altLang="en-US" sz="900" b="0" dirty="0">
                        <a:latin typeface="Arial Unicode MS" pitchFamily="50" charset="-127"/>
                        <a:ea typeface="Arial Unicode MS" pitchFamily="50" charset="-127"/>
                        <a:cs typeface="Arial Unicode MS" pitchFamily="50" charset="-127"/>
                      </a:endParaRPr>
                    </a:p>
                  </a:txBody>
                  <a:tcPr marL="0" marR="0" marT="0" marB="0" anchor="ctr"/>
                </a:tc>
                <a:tc vMerge="1">
                  <a:txBody>
                    <a:bodyPr/>
                    <a:lstStyle/>
                    <a:p>
                      <a:pPr latinLnBrk="1"/>
                      <a:endParaRPr lang="ko-KR" altLang="en-US"/>
                    </a:p>
                  </a:txBody>
                  <a:tcP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30</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900" b="0" dirty="0" smtClean="0">
                          <a:latin typeface="Arial Unicode MS" pitchFamily="50" charset="-127"/>
                          <a:ea typeface="Arial Unicode MS" pitchFamily="50" charset="-127"/>
                          <a:cs typeface="Arial Unicode MS" pitchFamily="50" charset="-127"/>
                        </a:rPr>
                        <a:t>Upward</a:t>
                      </a:r>
                      <a:r>
                        <a:rPr lang="en-US" altLang="ko-KR" sz="900" b="0" baseline="0" dirty="0" smtClean="0">
                          <a:latin typeface="Arial Unicode MS" pitchFamily="50" charset="-127"/>
                          <a:ea typeface="Arial Unicode MS" pitchFamily="50" charset="-127"/>
                          <a:cs typeface="Arial Unicode MS" pitchFamily="50" charset="-127"/>
                        </a:rPr>
                        <a:t> Shortwave Radiation(TOA)</a:t>
                      </a:r>
                      <a:endParaRPr lang="ko-KR" altLang="en-US" sz="900" b="0" dirty="0">
                        <a:latin typeface="Arial Unicode MS" pitchFamily="50" charset="-127"/>
                        <a:ea typeface="Arial Unicode MS" pitchFamily="50" charset="-127"/>
                        <a:cs typeface="Arial Unicode MS" pitchFamily="50" charset="-127"/>
                      </a:endParaRPr>
                    </a:p>
                  </a:txBody>
                  <a:tcPr marL="0" marR="0" marT="0" marB="0" anchor="ctr"/>
                </a:tc>
              </a:tr>
              <a:tr h="251825">
                <a:tc vMerge="1">
                  <a:txBody>
                    <a:bodyPr/>
                    <a:lstStyle/>
                    <a:p>
                      <a:pPr latinLnBrk="1"/>
                      <a:endParaRPr lang="ko-KR" altLang="en-US"/>
                    </a:p>
                  </a:txBody>
                  <a:tcP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5</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900" b="0" dirty="0" smtClean="0">
                          <a:latin typeface="Arial Unicode MS" pitchFamily="50" charset="-127"/>
                          <a:ea typeface="Arial Unicode MS" pitchFamily="50" charset="-127"/>
                          <a:cs typeface="Arial Unicode MS" pitchFamily="50" charset="-127"/>
                        </a:rPr>
                        <a:t>Cloud</a:t>
                      </a:r>
                      <a:r>
                        <a:rPr lang="en-US" altLang="ko-KR" sz="900" b="0" baseline="0" dirty="0" smtClean="0">
                          <a:latin typeface="Arial Unicode MS" pitchFamily="50" charset="-127"/>
                          <a:ea typeface="Arial Unicode MS" pitchFamily="50" charset="-127"/>
                          <a:cs typeface="Arial Unicode MS" pitchFamily="50" charset="-127"/>
                        </a:rPr>
                        <a:t> type</a:t>
                      </a:r>
                      <a:endParaRPr lang="ko-KR" altLang="en-US" sz="900" b="0" dirty="0">
                        <a:latin typeface="Arial Unicode MS" pitchFamily="50" charset="-127"/>
                        <a:ea typeface="Arial Unicode MS" pitchFamily="50" charset="-127"/>
                        <a:cs typeface="Arial Unicode MS" pitchFamily="50" charset="-127"/>
                      </a:endParaRPr>
                    </a:p>
                  </a:txBody>
                  <a:tcPr marL="0" marR="0" marT="0" marB="0" anchor="ctr"/>
                </a:tc>
                <a:tc vMerge="1">
                  <a:txBody>
                    <a:bodyPr/>
                    <a:lstStyle/>
                    <a:p>
                      <a:pPr latinLnBrk="1"/>
                      <a:endParaRPr lang="ko-KR" altLang="en-US"/>
                    </a:p>
                  </a:txBody>
                  <a:tcP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31</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900" b="0" dirty="0" smtClean="0">
                          <a:latin typeface="Arial Unicode MS" pitchFamily="50" charset="-127"/>
                          <a:ea typeface="Arial Unicode MS" pitchFamily="50" charset="-127"/>
                          <a:cs typeface="Arial Unicode MS" pitchFamily="50" charset="-127"/>
                        </a:rPr>
                        <a:t>Downward Shortwave Radiation(Surface)</a:t>
                      </a:r>
                      <a:endParaRPr lang="ko-KR" altLang="en-US" sz="900" b="0" dirty="0">
                        <a:latin typeface="Arial Unicode MS" pitchFamily="50" charset="-127"/>
                        <a:ea typeface="Arial Unicode MS" pitchFamily="50" charset="-127"/>
                        <a:cs typeface="Arial Unicode MS" pitchFamily="50" charset="-127"/>
                      </a:endParaRPr>
                    </a:p>
                  </a:txBody>
                  <a:tcPr marL="0" marR="0" marT="0" marB="0" anchor="ctr"/>
                </a:tc>
              </a:tr>
              <a:tr h="251825">
                <a:tc vMerge="1">
                  <a:txBody>
                    <a:bodyPr/>
                    <a:lstStyle/>
                    <a:p>
                      <a:pPr latinLnBrk="1"/>
                      <a:endParaRPr lang="ko-KR" altLang="en-US"/>
                    </a:p>
                  </a:txBody>
                  <a:tcP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6</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900" b="0" dirty="0" smtClean="0">
                          <a:latin typeface="Arial Unicode MS" pitchFamily="50" charset="-127"/>
                          <a:ea typeface="Arial Unicode MS" pitchFamily="50" charset="-127"/>
                          <a:cs typeface="Arial Unicode MS" pitchFamily="50" charset="-127"/>
                        </a:rPr>
                        <a:t>Cloud phase</a:t>
                      </a:r>
                      <a:endParaRPr lang="ko-KR" altLang="en-US" sz="900" b="0" dirty="0">
                        <a:latin typeface="Arial Unicode MS" pitchFamily="50" charset="-127"/>
                        <a:ea typeface="Arial Unicode MS" pitchFamily="50" charset="-127"/>
                        <a:cs typeface="Arial Unicode MS" pitchFamily="50" charset="-127"/>
                      </a:endParaRPr>
                    </a:p>
                  </a:txBody>
                  <a:tcPr marL="0" marR="0" marT="0" marB="0" anchor="ctr"/>
                </a:tc>
                <a:tc vMerge="1">
                  <a:txBody>
                    <a:bodyPr/>
                    <a:lstStyle/>
                    <a:p>
                      <a:pPr latinLnBrk="1"/>
                      <a:endParaRPr lang="ko-KR" altLang="en-US"/>
                    </a:p>
                  </a:txBody>
                  <a:tcP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32</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900" b="0" dirty="0" smtClean="0">
                          <a:latin typeface="Arial Unicode MS" pitchFamily="50" charset="-127"/>
                          <a:ea typeface="Arial Unicode MS" pitchFamily="50" charset="-127"/>
                          <a:cs typeface="Arial Unicode MS" pitchFamily="50" charset="-127"/>
                        </a:rPr>
                        <a:t>Absorbed Shortwave Radiation(Surface)</a:t>
                      </a:r>
                      <a:endParaRPr lang="ko-KR" altLang="en-US" sz="900" b="0" dirty="0">
                        <a:latin typeface="Arial Unicode MS" pitchFamily="50" charset="-127"/>
                        <a:ea typeface="Arial Unicode MS" pitchFamily="50" charset="-127"/>
                        <a:cs typeface="Arial Unicode MS" pitchFamily="50" charset="-127"/>
                      </a:endParaRPr>
                    </a:p>
                  </a:txBody>
                  <a:tcPr marL="0" marR="0" marT="0" marB="0" anchor="ctr"/>
                </a:tc>
              </a:tr>
              <a:tr h="251825">
                <a:tc vMerge="1">
                  <a:txBody>
                    <a:bodyPr/>
                    <a:lstStyle/>
                    <a:p>
                      <a:pPr latinLnBrk="1"/>
                      <a:endParaRPr lang="ko-KR" altLang="en-US"/>
                    </a:p>
                  </a:txBody>
                  <a:tcP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7</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900" b="0" dirty="0" smtClean="0">
                          <a:latin typeface="Arial Unicode MS" pitchFamily="50" charset="-127"/>
                          <a:ea typeface="Arial Unicode MS" pitchFamily="50" charset="-127"/>
                          <a:cs typeface="Arial Unicode MS" pitchFamily="50" charset="-127"/>
                        </a:rPr>
                        <a:t>Cloud Amount</a:t>
                      </a:r>
                      <a:endParaRPr lang="ko-KR" altLang="en-US" sz="900" b="0" dirty="0">
                        <a:latin typeface="Arial Unicode MS" pitchFamily="50" charset="-127"/>
                        <a:ea typeface="Arial Unicode MS" pitchFamily="50" charset="-127"/>
                        <a:cs typeface="Arial Unicode MS" pitchFamily="50" charset="-127"/>
                      </a:endParaRPr>
                    </a:p>
                  </a:txBody>
                  <a:tcPr marL="0" marR="0" marT="0" marB="0" anchor="ctr"/>
                </a:tc>
                <a:tc vMerge="1">
                  <a:txBody>
                    <a:bodyPr/>
                    <a:lstStyle/>
                    <a:p>
                      <a:pPr latinLnBrk="1"/>
                      <a:endParaRPr lang="ko-KR" altLang="en-US"/>
                    </a:p>
                  </a:txBody>
                  <a:tcP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33</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900" b="0" dirty="0" smtClean="0">
                          <a:latin typeface="Arial Unicode MS" pitchFamily="50" charset="-127"/>
                          <a:ea typeface="Arial Unicode MS" pitchFamily="50" charset="-127"/>
                          <a:cs typeface="Arial Unicode MS" pitchFamily="50" charset="-127"/>
                        </a:rPr>
                        <a:t>Downward</a:t>
                      </a:r>
                      <a:r>
                        <a:rPr lang="en-US" altLang="ko-KR" sz="900" b="0" baseline="0" dirty="0" smtClean="0">
                          <a:latin typeface="Arial Unicode MS" pitchFamily="50" charset="-127"/>
                          <a:ea typeface="Arial Unicode MS" pitchFamily="50" charset="-127"/>
                          <a:cs typeface="Arial Unicode MS" pitchFamily="50" charset="-127"/>
                        </a:rPr>
                        <a:t> </a:t>
                      </a:r>
                      <a:r>
                        <a:rPr lang="en-US" altLang="ko-KR" sz="900" b="0" baseline="0" dirty="0" err="1" smtClean="0">
                          <a:latin typeface="Arial Unicode MS" pitchFamily="50" charset="-127"/>
                          <a:ea typeface="Arial Unicode MS" pitchFamily="50" charset="-127"/>
                          <a:cs typeface="Arial Unicode MS" pitchFamily="50" charset="-127"/>
                        </a:rPr>
                        <a:t>Longwave</a:t>
                      </a:r>
                      <a:r>
                        <a:rPr lang="en-US" altLang="ko-KR" sz="900" b="0" baseline="0" dirty="0" smtClean="0">
                          <a:latin typeface="Arial Unicode MS" pitchFamily="50" charset="-127"/>
                          <a:ea typeface="Arial Unicode MS" pitchFamily="50" charset="-127"/>
                          <a:cs typeface="Arial Unicode MS" pitchFamily="50" charset="-127"/>
                        </a:rPr>
                        <a:t> Radiation</a:t>
                      </a:r>
                      <a:r>
                        <a:rPr lang="en-US" altLang="ko-KR" sz="900" b="0" dirty="0" smtClean="0">
                          <a:latin typeface="Arial Unicode MS" pitchFamily="50" charset="-127"/>
                          <a:ea typeface="Arial Unicode MS" pitchFamily="50" charset="-127"/>
                          <a:cs typeface="Arial Unicode MS" pitchFamily="50" charset="-127"/>
                        </a:rPr>
                        <a:t>(Surface)</a:t>
                      </a:r>
                      <a:endParaRPr lang="ko-KR" altLang="en-US" sz="900" b="0" dirty="0">
                        <a:latin typeface="Arial Unicode MS" pitchFamily="50" charset="-127"/>
                        <a:ea typeface="Arial Unicode MS" pitchFamily="50" charset="-127"/>
                        <a:cs typeface="Arial Unicode MS" pitchFamily="50" charset="-127"/>
                      </a:endParaRPr>
                    </a:p>
                  </a:txBody>
                  <a:tcPr marL="0" marR="0" marT="0" marB="0" anchor="ctr"/>
                </a:tc>
              </a:tr>
              <a:tr h="251825">
                <a:tc vMerge="1">
                  <a:txBody>
                    <a:bodyPr/>
                    <a:lstStyle/>
                    <a:p>
                      <a:pPr latinLnBrk="1"/>
                      <a:endParaRPr lang="ko-KR" altLang="en-US"/>
                    </a:p>
                  </a:txBody>
                  <a:tcP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8</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900" b="0" dirty="0" smtClean="0">
                          <a:latin typeface="Arial Unicode MS" pitchFamily="50" charset="-127"/>
                          <a:ea typeface="Arial Unicode MS" pitchFamily="50" charset="-127"/>
                          <a:cs typeface="Arial Unicode MS" pitchFamily="50" charset="-127"/>
                        </a:rPr>
                        <a:t>Cloud Optical Depth</a:t>
                      </a:r>
                      <a:endParaRPr lang="ko-KR" altLang="en-US" sz="900" b="0" dirty="0">
                        <a:latin typeface="Arial Unicode MS" pitchFamily="50" charset="-127"/>
                        <a:ea typeface="Arial Unicode MS" pitchFamily="50" charset="-127"/>
                        <a:cs typeface="Arial Unicode MS" pitchFamily="50" charset="-127"/>
                      </a:endParaRPr>
                    </a:p>
                  </a:txBody>
                  <a:tcPr marL="0" marR="0" marT="0" marB="0" anchor="ctr"/>
                </a:tc>
                <a:tc vMerge="1">
                  <a:txBody>
                    <a:bodyPr/>
                    <a:lstStyle/>
                    <a:p>
                      <a:pPr latinLnBrk="1"/>
                      <a:endParaRPr lang="ko-KR" altLang="en-US"/>
                    </a:p>
                  </a:txBody>
                  <a:tcP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34</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900" b="0" dirty="0" smtClean="0">
                          <a:latin typeface="Arial Unicode MS" pitchFamily="50" charset="-127"/>
                          <a:ea typeface="Arial Unicode MS" pitchFamily="50" charset="-127"/>
                          <a:cs typeface="Arial Unicode MS" pitchFamily="50" charset="-127"/>
                        </a:rPr>
                        <a:t>Upward </a:t>
                      </a:r>
                      <a:r>
                        <a:rPr lang="en-US" altLang="ko-KR" sz="900" b="0" dirty="0" err="1" smtClean="0">
                          <a:latin typeface="Arial Unicode MS" pitchFamily="50" charset="-127"/>
                          <a:ea typeface="Arial Unicode MS" pitchFamily="50" charset="-127"/>
                          <a:cs typeface="Arial Unicode MS" pitchFamily="50" charset="-127"/>
                        </a:rPr>
                        <a:t>Longwave</a:t>
                      </a:r>
                      <a:r>
                        <a:rPr lang="en-US" altLang="ko-KR" sz="900" b="0" dirty="0" smtClean="0">
                          <a:latin typeface="Arial Unicode MS" pitchFamily="50" charset="-127"/>
                          <a:ea typeface="Arial Unicode MS" pitchFamily="50" charset="-127"/>
                          <a:cs typeface="Arial Unicode MS" pitchFamily="50" charset="-127"/>
                        </a:rPr>
                        <a:t> Radiation(Surface)</a:t>
                      </a:r>
                      <a:endParaRPr lang="ko-KR" altLang="en-US" sz="900" b="0" dirty="0">
                        <a:latin typeface="Arial Unicode MS" pitchFamily="50" charset="-127"/>
                        <a:ea typeface="Arial Unicode MS" pitchFamily="50" charset="-127"/>
                        <a:cs typeface="Arial Unicode MS" pitchFamily="50" charset="-127"/>
                      </a:endParaRPr>
                    </a:p>
                  </a:txBody>
                  <a:tcPr marL="0" marR="0" marT="0" marB="0" anchor="ctr"/>
                </a:tc>
              </a:tr>
              <a:tr h="251825">
                <a:tc vMerge="1">
                  <a:txBody>
                    <a:bodyPr/>
                    <a:lstStyle/>
                    <a:p>
                      <a:pPr latinLnBrk="1"/>
                      <a:endParaRPr lang="ko-KR" altLang="en-US"/>
                    </a:p>
                  </a:txBody>
                  <a:tcP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9</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900" b="0" dirty="0" smtClean="0">
                          <a:latin typeface="Arial Unicode MS" pitchFamily="50" charset="-127"/>
                          <a:ea typeface="Arial Unicode MS" pitchFamily="50" charset="-127"/>
                          <a:cs typeface="Arial Unicode MS" pitchFamily="50" charset="-127"/>
                        </a:rPr>
                        <a:t>Cloud Particle Size Distribution</a:t>
                      </a:r>
                      <a:endParaRPr lang="ko-KR" altLang="en-US" sz="900" b="0" dirty="0">
                        <a:latin typeface="Arial Unicode MS" pitchFamily="50" charset="-127"/>
                        <a:ea typeface="Arial Unicode MS" pitchFamily="50" charset="-127"/>
                        <a:cs typeface="Arial Unicode MS" pitchFamily="50" charset="-127"/>
                      </a:endParaRPr>
                    </a:p>
                  </a:txBody>
                  <a:tcPr marL="0" marR="0" marT="0" marB="0" anchor="ctr"/>
                </a:tc>
                <a:tc vMerge="1">
                  <a:txBody>
                    <a:bodyPr/>
                    <a:lstStyle/>
                    <a:p>
                      <a:pPr latinLnBrk="1"/>
                      <a:endParaRPr lang="ko-KR" altLang="en-US"/>
                    </a:p>
                  </a:txBody>
                  <a:tcP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35</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900" b="0" dirty="0" smtClean="0">
                          <a:latin typeface="Arial Unicode MS" pitchFamily="50" charset="-127"/>
                          <a:ea typeface="Arial Unicode MS" pitchFamily="50" charset="-127"/>
                          <a:cs typeface="Arial Unicode MS" pitchFamily="50" charset="-127"/>
                        </a:rPr>
                        <a:t>Upward</a:t>
                      </a:r>
                      <a:r>
                        <a:rPr lang="en-US" altLang="ko-KR" sz="900" b="0" baseline="0" dirty="0" smtClean="0">
                          <a:latin typeface="Arial Unicode MS" pitchFamily="50" charset="-127"/>
                          <a:ea typeface="Arial Unicode MS" pitchFamily="50" charset="-127"/>
                          <a:cs typeface="Arial Unicode MS" pitchFamily="50" charset="-127"/>
                        </a:rPr>
                        <a:t> </a:t>
                      </a:r>
                      <a:r>
                        <a:rPr lang="en-US" altLang="ko-KR" sz="900" b="0" baseline="0" dirty="0" err="1" smtClean="0">
                          <a:latin typeface="Arial Unicode MS" pitchFamily="50" charset="-127"/>
                          <a:ea typeface="Arial Unicode MS" pitchFamily="50" charset="-127"/>
                          <a:cs typeface="Arial Unicode MS" pitchFamily="50" charset="-127"/>
                        </a:rPr>
                        <a:t>Longwave</a:t>
                      </a:r>
                      <a:r>
                        <a:rPr lang="en-US" altLang="ko-KR" sz="900" b="0" baseline="0" dirty="0" smtClean="0">
                          <a:latin typeface="Arial Unicode MS" pitchFamily="50" charset="-127"/>
                          <a:ea typeface="Arial Unicode MS" pitchFamily="50" charset="-127"/>
                          <a:cs typeface="Arial Unicode MS" pitchFamily="50" charset="-127"/>
                        </a:rPr>
                        <a:t> Radiation</a:t>
                      </a:r>
                      <a:r>
                        <a:rPr lang="en-US" altLang="ko-KR" sz="900" b="0" dirty="0" smtClean="0">
                          <a:latin typeface="Arial Unicode MS" pitchFamily="50" charset="-127"/>
                          <a:ea typeface="Arial Unicode MS" pitchFamily="50" charset="-127"/>
                          <a:cs typeface="Arial Unicode MS" pitchFamily="50" charset="-127"/>
                        </a:rPr>
                        <a:t>(TOA)</a:t>
                      </a:r>
                      <a:endParaRPr lang="ko-KR" altLang="en-US" sz="900" b="0" dirty="0" smtClean="0">
                        <a:latin typeface="Arial Unicode MS" pitchFamily="50" charset="-127"/>
                        <a:ea typeface="Arial Unicode MS" pitchFamily="50" charset="-127"/>
                        <a:cs typeface="Arial Unicode MS" pitchFamily="50" charset="-127"/>
                      </a:endParaRPr>
                    </a:p>
                  </a:txBody>
                  <a:tcPr marL="0" marR="0" marT="0" marB="0" anchor="ctr"/>
                </a:tc>
              </a:tr>
              <a:tr h="201461">
                <a:tc vMerge="1">
                  <a:txBody>
                    <a:bodyPr/>
                    <a:lstStyle/>
                    <a:p>
                      <a:pPr latinLnBrk="1"/>
                      <a:endParaRPr lang="ko-KR" altLang="en-US"/>
                    </a:p>
                  </a:txBody>
                  <a:tcP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10</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900" b="0" dirty="0" smtClean="0">
                          <a:latin typeface="Arial Unicode MS" pitchFamily="50" charset="-127"/>
                          <a:ea typeface="Arial Unicode MS" pitchFamily="50" charset="-127"/>
                          <a:cs typeface="Arial Unicode MS" pitchFamily="50" charset="-127"/>
                        </a:rPr>
                        <a:t>Cloud Liquid Water</a:t>
                      </a:r>
                      <a:endParaRPr lang="ko-KR" altLang="en-US" sz="900" b="0" dirty="0">
                        <a:latin typeface="Arial Unicode MS" pitchFamily="50" charset="-127"/>
                        <a:ea typeface="Arial Unicode MS" pitchFamily="50" charset="-127"/>
                        <a:cs typeface="Arial Unicode MS" pitchFamily="50" charset="-127"/>
                      </a:endParaRPr>
                    </a:p>
                  </a:txBody>
                  <a:tcPr marL="0" marR="0" marT="0" marB="0" anchor="ctr"/>
                </a:tc>
                <a:tc rowSpan="7">
                  <a:txBody>
                    <a:bodyPr/>
                    <a:lstStyle/>
                    <a:p>
                      <a:pPr marL="0" marR="0" algn="ctr">
                        <a:lnSpc>
                          <a:spcPct val="160000"/>
                        </a:lnSpc>
                        <a:spcBef>
                          <a:spcPts val="0"/>
                        </a:spcBef>
                        <a:spcAft>
                          <a:spcPts val="0"/>
                        </a:spcAft>
                      </a:pPr>
                      <a:r>
                        <a:rPr lang="en-US" altLang="ko-KR" sz="1200" b="0" spc="-150" dirty="0" smtClean="0">
                          <a:latin typeface="Arial Unicode MS" pitchFamily="50" charset="-127"/>
                          <a:ea typeface="Arial Unicode MS" pitchFamily="50" charset="-127"/>
                          <a:cs typeface="Arial Unicode MS" pitchFamily="50" charset="-127"/>
                        </a:rPr>
                        <a:t>ATM </a:t>
                      </a:r>
                      <a:r>
                        <a:rPr lang="en-US" altLang="ko-KR" sz="1200" b="0" spc="0" dirty="0" smtClean="0">
                          <a:latin typeface="Arial Unicode MS" pitchFamily="50" charset="-127"/>
                          <a:ea typeface="Arial Unicode MS" pitchFamily="50" charset="-127"/>
                          <a:cs typeface="Arial Unicode MS" pitchFamily="50" charset="-127"/>
                        </a:rPr>
                        <a:t>motion/</a:t>
                      </a:r>
                      <a:endParaRPr lang="ko-KR" altLang="en-US" sz="1200" b="0" spc="0" dirty="0">
                        <a:latin typeface="Arial Unicode MS" pitchFamily="50" charset="-127"/>
                        <a:ea typeface="Arial Unicode MS" pitchFamily="50" charset="-127"/>
                        <a:cs typeface="Arial Unicode MS" pitchFamily="50" charset="-127"/>
                      </a:endParaRPr>
                    </a:p>
                    <a:p>
                      <a:pPr marL="0" marR="0" algn="ctr">
                        <a:lnSpc>
                          <a:spcPct val="160000"/>
                        </a:lnSpc>
                        <a:spcBef>
                          <a:spcPts val="0"/>
                        </a:spcBef>
                        <a:spcAft>
                          <a:spcPts val="0"/>
                        </a:spcAft>
                      </a:pPr>
                      <a:r>
                        <a:rPr lang="en-US" altLang="ko-KR" sz="1200" b="0" spc="0" dirty="0" smtClean="0">
                          <a:latin typeface="Arial Unicode MS" pitchFamily="50" charset="-127"/>
                          <a:ea typeface="Arial Unicode MS" pitchFamily="50" charset="-127"/>
                          <a:cs typeface="Arial Unicode MS" pitchFamily="50" charset="-127"/>
                        </a:rPr>
                        <a:t>condition</a:t>
                      </a:r>
                      <a:endParaRPr lang="ko-KR" altLang="en-US" sz="1200" b="0" spc="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36</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900" b="0" dirty="0" smtClean="0">
                          <a:latin typeface="Arial Unicode MS" pitchFamily="50" charset="-127"/>
                          <a:ea typeface="Arial Unicode MS" pitchFamily="50" charset="-127"/>
                          <a:cs typeface="Arial Unicode MS" pitchFamily="50" charset="-127"/>
                        </a:rPr>
                        <a:t>Atmospheric</a:t>
                      </a:r>
                      <a:r>
                        <a:rPr lang="en-US" altLang="ko-KR" sz="900" b="0" baseline="0" dirty="0" smtClean="0">
                          <a:latin typeface="Arial Unicode MS" pitchFamily="50" charset="-127"/>
                          <a:ea typeface="Arial Unicode MS" pitchFamily="50" charset="-127"/>
                          <a:cs typeface="Arial Unicode MS" pitchFamily="50" charset="-127"/>
                        </a:rPr>
                        <a:t> Motion Vector</a:t>
                      </a:r>
                      <a:endParaRPr lang="ko-KR" altLang="en-US" sz="900" b="0" dirty="0" smtClean="0">
                        <a:latin typeface="Arial Unicode MS" pitchFamily="50" charset="-127"/>
                        <a:ea typeface="Arial Unicode MS" pitchFamily="50" charset="-127"/>
                        <a:cs typeface="Arial Unicode MS" pitchFamily="50" charset="-127"/>
                      </a:endParaRPr>
                    </a:p>
                  </a:txBody>
                  <a:tcPr marL="0" marR="0" marT="0" marB="0" anchor="ctr"/>
                </a:tc>
              </a:tr>
              <a:tr h="201461">
                <a:tc vMerge="1">
                  <a:txBody>
                    <a:bodyPr/>
                    <a:lstStyle/>
                    <a:p>
                      <a:pPr latinLnBrk="1"/>
                      <a:endParaRPr lang="ko-KR" altLang="en-US"/>
                    </a:p>
                  </a:txBody>
                  <a:tcP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11</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900" b="0" dirty="0" smtClean="0">
                          <a:latin typeface="Arial Unicode MS" pitchFamily="50" charset="-127"/>
                          <a:ea typeface="Arial Unicode MS" pitchFamily="50" charset="-127"/>
                          <a:cs typeface="Arial Unicode MS" pitchFamily="50" charset="-127"/>
                        </a:rPr>
                        <a:t>Cloud Ice Water Path</a:t>
                      </a:r>
                      <a:endParaRPr lang="ko-KR" altLang="en-US" sz="900" b="0" dirty="0">
                        <a:latin typeface="Arial Unicode MS" pitchFamily="50" charset="-127"/>
                        <a:ea typeface="Arial Unicode MS" pitchFamily="50" charset="-127"/>
                        <a:cs typeface="Arial Unicode MS" pitchFamily="50" charset="-127"/>
                      </a:endParaRPr>
                    </a:p>
                  </a:txBody>
                  <a:tcPr marL="0" marR="0" marT="0" marB="0" anchor="ctr"/>
                </a:tc>
                <a:tc vMerge="1">
                  <a:txBody>
                    <a:bodyPr/>
                    <a:lstStyle/>
                    <a:p>
                      <a:pPr latinLnBrk="1"/>
                      <a:endParaRPr lang="ko-KR" altLang="en-US"/>
                    </a:p>
                  </a:txBody>
                  <a:tcP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37</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900" b="0" dirty="0" smtClean="0">
                          <a:latin typeface="Arial Unicode MS" pitchFamily="50" charset="-127"/>
                          <a:ea typeface="Arial Unicode MS" pitchFamily="50" charset="-127"/>
                          <a:cs typeface="Arial Unicode MS" pitchFamily="50" charset="-127"/>
                        </a:rPr>
                        <a:t>Vertical Temp. Profile</a:t>
                      </a:r>
                      <a:endParaRPr lang="ko-KR" altLang="en-US" sz="900" b="0" dirty="0" smtClean="0">
                        <a:latin typeface="Arial Unicode MS" pitchFamily="50" charset="-127"/>
                        <a:ea typeface="Arial Unicode MS" pitchFamily="50" charset="-127"/>
                        <a:cs typeface="Arial Unicode MS" pitchFamily="50" charset="-127"/>
                      </a:endParaRPr>
                    </a:p>
                  </a:txBody>
                  <a:tcPr marL="0" marR="0" marT="0" marB="0" anchor="ctr"/>
                </a:tc>
              </a:tr>
              <a:tr h="201461">
                <a:tc vMerge="1">
                  <a:txBody>
                    <a:bodyPr/>
                    <a:lstStyle/>
                    <a:p>
                      <a:pPr latinLnBrk="1"/>
                      <a:endParaRPr lang="ko-KR" altLang="en-US"/>
                    </a:p>
                  </a:txBody>
                  <a:tcP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12</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900" b="0" dirty="0" smtClean="0">
                          <a:latin typeface="Arial Unicode MS" pitchFamily="50" charset="-127"/>
                          <a:ea typeface="Arial Unicode MS" pitchFamily="50" charset="-127"/>
                          <a:cs typeface="Arial Unicode MS" pitchFamily="50" charset="-127"/>
                        </a:rPr>
                        <a:t>Cloud Layers/Heights</a:t>
                      </a:r>
                      <a:endParaRPr lang="ko-KR" altLang="en-US" sz="900" b="0" dirty="0">
                        <a:latin typeface="Arial Unicode MS" pitchFamily="50" charset="-127"/>
                        <a:ea typeface="Arial Unicode MS" pitchFamily="50" charset="-127"/>
                        <a:cs typeface="Arial Unicode MS" pitchFamily="50" charset="-127"/>
                      </a:endParaRPr>
                    </a:p>
                  </a:txBody>
                  <a:tcPr marL="0" marR="0" marT="0" marB="0" anchor="ctr"/>
                </a:tc>
                <a:tc vMerge="1">
                  <a:txBody>
                    <a:bodyPr/>
                    <a:lstStyle/>
                    <a:p>
                      <a:pPr latinLnBrk="1"/>
                      <a:endParaRPr lang="ko-KR" altLang="en-US"/>
                    </a:p>
                  </a:txBody>
                  <a:tcP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38</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900" b="0" dirty="0" smtClean="0">
                          <a:latin typeface="Arial Unicode MS" pitchFamily="50" charset="-127"/>
                          <a:ea typeface="Arial Unicode MS" pitchFamily="50" charset="-127"/>
                          <a:cs typeface="Arial Unicode MS" pitchFamily="50" charset="-127"/>
                        </a:rPr>
                        <a:t>Vertical Moisture Profile</a:t>
                      </a:r>
                      <a:endParaRPr lang="ko-KR" altLang="en-US" sz="900" b="0" dirty="0" smtClean="0">
                        <a:latin typeface="Arial Unicode MS" pitchFamily="50" charset="-127"/>
                        <a:ea typeface="Arial Unicode MS" pitchFamily="50" charset="-127"/>
                        <a:cs typeface="Arial Unicode MS" pitchFamily="50" charset="-127"/>
                      </a:endParaRPr>
                    </a:p>
                  </a:txBody>
                  <a:tcPr marL="0" marR="0" marT="0" marB="0" anchor="ctr"/>
                </a:tc>
              </a:tr>
              <a:tr h="201461">
                <a:tc vMerge="1">
                  <a:txBody>
                    <a:bodyPr/>
                    <a:lstStyle/>
                    <a:p>
                      <a:pPr latinLnBrk="1"/>
                      <a:endParaRPr lang="ko-KR" altLang="en-US"/>
                    </a:p>
                  </a:txBody>
                  <a:tcP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13</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900" b="0" dirty="0" smtClean="0">
                          <a:latin typeface="Arial Unicode MS" pitchFamily="50" charset="-127"/>
                          <a:ea typeface="Arial Unicode MS" pitchFamily="50" charset="-127"/>
                          <a:cs typeface="Arial Unicode MS" pitchFamily="50" charset="-127"/>
                        </a:rPr>
                        <a:t>Fog</a:t>
                      </a:r>
                      <a:endParaRPr lang="ko-KR" altLang="en-US" sz="900" b="0" dirty="0">
                        <a:latin typeface="Arial Unicode MS" pitchFamily="50" charset="-127"/>
                        <a:ea typeface="Arial Unicode MS" pitchFamily="50" charset="-127"/>
                        <a:cs typeface="Arial Unicode MS" pitchFamily="50" charset="-127"/>
                      </a:endParaRPr>
                    </a:p>
                  </a:txBody>
                  <a:tcPr marL="0" marR="0" marT="0" marB="0" anchor="ctr"/>
                </a:tc>
                <a:tc vMerge="1">
                  <a:txBody>
                    <a:bodyPr/>
                    <a:lstStyle/>
                    <a:p>
                      <a:pPr latinLnBrk="1"/>
                      <a:endParaRPr lang="ko-KR" altLang="en-US"/>
                    </a:p>
                  </a:txBody>
                  <a:tcPr/>
                </a:tc>
                <a:tc rowSpan="2">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39</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900" b="0" dirty="0" smtClean="0">
                          <a:latin typeface="Arial Unicode MS" pitchFamily="50" charset="-127"/>
                          <a:ea typeface="Arial Unicode MS" pitchFamily="50" charset="-127"/>
                          <a:cs typeface="Arial Unicode MS" pitchFamily="50" charset="-127"/>
                        </a:rPr>
                        <a:t>Derived Stability Indices</a:t>
                      </a:r>
                      <a:endParaRPr lang="ko-KR" altLang="en-US" sz="900" b="0" dirty="0">
                        <a:latin typeface="Arial Unicode MS" pitchFamily="50" charset="-127"/>
                        <a:ea typeface="Arial Unicode MS" pitchFamily="50" charset="-127"/>
                        <a:cs typeface="Arial Unicode MS" pitchFamily="50" charset="-127"/>
                      </a:endParaRPr>
                    </a:p>
                  </a:txBody>
                  <a:tcPr marL="0" marR="0" marT="0" marB="0" anchor="ctr"/>
                </a:tc>
              </a:tr>
              <a:tr h="154454">
                <a:tc vMerge="1">
                  <a:txBody>
                    <a:bodyPr/>
                    <a:lstStyle/>
                    <a:p>
                      <a:pPr latinLnBrk="1"/>
                      <a:endParaRPr lang="ko-KR" altLang="en-US"/>
                    </a:p>
                  </a:txBody>
                  <a:tcPr/>
                </a:tc>
                <a:tc rowSpan="2">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14</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rowSpan="2">
                  <a:txBody>
                    <a:bodyPr/>
                    <a:lstStyle/>
                    <a:p>
                      <a:pPr algn="ctr" latinLnBrk="1"/>
                      <a:r>
                        <a:rPr lang="en-US" altLang="ko-KR" sz="900" b="0" dirty="0" smtClean="0">
                          <a:latin typeface="Arial Unicode MS" pitchFamily="50" charset="-127"/>
                          <a:ea typeface="Arial Unicode MS" pitchFamily="50" charset="-127"/>
                          <a:cs typeface="Arial Unicode MS" pitchFamily="50" charset="-127"/>
                        </a:rPr>
                        <a:t>In-flight icing</a:t>
                      </a:r>
                      <a:endParaRPr lang="ko-KR" altLang="en-US" sz="900" b="0" dirty="0">
                        <a:latin typeface="Arial Unicode MS" pitchFamily="50" charset="-127"/>
                        <a:ea typeface="Arial Unicode MS" pitchFamily="50" charset="-127"/>
                        <a:cs typeface="Arial Unicode MS" pitchFamily="50" charset="-127"/>
                      </a:endParaRPr>
                    </a:p>
                  </a:txBody>
                  <a:tcPr marL="0" marR="0" marT="0" marB="0" anchor="ctr"/>
                </a:tc>
                <a:tc vMerge="1">
                  <a:txBody>
                    <a:bodyPr/>
                    <a:lstStyle/>
                    <a:p>
                      <a:pPr latinLnBrk="1"/>
                      <a:endParaRPr lang="ko-KR" altLang="en-US"/>
                    </a:p>
                  </a:txBody>
                  <a:tcPr/>
                </a:tc>
                <a:tc vMerge="1">
                  <a:txBody>
                    <a:bodyPr/>
                    <a:lstStyle/>
                    <a:p>
                      <a:pPr marL="0" marR="0" algn="ctr">
                        <a:lnSpc>
                          <a:spcPct val="160000"/>
                        </a:lnSpc>
                        <a:spcBef>
                          <a:spcPts val="0"/>
                        </a:spcBef>
                        <a:spcAft>
                          <a:spcPts val="0"/>
                        </a:spcAft>
                      </a:pPr>
                      <a:endParaRPr lang="en-US" sz="700" b="0" dirty="0">
                        <a:solidFill>
                          <a:srgbClr val="000000"/>
                        </a:solidFill>
                        <a:latin typeface="Arial Unicode MS" pitchFamily="50" charset="-127"/>
                        <a:ea typeface="Arial Unicode MS" pitchFamily="50" charset="-127"/>
                        <a:cs typeface="Arial Unicode MS" pitchFamily="50" charset="-127"/>
                      </a:endParaRPr>
                    </a:p>
                  </a:txBody>
                  <a:tcPr marL="29695" marR="29695" marT="8894" marB="8894" anchor="ctr"/>
                </a:tc>
                <a:tc>
                  <a:txBody>
                    <a:bodyPr/>
                    <a:lstStyle/>
                    <a:p>
                      <a:pPr algn="ctr" latinLnBrk="1"/>
                      <a:r>
                        <a:rPr lang="en-US" altLang="ko-KR" sz="900" b="0" dirty="0" smtClean="0">
                          <a:latin typeface="Arial Unicode MS" pitchFamily="50" charset="-127"/>
                          <a:ea typeface="Arial Unicode MS" pitchFamily="50" charset="-127"/>
                          <a:cs typeface="Arial Unicode MS" pitchFamily="50" charset="-127"/>
                        </a:rPr>
                        <a:t>Total </a:t>
                      </a:r>
                      <a:r>
                        <a:rPr lang="en-US" altLang="ko-KR" sz="900" b="0" dirty="0" err="1" smtClean="0">
                          <a:latin typeface="Arial Unicode MS" pitchFamily="50" charset="-127"/>
                          <a:ea typeface="Arial Unicode MS" pitchFamily="50" charset="-127"/>
                          <a:cs typeface="Arial Unicode MS" pitchFamily="50" charset="-127"/>
                        </a:rPr>
                        <a:t>Precipitable</a:t>
                      </a:r>
                      <a:r>
                        <a:rPr lang="en-US" altLang="ko-KR" sz="900" b="0" dirty="0" smtClean="0">
                          <a:latin typeface="Arial Unicode MS" pitchFamily="50" charset="-127"/>
                          <a:ea typeface="Arial Unicode MS" pitchFamily="50" charset="-127"/>
                          <a:cs typeface="Arial Unicode MS" pitchFamily="50" charset="-127"/>
                        </a:rPr>
                        <a:t> Water</a:t>
                      </a:r>
                      <a:endParaRPr lang="ko-KR" altLang="en-US" sz="900" b="0" dirty="0">
                        <a:latin typeface="Arial Unicode MS" pitchFamily="50" charset="-127"/>
                        <a:ea typeface="Arial Unicode MS" pitchFamily="50" charset="-127"/>
                        <a:cs typeface="Arial Unicode MS" pitchFamily="50" charset="-127"/>
                      </a:endParaRPr>
                    </a:p>
                  </a:txBody>
                  <a:tcPr marL="0" marR="0" marT="0" marB="0" anchor="ctr"/>
                </a:tc>
              </a:tr>
              <a:tr h="201461">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40</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900" b="0" dirty="0" smtClean="0">
                          <a:latin typeface="Arial Unicode MS" pitchFamily="50" charset="-127"/>
                          <a:ea typeface="Arial Unicode MS" pitchFamily="50" charset="-127"/>
                          <a:cs typeface="Arial Unicode MS" pitchFamily="50" charset="-127"/>
                        </a:rPr>
                        <a:t>Atmospheric</a:t>
                      </a:r>
                      <a:r>
                        <a:rPr lang="en-US" altLang="ko-KR" sz="900" b="0" baseline="0" dirty="0" smtClean="0">
                          <a:latin typeface="Arial Unicode MS" pitchFamily="50" charset="-127"/>
                          <a:ea typeface="Arial Unicode MS" pitchFamily="50" charset="-127"/>
                          <a:cs typeface="Arial Unicode MS" pitchFamily="50" charset="-127"/>
                        </a:rPr>
                        <a:t> Motion Vector</a:t>
                      </a:r>
                      <a:endParaRPr lang="ko-KR" altLang="en-US" sz="900" b="0" dirty="0" smtClean="0">
                        <a:latin typeface="Arial Unicode MS" pitchFamily="50" charset="-127"/>
                        <a:ea typeface="Arial Unicode MS" pitchFamily="50" charset="-127"/>
                        <a:cs typeface="Arial Unicode MS" pitchFamily="50" charset="-127"/>
                      </a:endParaRPr>
                    </a:p>
                  </a:txBody>
                  <a:tcPr marL="0" marR="0" marT="0" marB="0" anchor="ctr"/>
                </a:tc>
              </a:tr>
              <a:tr h="201461">
                <a:tc vMerge="1">
                  <a:txBody>
                    <a:bodyPr/>
                    <a:lstStyle/>
                    <a:p>
                      <a:pPr latinLnBrk="1"/>
                      <a:endParaRPr lang="ko-KR" altLang="en-US"/>
                    </a:p>
                  </a:txBody>
                  <a:tcP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15</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900" b="0" dirty="0" smtClean="0">
                          <a:latin typeface="Arial Unicode MS" pitchFamily="50" charset="-127"/>
                          <a:ea typeface="Arial Unicode MS" pitchFamily="50" charset="-127"/>
                          <a:cs typeface="Arial Unicode MS" pitchFamily="50" charset="-127"/>
                        </a:rPr>
                        <a:t>Convection initiation</a:t>
                      </a:r>
                      <a:endParaRPr lang="ko-KR" altLang="en-US" sz="900" b="0" dirty="0">
                        <a:latin typeface="Arial Unicode MS" pitchFamily="50" charset="-127"/>
                        <a:ea typeface="Arial Unicode MS" pitchFamily="50" charset="-127"/>
                        <a:cs typeface="Arial Unicode MS" pitchFamily="50" charset="-127"/>
                      </a:endParaRPr>
                    </a:p>
                  </a:txBody>
                  <a:tcPr marL="0" marR="0" marT="0" marB="0" anchor="ctr"/>
                </a:tc>
                <a:tc vMerge="1">
                  <a:txBody>
                    <a:bodyPr/>
                    <a:lstStyle/>
                    <a:p>
                      <a:pPr latinLnBrk="1"/>
                      <a:endParaRPr lang="ko-KR" altLang="en-US"/>
                    </a:p>
                  </a:txBody>
                  <a:tcP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41</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algn="l">
                        <a:lnSpc>
                          <a:spcPct val="160000"/>
                        </a:lnSpc>
                        <a:spcBef>
                          <a:spcPts val="0"/>
                        </a:spcBef>
                        <a:spcAft>
                          <a:spcPts val="0"/>
                        </a:spcAft>
                      </a:pPr>
                      <a:r>
                        <a:rPr lang="en-US" altLang="ko-KR" sz="900" b="0" dirty="0" err="1" smtClean="0">
                          <a:latin typeface="Arial Unicode MS" pitchFamily="50" charset="-127"/>
                          <a:ea typeface="Arial Unicode MS" pitchFamily="50" charset="-127"/>
                          <a:cs typeface="Arial Unicode MS" pitchFamily="50" charset="-127"/>
                        </a:rPr>
                        <a:t>Tropopause</a:t>
                      </a:r>
                      <a:r>
                        <a:rPr lang="en-US" altLang="ko-KR" sz="900" b="0" dirty="0" smtClean="0">
                          <a:latin typeface="Arial Unicode MS" pitchFamily="50" charset="-127"/>
                          <a:ea typeface="Arial Unicode MS" pitchFamily="50" charset="-127"/>
                          <a:cs typeface="Arial Unicode MS" pitchFamily="50" charset="-127"/>
                        </a:rPr>
                        <a:t> folding turbulent</a:t>
                      </a:r>
                      <a:r>
                        <a:rPr lang="en-US" altLang="ko-KR" sz="900" b="0" baseline="0" dirty="0" smtClean="0">
                          <a:latin typeface="Arial Unicode MS" pitchFamily="50" charset="-127"/>
                          <a:ea typeface="Arial Unicode MS" pitchFamily="50" charset="-127"/>
                          <a:cs typeface="Arial Unicode MS" pitchFamily="50" charset="-127"/>
                        </a:rPr>
                        <a:t> flow</a:t>
                      </a:r>
                      <a:endParaRPr lang="ko-KR" alt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r>
              <a:tr h="251825">
                <a:tc vMerge="1">
                  <a:txBody>
                    <a:bodyPr/>
                    <a:lstStyle/>
                    <a:p>
                      <a:pPr latinLnBrk="1"/>
                      <a:endParaRPr lang="ko-KR" altLang="en-US"/>
                    </a:p>
                  </a:txBody>
                  <a:tcP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16</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900" b="0" dirty="0" smtClean="0">
                          <a:latin typeface="Arial Unicode MS" pitchFamily="50" charset="-127"/>
                          <a:ea typeface="Arial Unicode MS" pitchFamily="50" charset="-127"/>
                          <a:cs typeface="Arial Unicode MS" pitchFamily="50" charset="-127"/>
                        </a:rPr>
                        <a:t>overshooting top/enhanced</a:t>
                      </a:r>
                      <a:r>
                        <a:rPr lang="en-US" altLang="ko-KR" sz="900" b="0" baseline="0" dirty="0" smtClean="0">
                          <a:latin typeface="Arial Unicode MS" pitchFamily="50" charset="-127"/>
                          <a:ea typeface="Arial Unicode MS" pitchFamily="50" charset="-127"/>
                          <a:cs typeface="Arial Unicode MS" pitchFamily="50" charset="-127"/>
                        </a:rPr>
                        <a:t> thermal couplet detection</a:t>
                      </a:r>
                      <a:endParaRPr lang="ko-KR" altLang="en-US" sz="900" b="0" dirty="0">
                        <a:latin typeface="Arial Unicode MS" pitchFamily="50" charset="-127"/>
                        <a:ea typeface="Arial Unicode MS" pitchFamily="50" charset="-127"/>
                        <a:cs typeface="Arial Unicode MS" pitchFamily="50" charset="-127"/>
                      </a:endParaRPr>
                    </a:p>
                  </a:txBody>
                  <a:tcPr marL="0" marR="0" marT="0" marB="0" anchor="ctr"/>
                </a:tc>
                <a:tc rowSpan="11">
                  <a:txBody>
                    <a:bodyPr/>
                    <a:lstStyle/>
                    <a:p>
                      <a:pPr marL="0" marR="0" algn="ctr">
                        <a:lnSpc>
                          <a:spcPct val="160000"/>
                        </a:lnSpc>
                        <a:spcBef>
                          <a:spcPts val="0"/>
                        </a:spcBef>
                        <a:spcAft>
                          <a:spcPts val="0"/>
                        </a:spcAft>
                      </a:pPr>
                      <a:r>
                        <a:rPr lang="en-US" altLang="ko-KR" sz="1200" b="0" dirty="0" smtClean="0">
                          <a:latin typeface="Arial Unicode MS" pitchFamily="50" charset="-127"/>
                          <a:ea typeface="Arial Unicode MS" pitchFamily="50" charset="-127"/>
                          <a:cs typeface="Arial Unicode MS" pitchFamily="50" charset="-127"/>
                        </a:rPr>
                        <a:t>surface</a:t>
                      </a:r>
                      <a:endParaRPr lang="ko-KR" altLang="en-US" sz="12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42</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900" b="0" i="0" dirty="0" smtClean="0">
                          <a:latin typeface="Arial Unicode MS" pitchFamily="50" charset="-127"/>
                          <a:ea typeface="Arial Unicode MS" pitchFamily="50" charset="-127"/>
                          <a:cs typeface="Arial Unicode MS" pitchFamily="50" charset="-127"/>
                        </a:rPr>
                        <a:t>Sea</a:t>
                      </a:r>
                      <a:r>
                        <a:rPr lang="ko-KR" altLang="en-US" sz="900" b="0" i="0" dirty="0" smtClean="0">
                          <a:latin typeface="Arial Unicode MS" pitchFamily="50" charset="-127"/>
                          <a:ea typeface="Arial Unicode MS" pitchFamily="50" charset="-127"/>
                          <a:cs typeface="Arial Unicode MS" pitchFamily="50" charset="-127"/>
                        </a:rPr>
                        <a:t> </a:t>
                      </a:r>
                      <a:r>
                        <a:rPr lang="en-US" altLang="ko-KR" sz="900" b="0" i="0" dirty="0" smtClean="0">
                          <a:latin typeface="Arial Unicode MS" pitchFamily="50" charset="-127"/>
                          <a:ea typeface="Arial Unicode MS" pitchFamily="50" charset="-127"/>
                          <a:cs typeface="Arial Unicode MS" pitchFamily="50" charset="-127"/>
                        </a:rPr>
                        <a:t>Surface Temperature</a:t>
                      </a:r>
                      <a:endParaRPr lang="ko-KR" altLang="en-US" sz="900" b="0" i="0" dirty="0">
                        <a:latin typeface="Arial Unicode MS" pitchFamily="50" charset="-127"/>
                        <a:ea typeface="Arial Unicode MS" pitchFamily="50" charset="-127"/>
                        <a:cs typeface="Arial Unicode MS" pitchFamily="50" charset="-127"/>
                      </a:endParaRPr>
                    </a:p>
                  </a:txBody>
                  <a:tcPr marL="0" marR="0" marT="0" marB="0" anchor="ctr"/>
                </a:tc>
              </a:tr>
              <a:tr h="201461">
                <a:tc vMerge="1">
                  <a:txBody>
                    <a:bodyPr/>
                    <a:lstStyle/>
                    <a:p>
                      <a:pPr latinLnBrk="1"/>
                      <a:endParaRPr lang="ko-KR" altLang="en-US"/>
                    </a:p>
                  </a:txBody>
                  <a:tcP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17</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900" b="0" dirty="0" smtClean="0">
                          <a:latin typeface="Arial Unicode MS" pitchFamily="50" charset="-127"/>
                          <a:ea typeface="Arial Unicode MS" pitchFamily="50" charset="-127"/>
                          <a:cs typeface="Arial Unicode MS" pitchFamily="50" charset="-127"/>
                        </a:rPr>
                        <a:t>Rainfall Intensity</a:t>
                      </a:r>
                      <a:endParaRPr lang="ko-KR" altLang="en-US" sz="900" b="0" dirty="0">
                        <a:latin typeface="Arial Unicode MS" pitchFamily="50" charset="-127"/>
                        <a:ea typeface="Arial Unicode MS" pitchFamily="50" charset="-127"/>
                        <a:cs typeface="Arial Unicode MS" pitchFamily="50" charset="-127"/>
                      </a:endParaRPr>
                    </a:p>
                  </a:txBody>
                  <a:tcPr marL="0" marR="0" marT="0" marB="0" anchor="ctr"/>
                </a:tc>
                <a:tc vMerge="1">
                  <a:txBody>
                    <a:bodyPr/>
                    <a:lstStyle/>
                    <a:p>
                      <a:pPr latinLnBrk="1"/>
                      <a:endParaRPr lang="ko-KR" altLang="en-US"/>
                    </a:p>
                  </a:txBody>
                  <a:tcP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43</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900" b="0" i="0" dirty="0" smtClean="0">
                          <a:latin typeface="Arial Unicode MS" pitchFamily="50" charset="-127"/>
                          <a:ea typeface="Arial Unicode MS" pitchFamily="50" charset="-127"/>
                          <a:cs typeface="Arial Unicode MS" pitchFamily="50" charset="-127"/>
                        </a:rPr>
                        <a:t>Land Surface Temperature</a:t>
                      </a:r>
                      <a:endParaRPr lang="ko-KR" altLang="en-US" sz="900" b="0" i="0" dirty="0">
                        <a:latin typeface="Arial Unicode MS" pitchFamily="50" charset="-127"/>
                        <a:ea typeface="Arial Unicode MS" pitchFamily="50" charset="-127"/>
                        <a:cs typeface="Arial Unicode MS" pitchFamily="50" charset="-127"/>
                      </a:endParaRPr>
                    </a:p>
                  </a:txBody>
                  <a:tcPr marL="0" marR="0" marT="0" marB="0" anchor="ctr"/>
                </a:tc>
              </a:tr>
              <a:tr h="201461">
                <a:tc vMerge="1">
                  <a:txBody>
                    <a:bodyPr/>
                    <a:lstStyle/>
                    <a:p>
                      <a:pPr latinLnBrk="1"/>
                      <a:endParaRPr lang="ko-KR" altLang="en-US"/>
                    </a:p>
                  </a:txBody>
                  <a:tcP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18</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900" b="0" dirty="0" smtClean="0">
                          <a:latin typeface="Arial Unicode MS" pitchFamily="50" charset="-127"/>
                          <a:ea typeface="Arial Unicode MS" pitchFamily="50" charset="-127"/>
                          <a:cs typeface="Arial Unicode MS" pitchFamily="50" charset="-127"/>
                        </a:rPr>
                        <a:t>probability</a:t>
                      </a:r>
                      <a:r>
                        <a:rPr lang="ko-KR" altLang="en-US" sz="900" b="0" dirty="0" smtClean="0">
                          <a:latin typeface="Arial Unicode MS" pitchFamily="50" charset="-127"/>
                          <a:ea typeface="Arial Unicode MS" pitchFamily="50" charset="-127"/>
                          <a:cs typeface="Arial Unicode MS" pitchFamily="50" charset="-127"/>
                        </a:rPr>
                        <a:t> </a:t>
                      </a:r>
                      <a:r>
                        <a:rPr lang="en-US" altLang="ko-KR" sz="900" b="0" dirty="0" smtClean="0">
                          <a:latin typeface="Arial Unicode MS" pitchFamily="50" charset="-127"/>
                          <a:ea typeface="Arial Unicode MS" pitchFamily="50" charset="-127"/>
                          <a:cs typeface="Arial Unicode MS" pitchFamily="50" charset="-127"/>
                        </a:rPr>
                        <a:t>of rainfall</a:t>
                      </a:r>
                      <a:endParaRPr lang="ko-KR" altLang="en-US" sz="900" b="0" dirty="0">
                        <a:latin typeface="Arial Unicode MS" pitchFamily="50" charset="-127"/>
                        <a:ea typeface="Arial Unicode MS" pitchFamily="50" charset="-127"/>
                        <a:cs typeface="Arial Unicode MS" pitchFamily="50" charset="-127"/>
                      </a:endParaRPr>
                    </a:p>
                  </a:txBody>
                  <a:tcPr marL="0" marR="0" marT="0" marB="0" anchor="ctr"/>
                </a:tc>
                <a:tc vMerge="1">
                  <a:txBody>
                    <a:bodyPr/>
                    <a:lstStyle/>
                    <a:p>
                      <a:pPr latinLnBrk="1"/>
                      <a:endParaRPr lang="ko-KR" altLang="en-US"/>
                    </a:p>
                  </a:txBody>
                  <a:tcP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44</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900" b="0" i="0" dirty="0" smtClean="0">
                          <a:latin typeface="Arial Unicode MS" pitchFamily="50" charset="-127"/>
                          <a:ea typeface="Arial Unicode MS" pitchFamily="50" charset="-127"/>
                          <a:cs typeface="Arial Unicode MS" pitchFamily="50" charset="-127"/>
                        </a:rPr>
                        <a:t>Fire/Hot</a:t>
                      </a:r>
                      <a:r>
                        <a:rPr lang="en-US" altLang="ko-KR" sz="900" b="0" i="0" baseline="0" dirty="0" smtClean="0">
                          <a:latin typeface="Arial Unicode MS" pitchFamily="50" charset="-127"/>
                          <a:ea typeface="Arial Unicode MS" pitchFamily="50" charset="-127"/>
                          <a:cs typeface="Arial Unicode MS" pitchFamily="50" charset="-127"/>
                        </a:rPr>
                        <a:t> Spot Characteristic</a:t>
                      </a:r>
                      <a:endParaRPr lang="ko-KR" altLang="en-US" sz="900" b="0" i="0" dirty="0">
                        <a:latin typeface="Arial Unicode MS" pitchFamily="50" charset="-127"/>
                        <a:ea typeface="Arial Unicode MS" pitchFamily="50" charset="-127"/>
                        <a:cs typeface="Arial Unicode MS" pitchFamily="50" charset="-127"/>
                      </a:endParaRPr>
                    </a:p>
                  </a:txBody>
                  <a:tcPr marL="0" marR="0" marT="0" marB="0" anchor="ctr"/>
                </a:tc>
              </a:tr>
              <a:tr h="201461">
                <a:tc vMerge="1">
                  <a:txBody>
                    <a:bodyPr/>
                    <a:lstStyle/>
                    <a:p>
                      <a:pPr latinLnBrk="1"/>
                      <a:endParaRPr lang="ko-KR" altLang="en-US"/>
                    </a:p>
                  </a:txBody>
                  <a:tcP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19</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900" b="0" dirty="0" smtClean="0">
                          <a:latin typeface="Arial Unicode MS" pitchFamily="50" charset="-127"/>
                          <a:ea typeface="Arial Unicode MS" pitchFamily="50" charset="-127"/>
                          <a:cs typeface="Arial Unicode MS" pitchFamily="50" charset="-127"/>
                        </a:rPr>
                        <a:t>rainfall potential</a:t>
                      </a:r>
                      <a:endParaRPr lang="ko-KR" altLang="en-US" sz="900" b="0" dirty="0">
                        <a:latin typeface="Arial Unicode MS" pitchFamily="50" charset="-127"/>
                        <a:ea typeface="Arial Unicode MS" pitchFamily="50" charset="-127"/>
                        <a:cs typeface="Arial Unicode MS" pitchFamily="50" charset="-127"/>
                      </a:endParaRPr>
                    </a:p>
                  </a:txBody>
                  <a:tcPr marL="0" marR="0" marT="0" marB="0" anchor="ctr"/>
                </a:tc>
                <a:tc vMerge="1">
                  <a:txBody>
                    <a:bodyPr/>
                    <a:lstStyle/>
                    <a:p>
                      <a:pPr latinLnBrk="1"/>
                      <a:endParaRPr lang="ko-KR" altLang="en-US"/>
                    </a:p>
                  </a:txBody>
                  <a:tcP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45</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900" b="0" i="0" dirty="0" smtClean="0">
                          <a:latin typeface="Arial Unicode MS" pitchFamily="50" charset="-127"/>
                          <a:ea typeface="Arial Unicode MS" pitchFamily="50" charset="-127"/>
                          <a:cs typeface="Arial Unicode MS" pitchFamily="50" charset="-127"/>
                        </a:rPr>
                        <a:t>Vegetation Index</a:t>
                      </a:r>
                      <a:endParaRPr lang="ko-KR" altLang="en-US" sz="900" b="0" i="0" dirty="0">
                        <a:latin typeface="Arial Unicode MS" pitchFamily="50" charset="-127"/>
                        <a:ea typeface="Arial Unicode MS" pitchFamily="50" charset="-127"/>
                        <a:cs typeface="Arial Unicode MS" pitchFamily="50" charset="-127"/>
                      </a:endParaRPr>
                    </a:p>
                  </a:txBody>
                  <a:tcPr marL="0" marR="0" marT="0" marB="0" anchor="ctr"/>
                </a:tc>
              </a:tr>
              <a:tr h="201461">
                <a:tc rowSpan="7">
                  <a:txBody>
                    <a:bodyPr/>
                    <a:lstStyle/>
                    <a:p>
                      <a:pPr marL="0" marR="0" algn="ctr">
                        <a:lnSpc>
                          <a:spcPct val="160000"/>
                        </a:lnSpc>
                        <a:spcBef>
                          <a:spcPts val="0"/>
                        </a:spcBef>
                        <a:spcAft>
                          <a:spcPts val="0"/>
                        </a:spcAft>
                      </a:pPr>
                      <a:r>
                        <a:rPr lang="en-US" altLang="ko-KR" sz="1200" b="0" spc="-150" dirty="0" smtClean="0">
                          <a:latin typeface="Arial Unicode MS" pitchFamily="50" charset="-127"/>
                          <a:ea typeface="Arial Unicode MS" pitchFamily="50" charset="-127"/>
                          <a:cs typeface="Arial Unicode MS" pitchFamily="50" charset="-127"/>
                        </a:rPr>
                        <a:t>radiation/</a:t>
                      </a:r>
                      <a:endParaRPr lang="ko-KR" altLang="en-US" sz="1200" b="0" spc="-150" dirty="0">
                        <a:latin typeface="Arial Unicode MS" pitchFamily="50" charset="-127"/>
                        <a:ea typeface="Arial Unicode MS" pitchFamily="50" charset="-127"/>
                        <a:cs typeface="Arial Unicode MS" pitchFamily="50" charset="-127"/>
                      </a:endParaRPr>
                    </a:p>
                    <a:p>
                      <a:pPr marL="0" marR="0" algn="ctr">
                        <a:lnSpc>
                          <a:spcPct val="160000"/>
                        </a:lnSpc>
                        <a:spcBef>
                          <a:spcPts val="0"/>
                        </a:spcBef>
                        <a:spcAft>
                          <a:spcPts val="0"/>
                        </a:spcAft>
                      </a:pPr>
                      <a:r>
                        <a:rPr lang="en-US" altLang="ko-KR" sz="1200" b="0" spc="-150" dirty="0" smtClean="0">
                          <a:latin typeface="Arial Unicode MS" pitchFamily="50" charset="-127"/>
                          <a:ea typeface="Arial Unicode MS" pitchFamily="50" charset="-127"/>
                          <a:cs typeface="Arial Unicode MS" pitchFamily="50" charset="-127"/>
                        </a:rPr>
                        <a:t>aerosol</a:t>
                      </a:r>
                      <a:endParaRPr lang="ko-KR" altLang="en-US" sz="1200" b="0" spc="-15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20</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900" b="0" dirty="0" smtClean="0">
                          <a:latin typeface="Arial Unicode MS" pitchFamily="50" charset="-127"/>
                          <a:ea typeface="Arial Unicode MS" pitchFamily="50" charset="-127"/>
                          <a:cs typeface="Arial Unicode MS" pitchFamily="50" charset="-127"/>
                        </a:rPr>
                        <a:t>Aerosol detection</a:t>
                      </a:r>
                      <a:endParaRPr lang="ko-KR" altLang="en-US" sz="900" b="0" dirty="0">
                        <a:latin typeface="Arial Unicode MS" pitchFamily="50" charset="-127"/>
                        <a:ea typeface="Arial Unicode MS" pitchFamily="50" charset="-127"/>
                        <a:cs typeface="Arial Unicode MS" pitchFamily="50" charset="-127"/>
                      </a:endParaRPr>
                    </a:p>
                  </a:txBody>
                  <a:tcPr marL="0" marR="0" marT="0" marB="0" anchor="ctr"/>
                </a:tc>
                <a:tc vMerge="1">
                  <a:txBody>
                    <a:bodyPr/>
                    <a:lstStyle/>
                    <a:p>
                      <a:pPr latinLnBrk="1"/>
                      <a:endParaRPr lang="ko-KR" altLang="en-US"/>
                    </a:p>
                  </a:txBody>
                  <a:tcP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46</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900" b="0" i="0" dirty="0" smtClean="0">
                          <a:latin typeface="Arial Unicode MS" pitchFamily="50" charset="-127"/>
                          <a:ea typeface="Arial Unicode MS" pitchFamily="50" charset="-127"/>
                          <a:cs typeface="Arial Unicode MS" pitchFamily="50" charset="-127"/>
                        </a:rPr>
                        <a:t>Vegetation Fraction: Green</a:t>
                      </a:r>
                      <a:endParaRPr lang="ko-KR" altLang="en-US" sz="900" b="0" i="0" dirty="0">
                        <a:latin typeface="Arial Unicode MS" pitchFamily="50" charset="-127"/>
                        <a:ea typeface="Arial Unicode MS" pitchFamily="50" charset="-127"/>
                        <a:cs typeface="Arial Unicode MS" pitchFamily="50" charset="-127"/>
                      </a:endParaRPr>
                    </a:p>
                  </a:txBody>
                  <a:tcPr marL="0" marR="0" marT="0" marB="0" anchor="ctr"/>
                </a:tc>
              </a:tr>
              <a:tr h="201461">
                <a:tc vMerge="1">
                  <a:txBody>
                    <a:bodyPr/>
                    <a:lstStyle/>
                    <a:p>
                      <a:pPr latinLnBrk="1"/>
                      <a:endParaRPr lang="ko-KR" altLang="en-US"/>
                    </a:p>
                  </a:txBody>
                  <a:tcP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21</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900" b="0" dirty="0" smtClean="0">
                          <a:latin typeface="Arial Unicode MS" pitchFamily="50" charset="-127"/>
                          <a:ea typeface="Arial Unicode MS" pitchFamily="50" charset="-127"/>
                          <a:cs typeface="Arial Unicode MS" pitchFamily="50" charset="-127"/>
                        </a:rPr>
                        <a:t>Asian</a:t>
                      </a:r>
                      <a:r>
                        <a:rPr lang="en-US" altLang="ko-KR" sz="900" b="0" baseline="0" dirty="0" smtClean="0">
                          <a:latin typeface="Arial Unicode MS" pitchFamily="50" charset="-127"/>
                          <a:ea typeface="Arial Unicode MS" pitchFamily="50" charset="-127"/>
                          <a:cs typeface="Arial Unicode MS" pitchFamily="50" charset="-127"/>
                        </a:rPr>
                        <a:t> dust detection</a:t>
                      </a:r>
                      <a:endParaRPr lang="ko-KR" altLang="en-US" sz="900" b="0" dirty="0">
                        <a:latin typeface="Arial Unicode MS" pitchFamily="50" charset="-127"/>
                        <a:ea typeface="Arial Unicode MS" pitchFamily="50" charset="-127"/>
                        <a:cs typeface="Arial Unicode MS" pitchFamily="50" charset="-127"/>
                      </a:endParaRPr>
                    </a:p>
                  </a:txBody>
                  <a:tcPr marL="0" marR="0" marT="0" marB="0" anchor="ctr"/>
                </a:tc>
                <a:tc vMerge="1">
                  <a:txBody>
                    <a:bodyPr/>
                    <a:lstStyle/>
                    <a:p>
                      <a:pPr latinLnBrk="1"/>
                      <a:endParaRPr lang="ko-KR" altLang="en-US"/>
                    </a:p>
                  </a:txBody>
                  <a:tcP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47</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900" b="0" i="0" dirty="0" smtClean="0">
                          <a:latin typeface="Arial Unicode MS" pitchFamily="50" charset="-127"/>
                          <a:ea typeface="Arial Unicode MS" pitchFamily="50" charset="-127"/>
                          <a:cs typeface="Arial Unicode MS" pitchFamily="50" charset="-127"/>
                        </a:rPr>
                        <a:t>Surface Emissivity</a:t>
                      </a:r>
                      <a:endParaRPr lang="ko-KR" altLang="en-US" sz="900" b="0" i="0" dirty="0" smtClean="0">
                        <a:latin typeface="Arial Unicode MS" pitchFamily="50" charset="-127"/>
                        <a:ea typeface="Arial Unicode MS" pitchFamily="50" charset="-127"/>
                        <a:cs typeface="Arial Unicode MS" pitchFamily="50" charset="-127"/>
                      </a:endParaRPr>
                    </a:p>
                  </a:txBody>
                  <a:tcPr marL="0" marR="0" marT="0" marB="0" anchor="ctr"/>
                </a:tc>
              </a:tr>
              <a:tr h="251825">
                <a:tc vMerge="1">
                  <a:txBody>
                    <a:bodyPr/>
                    <a:lstStyle/>
                    <a:p>
                      <a:pPr latinLnBrk="1"/>
                      <a:endParaRPr lang="ko-KR" altLang="en-US"/>
                    </a:p>
                  </a:txBody>
                  <a:tcP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22</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900" b="0" dirty="0" smtClean="0">
                          <a:latin typeface="Arial Unicode MS" pitchFamily="50" charset="-127"/>
                          <a:ea typeface="Arial Unicode MS" pitchFamily="50" charset="-127"/>
                          <a:cs typeface="Arial Unicode MS" pitchFamily="50" charset="-127"/>
                        </a:rPr>
                        <a:t>Volcanic Ash:</a:t>
                      </a:r>
                      <a:r>
                        <a:rPr lang="en-US" altLang="ko-KR" sz="900" b="0" baseline="0" dirty="0" smtClean="0">
                          <a:latin typeface="Arial Unicode MS" pitchFamily="50" charset="-127"/>
                          <a:ea typeface="Arial Unicode MS" pitchFamily="50" charset="-127"/>
                          <a:cs typeface="Arial Unicode MS" pitchFamily="50" charset="-127"/>
                        </a:rPr>
                        <a:t> Detection and Height</a:t>
                      </a:r>
                      <a:endParaRPr lang="ko-KR" altLang="en-US" sz="900" b="0" dirty="0">
                        <a:latin typeface="Arial Unicode MS" pitchFamily="50" charset="-127"/>
                        <a:ea typeface="Arial Unicode MS" pitchFamily="50" charset="-127"/>
                        <a:cs typeface="Arial Unicode MS" pitchFamily="50" charset="-127"/>
                      </a:endParaRPr>
                    </a:p>
                  </a:txBody>
                  <a:tcPr marL="0" marR="0" marT="0" marB="0" anchor="ctr"/>
                </a:tc>
                <a:tc vMerge="1">
                  <a:txBody>
                    <a:bodyPr/>
                    <a:lstStyle/>
                    <a:p>
                      <a:pPr latinLnBrk="1"/>
                      <a:endParaRPr lang="ko-KR" altLang="en-US"/>
                    </a:p>
                  </a:txBody>
                  <a:tcP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48</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900" b="0" i="0" dirty="0" smtClean="0">
                          <a:latin typeface="Arial Unicode MS" pitchFamily="50" charset="-127"/>
                          <a:ea typeface="Arial Unicode MS" pitchFamily="50" charset="-127"/>
                          <a:cs typeface="Arial Unicode MS" pitchFamily="50" charset="-127"/>
                        </a:rPr>
                        <a:t>Surface Albedo</a:t>
                      </a:r>
                      <a:endParaRPr lang="ko-KR" altLang="en-US" sz="900" b="0" i="0" dirty="0" smtClean="0">
                        <a:latin typeface="Arial Unicode MS" pitchFamily="50" charset="-127"/>
                        <a:ea typeface="Arial Unicode MS" pitchFamily="50" charset="-127"/>
                        <a:cs typeface="Arial Unicode MS" pitchFamily="50" charset="-127"/>
                      </a:endParaRPr>
                    </a:p>
                  </a:txBody>
                  <a:tcPr marL="0" marR="0" marT="0" marB="0" anchor="ctr"/>
                </a:tc>
              </a:tr>
              <a:tr h="201461">
                <a:tc vMerge="1">
                  <a:txBody>
                    <a:bodyPr/>
                    <a:lstStyle/>
                    <a:p>
                      <a:pPr latinLnBrk="1"/>
                      <a:endParaRPr lang="ko-KR" altLang="en-US"/>
                    </a:p>
                  </a:txBody>
                  <a:tcP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23</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900" b="0" dirty="0" smtClean="0">
                          <a:latin typeface="Arial Unicode MS" pitchFamily="50" charset="-127"/>
                          <a:ea typeface="Arial Unicode MS" pitchFamily="50" charset="-127"/>
                          <a:cs typeface="Arial Unicode MS" pitchFamily="50" charset="-127"/>
                        </a:rPr>
                        <a:t>SO2 Detection</a:t>
                      </a:r>
                      <a:endParaRPr lang="ko-KR" altLang="en-US" sz="900" b="0" dirty="0">
                        <a:latin typeface="Arial Unicode MS" pitchFamily="50" charset="-127"/>
                        <a:ea typeface="Arial Unicode MS" pitchFamily="50" charset="-127"/>
                        <a:cs typeface="Arial Unicode MS" pitchFamily="50" charset="-127"/>
                      </a:endParaRPr>
                    </a:p>
                  </a:txBody>
                  <a:tcPr marL="0" marR="0" marT="0" marB="0" anchor="ctr"/>
                </a:tc>
                <a:tc vMerge="1">
                  <a:txBody>
                    <a:bodyPr/>
                    <a:lstStyle/>
                    <a:p>
                      <a:pPr latinLnBrk="1"/>
                      <a:endParaRPr lang="ko-KR" altLang="en-US"/>
                    </a:p>
                  </a:txBody>
                  <a:tcP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49</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900" b="0" i="0" dirty="0" smtClean="0">
                          <a:latin typeface="Arial Unicode MS" pitchFamily="50" charset="-127"/>
                          <a:ea typeface="Arial Unicode MS" pitchFamily="50" charset="-127"/>
                          <a:cs typeface="Arial Unicode MS" pitchFamily="50" charset="-127"/>
                        </a:rPr>
                        <a:t>Snow Cover</a:t>
                      </a:r>
                      <a:endParaRPr lang="ko-KR" altLang="en-US" sz="900" b="0" i="0" dirty="0">
                        <a:latin typeface="Arial Unicode MS" pitchFamily="50" charset="-127"/>
                        <a:ea typeface="Arial Unicode MS" pitchFamily="50" charset="-127"/>
                        <a:cs typeface="Arial Unicode MS" pitchFamily="50" charset="-127"/>
                      </a:endParaRPr>
                    </a:p>
                  </a:txBody>
                  <a:tcPr marL="0" marR="0" marT="0" marB="0" anchor="ctr"/>
                </a:tc>
              </a:tr>
              <a:tr h="201461">
                <a:tc vMerge="1">
                  <a:txBody>
                    <a:bodyPr/>
                    <a:lstStyle/>
                    <a:p>
                      <a:pPr latinLnBrk="1"/>
                      <a:endParaRPr lang="ko-KR" altLang="en-US"/>
                    </a:p>
                  </a:txBody>
                  <a:tcP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24</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900" b="0" dirty="0" smtClean="0">
                          <a:latin typeface="Arial Unicode MS" pitchFamily="50" charset="-127"/>
                          <a:ea typeface="Arial Unicode MS" pitchFamily="50" charset="-127"/>
                          <a:cs typeface="Arial Unicode MS" pitchFamily="50" charset="-127"/>
                        </a:rPr>
                        <a:t>Aerosol Optical Depth</a:t>
                      </a:r>
                      <a:endParaRPr lang="ko-KR" altLang="en-US" sz="900" b="0" dirty="0">
                        <a:latin typeface="Arial Unicode MS" pitchFamily="50" charset="-127"/>
                        <a:ea typeface="Arial Unicode MS" pitchFamily="50" charset="-127"/>
                        <a:cs typeface="Arial Unicode MS" pitchFamily="50" charset="-127"/>
                      </a:endParaRPr>
                    </a:p>
                  </a:txBody>
                  <a:tcPr marL="0" marR="0" marT="0" marB="0" anchor="ctr"/>
                </a:tc>
                <a:tc vMerge="1">
                  <a:txBody>
                    <a:bodyPr/>
                    <a:lstStyle/>
                    <a:p>
                      <a:pPr latinLnBrk="1"/>
                      <a:endParaRPr lang="ko-KR" altLang="en-US"/>
                    </a:p>
                  </a:txBody>
                  <a:tcP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50</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900" b="0" i="0" dirty="0" smtClean="0">
                          <a:latin typeface="Arial Unicode MS" pitchFamily="50" charset="-127"/>
                          <a:ea typeface="Arial Unicode MS" pitchFamily="50" charset="-127"/>
                          <a:cs typeface="Arial Unicode MS" pitchFamily="50" charset="-127"/>
                        </a:rPr>
                        <a:t>Snow Depth</a:t>
                      </a:r>
                      <a:endParaRPr lang="ko-KR" altLang="en-US" sz="900" b="0" i="0" dirty="0">
                        <a:latin typeface="Arial Unicode MS" pitchFamily="50" charset="-127"/>
                        <a:ea typeface="Arial Unicode MS" pitchFamily="50" charset="-127"/>
                        <a:cs typeface="Arial Unicode MS" pitchFamily="50" charset="-127"/>
                      </a:endParaRPr>
                    </a:p>
                  </a:txBody>
                  <a:tcPr marL="0" marR="0" marT="0" marB="0" anchor="ctr"/>
                </a:tc>
              </a:tr>
              <a:tr h="201461">
                <a:tc vMerge="1">
                  <a:txBody>
                    <a:bodyPr/>
                    <a:lstStyle/>
                    <a:p>
                      <a:pPr latinLnBrk="1"/>
                      <a:endParaRPr lang="ko-KR" altLang="en-US"/>
                    </a:p>
                  </a:txBody>
                  <a:tcP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25</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900" b="0" dirty="0" smtClean="0">
                          <a:latin typeface="Arial Unicode MS" pitchFamily="50" charset="-127"/>
                          <a:ea typeface="Arial Unicode MS" pitchFamily="50" charset="-127"/>
                          <a:cs typeface="Arial Unicode MS" pitchFamily="50" charset="-127"/>
                        </a:rPr>
                        <a:t>Asian</a:t>
                      </a:r>
                      <a:r>
                        <a:rPr lang="en-US" altLang="ko-KR" sz="900" b="0" baseline="0" dirty="0" smtClean="0">
                          <a:latin typeface="Arial Unicode MS" pitchFamily="50" charset="-127"/>
                          <a:ea typeface="Arial Unicode MS" pitchFamily="50" charset="-127"/>
                          <a:cs typeface="Arial Unicode MS" pitchFamily="50" charset="-127"/>
                        </a:rPr>
                        <a:t> dust Optical Depth</a:t>
                      </a:r>
                      <a:endParaRPr lang="ko-KR" altLang="en-US" sz="900" b="0" dirty="0">
                        <a:latin typeface="Arial Unicode MS" pitchFamily="50" charset="-127"/>
                        <a:ea typeface="Arial Unicode MS" pitchFamily="50" charset="-127"/>
                        <a:cs typeface="Arial Unicode MS" pitchFamily="50" charset="-127"/>
                      </a:endParaRPr>
                    </a:p>
                  </a:txBody>
                  <a:tcPr marL="0" marR="0" marT="0" marB="0" anchor="ctr"/>
                </a:tc>
                <a:tc vMerge="1">
                  <a:txBody>
                    <a:bodyPr/>
                    <a:lstStyle/>
                    <a:p>
                      <a:pPr latinLnBrk="1"/>
                      <a:endParaRPr lang="ko-KR" altLang="en-US"/>
                    </a:p>
                  </a:txBody>
                  <a:tcP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51</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900" b="0" i="0" dirty="0" smtClean="0">
                          <a:latin typeface="Arial Unicode MS" pitchFamily="50" charset="-127"/>
                          <a:ea typeface="Arial Unicode MS" pitchFamily="50" charset="-127"/>
                          <a:cs typeface="Arial Unicode MS" pitchFamily="50" charset="-127"/>
                        </a:rPr>
                        <a:t>Ice Cover</a:t>
                      </a:r>
                      <a:endParaRPr lang="ko-KR" altLang="en-US" sz="900" b="0" i="0" dirty="0">
                        <a:latin typeface="Arial Unicode MS" pitchFamily="50" charset="-127"/>
                        <a:ea typeface="Arial Unicode MS" pitchFamily="50" charset="-127"/>
                        <a:cs typeface="Arial Unicode MS" pitchFamily="50" charset="-127"/>
                      </a:endParaRPr>
                    </a:p>
                  </a:txBody>
                  <a:tcPr marL="0" marR="0" marT="0" marB="0" anchor="ctr"/>
                </a:tc>
              </a:tr>
              <a:tr h="201461">
                <a:tc vMerge="1">
                  <a:txBody>
                    <a:bodyPr/>
                    <a:lstStyle/>
                    <a:p>
                      <a:pPr latinLnBrk="1"/>
                      <a:endParaRPr lang="ko-KR" altLang="en-US"/>
                    </a:p>
                  </a:txBody>
                  <a:tcP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26</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900" b="0" dirty="0" smtClean="0">
                          <a:latin typeface="Arial Unicode MS" pitchFamily="50" charset="-127"/>
                          <a:ea typeface="Arial Unicode MS" pitchFamily="50" charset="-127"/>
                          <a:cs typeface="Arial Unicode MS" pitchFamily="50" charset="-127"/>
                        </a:rPr>
                        <a:t>Aerosol Particle</a:t>
                      </a:r>
                      <a:r>
                        <a:rPr lang="en-US" altLang="ko-KR" sz="900" b="0" baseline="0" dirty="0" smtClean="0">
                          <a:latin typeface="Arial Unicode MS" pitchFamily="50" charset="-127"/>
                          <a:ea typeface="Arial Unicode MS" pitchFamily="50" charset="-127"/>
                          <a:cs typeface="Arial Unicode MS" pitchFamily="50" charset="-127"/>
                        </a:rPr>
                        <a:t> Size</a:t>
                      </a:r>
                      <a:endParaRPr lang="ko-KR" altLang="en-US" sz="900" b="0" dirty="0">
                        <a:latin typeface="Arial Unicode MS" pitchFamily="50" charset="-127"/>
                        <a:ea typeface="Arial Unicode MS" pitchFamily="50" charset="-127"/>
                        <a:cs typeface="Arial Unicode MS" pitchFamily="50" charset="-127"/>
                      </a:endParaRPr>
                    </a:p>
                  </a:txBody>
                  <a:tcPr marL="0" marR="0" marT="0" marB="0" anchor="ctr"/>
                </a:tc>
                <a:tc vMerge="1">
                  <a:txBody>
                    <a:bodyPr/>
                    <a:lstStyle/>
                    <a:p>
                      <a:pPr latinLnBrk="1"/>
                      <a:endParaRPr lang="ko-KR" altLang="en-US"/>
                    </a:p>
                  </a:txBody>
                  <a:tcPr/>
                </a:tc>
                <a:tc>
                  <a:txBody>
                    <a:bodyPr/>
                    <a:lstStyle/>
                    <a:p>
                      <a:pPr marL="0" marR="0" algn="ctr">
                        <a:lnSpc>
                          <a:spcPct val="160000"/>
                        </a:lnSpc>
                        <a:spcBef>
                          <a:spcPts val="0"/>
                        </a:spcBef>
                        <a:spcAft>
                          <a:spcPts val="0"/>
                        </a:spcAft>
                      </a:pPr>
                      <a:r>
                        <a:rPr lang="en-US" sz="900" b="0" dirty="0">
                          <a:latin typeface="Arial Unicode MS" pitchFamily="50" charset="-127"/>
                          <a:ea typeface="Arial Unicode MS" pitchFamily="50" charset="-127"/>
                          <a:cs typeface="Arial Unicode MS" pitchFamily="50" charset="-127"/>
                        </a:rPr>
                        <a:t>52</a:t>
                      </a:r>
                      <a:endParaRPr lang="en-US" sz="900" b="0" dirty="0">
                        <a:solidFill>
                          <a:srgbClr val="000000"/>
                        </a:solidFill>
                        <a:latin typeface="Arial Unicode MS" pitchFamily="50" charset="-127"/>
                        <a:ea typeface="Arial Unicode MS" pitchFamily="50" charset="-127"/>
                        <a:cs typeface="Arial Unicode MS" pitchFamily="50" charset="-127"/>
                      </a:endParaRPr>
                    </a:p>
                  </a:txBody>
                  <a:tcPr marL="0" marR="0" marT="0" marB="0" anchor="ctr"/>
                </a:tc>
                <a:tc>
                  <a:txBody>
                    <a:bodyPr/>
                    <a:lstStyle/>
                    <a:p>
                      <a:pPr algn="ctr" latinLnBrk="1"/>
                      <a:r>
                        <a:rPr lang="en-US" altLang="ko-KR" sz="900" b="0" i="0" dirty="0" smtClean="0">
                          <a:latin typeface="Arial Unicode MS" pitchFamily="50" charset="-127"/>
                          <a:ea typeface="Arial Unicode MS" pitchFamily="50" charset="-127"/>
                          <a:cs typeface="Arial Unicode MS" pitchFamily="50" charset="-127"/>
                        </a:rPr>
                        <a:t>Current</a:t>
                      </a:r>
                      <a:endParaRPr lang="ko-KR" altLang="en-US" sz="900" b="0" i="0" dirty="0">
                        <a:latin typeface="Arial Unicode MS" pitchFamily="50" charset="-127"/>
                        <a:ea typeface="Arial Unicode MS" pitchFamily="50" charset="-127"/>
                        <a:cs typeface="Arial Unicode MS" pitchFamily="50" charset="-127"/>
                      </a:endParaRPr>
                    </a:p>
                  </a:txBody>
                  <a:tcPr marL="0" marR="0" marT="0" marB="0" anchor="ctr"/>
                </a:tc>
              </a:tr>
            </a:tbl>
          </a:graphicData>
        </a:graphic>
      </p:graphicFrame>
      <p:sp>
        <p:nvSpPr>
          <p:cNvPr id="14" name="직사각형 13"/>
          <p:cNvSpPr/>
          <p:nvPr/>
        </p:nvSpPr>
        <p:spPr>
          <a:xfrm>
            <a:off x="-180528" y="2381786"/>
            <a:ext cx="4464496" cy="759182"/>
          </a:xfrm>
          <a:prstGeom prst="rect">
            <a:avLst/>
          </a:prstGeom>
        </p:spPr>
        <p:txBody>
          <a:bodyPr wrap="square">
            <a:spAutoFit/>
          </a:bodyPr>
          <a:lstStyle/>
          <a:p>
            <a:pPr marL="358775" latinLnBrk="0">
              <a:lnSpc>
                <a:spcPts val="2600"/>
              </a:lnSpc>
              <a:spcBef>
                <a:spcPct val="20000"/>
              </a:spcBef>
            </a:pPr>
            <a:r>
              <a:rPr lang="en-US" altLang="ko-KR" sz="2000" b="1" dirty="0" smtClean="0">
                <a:solidFill>
                  <a:schemeClr val="bg1">
                    <a:lumMod val="85000"/>
                  </a:schemeClr>
                </a:solidFill>
                <a:latin typeface="Arial Unicode MS" pitchFamily="50" charset="-127"/>
                <a:ea typeface="Arial Unicode MS" pitchFamily="50" charset="-127"/>
                <a:cs typeface="Arial Unicode MS" pitchFamily="50" charset="-127"/>
              </a:rPr>
              <a:t>Schedule of meteorological data processing system </a:t>
            </a:r>
            <a:endParaRPr lang="en-US" altLang="ko-KR" sz="2000" b="1" dirty="0">
              <a:solidFill>
                <a:schemeClr val="bg1">
                  <a:lumMod val="85000"/>
                </a:schemeClr>
              </a:solidFill>
              <a:latin typeface="Arial Unicode MS" pitchFamily="50" charset="-127"/>
              <a:ea typeface="Arial Unicode MS" pitchFamily="50" charset="-127"/>
              <a:cs typeface="Arial Unicode MS" pitchFamily="50" charset="-127"/>
            </a:endParaRPr>
          </a:p>
        </p:txBody>
      </p:sp>
      <p:pic>
        <p:nvPicPr>
          <p:cNvPr id="15"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l="13026"/>
          <a:stretch>
            <a:fillRect/>
          </a:stretch>
        </p:blipFill>
        <p:spPr bwMode="auto">
          <a:xfrm>
            <a:off x="80623" y="3068960"/>
            <a:ext cx="4858253" cy="2088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88954637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Rectangle 2"/>
          <p:cNvSpPr>
            <a:spLocks/>
          </p:cNvSpPr>
          <p:nvPr/>
        </p:nvSpPr>
        <p:spPr bwMode="auto">
          <a:xfrm>
            <a:off x="111600" y="344080"/>
            <a:ext cx="7848873" cy="420624"/>
          </a:xfrm>
          <a:prstGeom prst="rect">
            <a:avLst/>
          </a:prstGeom>
          <a:noFill/>
          <a:ln w="12700">
            <a:noFill/>
            <a:miter lim="800000"/>
            <a:headEnd/>
            <a:tailEnd/>
          </a:ln>
        </p:spPr>
        <p:txBody>
          <a:bodyPr lIns="0" tIns="0" rIns="0" bIns="0" anchor="ctr"/>
          <a:lstStyle/>
          <a:p>
            <a:pPr latinLnBrk="0"/>
            <a:r>
              <a:rPr kumimoji="0" lang="en-US" altLang="ko-KR" sz="2800" b="1" dirty="0" smtClean="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rPr>
              <a:t>Development of GEO-KOMPSAT-2A meteorological products(2/7)</a:t>
            </a:r>
            <a:endParaRPr kumimoji="0" lang="en-US" altLang="ko-KR" sz="2800" b="1" dirty="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endParaRPr>
          </a:p>
        </p:txBody>
      </p:sp>
      <p:sp>
        <p:nvSpPr>
          <p:cNvPr id="4" name="내용 개체 틀 5"/>
          <p:cNvSpPr>
            <a:spLocks noGrp="1"/>
          </p:cNvSpPr>
          <p:nvPr/>
        </p:nvSpPr>
        <p:spPr bwMode="auto">
          <a:xfrm>
            <a:off x="251520" y="908720"/>
            <a:ext cx="8640960" cy="6292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latinLnBrk="1" hangingPunct="0">
              <a:spcBef>
                <a:spcPct val="20000"/>
              </a:spcBef>
              <a:spcAft>
                <a:spcPct val="0"/>
              </a:spcAft>
              <a:buFontTx/>
              <a:buBlip>
                <a:blip/>
              </a:buBlip>
              <a:defRPr sz="2400" kern="1200">
                <a:solidFill>
                  <a:srgbClr val="0070C0"/>
                </a:solidFill>
                <a:latin typeface="HY헤드라인M" pitchFamily="18" charset="-127"/>
                <a:ea typeface="HY헤드라인M" pitchFamily="18" charset="-127"/>
                <a:cs typeface="Arial" pitchFamily="34" charset="0"/>
              </a:defRPr>
            </a:lvl1pPr>
            <a:lvl2pPr marL="742950" indent="-285750" algn="l" rtl="0" eaLnBrk="0" fontAlgn="base" latinLnBrk="1" hangingPunct="0">
              <a:spcBef>
                <a:spcPct val="20000"/>
              </a:spcBef>
              <a:spcAft>
                <a:spcPct val="0"/>
              </a:spcAft>
              <a:buFontTx/>
              <a:buBlip>
                <a:blip/>
              </a:buBlip>
              <a:defRPr sz="2000" kern="1200">
                <a:solidFill>
                  <a:schemeClr val="tx1"/>
                </a:solidFill>
                <a:latin typeface="HY헤드라인M" pitchFamily="18" charset="-127"/>
                <a:ea typeface="HY헤드라인M" pitchFamily="18" charset="-127"/>
                <a:cs typeface="Arial" pitchFamily="34" charset="0"/>
              </a:defRPr>
            </a:lvl2pPr>
            <a:lvl3pPr marL="1143000" indent="-228600" algn="l" rtl="0" eaLnBrk="0" fontAlgn="base" latinLnBrk="1" hangingPunct="0">
              <a:spcBef>
                <a:spcPct val="20000"/>
              </a:spcBef>
              <a:spcAft>
                <a:spcPct val="0"/>
              </a:spcAft>
              <a:buFontTx/>
              <a:buBlip>
                <a:blip/>
              </a:buBlip>
              <a:defRPr sz="1800" kern="1200">
                <a:solidFill>
                  <a:schemeClr val="tx1"/>
                </a:solidFill>
                <a:latin typeface="HY헤드라인M" pitchFamily="18" charset="-127"/>
                <a:ea typeface="HY헤드라인M" pitchFamily="18" charset="-127"/>
                <a:cs typeface="Arial" pitchFamily="34" charset="0"/>
              </a:defRPr>
            </a:lvl3pPr>
            <a:lvl4pPr marL="1600200" indent="-228600" algn="l" rtl="0" eaLnBrk="0" fontAlgn="base" latinLnBrk="1" hangingPunct="0">
              <a:spcBef>
                <a:spcPct val="20000"/>
              </a:spcBef>
              <a:spcAft>
                <a:spcPct val="0"/>
              </a:spcAft>
              <a:buFontTx/>
              <a:buBlip>
                <a:blip/>
              </a:buBlip>
              <a:defRPr sz="1600" kern="1200">
                <a:solidFill>
                  <a:schemeClr val="tx1"/>
                </a:solidFill>
                <a:latin typeface="HY헤드라인M" pitchFamily="18" charset="-127"/>
                <a:ea typeface="HY헤드라인M" pitchFamily="18" charset="-127"/>
                <a:cs typeface="Arial" pitchFamily="34" charset="0"/>
              </a:defRPr>
            </a:lvl4pPr>
            <a:lvl5pPr marL="2057400" indent="-228600" algn="l" rtl="0" eaLnBrk="0" fontAlgn="base" latinLnBrk="1" hangingPunct="0">
              <a:spcBef>
                <a:spcPct val="20000"/>
              </a:spcBef>
              <a:spcAft>
                <a:spcPct val="0"/>
              </a:spcAft>
              <a:buFontTx/>
              <a:buBlip>
                <a:blip/>
              </a:buBlip>
              <a:defRPr sz="1600" kern="1200">
                <a:solidFill>
                  <a:schemeClr val="tx1"/>
                </a:solidFill>
                <a:latin typeface="HY헤드라인M" pitchFamily="18" charset="-127"/>
                <a:ea typeface="HY헤드라인M" pitchFamily="18" charset="-127"/>
                <a:cs typeface="Arial" pitchFamily="34" charset="0"/>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Font typeface="Wingdings" pitchFamily="2" charset="2"/>
              <a:buChar char="v"/>
            </a:pPr>
            <a:r>
              <a:rPr lang="en-US" altLang="ko-KR" b="1" dirty="0" smtClean="0">
                <a:solidFill>
                  <a:schemeClr val="bg1"/>
                </a:solidFill>
                <a:latin typeface="Arial" pitchFamily="34" charset="0"/>
                <a:ea typeface="Arial Unicode MS" pitchFamily="50" charset="-127"/>
              </a:rPr>
              <a:t>RGB composite</a:t>
            </a:r>
          </a:p>
        </p:txBody>
      </p:sp>
      <p:sp>
        <p:nvSpPr>
          <p:cNvPr id="5" name="내용 개체 틀 5"/>
          <p:cNvSpPr>
            <a:spLocks noGrp="1"/>
          </p:cNvSpPr>
          <p:nvPr/>
        </p:nvSpPr>
        <p:spPr bwMode="auto">
          <a:xfrm>
            <a:off x="467544" y="1485200"/>
            <a:ext cx="8424936" cy="51841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latinLnBrk="1" hangingPunct="0">
              <a:spcBef>
                <a:spcPct val="20000"/>
              </a:spcBef>
              <a:spcAft>
                <a:spcPct val="0"/>
              </a:spcAft>
              <a:buFontTx/>
              <a:buBlip>
                <a:blip/>
              </a:buBlip>
              <a:defRPr sz="2400" kern="1200">
                <a:solidFill>
                  <a:srgbClr val="0070C0"/>
                </a:solidFill>
                <a:latin typeface="HY헤드라인M" pitchFamily="18" charset="-127"/>
                <a:ea typeface="HY헤드라인M" pitchFamily="18" charset="-127"/>
                <a:cs typeface="Arial" pitchFamily="34" charset="0"/>
              </a:defRPr>
            </a:lvl1pPr>
            <a:lvl2pPr marL="742950" indent="-285750" algn="l" rtl="0" eaLnBrk="0" fontAlgn="base" latinLnBrk="1" hangingPunct="0">
              <a:spcBef>
                <a:spcPct val="20000"/>
              </a:spcBef>
              <a:spcAft>
                <a:spcPct val="0"/>
              </a:spcAft>
              <a:buFontTx/>
              <a:buBlip>
                <a:blip/>
              </a:buBlip>
              <a:defRPr sz="2000" kern="1200">
                <a:solidFill>
                  <a:schemeClr val="tx1"/>
                </a:solidFill>
                <a:latin typeface="HY헤드라인M" pitchFamily="18" charset="-127"/>
                <a:ea typeface="HY헤드라인M" pitchFamily="18" charset="-127"/>
                <a:cs typeface="Arial" pitchFamily="34" charset="0"/>
              </a:defRPr>
            </a:lvl2pPr>
            <a:lvl3pPr marL="1143000" indent="-228600" algn="l" rtl="0" eaLnBrk="0" fontAlgn="base" latinLnBrk="1" hangingPunct="0">
              <a:spcBef>
                <a:spcPct val="20000"/>
              </a:spcBef>
              <a:spcAft>
                <a:spcPct val="0"/>
              </a:spcAft>
              <a:buFontTx/>
              <a:buBlip>
                <a:blip/>
              </a:buBlip>
              <a:defRPr sz="1800" kern="1200">
                <a:solidFill>
                  <a:schemeClr val="tx1"/>
                </a:solidFill>
                <a:latin typeface="HY헤드라인M" pitchFamily="18" charset="-127"/>
                <a:ea typeface="HY헤드라인M" pitchFamily="18" charset="-127"/>
                <a:cs typeface="Arial" pitchFamily="34" charset="0"/>
              </a:defRPr>
            </a:lvl3pPr>
            <a:lvl4pPr marL="1600200" indent="-228600" algn="l" rtl="0" eaLnBrk="0" fontAlgn="base" latinLnBrk="1" hangingPunct="0">
              <a:spcBef>
                <a:spcPct val="20000"/>
              </a:spcBef>
              <a:spcAft>
                <a:spcPct val="0"/>
              </a:spcAft>
              <a:buFontTx/>
              <a:buBlip>
                <a:blip/>
              </a:buBlip>
              <a:defRPr sz="1600" kern="1200">
                <a:solidFill>
                  <a:schemeClr val="tx1"/>
                </a:solidFill>
                <a:latin typeface="HY헤드라인M" pitchFamily="18" charset="-127"/>
                <a:ea typeface="HY헤드라인M" pitchFamily="18" charset="-127"/>
                <a:cs typeface="Arial" pitchFamily="34" charset="0"/>
              </a:defRPr>
            </a:lvl4pPr>
            <a:lvl5pPr marL="2057400" indent="-228600" algn="l" rtl="0" eaLnBrk="0" fontAlgn="base" latinLnBrk="1" hangingPunct="0">
              <a:spcBef>
                <a:spcPct val="20000"/>
              </a:spcBef>
              <a:spcAft>
                <a:spcPct val="0"/>
              </a:spcAft>
              <a:buFontTx/>
              <a:buBlip>
                <a:blip/>
              </a:buBlip>
              <a:defRPr sz="1600" kern="1200">
                <a:solidFill>
                  <a:schemeClr val="tx1"/>
                </a:solidFill>
                <a:latin typeface="HY헤드라인M" pitchFamily="18" charset="-127"/>
                <a:ea typeface="HY헤드라인M" pitchFamily="18" charset="-127"/>
                <a:cs typeface="Arial" pitchFamily="34" charset="0"/>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285750" lvl="1">
              <a:buFont typeface="Wingdings" pitchFamily="2" charset="2"/>
              <a:buChar char="§"/>
            </a:pPr>
            <a:r>
              <a:rPr lang="en-US" altLang="ko-KR" dirty="0" smtClean="0">
                <a:solidFill>
                  <a:schemeClr val="bg1"/>
                </a:solidFill>
                <a:latin typeface="Arial" pitchFamily="34" charset="0"/>
                <a:ea typeface="Arial Unicode MS" pitchFamily="50" charset="-127"/>
              </a:rPr>
              <a:t>Taking </a:t>
            </a:r>
            <a:r>
              <a:rPr lang="en-US" altLang="ko-KR" dirty="0">
                <a:solidFill>
                  <a:schemeClr val="bg1"/>
                </a:solidFill>
                <a:latin typeface="Arial" pitchFamily="34" charset="0"/>
                <a:ea typeface="Arial Unicode MS" pitchFamily="50" charset="-127"/>
              </a:rPr>
              <a:t>three different </a:t>
            </a:r>
            <a:r>
              <a:rPr lang="en-US" altLang="ko-KR" dirty="0" smtClean="0">
                <a:solidFill>
                  <a:schemeClr val="bg1"/>
                </a:solidFill>
                <a:latin typeface="Arial" pitchFamily="34" charset="0"/>
                <a:ea typeface="Arial Unicode MS" pitchFamily="50" charset="-127"/>
              </a:rPr>
              <a:t>values from channels </a:t>
            </a:r>
            <a:r>
              <a:rPr lang="en-US" altLang="ko-KR" dirty="0">
                <a:solidFill>
                  <a:schemeClr val="bg1"/>
                </a:solidFill>
                <a:latin typeface="Arial" pitchFamily="34" charset="0"/>
                <a:ea typeface="Arial Unicode MS" pitchFamily="50" charset="-127"/>
              </a:rPr>
              <a:t>or channel </a:t>
            </a:r>
            <a:r>
              <a:rPr lang="en-US" altLang="ko-KR" dirty="0" smtClean="0">
                <a:solidFill>
                  <a:schemeClr val="bg1"/>
                </a:solidFill>
                <a:latin typeface="Arial" pitchFamily="34" charset="0"/>
                <a:ea typeface="Arial Unicode MS" pitchFamily="50" charset="-127"/>
              </a:rPr>
              <a:t>differences, </a:t>
            </a:r>
            <a:r>
              <a:rPr lang="en-US" altLang="ko-KR" dirty="0">
                <a:solidFill>
                  <a:schemeClr val="bg1"/>
                </a:solidFill>
                <a:latin typeface="Arial" pitchFamily="34" charset="0"/>
                <a:ea typeface="Arial Unicode MS" pitchFamily="50" charset="-127"/>
              </a:rPr>
              <a:t>scale them </a:t>
            </a:r>
            <a:r>
              <a:rPr lang="en-US" altLang="ko-KR" dirty="0" smtClean="0">
                <a:solidFill>
                  <a:schemeClr val="bg1"/>
                </a:solidFill>
                <a:latin typeface="Arial" pitchFamily="34" charset="0"/>
                <a:ea typeface="Arial Unicode MS" pitchFamily="50" charset="-127"/>
              </a:rPr>
              <a:t>and </a:t>
            </a:r>
            <a:r>
              <a:rPr lang="en-US" altLang="ko-KR" dirty="0">
                <a:solidFill>
                  <a:schemeClr val="bg1"/>
                </a:solidFill>
                <a:latin typeface="Arial" pitchFamily="34" charset="0"/>
                <a:ea typeface="Arial Unicode MS" pitchFamily="50" charset="-127"/>
              </a:rPr>
              <a:t>assign them to </a:t>
            </a:r>
            <a:r>
              <a:rPr lang="en-US" altLang="ko-KR" b="1" dirty="0">
                <a:solidFill>
                  <a:schemeClr val="bg1"/>
                </a:solidFill>
                <a:effectLst>
                  <a:outerShdw blurRad="38100" dist="38100" dir="2700000" algn="tl">
                    <a:srgbClr val="000000">
                      <a:alpha val="43137"/>
                    </a:srgbClr>
                  </a:outerShdw>
                </a:effectLst>
                <a:latin typeface="Arial" pitchFamily="34" charset="0"/>
                <a:ea typeface="Arial Unicode MS" pitchFamily="50" charset="-127"/>
              </a:rPr>
              <a:t>red, green, </a:t>
            </a:r>
            <a:r>
              <a:rPr lang="en-US" altLang="ko-KR" dirty="0">
                <a:solidFill>
                  <a:schemeClr val="bg1"/>
                </a:solidFill>
                <a:latin typeface="Arial" pitchFamily="34" charset="0"/>
                <a:ea typeface="Arial Unicode MS" pitchFamily="50" charset="-127"/>
              </a:rPr>
              <a:t>and</a:t>
            </a:r>
            <a:r>
              <a:rPr lang="en-US" altLang="ko-KR" b="1" dirty="0">
                <a:solidFill>
                  <a:schemeClr val="bg1"/>
                </a:solidFill>
                <a:effectLst>
                  <a:outerShdw blurRad="38100" dist="38100" dir="2700000" algn="tl">
                    <a:srgbClr val="000000">
                      <a:alpha val="43137"/>
                    </a:srgbClr>
                  </a:outerShdw>
                </a:effectLst>
                <a:latin typeface="Arial" pitchFamily="34" charset="0"/>
                <a:ea typeface="Arial Unicode MS" pitchFamily="50" charset="-127"/>
              </a:rPr>
              <a:t> blue </a:t>
            </a:r>
            <a:r>
              <a:rPr lang="en-US" altLang="ko-KR" b="1" dirty="0" smtClean="0">
                <a:solidFill>
                  <a:schemeClr val="bg1"/>
                </a:solidFill>
                <a:effectLst>
                  <a:outerShdw blurRad="38100" dist="38100" dir="2700000" algn="tl">
                    <a:srgbClr val="000000">
                      <a:alpha val="43137"/>
                    </a:srgbClr>
                  </a:outerShdw>
                </a:effectLst>
                <a:latin typeface="Arial" pitchFamily="34" charset="0"/>
                <a:ea typeface="Arial Unicode MS" pitchFamily="50" charset="-127"/>
              </a:rPr>
              <a:t> </a:t>
            </a:r>
            <a:r>
              <a:rPr lang="en-US" altLang="ko-KR" dirty="0" smtClean="0">
                <a:solidFill>
                  <a:schemeClr val="bg1"/>
                </a:solidFill>
                <a:latin typeface="Arial" pitchFamily="34" charset="0"/>
                <a:ea typeface="Arial Unicode MS" pitchFamily="50" charset="-127"/>
              </a:rPr>
              <a:t>of a pixel color.</a:t>
            </a:r>
          </a:p>
          <a:p>
            <a:pPr marL="285750" lvl="1">
              <a:buFont typeface="Wingdings" pitchFamily="2" charset="2"/>
              <a:buChar char="§"/>
            </a:pPr>
            <a:r>
              <a:rPr lang="en-US" altLang="ko-KR" b="1" dirty="0" smtClean="0">
                <a:solidFill>
                  <a:schemeClr val="bg1"/>
                </a:solidFill>
                <a:latin typeface="Arial" pitchFamily="34" charset="0"/>
                <a:ea typeface="Arial Unicode MS" pitchFamily="50" charset="-127"/>
              </a:rPr>
              <a:t>Three </a:t>
            </a:r>
            <a:r>
              <a:rPr lang="en-US" altLang="ko-KR" b="1" dirty="0">
                <a:solidFill>
                  <a:schemeClr val="bg1"/>
                </a:solidFill>
                <a:latin typeface="Arial" pitchFamily="34" charset="0"/>
                <a:ea typeface="Arial Unicode MS" pitchFamily="50" charset="-127"/>
              </a:rPr>
              <a:t>different images </a:t>
            </a:r>
            <a:r>
              <a:rPr lang="en-US" altLang="ko-KR" dirty="0">
                <a:solidFill>
                  <a:schemeClr val="bg1"/>
                </a:solidFill>
                <a:latin typeface="Arial" pitchFamily="34" charset="0"/>
                <a:ea typeface="Arial Unicode MS" pitchFamily="50" charset="-127"/>
              </a:rPr>
              <a:t>are combined to produce </a:t>
            </a:r>
            <a:r>
              <a:rPr lang="en-US" altLang="ko-KR" b="1" u="sng" dirty="0">
                <a:solidFill>
                  <a:schemeClr val="bg1"/>
                </a:solidFill>
                <a:effectLst>
                  <a:outerShdw blurRad="38100" dist="38100" dir="2700000" algn="tl">
                    <a:srgbClr val="000000">
                      <a:alpha val="43137"/>
                    </a:srgbClr>
                  </a:outerShdw>
                </a:effectLst>
                <a:latin typeface="Arial" pitchFamily="34" charset="0"/>
                <a:ea typeface="Arial Unicode MS" pitchFamily="50" charset="-127"/>
              </a:rPr>
              <a:t>one color image</a:t>
            </a:r>
            <a:r>
              <a:rPr lang="en-US" altLang="ko-KR" dirty="0" smtClean="0">
                <a:solidFill>
                  <a:schemeClr val="bg1"/>
                </a:solidFill>
                <a:latin typeface="Arial" pitchFamily="34" charset="0"/>
                <a:ea typeface="Arial Unicode MS" pitchFamily="50" charset="-127"/>
              </a:rPr>
              <a:t>.</a:t>
            </a:r>
            <a:endParaRPr lang="en-US" altLang="ko-KR" dirty="0">
              <a:solidFill>
                <a:schemeClr val="bg1"/>
              </a:solidFill>
              <a:latin typeface="Arial" pitchFamily="34" charset="0"/>
              <a:ea typeface="Arial Unicode MS" pitchFamily="50" charset="-127"/>
            </a:endParaRPr>
          </a:p>
          <a:p>
            <a:pPr marL="285750" lvl="1">
              <a:buFont typeface="Wingdings" pitchFamily="2" charset="2"/>
              <a:buChar char="§"/>
            </a:pPr>
            <a:r>
              <a:rPr lang="en-US" altLang="ko-KR" dirty="0" smtClean="0">
                <a:solidFill>
                  <a:schemeClr val="bg1"/>
                </a:solidFill>
                <a:latin typeface="Arial" pitchFamily="34" charset="0"/>
                <a:ea typeface="Arial Unicode MS" pitchFamily="50" charset="-127"/>
              </a:rPr>
              <a:t>Final color assignments are therefore related to </a:t>
            </a:r>
            <a:r>
              <a:rPr lang="en-US" altLang="ko-KR" b="1" dirty="0" smtClean="0">
                <a:solidFill>
                  <a:schemeClr val="bg1"/>
                </a:solidFill>
                <a:effectLst>
                  <a:outerShdw blurRad="38100" dist="38100" dir="2700000" algn="tl">
                    <a:srgbClr val="000000">
                      <a:alpha val="43137"/>
                    </a:srgbClr>
                  </a:outerShdw>
                </a:effectLst>
                <a:latin typeface="Arial" pitchFamily="34" charset="0"/>
                <a:ea typeface="Arial Unicode MS" pitchFamily="50" charset="-127"/>
              </a:rPr>
              <a:t>the characteristics of image pixels. </a:t>
            </a:r>
          </a:p>
          <a:p>
            <a:pPr marL="285750" lvl="1">
              <a:buFont typeface="Wingdings" pitchFamily="2" charset="2"/>
              <a:buChar char="§"/>
            </a:pPr>
            <a:r>
              <a:rPr lang="en-US" altLang="ko-KR" dirty="0" smtClean="0">
                <a:solidFill>
                  <a:schemeClr val="bg1"/>
                </a:solidFill>
                <a:latin typeface="Arial" pitchFamily="34" charset="0"/>
                <a:ea typeface="Arial Unicode MS" pitchFamily="50" charset="-127"/>
              </a:rPr>
              <a:t>Products may simplify the interpretation of data from multiple bands by displaying information in a single image.</a:t>
            </a:r>
          </a:p>
          <a:p>
            <a:pPr marL="285750" lvl="1">
              <a:buFont typeface="Wingdings" pitchFamily="2" charset="2"/>
              <a:buChar char="§"/>
            </a:pPr>
            <a:endParaRPr lang="en-US" altLang="ko-KR" dirty="0" smtClean="0">
              <a:solidFill>
                <a:schemeClr val="bg1"/>
              </a:solidFill>
              <a:latin typeface="Arial" pitchFamily="34" charset="0"/>
              <a:ea typeface="Arial Unicode MS" pitchFamily="50" charset="-127"/>
            </a:endParaRPr>
          </a:p>
        </p:txBody>
      </p:sp>
      <p:pic>
        <p:nvPicPr>
          <p:cNvPr id="15" name="Picture 2" descr="C:\Users\aa\Desktop\GOCI_RGB.jpg"/>
          <p:cNvPicPr>
            <a:picLocks noChangeAspect="1" noChangeArrowheads="1"/>
          </p:cNvPicPr>
          <p:nvPr/>
        </p:nvPicPr>
        <p:blipFill rotWithShape="1">
          <a:blip r:embed="rId2" cstate="print">
            <a:grayscl/>
            <a:extLst>
              <a:ext uri="{28A0092B-C50C-407E-A947-70E740481C1C}">
                <a14:useLocalDpi xmlns:a14="http://schemas.microsoft.com/office/drawing/2010/main" xmlns="" val="0"/>
              </a:ext>
            </a:extLst>
          </a:blip>
          <a:srcRect l="8797" t="20315" r="2104" b="39714"/>
          <a:stretch/>
        </p:blipFill>
        <p:spPr bwMode="auto">
          <a:xfrm>
            <a:off x="755576" y="4293096"/>
            <a:ext cx="3143784" cy="1439911"/>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2" descr="C:\Users\aa\Desktop\GOCI_RGB.jpg"/>
          <p:cNvPicPr>
            <a:picLocks noChangeAspect="1" noChangeArrowheads="1"/>
          </p:cNvPicPr>
          <p:nvPr/>
        </p:nvPicPr>
        <p:blipFill rotWithShape="1">
          <a:blip r:embed="rId2" cstate="print">
            <a:grayscl/>
            <a:extLst>
              <a:ext uri="{28A0092B-C50C-407E-A947-70E740481C1C}">
                <a14:useLocalDpi xmlns:a14="http://schemas.microsoft.com/office/drawing/2010/main" xmlns="" val="0"/>
              </a:ext>
            </a:extLst>
          </a:blip>
          <a:srcRect l="8797" t="20315" r="2104" b="39714"/>
          <a:stretch/>
        </p:blipFill>
        <p:spPr bwMode="auto">
          <a:xfrm>
            <a:off x="1187624" y="4755179"/>
            <a:ext cx="3143784" cy="1439911"/>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2" descr="C:\Users\aa\Desktop\GOCI_RGB.jpg"/>
          <p:cNvPicPr>
            <a:picLocks noChangeAspect="1" noChangeArrowheads="1"/>
          </p:cNvPicPr>
          <p:nvPr/>
        </p:nvPicPr>
        <p:blipFill rotWithShape="1">
          <a:blip r:embed="rId2" cstate="print">
            <a:grayscl/>
            <a:extLst>
              <a:ext uri="{28A0092B-C50C-407E-A947-70E740481C1C}">
                <a14:useLocalDpi xmlns:a14="http://schemas.microsoft.com/office/drawing/2010/main" xmlns="" val="0"/>
              </a:ext>
            </a:extLst>
          </a:blip>
          <a:srcRect l="8797" t="20315" r="2104" b="39714"/>
          <a:stretch/>
        </p:blipFill>
        <p:spPr bwMode="auto">
          <a:xfrm>
            <a:off x="1673981" y="5229449"/>
            <a:ext cx="3143784" cy="1439911"/>
          </a:xfrm>
          <a:prstGeom prst="rect">
            <a:avLst/>
          </a:prstGeom>
          <a:noFill/>
          <a:extLst>
            <a:ext uri="{909E8E84-426E-40DD-AFC4-6F175D3DCCD1}">
              <a14:hiddenFill xmlns:a14="http://schemas.microsoft.com/office/drawing/2010/main" xmlns="">
                <a:solidFill>
                  <a:srgbClr val="FFFFFF"/>
                </a:solidFill>
              </a14:hiddenFill>
            </a:ext>
          </a:extLst>
        </p:spPr>
      </p:pic>
      <p:sp>
        <p:nvSpPr>
          <p:cNvPr id="25" name="오른쪽 화살표 24"/>
          <p:cNvSpPr/>
          <p:nvPr/>
        </p:nvSpPr>
        <p:spPr>
          <a:xfrm>
            <a:off x="4897642" y="4971079"/>
            <a:ext cx="468052" cy="2880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a:solidFill>
                <a:schemeClr val="bg1"/>
              </a:solidFill>
            </a:endParaRPr>
          </a:p>
        </p:txBody>
      </p:sp>
      <p:sp>
        <p:nvSpPr>
          <p:cNvPr id="26" name="TextBox 25"/>
          <p:cNvSpPr txBox="1"/>
          <p:nvPr/>
        </p:nvSpPr>
        <p:spPr>
          <a:xfrm>
            <a:off x="6650372" y="4010733"/>
            <a:ext cx="792088" cy="369332"/>
          </a:xfrm>
          <a:prstGeom prst="rect">
            <a:avLst/>
          </a:prstGeom>
          <a:noFill/>
        </p:spPr>
        <p:txBody>
          <a:bodyPr wrap="square" rtlCol="0">
            <a:spAutoFit/>
          </a:bodyPr>
          <a:lstStyle/>
          <a:p>
            <a:pPr algn="ctr"/>
            <a:r>
              <a:rPr lang="en-US" altLang="ko-KR" dirty="0" smtClean="0">
                <a:solidFill>
                  <a:schemeClr val="bg1"/>
                </a:solidFill>
                <a:latin typeface="Arial Unicode MS" pitchFamily="50" charset="-127"/>
                <a:ea typeface="Arial Unicode MS" pitchFamily="50" charset="-127"/>
                <a:cs typeface="Arial Unicode MS" pitchFamily="50" charset="-127"/>
              </a:rPr>
              <a:t>RGB</a:t>
            </a:r>
            <a:endParaRPr lang="ko-KR" altLang="en-US" dirty="0">
              <a:solidFill>
                <a:schemeClr val="bg1"/>
              </a:solidFill>
              <a:latin typeface="Arial Unicode MS" pitchFamily="50" charset="-127"/>
              <a:ea typeface="Arial Unicode MS" pitchFamily="50" charset="-127"/>
              <a:cs typeface="Arial Unicode MS" pitchFamily="50" charset="-127"/>
            </a:endParaRPr>
          </a:p>
        </p:txBody>
      </p:sp>
      <p:sp>
        <p:nvSpPr>
          <p:cNvPr id="27" name="TextBox 26"/>
          <p:cNvSpPr txBox="1"/>
          <p:nvPr/>
        </p:nvSpPr>
        <p:spPr>
          <a:xfrm>
            <a:off x="791114" y="4323150"/>
            <a:ext cx="792088" cy="292388"/>
          </a:xfrm>
          <a:prstGeom prst="rect">
            <a:avLst/>
          </a:prstGeom>
          <a:noFill/>
        </p:spPr>
        <p:txBody>
          <a:bodyPr wrap="square" rtlCol="0">
            <a:spAutoFit/>
          </a:bodyPr>
          <a:lstStyle/>
          <a:p>
            <a:pPr algn="ctr"/>
            <a:r>
              <a:rPr lang="en-US" altLang="ko-KR" sz="1300" b="1" dirty="0" smtClean="0">
                <a:solidFill>
                  <a:srgbClr val="00B0F0"/>
                </a:solidFill>
                <a:latin typeface="Arial Unicode MS" pitchFamily="50" charset="-127"/>
                <a:ea typeface="Arial Unicode MS" pitchFamily="50" charset="-127"/>
                <a:cs typeface="Arial Unicode MS" pitchFamily="50" charset="-127"/>
              </a:rPr>
              <a:t>0.4 µm</a:t>
            </a:r>
            <a:endParaRPr lang="ko-KR" altLang="en-US" sz="1300" b="1" dirty="0">
              <a:solidFill>
                <a:srgbClr val="00B0F0"/>
              </a:solidFill>
              <a:latin typeface="Arial Unicode MS" pitchFamily="50" charset="-127"/>
              <a:ea typeface="Arial Unicode MS" pitchFamily="50" charset="-127"/>
              <a:cs typeface="Arial Unicode MS" pitchFamily="50" charset="-127"/>
            </a:endParaRPr>
          </a:p>
        </p:txBody>
      </p:sp>
      <p:sp>
        <p:nvSpPr>
          <p:cNvPr id="28" name="TextBox 27"/>
          <p:cNvSpPr txBox="1"/>
          <p:nvPr/>
        </p:nvSpPr>
        <p:spPr>
          <a:xfrm>
            <a:off x="1214803" y="4800518"/>
            <a:ext cx="792088" cy="292388"/>
          </a:xfrm>
          <a:prstGeom prst="rect">
            <a:avLst/>
          </a:prstGeom>
          <a:noFill/>
        </p:spPr>
        <p:txBody>
          <a:bodyPr wrap="square" rtlCol="0">
            <a:spAutoFit/>
          </a:bodyPr>
          <a:lstStyle/>
          <a:p>
            <a:pPr algn="ctr"/>
            <a:r>
              <a:rPr lang="en-US" altLang="ko-KR" sz="1300" b="1" dirty="0" smtClean="0">
                <a:solidFill>
                  <a:srgbClr val="00B050"/>
                </a:solidFill>
                <a:latin typeface="Arial Unicode MS" pitchFamily="50" charset="-127"/>
                <a:ea typeface="Arial Unicode MS" pitchFamily="50" charset="-127"/>
                <a:cs typeface="Arial Unicode MS" pitchFamily="50" charset="-127"/>
              </a:rPr>
              <a:t>0.5 µm</a:t>
            </a:r>
            <a:endParaRPr lang="ko-KR" altLang="en-US" sz="1300" b="1" dirty="0">
              <a:solidFill>
                <a:srgbClr val="00B050"/>
              </a:solidFill>
              <a:latin typeface="Arial Unicode MS" pitchFamily="50" charset="-127"/>
              <a:ea typeface="Arial Unicode MS" pitchFamily="50" charset="-127"/>
              <a:cs typeface="Arial Unicode MS" pitchFamily="50" charset="-127"/>
            </a:endParaRPr>
          </a:p>
        </p:txBody>
      </p:sp>
      <p:sp>
        <p:nvSpPr>
          <p:cNvPr id="29" name="TextBox 28"/>
          <p:cNvSpPr txBox="1"/>
          <p:nvPr/>
        </p:nvSpPr>
        <p:spPr>
          <a:xfrm>
            <a:off x="1769164" y="5274788"/>
            <a:ext cx="792088" cy="292388"/>
          </a:xfrm>
          <a:prstGeom prst="rect">
            <a:avLst/>
          </a:prstGeom>
          <a:noFill/>
        </p:spPr>
        <p:txBody>
          <a:bodyPr wrap="square" rtlCol="0">
            <a:spAutoFit/>
          </a:bodyPr>
          <a:lstStyle/>
          <a:p>
            <a:pPr algn="ctr"/>
            <a:r>
              <a:rPr lang="en-US" altLang="ko-KR" sz="1300" b="1" dirty="0" smtClean="0">
                <a:solidFill>
                  <a:srgbClr val="FF0000"/>
                </a:solidFill>
                <a:latin typeface="Arial Unicode MS" pitchFamily="50" charset="-127"/>
                <a:ea typeface="Arial Unicode MS" pitchFamily="50" charset="-127"/>
                <a:cs typeface="Arial Unicode MS" pitchFamily="50" charset="-127"/>
              </a:rPr>
              <a:t>0.6 µm</a:t>
            </a:r>
            <a:endParaRPr lang="ko-KR" altLang="en-US" sz="1300" b="1" dirty="0">
              <a:solidFill>
                <a:srgbClr val="FF0000"/>
              </a:solidFill>
              <a:latin typeface="Arial Unicode MS" pitchFamily="50" charset="-127"/>
              <a:ea typeface="Arial Unicode MS" pitchFamily="50" charset="-127"/>
              <a:cs typeface="Arial Unicode MS" pitchFamily="50" charset="-127"/>
            </a:endParaRPr>
          </a:p>
        </p:txBody>
      </p:sp>
      <p:pic>
        <p:nvPicPr>
          <p:cNvPr id="30" name="Picture 2" descr="C:\Users\aa\Desktop\GOCI_RGB.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8797" t="20315" r="2104" b="39714"/>
          <a:stretch/>
        </p:blipFill>
        <p:spPr bwMode="auto">
          <a:xfrm>
            <a:off x="5474524" y="4539154"/>
            <a:ext cx="3143784" cy="143991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616746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5" name="Rectangle 4"/>
          <p:cNvSpPr>
            <a:spLocks/>
          </p:cNvSpPr>
          <p:nvPr/>
        </p:nvSpPr>
        <p:spPr bwMode="auto">
          <a:xfrm>
            <a:off x="179512" y="764704"/>
            <a:ext cx="4322100" cy="22322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96012" tIns="96012" rIns="96012" bIns="96012" anchor="ctr"/>
          <a:lstStyle/>
          <a:p>
            <a:pPr algn="r" latinLnBrk="0">
              <a:lnSpc>
                <a:spcPct val="140000"/>
              </a:lnSpc>
              <a:defRPr/>
            </a:pPr>
            <a:r>
              <a:rPr kumimoji="0" lang="en-US" altLang="ko-KR" sz="4800" b="1" dirty="0" smtClean="0">
                <a:solidFill>
                  <a:srgbClr val="FFFFFF"/>
                </a:solidFill>
                <a:latin typeface="Book Antiqua" pitchFamily="18" charset="0"/>
                <a:ea typeface="Arial Unicode MS" pitchFamily="50" charset="-127"/>
                <a:cs typeface="ヒラギノ角ゴ ProN W3" charset="0"/>
                <a:sym typeface="AuctionGothic Medium" charset="0"/>
              </a:rPr>
              <a:t>Current Status of COMS</a:t>
            </a:r>
            <a:endParaRPr kumimoji="0" lang="en-US" altLang="ko-KR" sz="4800" b="1" dirty="0">
              <a:solidFill>
                <a:srgbClr val="FFFFFF"/>
              </a:solidFill>
              <a:latin typeface="Book Antiqua" pitchFamily="18" charset="0"/>
              <a:ea typeface="Arial Unicode MS" pitchFamily="50" charset="-127"/>
              <a:cs typeface="ヒラギノ角ゴ ProN W3" charset="0"/>
              <a:sym typeface="AuctionGothic Medium" charset="0"/>
            </a:endParaRPr>
          </a:p>
        </p:txBody>
      </p:sp>
      <p:sp>
        <p:nvSpPr>
          <p:cNvPr id="7" name="슬라이드 번호 개체 틀 5"/>
          <p:cNvSpPr txBox="1">
            <a:spLocks/>
          </p:cNvSpPr>
          <p:nvPr/>
        </p:nvSpPr>
        <p:spPr>
          <a:xfrm>
            <a:off x="8838647" y="6597352"/>
            <a:ext cx="341866" cy="260672"/>
          </a:xfrm>
          <a:prstGeom prst="rect">
            <a:avLst/>
          </a:prstGeom>
          <a:noFill/>
          <a:ln>
            <a:noFill/>
          </a:ln>
        </p:spPr>
        <p:txBody>
          <a:bodyPr>
            <a:scene3d>
              <a:camera prst="orthographicFront"/>
              <a:lightRig rig="flat" dir="tl">
                <a:rot lat="0" lon="0" rev="6600000"/>
              </a:lightRig>
            </a:scene3d>
            <a:sp3d extrusionH="25400" contourW="8890">
              <a:bevelT w="38100" h="31750"/>
              <a:contourClr>
                <a:schemeClr val="bg1"/>
              </a:contourClr>
            </a:sp3d>
          </a:bodyPr>
          <a:lstStyle>
            <a:lvl1pPr>
              <a:defRPr/>
            </a:lvl1pPr>
          </a:lstStyle>
          <a:p>
            <a:pPr>
              <a:defRPr/>
            </a:pPr>
            <a:fld id="{B6450232-7C14-4B2E-BCD9-F352925825AC}" type="slidenum">
              <a:rPr lang="en-US" altLang="ko-KR" sz="1000" b="1" smtClean="0">
                <a:ln w="11430"/>
                <a:solidFill>
                  <a:schemeClr val="bg1"/>
                </a:solidFill>
                <a:latin typeface="Arial Unicode MS" pitchFamily="50" charset="-127"/>
                <a:ea typeface="Arial Unicode MS" pitchFamily="50" charset="-127"/>
                <a:cs typeface="Arial" pitchFamily="34" charset="0"/>
              </a:rPr>
              <a:pPr>
                <a:defRPr/>
              </a:pPr>
              <a:t>3</a:t>
            </a:fld>
            <a:endParaRPr lang="en-US" altLang="ko-KR" sz="1000" b="1" dirty="0">
              <a:ln w="11430"/>
              <a:solidFill>
                <a:schemeClr val="bg1"/>
              </a:solidFill>
              <a:latin typeface="Arial Unicode MS" pitchFamily="50" charset="-127"/>
              <a:ea typeface="Arial Unicode MS" pitchFamily="50" charset="-127"/>
              <a:cs typeface="Arial"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그룹 10"/>
          <p:cNvGrpSpPr/>
          <p:nvPr/>
        </p:nvGrpSpPr>
        <p:grpSpPr>
          <a:xfrm>
            <a:off x="3811266" y="1052734"/>
            <a:ext cx="4968552" cy="2448274"/>
            <a:chOff x="3809346" y="608125"/>
            <a:chExt cx="5203180" cy="2691183"/>
          </a:xfrm>
        </p:grpSpPr>
        <p:sp>
          <p:nvSpPr>
            <p:cNvPr id="12" name="Rectangle 12"/>
            <p:cNvSpPr>
              <a:spLocks noChangeArrowheads="1"/>
            </p:cNvSpPr>
            <p:nvPr/>
          </p:nvSpPr>
          <p:spPr bwMode="auto">
            <a:xfrm>
              <a:off x="3809346" y="608125"/>
              <a:ext cx="5203180" cy="2691183"/>
            </a:xfrm>
            <a:prstGeom prst="rect">
              <a:avLst/>
            </a:prstGeom>
            <a:solidFill>
              <a:srgbClr val="00FF00"/>
            </a:solidFill>
            <a:ln w="9525">
              <a:noFill/>
              <a:miter lim="800000"/>
              <a:headEnd/>
              <a:tailEnd/>
            </a:ln>
          </p:spPr>
          <p:txBody>
            <a:bodyPr wrap="none" anchor="ctr"/>
            <a:lstStyle/>
            <a:p>
              <a:endParaRPr lang="en-US" dirty="0">
                <a:latin typeface="Arial Unicode MS" pitchFamily="50" charset="-127"/>
                <a:ea typeface="Arial Unicode MS" pitchFamily="50" charset="-127"/>
                <a:cs typeface="Arial" charset="0"/>
              </a:endParaRPr>
            </a:p>
          </p:txBody>
        </p:sp>
        <p:grpSp>
          <p:nvGrpSpPr>
            <p:cNvPr id="13" name="Group 587"/>
            <p:cNvGrpSpPr>
              <a:grpSpLocks/>
            </p:cNvGrpSpPr>
            <p:nvPr/>
          </p:nvGrpSpPr>
          <p:grpSpPr bwMode="auto">
            <a:xfrm>
              <a:off x="3992849" y="1029761"/>
              <a:ext cx="4998777" cy="2191190"/>
              <a:chOff x="1497" y="2558"/>
              <a:chExt cx="2491" cy="1343"/>
            </a:xfrm>
          </p:grpSpPr>
          <p:sp>
            <p:nvSpPr>
              <p:cNvPr id="16" name="Freeform 596"/>
              <p:cNvSpPr>
                <a:spLocks/>
              </p:cNvSpPr>
              <p:nvPr/>
            </p:nvSpPr>
            <p:spPr bwMode="auto">
              <a:xfrm>
                <a:off x="3093" y="2755"/>
                <a:ext cx="362" cy="435"/>
              </a:xfrm>
              <a:custGeom>
                <a:avLst/>
                <a:gdLst>
                  <a:gd name="T0" fmla="*/ 144764780 w 192"/>
                  <a:gd name="T1" fmla="*/ 5131232 h 284"/>
                  <a:gd name="T2" fmla="*/ 77592292 w 192"/>
                  <a:gd name="T3" fmla="*/ 5023079 h 284"/>
                  <a:gd name="T4" fmla="*/ 55762689 w 192"/>
                  <a:gd name="T5" fmla="*/ 4843718 h 284"/>
                  <a:gd name="T6" fmla="*/ 71242875 w 192"/>
                  <a:gd name="T7" fmla="*/ 4571182 h 284"/>
                  <a:gd name="T8" fmla="*/ 80144572 w 192"/>
                  <a:gd name="T9" fmla="*/ 4596948 h 284"/>
                  <a:gd name="T10" fmla="*/ 85094438 w 192"/>
                  <a:gd name="T11" fmla="*/ 4324031 h 284"/>
                  <a:gd name="T12" fmla="*/ 88012097 w 192"/>
                  <a:gd name="T13" fmla="*/ 4161966 h 284"/>
                  <a:gd name="T14" fmla="*/ 90573367 w 192"/>
                  <a:gd name="T15" fmla="*/ 4056657 h 284"/>
                  <a:gd name="T16" fmla="*/ 94697571 w 192"/>
                  <a:gd name="T17" fmla="*/ 3741983 h 284"/>
                  <a:gd name="T18" fmla="*/ 92840934 w 192"/>
                  <a:gd name="T19" fmla="*/ 3381038 h 284"/>
                  <a:gd name="T20" fmla="*/ 85782962 w 192"/>
                  <a:gd name="T21" fmla="*/ 3212095 h 284"/>
                  <a:gd name="T22" fmla="*/ 75332206 w 192"/>
                  <a:gd name="T23" fmla="*/ 3032551 h 284"/>
                  <a:gd name="T24" fmla="*/ 80144572 w 192"/>
                  <a:gd name="T25" fmla="*/ 2766393 h 284"/>
                  <a:gd name="T26" fmla="*/ 85094438 w 192"/>
                  <a:gd name="T27" fmla="*/ 2213382 h 284"/>
                  <a:gd name="T28" fmla="*/ 99620890 w 192"/>
                  <a:gd name="T29" fmla="*/ 1644582 h 284"/>
                  <a:gd name="T30" fmla="*/ 109839544 w 192"/>
                  <a:gd name="T31" fmla="*/ 1266744 h 284"/>
                  <a:gd name="T32" fmla="*/ 102173472 w 192"/>
                  <a:gd name="T33" fmla="*/ 999445 h 284"/>
                  <a:gd name="T34" fmla="*/ 55762689 w 192"/>
                  <a:gd name="T35" fmla="*/ 798876 h 284"/>
                  <a:gd name="T36" fmla="*/ 9074157 w 192"/>
                  <a:gd name="T37" fmla="*/ 600504 h 284"/>
                  <a:gd name="T38" fmla="*/ 17108560 w 192"/>
                  <a:gd name="T39" fmla="*/ 448762 h 284"/>
                  <a:gd name="T40" fmla="*/ 90573367 w 192"/>
                  <a:gd name="T41" fmla="*/ 361315 h 284"/>
                  <a:gd name="T42" fmla="*/ 146293867 w 192"/>
                  <a:gd name="T43" fmla="*/ 105696 h 284"/>
                  <a:gd name="T44" fmla="*/ 183357587 w 192"/>
                  <a:gd name="T45" fmla="*/ 60569 h 284"/>
                  <a:gd name="T46" fmla="*/ 217551493 w 192"/>
                  <a:gd name="T47" fmla="*/ 0 h 284"/>
                  <a:gd name="T48" fmla="*/ 235862413 w 192"/>
                  <a:gd name="T49" fmla="*/ 39544 h 284"/>
                  <a:gd name="T50" fmla="*/ 248467731 w 192"/>
                  <a:gd name="T51" fmla="*/ 39544 h 284"/>
                  <a:gd name="T52" fmla="*/ 283170428 w 192"/>
                  <a:gd name="T53" fmla="*/ 92773 h 284"/>
                  <a:gd name="T54" fmla="*/ 309380426 w 192"/>
                  <a:gd name="T55" fmla="*/ 361315 h 284"/>
                  <a:gd name="T56" fmla="*/ 368627258 w 192"/>
                  <a:gd name="T57" fmla="*/ 469877 h 284"/>
                  <a:gd name="T58" fmla="*/ 402114420 w 192"/>
                  <a:gd name="T59" fmla="*/ 581759 h 284"/>
                  <a:gd name="T60" fmla="*/ 351857975 w 192"/>
                  <a:gd name="T61" fmla="*/ 827024 h 284"/>
                  <a:gd name="T62" fmla="*/ 336630571 w 192"/>
                  <a:gd name="T63" fmla="*/ 1102366 h 284"/>
                  <a:gd name="T64" fmla="*/ 349305635 w 192"/>
                  <a:gd name="T65" fmla="*/ 1266744 h 284"/>
                  <a:gd name="T66" fmla="*/ 354131817 w 192"/>
                  <a:gd name="T67" fmla="*/ 1494376 h 284"/>
                  <a:gd name="T68" fmla="*/ 345705425 w 192"/>
                  <a:gd name="T69" fmla="*/ 1778288 h 284"/>
                  <a:gd name="T70" fmla="*/ 355953884 w 192"/>
                  <a:gd name="T71" fmla="*/ 2033737 h 284"/>
                  <a:gd name="T72" fmla="*/ 354131817 w 192"/>
                  <a:gd name="T73" fmla="*/ 2213382 h 284"/>
                  <a:gd name="T74" fmla="*/ 354131817 w 192"/>
                  <a:gd name="T75" fmla="*/ 2387797 h 284"/>
                  <a:gd name="T76" fmla="*/ 358401244 w 192"/>
                  <a:gd name="T77" fmla="*/ 2668463 h 284"/>
                  <a:gd name="T78" fmla="*/ 358401244 w 192"/>
                  <a:gd name="T79" fmla="*/ 2898366 h 284"/>
                  <a:gd name="T80" fmla="*/ 363205948 w 192"/>
                  <a:gd name="T81" fmla="*/ 3410471 h 284"/>
                  <a:gd name="T82" fmla="*/ 354131817 w 192"/>
                  <a:gd name="T83" fmla="*/ 3939948 h 284"/>
                  <a:gd name="T84" fmla="*/ 360962514 w 192"/>
                  <a:gd name="T85" fmla="*/ 4056657 h 284"/>
                  <a:gd name="T86" fmla="*/ 363205948 w 192"/>
                  <a:gd name="T87" fmla="*/ 4397062 h 284"/>
                  <a:gd name="T88" fmla="*/ 378069422 w 192"/>
                  <a:gd name="T89" fmla="*/ 4465942 h 284"/>
                  <a:gd name="T90" fmla="*/ 390457299 w 192"/>
                  <a:gd name="T91" fmla="*/ 4633025 h 284"/>
                  <a:gd name="T92" fmla="*/ 402114420 w 192"/>
                  <a:gd name="T93" fmla="*/ 4750261 h 284"/>
                  <a:gd name="T94" fmla="*/ 395118168 w 192"/>
                  <a:gd name="T95" fmla="*/ 5053002 h 284"/>
                  <a:gd name="T96" fmla="*/ 355953884 w 192"/>
                  <a:gd name="T97" fmla="*/ 5121867 h 284"/>
                  <a:gd name="T98" fmla="*/ 175043777 w 192"/>
                  <a:gd name="T99" fmla="*/ 5152354 h 28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2"/>
                  <a:gd name="T151" fmla="*/ 0 h 284"/>
                  <a:gd name="T152" fmla="*/ 192 w 192"/>
                  <a:gd name="T153" fmla="*/ 284 h 28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2" h="284">
                    <a:moveTo>
                      <a:pt x="81" y="284"/>
                    </a:moveTo>
                    <a:lnTo>
                      <a:pt x="77" y="284"/>
                    </a:lnTo>
                    <a:lnTo>
                      <a:pt x="72" y="284"/>
                    </a:lnTo>
                    <a:lnTo>
                      <a:pt x="67" y="283"/>
                    </a:lnTo>
                    <a:lnTo>
                      <a:pt x="61" y="283"/>
                    </a:lnTo>
                    <a:lnTo>
                      <a:pt x="51" y="282"/>
                    </a:lnTo>
                    <a:lnTo>
                      <a:pt x="40" y="279"/>
                    </a:lnTo>
                    <a:lnTo>
                      <a:pt x="36" y="277"/>
                    </a:lnTo>
                    <a:lnTo>
                      <a:pt x="33" y="276"/>
                    </a:lnTo>
                    <a:lnTo>
                      <a:pt x="30" y="273"/>
                    </a:lnTo>
                    <a:lnTo>
                      <a:pt x="28" y="270"/>
                    </a:lnTo>
                    <a:lnTo>
                      <a:pt x="26" y="267"/>
                    </a:lnTo>
                    <a:lnTo>
                      <a:pt x="27" y="262"/>
                    </a:lnTo>
                    <a:lnTo>
                      <a:pt x="28" y="258"/>
                    </a:lnTo>
                    <a:lnTo>
                      <a:pt x="32" y="252"/>
                    </a:lnTo>
                    <a:lnTo>
                      <a:pt x="33" y="252"/>
                    </a:lnTo>
                    <a:lnTo>
                      <a:pt x="34" y="252"/>
                    </a:lnTo>
                    <a:lnTo>
                      <a:pt x="35" y="253"/>
                    </a:lnTo>
                    <a:lnTo>
                      <a:pt x="37" y="253"/>
                    </a:lnTo>
                    <a:lnTo>
                      <a:pt x="40" y="252"/>
                    </a:lnTo>
                    <a:lnTo>
                      <a:pt x="40" y="247"/>
                    </a:lnTo>
                    <a:lnTo>
                      <a:pt x="40" y="243"/>
                    </a:lnTo>
                    <a:lnTo>
                      <a:pt x="39" y="238"/>
                    </a:lnTo>
                    <a:lnTo>
                      <a:pt x="40" y="234"/>
                    </a:lnTo>
                    <a:lnTo>
                      <a:pt x="40" y="233"/>
                    </a:lnTo>
                    <a:lnTo>
                      <a:pt x="40" y="231"/>
                    </a:lnTo>
                    <a:lnTo>
                      <a:pt x="41" y="229"/>
                    </a:lnTo>
                    <a:lnTo>
                      <a:pt x="41" y="227"/>
                    </a:lnTo>
                    <a:lnTo>
                      <a:pt x="41" y="226"/>
                    </a:lnTo>
                    <a:lnTo>
                      <a:pt x="42" y="224"/>
                    </a:lnTo>
                    <a:lnTo>
                      <a:pt x="42" y="223"/>
                    </a:lnTo>
                    <a:lnTo>
                      <a:pt x="42" y="222"/>
                    </a:lnTo>
                    <a:lnTo>
                      <a:pt x="44" y="216"/>
                    </a:lnTo>
                    <a:lnTo>
                      <a:pt x="44" y="210"/>
                    </a:lnTo>
                    <a:lnTo>
                      <a:pt x="44" y="206"/>
                    </a:lnTo>
                    <a:lnTo>
                      <a:pt x="44" y="201"/>
                    </a:lnTo>
                    <a:lnTo>
                      <a:pt x="44" y="196"/>
                    </a:lnTo>
                    <a:lnTo>
                      <a:pt x="44" y="191"/>
                    </a:lnTo>
                    <a:lnTo>
                      <a:pt x="43" y="186"/>
                    </a:lnTo>
                    <a:lnTo>
                      <a:pt x="42" y="179"/>
                    </a:lnTo>
                    <a:lnTo>
                      <a:pt x="42" y="178"/>
                    </a:lnTo>
                    <a:lnTo>
                      <a:pt x="41" y="178"/>
                    </a:lnTo>
                    <a:lnTo>
                      <a:pt x="40" y="177"/>
                    </a:lnTo>
                    <a:lnTo>
                      <a:pt x="38" y="175"/>
                    </a:lnTo>
                    <a:lnTo>
                      <a:pt x="36" y="173"/>
                    </a:lnTo>
                    <a:lnTo>
                      <a:pt x="35" y="169"/>
                    </a:lnTo>
                    <a:lnTo>
                      <a:pt x="35" y="167"/>
                    </a:lnTo>
                    <a:lnTo>
                      <a:pt x="36" y="163"/>
                    </a:lnTo>
                    <a:lnTo>
                      <a:pt x="37" y="160"/>
                    </a:lnTo>
                    <a:lnTo>
                      <a:pt x="37" y="156"/>
                    </a:lnTo>
                    <a:lnTo>
                      <a:pt x="37" y="153"/>
                    </a:lnTo>
                    <a:lnTo>
                      <a:pt x="38" y="151"/>
                    </a:lnTo>
                    <a:lnTo>
                      <a:pt x="38" y="141"/>
                    </a:lnTo>
                    <a:lnTo>
                      <a:pt x="38" y="132"/>
                    </a:lnTo>
                    <a:lnTo>
                      <a:pt x="39" y="122"/>
                    </a:lnTo>
                    <a:lnTo>
                      <a:pt x="40" y="114"/>
                    </a:lnTo>
                    <a:lnTo>
                      <a:pt x="41" y="106"/>
                    </a:lnTo>
                    <a:lnTo>
                      <a:pt x="43" y="99"/>
                    </a:lnTo>
                    <a:lnTo>
                      <a:pt x="46" y="91"/>
                    </a:lnTo>
                    <a:lnTo>
                      <a:pt x="49" y="83"/>
                    </a:lnTo>
                    <a:lnTo>
                      <a:pt x="50" y="79"/>
                    </a:lnTo>
                    <a:lnTo>
                      <a:pt x="51" y="75"/>
                    </a:lnTo>
                    <a:lnTo>
                      <a:pt x="51" y="70"/>
                    </a:lnTo>
                    <a:lnTo>
                      <a:pt x="51" y="66"/>
                    </a:lnTo>
                    <a:lnTo>
                      <a:pt x="50" y="62"/>
                    </a:lnTo>
                    <a:lnTo>
                      <a:pt x="49" y="58"/>
                    </a:lnTo>
                    <a:lnTo>
                      <a:pt x="47" y="55"/>
                    </a:lnTo>
                    <a:lnTo>
                      <a:pt x="46" y="54"/>
                    </a:lnTo>
                    <a:lnTo>
                      <a:pt x="40" y="49"/>
                    </a:lnTo>
                    <a:lnTo>
                      <a:pt x="33" y="46"/>
                    </a:lnTo>
                    <a:lnTo>
                      <a:pt x="26" y="44"/>
                    </a:lnTo>
                    <a:lnTo>
                      <a:pt x="19" y="41"/>
                    </a:lnTo>
                    <a:lnTo>
                      <a:pt x="12" y="38"/>
                    </a:lnTo>
                    <a:lnTo>
                      <a:pt x="6" y="35"/>
                    </a:lnTo>
                    <a:lnTo>
                      <a:pt x="4" y="33"/>
                    </a:lnTo>
                    <a:lnTo>
                      <a:pt x="3" y="30"/>
                    </a:lnTo>
                    <a:lnTo>
                      <a:pt x="1" y="28"/>
                    </a:lnTo>
                    <a:lnTo>
                      <a:pt x="0" y="24"/>
                    </a:lnTo>
                    <a:lnTo>
                      <a:pt x="8" y="25"/>
                    </a:lnTo>
                    <a:lnTo>
                      <a:pt x="16" y="24"/>
                    </a:lnTo>
                    <a:lnTo>
                      <a:pt x="25" y="23"/>
                    </a:lnTo>
                    <a:lnTo>
                      <a:pt x="33" y="21"/>
                    </a:lnTo>
                    <a:lnTo>
                      <a:pt x="42" y="20"/>
                    </a:lnTo>
                    <a:lnTo>
                      <a:pt x="49" y="16"/>
                    </a:lnTo>
                    <a:lnTo>
                      <a:pt x="56" y="12"/>
                    </a:lnTo>
                    <a:lnTo>
                      <a:pt x="63" y="9"/>
                    </a:lnTo>
                    <a:lnTo>
                      <a:pt x="68" y="6"/>
                    </a:lnTo>
                    <a:lnTo>
                      <a:pt x="72" y="4"/>
                    </a:lnTo>
                    <a:lnTo>
                      <a:pt x="77" y="3"/>
                    </a:lnTo>
                    <a:lnTo>
                      <a:pt x="81" y="3"/>
                    </a:lnTo>
                    <a:lnTo>
                      <a:pt x="85" y="3"/>
                    </a:lnTo>
                    <a:lnTo>
                      <a:pt x="89" y="3"/>
                    </a:lnTo>
                    <a:lnTo>
                      <a:pt x="94" y="2"/>
                    </a:lnTo>
                    <a:lnTo>
                      <a:pt x="99" y="0"/>
                    </a:lnTo>
                    <a:lnTo>
                      <a:pt x="101" y="0"/>
                    </a:lnTo>
                    <a:lnTo>
                      <a:pt x="102" y="1"/>
                    </a:lnTo>
                    <a:lnTo>
                      <a:pt x="104" y="1"/>
                    </a:lnTo>
                    <a:lnTo>
                      <a:pt x="106" y="1"/>
                    </a:lnTo>
                    <a:lnTo>
                      <a:pt x="109" y="2"/>
                    </a:lnTo>
                    <a:lnTo>
                      <a:pt x="110" y="2"/>
                    </a:lnTo>
                    <a:lnTo>
                      <a:pt x="111" y="2"/>
                    </a:lnTo>
                    <a:lnTo>
                      <a:pt x="115" y="2"/>
                    </a:lnTo>
                    <a:lnTo>
                      <a:pt x="120" y="2"/>
                    </a:lnTo>
                    <a:lnTo>
                      <a:pt x="125" y="2"/>
                    </a:lnTo>
                    <a:lnTo>
                      <a:pt x="129" y="3"/>
                    </a:lnTo>
                    <a:lnTo>
                      <a:pt x="131" y="5"/>
                    </a:lnTo>
                    <a:lnTo>
                      <a:pt x="134" y="9"/>
                    </a:lnTo>
                    <a:lnTo>
                      <a:pt x="135" y="13"/>
                    </a:lnTo>
                    <a:lnTo>
                      <a:pt x="136" y="20"/>
                    </a:lnTo>
                    <a:lnTo>
                      <a:pt x="143" y="20"/>
                    </a:lnTo>
                    <a:lnTo>
                      <a:pt x="149" y="21"/>
                    </a:lnTo>
                    <a:lnTo>
                      <a:pt x="156" y="23"/>
                    </a:lnTo>
                    <a:lnTo>
                      <a:pt x="164" y="24"/>
                    </a:lnTo>
                    <a:lnTo>
                      <a:pt x="171" y="26"/>
                    </a:lnTo>
                    <a:lnTo>
                      <a:pt x="177" y="27"/>
                    </a:lnTo>
                    <a:lnTo>
                      <a:pt x="185" y="28"/>
                    </a:lnTo>
                    <a:lnTo>
                      <a:pt x="192" y="29"/>
                    </a:lnTo>
                    <a:lnTo>
                      <a:pt x="186" y="32"/>
                    </a:lnTo>
                    <a:lnTo>
                      <a:pt x="180" y="36"/>
                    </a:lnTo>
                    <a:lnTo>
                      <a:pt x="173" y="38"/>
                    </a:lnTo>
                    <a:lnTo>
                      <a:pt x="168" y="42"/>
                    </a:lnTo>
                    <a:lnTo>
                      <a:pt x="163" y="46"/>
                    </a:lnTo>
                    <a:lnTo>
                      <a:pt x="159" y="50"/>
                    </a:lnTo>
                    <a:lnTo>
                      <a:pt x="157" y="54"/>
                    </a:lnTo>
                    <a:lnTo>
                      <a:pt x="156" y="57"/>
                    </a:lnTo>
                    <a:lnTo>
                      <a:pt x="156" y="61"/>
                    </a:lnTo>
                    <a:lnTo>
                      <a:pt x="157" y="65"/>
                    </a:lnTo>
                    <a:lnTo>
                      <a:pt x="158" y="66"/>
                    </a:lnTo>
                    <a:lnTo>
                      <a:pt x="160" y="68"/>
                    </a:lnTo>
                    <a:lnTo>
                      <a:pt x="162" y="70"/>
                    </a:lnTo>
                    <a:lnTo>
                      <a:pt x="164" y="71"/>
                    </a:lnTo>
                    <a:lnTo>
                      <a:pt x="164" y="76"/>
                    </a:lnTo>
                    <a:lnTo>
                      <a:pt x="164" y="79"/>
                    </a:lnTo>
                    <a:lnTo>
                      <a:pt x="164" y="82"/>
                    </a:lnTo>
                    <a:lnTo>
                      <a:pt x="163" y="85"/>
                    </a:lnTo>
                    <a:lnTo>
                      <a:pt x="160" y="90"/>
                    </a:lnTo>
                    <a:lnTo>
                      <a:pt x="157" y="97"/>
                    </a:lnTo>
                    <a:lnTo>
                      <a:pt x="160" y="98"/>
                    </a:lnTo>
                    <a:lnTo>
                      <a:pt x="162" y="101"/>
                    </a:lnTo>
                    <a:lnTo>
                      <a:pt x="163" y="104"/>
                    </a:lnTo>
                    <a:lnTo>
                      <a:pt x="164" y="106"/>
                    </a:lnTo>
                    <a:lnTo>
                      <a:pt x="165" y="112"/>
                    </a:lnTo>
                    <a:lnTo>
                      <a:pt x="165" y="118"/>
                    </a:lnTo>
                    <a:lnTo>
                      <a:pt x="164" y="118"/>
                    </a:lnTo>
                    <a:lnTo>
                      <a:pt x="164" y="120"/>
                    </a:lnTo>
                    <a:lnTo>
                      <a:pt x="164" y="122"/>
                    </a:lnTo>
                    <a:lnTo>
                      <a:pt x="164" y="125"/>
                    </a:lnTo>
                    <a:lnTo>
                      <a:pt x="164" y="128"/>
                    </a:lnTo>
                    <a:lnTo>
                      <a:pt x="164" y="131"/>
                    </a:lnTo>
                    <a:lnTo>
                      <a:pt x="164" y="132"/>
                    </a:lnTo>
                    <a:lnTo>
                      <a:pt x="165" y="137"/>
                    </a:lnTo>
                    <a:lnTo>
                      <a:pt x="165" y="141"/>
                    </a:lnTo>
                    <a:lnTo>
                      <a:pt x="165" y="144"/>
                    </a:lnTo>
                    <a:lnTo>
                      <a:pt x="166" y="147"/>
                    </a:lnTo>
                    <a:lnTo>
                      <a:pt x="166" y="150"/>
                    </a:lnTo>
                    <a:lnTo>
                      <a:pt x="165" y="153"/>
                    </a:lnTo>
                    <a:lnTo>
                      <a:pt x="166" y="155"/>
                    </a:lnTo>
                    <a:lnTo>
                      <a:pt x="166" y="160"/>
                    </a:lnTo>
                    <a:lnTo>
                      <a:pt x="168" y="166"/>
                    </a:lnTo>
                    <a:lnTo>
                      <a:pt x="168" y="172"/>
                    </a:lnTo>
                    <a:lnTo>
                      <a:pt x="168" y="179"/>
                    </a:lnTo>
                    <a:lnTo>
                      <a:pt x="168" y="188"/>
                    </a:lnTo>
                    <a:lnTo>
                      <a:pt x="168" y="195"/>
                    </a:lnTo>
                    <a:lnTo>
                      <a:pt x="167" y="202"/>
                    </a:lnTo>
                    <a:lnTo>
                      <a:pt x="165" y="210"/>
                    </a:lnTo>
                    <a:lnTo>
                      <a:pt x="164" y="217"/>
                    </a:lnTo>
                    <a:lnTo>
                      <a:pt x="164" y="218"/>
                    </a:lnTo>
                    <a:lnTo>
                      <a:pt x="164" y="220"/>
                    </a:lnTo>
                    <a:lnTo>
                      <a:pt x="165" y="221"/>
                    </a:lnTo>
                    <a:lnTo>
                      <a:pt x="167" y="223"/>
                    </a:lnTo>
                    <a:lnTo>
                      <a:pt x="168" y="226"/>
                    </a:lnTo>
                    <a:lnTo>
                      <a:pt x="169" y="229"/>
                    </a:lnTo>
                    <a:lnTo>
                      <a:pt x="169" y="235"/>
                    </a:lnTo>
                    <a:lnTo>
                      <a:pt x="168" y="242"/>
                    </a:lnTo>
                    <a:lnTo>
                      <a:pt x="171" y="242"/>
                    </a:lnTo>
                    <a:lnTo>
                      <a:pt x="173" y="243"/>
                    </a:lnTo>
                    <a:lnTo>
                      <a:pt x="174" y="244"/>
                    </a:lnTo>
                    <a:lnTo>
                      <a:pt x="175" y="246"/>
                    </a:lnTo>
                    <a:lnTo>
                      <a:pt x="176" y="251"/>
                    </a:lnTo>
                    <a:lnTo>
                      <a:pt x="175" y="256"/>
                    </a:lnTo>
                    <a:lnTo>
                      <a:pt x="178" y="256"/>
                    </a:lnTo>
                    <a:lnTo>
                      <a:pt x="181" y="255"/>
                    </a:lnTo>
                    <a:lnTo>
                      <a:pt x="182" y="255"/>
                    </a:lnTo>
                    <a:lnTo>
                      <a:pt x="184" y="255"/>
                    </a:lnTo>
                    <a:lnTo>
                      <a:pt x="184" y="256"/>
                    </a:lnTo>
                    <a:lnTo>
                      <a:pt x="186" y="262"/>
                    </a:lnTo>
                    <a:lnTo>
                      <a:pt x="186" y="267"/>
                    </a:lnTo>
                    <a:lnTo>
                      <a:pt x="186" y="272"/>
                    </a:lnTo>
                    <a:lnTo>
                      <a:pt x="184" y="276"/>
                    </a:lnTo>
                    <a:lnTo>
                      <a:pt x="183" y="278"/>
                    </a:lnTo>
                    <a:lnTo>
                      <a:pt x="180" y="280"/>
                    </a:lnTo>
                    <a:lnTo>
                      <a:pt x="177" y="281"/>
                    </a:lnTo>
                    <a:lnTo>
                      <a:pt x="173" y="282"/>
                    </a:lnTo>
                    <a:lnTo>
                      <a:pt x="165" y="282"/>
                    </a:lnTo>
                    <a:lnTo>
                      <a:pt x="156" y="282"/>
                    </a:lnTo>
                    <a:lnTo>
                      <a:pt x="148" y="281"/>
                    </a:lnTo>
                    <a:lnTo>
                      <a:pt x="140" y="281"/>
                    </a:lnTo>
                    <a:lnTo>
                      <a:pt x="81" y="284"/>
                    </a:lnTo>
                    <a:close/>
                  </a:path>
                </a:pathLst>
              </a:custGeom>
              <a:solidFill>
                <a:srgbClr val="BFBFBF"/>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7" name="Freeform 597"/>
              <p:cNvSpPr>
                <a:spLocks/>
              </p:cNvSpPr>
              <p:nvPr/>
            </p:nvSpPr>
            <p:spPr bwMode="auto">
              <a:xfrm>
                <a:off x="3188" y="2755"/>
                <a:ext cx="51" cy="67"/>
              </a:xfrm>
              <a:custGeom>
                <a:avLst/>
                <a:gdLst>
                  <a:gd name="T0" fmla="*/ 0 w 27"/>
                  <a:gd name="T1" fmla="*/ 0 h 43"/>
                  <a:gd name="T2" fmla="*/ 60502620 w 27"/>
                  <a:gd name="T3" fmla="*/ 717984 h 43"/>
                  <a:gd name="T4" fmla="*/ 53773644 w 27"/>
                  <a:gd name="T5" fmla="*/ 767658 h 43"/>
                  <a:gd name="T6" fmla="*/ 48157753 w 27"/>
                  <a:gd name="T7" fmla="*/ 777033 h 43"/>
                  <a:gd name="T8" fmla="*/ 42806849 w 27"/>
                  <a:gd name="T9" fmla="*/ 832840 h 43"/>
                  <a:gd name="T10" fmla="*/ 37660460 w 27"/>
                  <a:gd name="T11" fmla="*/ 866813 h 43"/>
                  <a:gd name="T12" fmla="*/ 25495286 w 27"/>
                  <a:gd name="T13" fmla="*/ 562072 h 43"/>
                  <a:gd name="T14" fmla="*/ 37660460 w 27"/>
                  <a:gd name="T15" fmla="*/ 866813 h 43"/>
                  <a:gd name="T16" fmla="*/ 36050855 w 27"/>
                  <a:gd name="T17" fmla="*/ 875787 h 43"/>
                  <a:gd name="T18" fmla="*/ 29698908 w 27"/>
                  <a:gd name="T19" fmla="*/ 967123 h 43"/>
                  <a:gd name="T20" fmla="*/ 25495286 w 27"/>
                  <a:gd name="T21" fmla="*/ 1054820 h 43"/>
                  <a:gd name="T22" fmla="*/ 22662437 w 27"/>
                  <a:gd name="T23" fmla="*/ 1150920 h 43"/>
                  <a:gd name="T24" fmla="*/ 0 w 27"/>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43"/>
                  <a:gd name="T41" fmla="*/ 27 w 27"/>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43">
                    <a:moveTo>
                      <a:pt x="0" y="0"/>
                    </a:moveTo>
                    <a:lnTo>
                      <a:pt x="27" y="27"/>
                    </a:lnTo>
                    <a:lnTo>
                      <a:pt x="24" y="28"/>
                    </a:lnTo>
                    <a:lnTo>
                      <a:pt x="21" y="29"/>
                    </a:lnTo>
                    <a:lnTo>
                      <a:pt x="19" y="31"/>
                    </a:lnTo>
                    <a:lnTo>
                      <a:pt x="17" y="32"/>
                    </a:lnTo>
                    <a:lnTo>
                      <a:pt x="11" y="21"/>
                    </a:lnTo>
                    <a:lnTo>
                      <a:pt x="17" y="32"/>
                    </a:lnTo>
                    <a:lnTo>
                      <a:pt x="16" y="33"/>
                    </a:lnTo>
                    <a:lnTo>
                      <a:pt x="13" y="36"/>
                    </a:lnTo>
                    <a:lnTo>
                      <a:pt x="11" y="39"/>
                    </a:lnTo>
                    <a:lnTo>
                      <a:pt x="10" y="43"/>
                    </a:lnTo>
                    <a:lnTo>
                      <a:pt x="0" y="0"/>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8" name="Freeform 598"/>
              <p:cNvSpPr>
                <a:spLocks/>
              </p:cNvSpPr>
              <p:nvPr/>
            </p:nvSpPr>
            <p:spPr bwMode="auto">
              <a:xfrm>
                <a:off x="3093" y="2755"/>
                <a:ext cx="362" cy="435"/>
              </a:xfrm>
              <a:custGeom>
                <a:avLst/>
                <a:gdLst>
                  <a:gd name="T0" fmla="*/ 144764780 w 192"/>
                  <a:gd name="T1" fmla="*/ 5131232 h 284"/>
                  <a:gd name="T2" fmla="*/ 77592292 w 192"/>
                  <a:gd name="T3" fmla="*/ 5023079 h 284"/>
                  <a:gd name="T4" fmla="*/ 55762689 w 192"/>
                  <a:gd name="T5" fmla="*/ 4843718 h 284"/>
                  <a:gd name="T6" fmla="*/ 71242875 w 192"/>
                  <a:gd name="T7" fmla="*/ 4571182 h 284"/>
                  <a:gd name="T8" fmla="*/ 80144572 w 192"/>
                  <a:gd name="T9" fmla="*/ 4596948 h 284"/>
                  <a:gd name="T10" fmla="*/ 85094438 w 192"/>
                  <a:gd name="T11" fmla="*/ 4324031 h 284"/>
                  <a:gd name="T12" fmla="*/ 88012097 w 192"/>
                  <a:gd name="T13" fmla="*/ 4161966 h 284"/>
                  <a:gd name="T14" fmla="*/ 90573367 w 192"/>
                  <a:gd name="T15" fmla="*/ 4056657 h 284"/>
                  <a:gd name="T16" fmla="*/ 94697571 w 192"/>
                  <a:gd name="T17" fmla="*/ 3741983 h 284"/>
                  <a:gd name="T18" fmla="*/ 92840934 w 192"/>
                  <a:gd name="T19" fmla="*/ 3381038 h 284"/>
                  <a:gd name="T20" fmla="*/ 85782962 w 192"/>
                  <a:gd name="T21" fmla="*/ 3212095 h 284"/>
                  <a:gd name="T22" fmla="*/ 75332206 w 192"/>
                  <a:gd name="T23" fmla="*/ 3032551 h 284"/>
                  <a:gd name="T24" fmla="*/ 80144572 w 192"/>
                  <a:gd name="T25" fmla="*/ 2766393 h 284"/>
                  <a:gd name="T26" fmla="*/ 85094438 w 192"/>
                  <a:gd name="T27" fmla="*/ 2213382 h 284"/>
                  <a:gd name="T28" fmla="*/ 99620890 w 192"/>
                  <a:gd name="T29" fmla="*/ 1644582 h 284"/>
                  <a:gd name="T30" fmla="*/ 109839544 w 192"/>
                  <a:gd name="T31" fmla="*/ 1266744 h 284"/>
                  <a:gd name="T32" fmla="*/ 102173472 w 192"/>
                  <a:gd name="T33" fmla="*/ 999445 h 284"/>
                  <a:gd name="T34" fmla="*/ 55762689 w 192"/>
                  <a:gd name="T35" fmla="*/ 798876 h 284"/>
                  <a:gd name="T36" fmla="*/ 9074157 w 192"/>
                  <a:gd name="T37" fmla="*/ 600504 h 284"/>
                  <a:gd name="T38" fmla="*/ 17108560 w 192"/>
                  <a:gd name="T39" fmla="*/ 448762 h 284"/>
                  <a:gd name="T40" fmla="*/ 90573367 w 192"/>
                  <a:gd name="T41" fmla="*/ 361315 h 284"/>
                  <a:gd name="T42" fmla="*/ 146293867 w 192"/>
                  <a:gd name="T43" fmla="*/ 105696 h 284"/>
                  <a:gd name="T44" fmla="*/ 183357587 w 192"/>
                  <a:gd name="T45" fmla="*/ 60569 h 284"/>
                  <a:gd name="T46" fmla="*/ 217551493 w 192"/>
                  <a:gd name="T47" fmla="*/ 0 h 284"/>
                  <a:gd name="T48" fmla="*/ 235862413 w 192"/>
                  <a:gd name="T49" fmla="*/ 39544 h 284"/>
                  <a:gd name="T50" fmla="*/ 248467731 w 192"/>
                  <a:gd name="T51" fmla="*/ 39544 h 284"/>
                  <a:gd name="T52" fmla="*/ 283170428 w 192"/>
                  <a:gd name="T53" fmla="*/ 92773 h 284"/>
                  <a:gd name="T54" fmla="*/ 309380426 w 192"/>
                  <a:gd name="T55" fmla="*/ 361315 h 284"/>
                  <a:gd name="T56" fmla="*/ 368627258 w 192"/>
                  <a:gd name="T57" fmla="*/ 469877 h 284"/>
                  <a:gd name="T58" fmla="*/ 402114420 w 192"/>
                  <a:gd name="T59" fmla="*/ 581759 h 284"/>
                  <a:gd name="T60" fmla="*/ 351857975 w 192"/>
                  <a:gd name="T61" fmla="*/ 827024 h 284"/>
                  <a:gd name="T62" fmla="*/ 336630571 w 192"/>
                  <a:gd name="T63" fmla="*/ 1102366 h 284"/>
                  <a:gd name="T64" fmla="*/ 349305635 w 192"/>
                  <a:gd name="T65" fmla="*/ 1266744 h 284"/>
                  <a:gd name="T66" fmla="*/ 354131817 w 192"/>
                  <a:gd name="T67" fmla="*/ 1494376 h 284"/>
                  <a:gd name="T68" fmla="*/ 345705425 w 192"/>
                  <a:gd name="T69" fmla="*/ 1778288 h 284"/>
                  <a:gd name="T70" fmla="*/ 355953884 w 192"/>
                  <a:gd name="T71" fmla="*/ 2033737 h 284"/>
                  <a:gd name="T72" fmla="*/ 354131817 w 192"/>
                  <a:gd name="T73" fmla="*/ 2213382 h 284"/>
                  <a:gd name="T74" fmla="*/ 354131817 w 192"/>
                  <a:gd name="T75" fmla="*/ 2387797 h 284"/>
                  <a:gd name="T76" fmla="*/ 358401244 w 192"/>
                  <a:gd name="T77" fmla="*/ 2668463 h 284"/>
                  <a:gd name="T78" fmla="*/ 358401244 w 192"/>
                  <a:gd name="T79" fmla="*/ 2898366 h 284"/>
                  <a:gd name="T80" fmla="*/ 363205948 w 192"/>
                  <a:gd name="T81" fmla="*/ 3410471 h 284"/>
                  <a:gd name="T82" fmla="*/ 354131817 w 192"/>
                  <a:gd name="T83" fmla="*/ 3939948 h 284"/>
                  <a:gd name="T84" fmla="*/ 360962514 w 192"/>
                  <a:gd name="T85" fmla="*/ 4056657 h 284"/>
                  <a:gd name="T86" fmla="*/ 363205948 w 192"/>
                  <a:gd name="T87" fmla="*/ 4397062 h 284"/>
                  <a:gd name="T88" fmla="*/ 378069422 w 192"/>
                  <a:gd name="T89" fmla="*/ 4465942 h 284"/>
                  <a:gd name="T90" fmla="*/ 390457299 w 192"/>
                  <a:gd name="T91" fmla="*/ 4633025 h 284"/>
                  <a:gd name="T92" fmla="*/ 402114420 w 192"/>
                  <a:gd name="T93" fmla="*/ 4750261 h 284"/>
                  <a:gd name="T94" fmla="*/ 395118168 w 192"/>
                  <a:gd name="T95" fmla="*/ 5053002 h 284"/>
                  <a:gd name="T96" fmla="*/ 355953884 w 192"/>
                  <a:gd name="T97" fmla="*/ 5121867 h 2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2"/>
                  <a:gd name="T148" fmla="*/ 0 h 284"/>
                  <a:gd name="T149" fmla="*/ 192 w 192"/>
                  <a:gd name="T150" fmla="*/ 284 h 2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2" h="284">
                    <a:moveTo>
                      <a:pt x="81" y="284"/>
                    </a:moveTo>
                    <a:lnTo>
                      <a:pt x="77" y="284"/>
                    </a:lnTo>
                    <a:lnTo>
                      <a:pt x="72" y="284"/>
                    </a:lnTo>
                    <a:lnTo>
                      <a:pt x="67" y="283"/>
                    </a:lnTo>
                    <a:lnTo>
                      <a:pt x="61" y="283"/>
                    </a:lnTo>
                    <a:lnTo>
                      <a:pt x="51" y="282"/>
                    </a:lnTo>
                    <a:lnTo>
                      <a:pt x="40" y="279"/>
                    </a:lnTo>
                    <a:lnTo>
                      <a:pt x="36" y="277"/>
                    </a:lnTo>
                    <a:lnTo>
                      <a:pt x="33" y="276"/>
                    </a:lnTo>
                    <a:lnTo>
                      <a:pt x="30" y="273"/>
                    </a:lnTo>
                    <a:lnTo>
                      <a:pt x="28" y="270"/>
                    </a:lnTo>
                    <a:lnTo>
                      <a:pt x="26" y="267"/>
                    </a:lnTo>
                    <a:lnTo>
                      <a:pt x="27" y="262"/>
                    </a:lnTo>
                    <a:lnTo>
                      <a:pt x="28" y="258"/>
                    </a:lnTo>
                    <a:lnTo>
                      <a:pt x="32" y="252"/>
                    </a:lnTo>
                    <a:lnTo>
                      <a:pt x="33" y="252"/>
                    </a:lnTo>
                    <a:lnTo>
                      <a:pt x="34" y="252"/>
                    </a:lnTo>
                    <a:lnTo>
                      <a:pt x="35" y="253"/>
                    </a:lnTo>
                    <a:lnTo>
                      <a:pt x="37" y="253"/>
                    </a:lnTo>
                    <a:lnTo>
                      <a:pt x="40" y="252"/>
                    </a:lnTo>
                    <a:lnTo>
                      <a:pt x="40" y="247"/>
                    </a:lnTo>
                    <a:lnTo>
                      <a:pt x="40" y="243"/>
                    </a:lnTo>
                    <a:lnTo>
                      <a:pt x="39" y="238"/>
                    </a:lnTo>
                    <a:lnTo>
                      <a:pt x="40" y="234"/>
                    </a:lnTo>
                    <a:lnTo>
                      <a:pt x="40" y="233"/>
                    </a:lnTo>
                    <a:lnTo>
                      <a:pt x="40" y="231"/>
                    </a:lnTo>
                    <a:lnTo>
                      <a:pt x="41" y="229"/>
                    </a:lnTo>
                    <a:lnTo>
                      <a:pt x="41" y="227"/>
                    </a:lnTo>
                    <a:lnTo>
                      <a:pt x="41" y="226"/>
                    </a:lnTo>
                    <a:lnTo>
                      <a:pt x="42" y="224"/>
                    </a:lnTo>
                    <a:lnTo>
                      <a:pt x="42" y="223"/>
                    </a:lnTo>
                    <a:lnTo>
                      <a:pt x="42" y="222"/>
                    </a:lnTo>
                    <a:lnTo>
                      <a:pt x="44" y="216"/>
                    </a:lnTo>
                    <a:lnTo>
                      <a:pt x="44" y="210"/>
                    </a:lnTo>
                    <a:lnTo>
                      <a:pt x="44" y="206"/>
                    </a:lnTo>
                    <a:lnTo>
                      <a:pt x="44" y="201"/>
                    </a:lnTo>
                    <a:lnTo>
                      <a:pt x="44" y="196"/>
                    </a:lnTo>
                    <a:lnTo>
                      <a:pt x="44" y="191"/>
                    </a:lnTo>
                    <a:lnTo>
                      <a:pt x="43" y="186"/>
                    </a:lnTo>
                    <a:lnTo>
                      <a:pt x="42" y="179"/>
                    </a:lnTo>
                    <a:lnTo>
                      <a:pt x="42" y="178"/>
                    </a:lnTo>
                    <a:lnTo>
                      <a:pt x="41" y="178"/>
                    </a:lnTo>
                    <a:lnTo>
                      <a:pt x="40" y="177"/>
                    </a:lnTo>
                    <a:lnTo>
                      <a:pt x="38" y="175"/>
                    </a:lnTo>
                    <a:lnTo>
                      <a:pt x="36" y="173"/>
                    </a:lnTo>
                    <a:lnTo>
                      <a:pt x="35" y="169"/>
                    </a:lnTo>
                    <a:lnTo>
                      <a:pt x="35" y="167"/>
                    </a:lnTo>
                    <a:lnTo>
                      <a:pt x="36" y="163"/>
                    </a:lnTo>
                    <a:lnTo>
                      <a:pt x="37" y="160"/>
                    </a:lnTo>
                    <a:lnTo>
                      <a:pt x="37" y="156"/>
                    </a:lnTo>
                    <a:lnTo>
                      <a:pt x="37" y="153"/>
                    </a:lnTo>
                    <a:lnTo>
                      <a:pt x="38" y="151"/>
                    </a:lnTo>
                    <a:lnTo>
                      <a:pt x="38" y="141"/>
                    </a:lnTo>
                    <a:lnTo>
                      <a:pt x="38" y="132"/>
                    </a:lnTo>
                    <a:lnTo>
                      <a:pt x="39" y="122"/>
                    </a:lnTo>
                    <a:lnTo>
                      <a:pt x="40" y="114"/>
                    </a:lnTo>
                    <a:lnTo>
                      <a:pt x="41" y="106"/>
                    </a:lnTo>
                    <a:lnTo>
                      <a:pt x="43" y="99"/>
                    </a:lnTo>
                    <a:lnTo>
                      <a:pt x="46" y="91"/>
                    </a:lnTo>
                    <a:lnTo>
                      <a:pt x="49" y="83"/>
                    </a:lnTo>
                    <a:lnTo>
                      <a:pt x="50" y="79"/>
                    </a:lnTo>
                    <a:lnTo>
                      <a:pt x="51" y="75"/>
                    </a:lnTo>
                    <a:lnTo>
                      <a:pt x="51" y="70"/>
                    </a:lnTo>
                    <a:lnTo>
                      <a:pt x="51" y="66"/>
                    </a:lnTo>
                    <a:lnTo>
                      <a:pt x="50" y="62"/>
                    </a:lnTo>
                    <a:lnTo>
                      <a:pt x="49" y="58"/>
                    </a:lnTo>
                    <a:lnTo>
                      <a:pt x="47" y="55"/>
                    </a:lnTo>
                    <a:lnTo>
                      <a:pt x="46" y="54"/>
                    </a:lnTo>
                    <a:lnTo>
                      <a:pt x="40" y="49"/>
                    </a:lnTo>
                    <a:lnTo>
                      <a:pt x="33" y="46"/>
                    </a:lnTo>
                    <a:lnTo>
                      <a:pt x="26" y="44"/>
                    </a:lnTo>
                    <a:lnTo>
                      <a:pt x="19" y="41"/>
                    </a:lnTo>
                    <a:lnTo>
                      <a:pt x="12" y="38"/>
                    </a:lnTo>
                    <a:lnTo>
                      <a:pt x="6" y="35"/>
                    </a:lnTo>
                    <a:lnTo>
                      <a:pt x="4" y="33"/>
                    </a:lnTo>
                    <a:lnTo>
                      <a:pt x="3" y="30"/>
                    </a:lnTo>
                    <a:lnTo>
                      <a:pt x="1" y="28"/>
                    </a:lnTo>
                    <a:lnTo>
                      <a:pt x="0" y="24"/>
                    </a:lnTo>
                    <a:lnTo>
                      <a:pt x="8" y="25"/>
                    </a:lnTo>
                    <a:lnTo>
                      <a:pt x="16" y="24"/>
                    </a:lnTo>
                    <a:lnTo>
                      <a:pt x="25" y="23"/>
                    </a:lnTo>
                    <a:lnTo>
                      <a:pt x="33" y="21"/>
                    </a:lnTo>
                    <a:lnTo>
                      <a:pt x="42" y="20"/>
                    </a:lnTo>
                    <a:lnTo>
                      <a:pt x="49" y="16"/>
                    </a:lnTo>
                    <a:lnTo>
                      <a:pt x="56" y="12"/>
                    </a:lnTo>
                    <a:lnTo>
                      <a:pt x="63" y="9"/>
                    </a:lnTo>
                    <a:lnTo>
                      <a:pt x="68" y="6"/>
                    </a:lnTo>
                    <a:lnTo>
                      <a:pt x="72" y="4"/>
                    </a:lnTo>
                    <a:lnTo>
                      <a:pt x="77" y="3"/>
                    </a:lnTo>
                    <a:lnTo>
                      <a:pt x="81" y="3"/>
                    </a:lnTo>
                    <a:lnTo>
                      <a:pt x="85" y="3"/>
                    </a:lnTo>
                    <a:lnTo>
                      <a:pt x="89" y="3"/>
                    </a:lnTo>
                    <a:lnTo>
                      <a:pt x="94" y="2"/>
                    </a:lnTo>
                    <a:lnTo>
                      <a:pt x="99" y="0"/>
                    </a:lnTo>
                    <a:lnTo>
                      <a:pt x="101" y="0"/>
                    </a:lnTo>
                    <a:lnTo>
                      <a:pt x="102" y="1"/>
                    </a:lnTo>
                    <a:lnTo>
                      <a:pt x="104" y="1"/>
                    </a:lnTo>
                    <a:lnTo>
                      <a:pt x="106" y="1"/>
                    </a:lnTo>
                    <a:lnTo>
                      <a:pt x="109" y="2"/>
                    </a:lnTo>
                    <a:lnTo>
                      <a:pt x="110" y="2"/>
                    </a:lnTo>
                    <a:lnTo>
                      <a:pt x="111" y="2"/>
                    </a:lnTo>
                    <a:lnTo>
                      <a:pt x="115" y="2"/>
                    </a:lnTo>
                    <a:lnTo>
                      <a:pt x="120" y="2"/>
                    </a:lnTo>
                    <a:lnTo>
                      <a:pt x="125" y="2"/>
                    </a:lnTo>
                    <a:lnTo>
                      <a:pt x="129" y="3"/>
                    </a:lnTo>
                    <a:lnTo>
                      <a:pt x="131" y="5"/>
                    </a:lnTo>
                    <a:lnTo>
                      <a:pt x="134" y="9"/>
                    </a:lnTo>
                    <a:lnTo>
                      <a:pt x="135" y="13"/>
                    </a:lnTo>
                    <a:lnTo>
                      <a:pt x="136" y="20"/>
                    </a:lnTo>
                    <a:lnTo>
                      <a:pt x="143" y="20"/>
                    </a:lnTo>
                    <a:lnTo>
                      <a:pt x="149" y="21"/>
                    </a:lnTo>
                    <a:lnTo>
                      <a:pt x="156" y="23"/>
                    </a:lnTo>
                    <a:lnTo>
                      <a:pt x="164" y="24"/>
                    </a:lnTo>
                    <a:lnTo>
                      <a:pt x="171" y="26"/>
                    </a:lnTo>
                    <a:lnTo>
                      <a:pt x="177" y="27"/>
                    </a:lnTo>
                    <a:lnTo>
                      <a:pt x="185" y="28"/>
                    </a:lnTo>
                    <a:lnTo>
                      <a:pt x="192" y="29"/>
                    </a:lnTo>
                    <a:lnTo>
                      <a:pt x="186" y="32"/>
                    </a:lnTo>
                    <a:lnTo>
                      <a:pt x="180" y="36"/>
                    </a:lnTo>
                    <a:lnTo>
                      <a:pt x="173" y="38"/>
                    </a:lnTo>
                    <a:lnTo>
                      <a:pt x="168" y="42"/>
                    </a:lnTo>
                    <a:lnTo>
                      <a:pt x="163" y="46"/>
                    </a:lnTo>
                    <a:lnTo>
                      <a:pt x="159" y="50"/>
                    </a:lnTo>
                    <a:lnTo>
                      <a:pt x="157" y="54"/>
                    </a:lnTo>
                    <a:lnTo>
                      <a:pt x="156" y="57"/>
                    </a:lnTo>
                    <a:lnTo>
                      <a:pt x="156" y="61"/>
                    </a:lnTo>
                    <a:lnTo>
                      <a:pt x="157" y="65"/>
                    </a:lnTo>
                    <a:lnTo>
                      <a:pt x="158" y="66"/>
                    </a:lnTo>
                    <a:lnTo>
                      <a:pt x="160" y="68"/>
                    </a:lnTo>
                    <a:lnTo>
                      <a:pt x="162" y="70"/>
                    </a:lnTo>
                    <a:lnTo>
                      <a:pt x="164" y="71"/>
                    </a:lnTo>
                    <a:lnTo>
                      <a:pt x="164" y="76"/>
                    </a:lnTo>
                    <a:lnTo>
                      <a:pt x="164" y="79"/>
                    </a:lnTo>
                    <a:lnTo>
                      <a:pt x="164" y="82"/>
                    </a:lnTo>
                    <a:lnTo>
                      <a:pt x="163" y="85"/>
                    </a:lnTo>
                    <a:lnTo>
                      <a:pt x="160" y="90"/>
                    </a:lnTo>
                    <a:lnTo>
                      <a:pt x="157" y="97"/>
                    </a:lnTo>
                    <a:lnTo>
                      <a:pt x="160" y="98"/>
                    </a:lnTo>
                    <a:lnTo>
                      <a:pt x="162" y="101"/>
                    </a:lnTo>
                    <a:lnTo>
                      <a:pt x="163" y="104"/>
                    </a:lnTo>
                    <a:lnTo>
                      <a:pt x="164" y="106"/>
                    </a:lnTo>
                    <a:lnTo>
                      <a:pt x="165" y="112"/>
                    </a:lnTo>
                    <a:lnTo>
                      <a:pt x="165" y="118"/>
                    </a:lnTo>
                    <a:lnTo>
                      <a:pt x="164" y="118"/>
                    </a:lnTo>
                    <a:lnTo>
                      <a:pt x="164" y="120"/>
                    </a:lnTo>
                    <a:lnTo>
                      <a:pt x="164" y="122"/>
                    </a:lnTo>
                    <a:lnTo>
                      <a:pt x="164" y="125"/>
                    </a:lnTo>
                    <a:lnTo>
                      <a:pt x="164" y="128"/>
                    </a:lnTo>
                    <a:lnTo>
                      <a:pt x="164" y="131"/>
                    </a:lnTo>
                    <a:lnTo>
                      <a:pt x="164" y="132"/>
                    </a:lnTo>
                    <a:lnTo>
                      <a:pt x="165" y="137"/>
                    </a:lnTo>
                    <a:lnTo>
                      <a:pt x="165" y="141"/>
                    </a:lnTo>
                    <a:lnTo>
                      <a:pt x="165" y="144"/>
                    </a:lnTo>
                    <a:lnTo>
                      <a:pt x="166" y="147"/>
                    </a:lnTo>
                    <a:lnTo>
                      <a:pt x="166" y="150"/>
                    </a:lnTo>
                    <a:lnTo>
                      <a:pt x="165" y="153"/>
                    </a:lnTo>
                    <a:lnTo>
                      <a:pt x="166" y="155"/>
                    </a:lnTo>
                    <a:lnTo>
                      <a:pt x="166" y="160"/>
                    </a:lnTo>
                    <a:lnTo>
                      <a:pt x="168" y="166"/>
                    </a:lnTo>
                    <a:lnTo>
                      <a:pt x="168" y="172"/>
                    </a:lnTo>
                    <a:lnTo>
                      <a:pt x="168" y="179"/>
                    </a:lnTo>
                    <a:lnTo>
                      <a:pt x="168" y="188"/>
                    </a:lnTo>
                    <a:lnTo>
                      <a:pt x="168" y="195"/>
                    </a:lnTo>
                    <a:lnTo>
                      <a:pt x="167" y="202"/>
                    </a:lnTo>
                    <a:lnTo>
                      <a:pt x="165" y="210"/>
                    </a:lnTo>
                    <a:lnTo>
                      <a:pt x="164" y="217"/>
                    </a:lnTo>
                    <a:lnTo>
                      <a:pt x="164" y="218"/>
                    </a:lnTo>
                    <a:lnTo>
                      <a:pt x="164" y="220"/>
                    </a:lnTo>
                    <a:lnTo>
                      <a:pt x="165" y="221"/>
                    </a:lnTo>
                    <a:lnTo>
                      <a:pt x="167" y="223"/>
                    </a:lnTo>
                    <a:lnTo>
                      <a:pt x="168" y="226"/>
                    </a:lnTo>
                    <a:lnTo>
                      <a:pt x="169" y="229"/>
                    </a:lnTo>
                    <a:lnTo>
                      <a:pt x="169" y="235"/>
                    </a:lnTo>
                    <a:lnTo>
                      <a:pt x="168" y="242"/>
                    </a:lnTo>
                    <a:lnTo>
                      <a:pt x="171" y="242"/>
                    </a:lnTo>
                    <a:lnTo>
                      <a:pt x="173" y="243"/>
                    </a:lnTo>
                    <a:lnTo>
                      <a:pt x="174" y="244"/>
                    </a:lnTo>
                    <a:lnTo>
                      <a:pt x="175" y="246"/>
                    </a:lnTo>
                    <a:lnTo>
                      <a:pt x="176" y="251"/>
                    </a:lnTo>
                    <a:lnTo>
                      <a:pt x="175" y="256"/>
                    </a:lnTo>
                    <a:lnTo>
                      <a:pt x="178" y="256"/>
                    </a:lnTo>
                    <a:lnTo>
                      <a:pt x="181" y="255"/>
                    </a:lnTo>
                    <a:lnTo>
                      <a:pt x="182" y="255"/>
                    </a:lnTo>
                    <a:lnTo>
                      <a:pt x="184" y="255"/>
                    </a:lnTo>
                    <a:lnTo>
                      <a:pt x="184" y="256"/>
                    </a:lnTo>
                    <a:lnTo>
                      <a:pt x="186" y="262"/>
                    </a:lnTo>
                    <a:lnTo>
                      <a:pt x="186" y="267"/>
                    </a:lnTo>
                    <a:lnTo>
                      <a:pt x="186" y="272"/>
                    </a:lnTo>
                    <a:lnTo>
                      <a:pt x="184" y="276"/>
                    </a:lnTo>
                    <a:lnTo>
                      <a:pt x="183" y="278"/>
                    </a:lnTo>
                    <a:lnTo>
                      <a:pt x="180" y="280"/>
                    </a:lnTo>
                    <a:lnTo>
                      <a:pt x="177" y="281"/>
                    </a:lnTo>
                    <a:lnTo>
                      <a:pt x="173" y="282"/>
                    </a:lnTo>
                    <a:lnTo>
                      <a:pt x="165" y="282"/>
                    </a:lnTo>
                    <a:lnTo>
                      <a:pt x="156" y="282"/>
                    </a:lnTo>
                    <a:lnTo>
                      <a:pt x="148" y="281"/>
                    </a:lnTo>
                    <a:lnTo>
                      <a:pt x="140" y="281"/>
                    </a:lnTo>
                  </a:path>
                </a:pathLst>
              </a:cu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9" name="Line 599"/>
              <p:cNvSpPr>
                <a:spLocks noChangeShapeType="1"/>
              </p:cNvSpPr>
              <p:nvPr/>
            </p:nvSpPr>
            <p:spPr bwMode="auto">
              <a:xfrm>
                <a:off x="3210" y="2789"/>
                <a:ext cx="51" cy="75"/>
              </a:xfrm>
              <a:prstGeom prst="line">
                <a:avLst/>
              </a:pr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20" name="Freeform 600"/>
              <p:cNvSpPr>
                <a:spLocks/>
              </p:cNvSpPr>
              <p:nvPr/>
            </p:nvSpPr>
            <p:spPr bwMode="auto">
              <a:xfrm>
                <a:off x="3270" y="2679"/>
                <a:ext cx="41" cy="66"/>
              </a:xfrm>
              <a:custGeom>
                <a:avLst/>
                <a:gdLst>
                  <a:gd name="T0" fmla="*/ 18628612 w 22"/>
                  <a:gd name="T1" fmla="*/ 0 h 43"/>
                  <a:gd name="T2" fmla="*/ 36331191 w 22"/>
                  <a:gd name="T3" fmla="*/ 816052 h 43"/>
                  <a:gd name="T4" fmla="*/ 29877621 w 22"/>
                  <a:gd name="T5" fmla="*/ 784596 h 43"/>
                  <a:gd name="T6" fmla="*/ 26626546 w 22"/>
                  <a:gd name="T7" fmla="*/ 757428 h 43"/>
                  <a:gd name="T8" fmla="*/ 21551151 w 22"/>
                  <a:gd name="T9" fmla="*/ 757428 h 43"/>
                  <a:gd name="T10" fmla="*/ 18628612 w 22"/>
                  <a:gd name="T11" fmla="*/ 757428 h 43"/>
                  <a:gd name="T12" fmla="*/ 18628612 w 22"/>
                  <a:gd name="T13" fmla="*/ 511176 h 43"/>
                  <a:gd name="T14" fmla="*/ 18628612 w 22"/>
                  <a:gd name="T15" fmla="*/ 757428 h 43"/>
                  <a:gd name="T16" fmla="*/ 15393225 w 22"/>
                  <a:gd name="T17" fmla="*/ 757428 h 43"/>
                  <a:gd name="T18" fmla="*/ 9995845 w 22"/>
                  <a:gd name="T19" fmla="*/ 757428 h 43"/>
                  <a:gd name="T20" fmla="*/ 5363624 w 22"/>
                  <a:gd name="T21" fmla="*/ 784596 h 43"/>
                  <a:gd name="T22" fmla="*/ 0 w 22"/>
                  <a:gd name="T23" fmla="*/ 816052 h 43"/>
                  <a:gd name="T24" fmla="*/ 18628612 w 22"/>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
                  <a:gd name="T40" fmla="*/ 0 h 43"/>
                  <a:gd name="T41" fmla="*/ 22 w 22"/>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 h="43">
                    <a:moveTo>
                      <a:pt x="11" y="0"/>
                    </a:moveTo>
                    <a:lnTo>
                      <a:pt x="22" y="43"/>
                    </a:lnTo>
                    <a:lnTo>
                      <a:pt x="18" y="41"/>
                    </a:lnTo>
                    <a:lnTo>
                      <a:pt x="16" y="40"/>
                    </a:lnTo>
                    <a:lnTo>
                      <a:pt x="13" y="40"/>
                    </a:lnTo>
                    <a:lnTo>
                      <a:pt x="11" y="40"/>
                    </a:lnTo>
                    <a:lnTo>
                      <a:pt x="11" y="27"/>
                    </a:lnTo>
                    <a:lnTo>
                      <a:pt x="11" y="40"/>
                    </a:lnTo>
                    <a:lnTo>
                      <a:pt x="9" y="40"/>
                    </a:lnTo>
                    <a:lnTo>
                      <a:pt x="6" y="40"/>
                    </a:lnTo>
                    <a:lnTo>
                      <a:pt x="3" y="41"/>
                    </a:lnTo>
                    <a:lnTo>
                      <a:pt x="0" y="43"/>
                    </a:lnTo>
                    <a:lnTo>
                      <a:pt x="11" y="0"/>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21" name="Freeform 601"/>
              <p:cNvSpPr>
                <a:spLocks/>
              </p:cNvSpPr>
              <p:nvPr/>
            </p:nvSpPr>
            <p:spPr bwMode="auto">
              <a:xfrm>
                <a:off x="3339" y="2759"/>
                <a:ext cx="50" cy="63"/>
              </a:xfrm>
              <a:custGeom>
                <a:avLst/>
                <a:gdLst>
                  <a:gd name="T0" fmla="*/ 88620928 w 26"/>
                  <a:gd name="T1" fmla="*/ 0 h 41"/>
                  <a:gd name="T2" fmla="*/ 0 w 26"/>
                  <a:gd name="T3" fmla="*/ 522378 h 41"/>
                  <a:gd name="T4" fmla="*/ 10957985 w 26"/>
                  <a:gd name="T5" fmla="*/ 522378 h 41"/>
                  <a:gd name="T6" fmla="*/ 21073048 w 26"/>
                  <a:gd name="T7" fmla="*/ 543340 h 41"/>
                  <a:gd name="T8" fmla="*/ 26905892 w 26"/>
                  <a:gd name="T9" fmla="*/ 570208 h 41"/>
                  <a:gd name="T10" fmla="*/ 34041082 w 26"/>
                  <a:gd name="T11" fmla="*/ 613720 h 41"/>
                  <a:gd name="T12" fmla="*/ 51742093 w 26"/>
                  <a:gd name="T13" fmla="*/ 403272 h 41"/>
                  <a:gd name="T14" fmla="*/ 34041082 w 26"/>
                  <a:gd name="T15" fmla="*/ 613720 h 41"/>
                  <a:gd name="T16" fmla="*/ 36878558 w 26"/>
                  <a:gd name="T17" fmla="*/ 645045 h 41"/>
                  <a:gd name="T18" fmla="*/ 44014402 w 26"/>
                  <a:gd name="T19" fmla="*/ 661873 h 41"/>
                  <a:gd name="T20" fmla="*/ 51742093 w 26"/>
                  <a:gd name="T21" fmla="*/ 738404 h 41"/>
                  <a:gd name="T22" fmla="*/ 58005475 w 26"/>
                  <a:gd name="T23" fmla="*/ 802678 h 41"/>
                  <a:gd name="T24" fmla="*/ 88620928 w 26"/>
                  <a:gd name="T25" fmla="*/ 0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41"/>
                  <a:gd name="T41" fmla="*/ 26 w 26"/>
                  <a:gd name="T42" fmla="*/ 41 h 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41">
                    <a:moveTo>
                      <a:pt x="26" y="0"/>
                    </a:moveTo>
                    <a:lnTo>
                      <a:pt x="0" y="27"/>
                    </a:lnTo>
                    <a:lnTo>
                      <a:pt x="3" y="27"/>
                    </a:lnTo>
                    <a:lnTo>
                      <a:pt x="6" y="28"/>
                    </a:lnTo>
                    <a:lnTo>
                      <a:pt x="8" y="29"/>
                    </a:lnTo>
                    <a:lnTo>
                      <a:pt x="10" y="31"/>
                    </a:lnTo>
                    <a:lnTo>
                      <a:pt x="15" y="21"/>
                    </a:lnTo>
                    <a:lnTo>
                      <a:pt x="10" y="31"/>
                    </a:lnTo>
                    <a:lnTo>
                      <a:pt x="11" y="33"/>
                    </a:lnTo>
                    <a:lnTo>
                      <a:pt x="13" y="34"/>
                    </a:lnTo>
                    <a:lnTo>
                      <a:pt x="15" y="38"/>
                    </a:lnTo>
                    <a:lnTo>
                      <a:pt x="17" y="41"/>
                    </a:lnTo>
                    <a:lnTo>
                      <a:pt x="26" y="0"/>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22" name="Line 602"/>
              <p:cNvSpPr>
                <a:spLocks noChangeShapeType="1"/>
              </p:cNvSpPr>
              <p:nvPr/>
            </p:nvSpPr>
            <p:spPr bwMode="auto">
              <a:xfrm>
                <a:off x="3291" y="2731"/>
                <a:ext cx="1" cy="92"/>
              </a:xfrm>
              <a:prstGeom prst="line">
                <a:avLst/>
              </a:pr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23" name="Line 603"/>
              <p:cNvSpPr>
                <a:spLocks noChangeShapeType="1"/>
              </p:cNvSpPr>
              <p:nvPr/>
            </p:nvSpPr>
            <p:spPr bwMode="auto">
              <a:xfrm flipH="1">
                <a:off x="3316" y="2791"/>
                <a:ext cx="51" cy="76"/>
              </a:xfrm>
              <a:prstGeom prst="line">
                <a:avLst/>
              </a:pr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24" name="Freeform 604"/>
              <p:cNvSpPr>
                <a:spLocks/>
              </p:cNvSpPr>
              <p:nvPr/>
            </p:nvSpPr>
            <p:spPr bwMode="auto">
              <a:xfrm>
                <a:off x="3215" y="2835"/>
                <a:ext cx="151" cy="417"/>
              </a:xfrm>
              <a:custGeom>
                <a:avLst/>
                <a:gdLst>
                  <a:gd name="T0" fmla="*/ 144317591 w 80"/>
                  <a:gd name="T1" fmla="*/ 4650454 h 273"/>
                  <a:gd name="T2" fmla="*/ 150635670 w 80"/>
                  <a:gd name="T3" fmla="*/ 4566889 h 273"/>
                  <a:gd name="T4" fmla="*/ 152188070 w 80"/>
                  <a:gd name="T5" fmla="*/ 4460262 h 273"/>
                  <a:gd name="T6" fmla="*/ 157440936 w 80"/>
                  <a:gd name="T7" fmla="*/ 4330571 h 273"/>
                  <a:gd name="T8" fmla="*/ 159690231 w 80"/>
                  <a:gd name="T9" fmla="*/ 4168765 h 273"/>
                  <a:gd name="T10" fmla="*/ 161793599 w 80"/>
                  <a:gd name="T11" fmla="*/ 4040381 h 273"/>
                  <a:gd name="T12" fmla="*/ 163994091 w 80"/>
                  <a:gd name="T13" fmla="*/ 3870258 h 273"/>
                  <a:gd name="T14" fmla="*/ 166691554 w 80"/>
                  <a:gd name="T15" fmla="*/ 3679672 h 273"/>
                  <a:gd name="T16" fmla="*/ 168069036 w 80"/>
                  <a:gd name="T17" fmla="*/ 3489205 h 273"/>
                  <a:gd name="T18" fmla="*/ 170334398 w 80"/>
                  <a:gd name="T19" fmla="*/ 3102768 h 273"/>
                  <a:gd name="T20" fmla="*/ 174588127 w 80"/>
                  <a:gd name="T21" fmla="*/ 2725808 h 273"/>
                  <a:gd name="T22" fmla="*/ 174588127 w 80"/>
                  <a:gd name="T23" fmla="*/ 2545160 h 273"/>
                  <a:gd name="T24" fmla="*/ 177131086 w 80"/>
                  <a:gd name="T25" fmla="*/ 2395599 h 273"/>
                  <a:gd name="T26" fmla="*/ 177131086 w 80"/>
                  <a:gd name="T27" fmla="*/ 2256145 h 273"/>
                  <a:gd name="T28" fmla="*/ 177131086 w 80"/>
                  <a:gd name="T29" fmla="*/ 2110528 h 273"/>
                  <a:gd name="T30" fmla="*/ 174588127 w 80"/>
                  <a:gd name="T31" fmla="*/ 1673276 h 273"/>
                  <a:gd name="T32" fmla="*/ 170334398 w 80"/>
                  <a:gd name="T33" fmla="*/ 1289290 h 273"/>
                  <a:gd name="T34" fmla="*/ 166691554 w 80"/>
                  <a:gd name="T35" fmla="*/ 1103840 h 273"/>
                  <a:gd name="T36" fmla="*/ 161793599 w 80"/>
                  <a:gd name="T37" fmla="*/ 913400 h 273"/>
                  <a:gd name="T38" fmla="*/ 157440936 w 80"/>
                  <a:gd name="T39" fmla="*/ 764848 h 273"/>
                  <a:gd name="T40" fmla="*/ 150635670 w 80"/>
                  <a:gd name="T41" fmla="*/ 612875 h 273"/>
                  <a:gd name="T42" fmla="*/ 144317591 w 80"/>
                  <a:gd name="T43" fmla="*/ 481074 h 273"/>
                  <a:gd name="T44" fmla="*/ 137316026 w 80"/>
                  <a:gd name="T45" fmla="*/ 360998 h 273"/>
                  <a:gd name="T46" fmla="*/ 130362055 w 80"/>
                  <a:gd name="T47" fmla="*/ 236337 h 273"/>
                  <a:gd name="T48" fmla="*/ 121771276 w 80"/>
                  <a:gd name="T49" fmla="*/ 166169 h 273"/>
                  <a:gd name="T50" fmla="*/ 115020250 w 80"/>
                  <a:gd name="T51" fmla="*/ 84701 h 273"/>
                  <a:gd name="T52" fmla="*/ 104391847 w 80"/>
                  <a:gd name="T53" fmla="*/ 36303 h 273"/>
                  <a:gd name="T54" fmla="*/ 97529081 w 80"/>
                  <a:gd name="T55" fmla="*/ 23767 h 273"/>
                  <a:gd name="T56" fmla="*/ 89043186 w 80"/>
                  <a:gd name="T57" fmla="*/ 0 h 273"/>
                  <a:gd name="T58" fmla="*/ 79807003 w 80"/>
                  <a:gd name="T59" fmla="*/ 23767 h 273"/>
                  <a:gd name="T60" fmla="*/ 69066015 w 80"/>
                  <a:gd name="T61" fmla="*/ 36303 h 273"/>
                  <a:gd name="T62" fmla="*/ 62315849 w 80"/>
                  <a:gd name="T63" fmla="*/ 84701 h 273"/>
                  <a:gd name="T64" fmla="*/ 55306945 w 80"/>
                  <a:gd name="T65" fmla="*/ 166169 h 273"/>
                  <a:gd name="T66" fmla="*/ 47175206 w 80"/>
                  <a:gd name="T67" fmla="*/ 236337 h 273"/>
                  <a:gd name="T68" fmla="*/ 39791369 w 80"/>
                  <a:gd name="T69" fmla="*/ 360998 h 273"/>
                  <a:gd name="T70" fmla="*/ 33015035 w 80"/>
                  <a:gd name="T71" fmla="*/ 481074 h 273"/>
                  <a:gd name="T72" fmla="*/ 24993488 w 80"/>
                  <a:gd name="T73" fmla="*/ 612875 h 273"/>
                  <a:gd name="T74" fmla="*/ 19707554 w 80"/>
                  <a:gd name="T75" fmla="*/ 764848 h 273"/>
                  <a:gd name="T76" fmla="*/ 13241581 w 80"/>
                  <a:gd name="T77" fmla="*/ 913400 h 273"/>
                  <a:gd name="T78" fmla="*/ 10441091 w 80"/>
                  <a:gd name="T79" fmla="*/ 1103840 h 273"/>
                  <a:gd name="T80" fmla="*/ 7015406 w 80"/>
                  <a:gd name="T81" fmla="*/ 1289290 h 273"/>
                  <a:gd name="T82" fmla="*/ 2601141 w 80"/>
                  <a:gd name="T83" fmla="*/ 1673276 h 273"/>
                  <a:gd name="T84" fmla="*/ 0 w 80"/>
                  <a:gd name="T85" fmla="*/ 2110528 h 273"/>
                  <a:gd name="T86" fmla="*/ 0 w 80"/>
                  <a:gd name="T87" fmla="*/ 2256145 h 273"/>
                  <a:gd name="T88" fmla="*/ 0 w 80"/>
                  <a:gd name="T89" fmla="*/ 2395599 h 273"/>
                  <a:gd name="T90" fmla="*/ 2601141 w 80"/>
                  <a:gd name="T91" fmla="*/ 2575448 h 273"/>
                  <a:gd name="T92" fmla="*/ 4909652 w 80"/>
                  <a:gd name="T93" fmla="*/ 2754216 h 273"/>
                  <a:gd name="T94" fmla="*/ 9266968 w 80"/>
                  <a:gd name="T95" fmla="*/ 3128086 h 273"/>
                  <a:gd name="T96" fmla="*/ 15524074 w 80"/>
                  <a:gd name="T97" fmla="*/ 3514271 h 273"/>
                  <a:gd name="T98" fmla="*/ 19707554 w 80"/>
                  <a:gd name="T99" fmla="*/ 3697076 h 273"/>
                  <a:gd name="T100" fmla="*/ 24993488 w 80"/>
                  <a:gd name="T101" fmla="*/ 3887662 h 273"/>
                  <a:gd name="T102" fmla="*/ 26709059 w 80"/>
                  <a:gd name="T103" fmla="*/ 4040381 h 273"/>
                  <a:gd name="T104" fmla="*/ 30319845 w 80"/>
                  <a:gd name="T105" fmla="*/ 4194164 h 273"/>
                  <a:gd name="T106" fmla="*/ 35614862 w 80"/>
                  <a:gd name="T107" fmla="*/ 4350400 h 273"/>
                  <a:gd name="T108" fmla="*/ 39791369 w 80"/>
                  <a:gd name="T109" fmla="*/ 4460262 h 273"/>
                  <a:gd name="T110" fmla="*/ 44823351 w 80"/>
                  <a:gd name="T111" fmla="*/ 4585066 h 273"/>
                  <a:gd name="T112" fmla="*/ 49005053 w 80"/>
                  <a:gd name="T113" fmla="*/ 4650454 h 273"/>
                  <a:gd name="T114" fmla="*/ 144317591 w 80"/>
                  <a:gd name="T115" fmla="*/ 4650454 h 27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0"/>
                  <a:gd name="T175" fmla="*/ 0 h 273"/>
                  <a:gd name="T176" fmla="*/ 80 w 80"/>
                  <a:gd name="T177" fmla="*/ 273 h 27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0" h="273">
                    <a:moveTo>
                      <a:pt x="65" y="273"/>
                    </a:moveTo>
                    <a:lnTo>
                      <a:pt x="68" y="268"/>
                    </a:lnTo>
                    <a:lnTo>
                      <a:pt x="69" y="262"/>
                    </a:lnTo>
                    <a:lnTo>
                      <a:pt x="71" y="254"/>
                    </a:lnTo>
                    <a:lnTo>
                      <a:pt x="72" y="245"/>
                    </a:lnTo>
                    <a:lnTo>
                      <a:pt x="73" y="237"/>
                    </a:lnTo>
                    <a:lnTo>
                      <a:pt x="74" y="227"/>
                    </a:lnTo>
                    <a:lnTo>
                      <a:pt x="75" y="216"/>
                    </a:lnTo>
                    <a:lnTo>
                      <a:pt x="76" y="205"/>
                    </a:lnTo>
                    <a:lnTo>
                      <a:pt x="77" y="182"/>
                    </a:lnTo>
                    <a:lnTo>
                      <a:pt x="79" y="160"/>
                    </a:lnTo>
                    <a:lnTo>
                      <a:pt x="79" y="149"/>
                    </a:lnTo>
                    <a:lnTo>
                      <a:pt x="80" y="141"/>
                    </a:lnTo>
                    <a:lnTo>
                      <a:pt x="80" y="132"/>
                    </a:lnTo>
                    <a:lnTo>
                      <a:pt x="80" y="124"/>
                    </a:lnTo>
                    <a:lnTo>
                      <a:pt x="79" y="98"/>
                    </a:lnTo>
                    <a:lnTo>
                      <a:pt x="77" y="76"/>
                    </a:lnTo>
                    <a:lnTo>
                      <a:pt x="75" y="65"/>
                    </a:lnTo>
                    <a:lnTo>
                      <a:pt x="73" y="54"/>
                    </a:lnTo>
                    <a:lnTo>
                      <a:pt x="71" y="45"/>
                    </a:lnTo>
                    <a:lnTo>
                      <a:pt x="68" y="36"/>
                    </a:lnTo>
                    <a:lnTo>
                      <a:pt x="65" y="28"/>
                    </a:lnTo>
                    <a:lnTo>
                      <a:pt x="62" y="21"/>
                    </a:lnTo>
                    <a:lnTo>
                      <a:pt x="59" y="14"/>
                    </a:lnTo>
                    <a:lnTo>
                      <a:pt x="55" y="10"/>
                    </a:lnTo>
                    <a:lnTo>
                      <a:pt x="52" y="5"/>
                    </a:lnTo>
                    <a:lnTo>
                      <a:pt x="47" y="2"/>
                    </a:lnTo>
                    <a:lnTo>
                      <a:pt x="44" y="1"/>
                    </a:lnTo>
                    <a:lnTo>
                      <a:pt x="40" y="0"/>
                    </a:lnTo>
                    <a:lnTo>
                      <a:pt x="36" y="1"/>
                    </a:lnTo>
                    <a:lnTo>
                      <a:pt x="31" y="2"/>
                    </a:lnTo>
                    <a:lnTo>
                      <a:pt x="28" y="5"/>
                    </a:lnTo>
                    <a:lnTo>
                      <a:pt x="25" y="10"/>
                    </a:lnTo>
                    <a:lnTo>
                      <a:pt x="21" y="14"/>
                    </a:lnTo>
                    <a:lnTo>
                      <a:pt x="18" y="21"/>
                    </a:lnTo>
                    <a:lnTo>
                      <a:pt x="15" y="28"/>
                    </a:lnTo>
                    <a:lnTo>
                      <a:pt x="11" y="36"/>
                    </a:lnTo>
                    <a:lnTo>
                      <a:pt x="9" y="45"/>
                    </a:lnTo>
                    <a:lnTo>
                      <a:pt x="6" y="54"/>
                    </a:lnTo>
                    <a:lnTo>
                      <a:pt x="5" y="65"/>
                    </a:lnTo>
                    <a:lnTo>
                      <a:pt x="3" y="76"/>
                    </a:lnTo>
                    <a:lnTo>
                      <a:pt x="1" y="98"/>
                    </a:lnTo>
                    <a:lnTo>
                      <a:pt x="0" y="124"/>
                    </a:lnTo>
                    <a:lnTo>
                      <a:pt x="0" y="132"/>
                    </a:lnTo>
                    <a:lnTo>
                      <a:pt x="0" y="141"/>
                    </a:lnTo>
                    <a:lnTo>
                      <a:pt x="1" y="151"/>
                    </a:lnTo>
                    <a:lnTo>
                      <a:pt x="2" y="162"/>
                    </a:lnTo>
                    <a:lnTo>
                      <a:pt x="4" y="184"/>
                    </a:lnTo>
                    <a:lnTo>
                      <a:pt x="7" y="206"/>
                    </a:lnTo>
                    <a:lnTo>
                      <a:pt x="9" y="217"/>
                    </a:lnTo>
                    <a:lnTo>
                      <a:pt x="11" y="228"/>
                    </a:lnTo>
                    <a:lnTo>
                      <a:pt x="12" y="237"/>
                    </a:lnTo>
                    <a:lnTo>
                      <a:pt x="14" y="246"/>
                    </a:lnTo>
                    <a:lnTo>
                      <a:pt x="16" y="255"/>
                    </a:lnTo>
                    <a:lnTo>
                      <a:pt x="18" y="262"/>
                    </a:lnTo>
                    <a:lnTo>
                      <a:pt x="20" y="269"/>
                    </a:lnTo>
                    <a:lnTo>
                      <a:pt x="22" y="273"/>
                    </a:lnTo>
                    <a:lnTo>
                      <a:pt x="65" y="273"/>
                    </a:lnTo>
                    <a:close/>
                  </a:path>
                </a:pathLst>
              </a:custGeom>
              <a:solidFill>
                <a:srgbClr val="00FF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25" name="Freeform 605"/>
              <p:cNvSpPr>
                <a:spLocks/>
              </p:cNvSpPr>
              <p:nvPr/>
            </p:nvSpPr>
            <p:spPr bwMode="auto">
              <a:xfrm>
                <a:off x="3229" y="2883"/>
                <a:ext cx="122" cy="309"/>
              </a:xfrm>
              <a:custGeom>
                <a:avLst/>
                <a:gdLst>
                  <a:gd name="T0" fmla="*/ 70621735 w 65"/>
                  <a:gd name="T1" fmla="*/ 3544155 h 204"/>
                  <a:gd name="T2" fmla="*/ 77955306 w 65"/>
                  <a:gd name="T3" fmla="*/ 3520737 h 204"/>
                  <a:gd name="T4" fmla="*/ 87321298 w 65"/>
                  <a:gd name="T5" fmla="*/ 3477238 h 204"/>
                  <a:gd name="T6" fmla="*/ 95699458 w 65"/>
                  <a:gd name="T7" fmla="*/ 3411091 h 204"/>
                  <a:gd name="T8" fmla="*/ 101604105 w 65"/>
                  <a:gd name="T9" fmla="*/ 3321205 h 204"/>
                  <a:gd name="T10" fmla="*/ 106466745 w 65"/>
                  <a:gd name="T11" fmla="*/ 3195257 h 204"/>
                  <a:gd name="T12" fmla="*/ 113422228 w 65"/>
                  <a:gd name="T13" fmla="*/ 3089761 h 204"/>
                  <a:gd name="T14" fmla="*/ 117132288 w 65"/>
                  <a:gd name="T15" fmla="*/ 2956292 h 204"/>
                  <a:gd name="T16" fmla="*/ 118437845 w 65"/>
                  <a:gd name="T17" fmla="*/ 2831293 h 204"/>
                  <a:gd name="T18" fmla="*/ 122160938 w 65"/>
                  <a:gd name="T19" fmla="*/ 2533043 h 204"/>
                  <a:gd name="T20" fmla="*/ 124248976 w 65"/>
                  <a:gd name="T21" fmla="*/ 2236188 h 204"/>
                  <a:gd name="T22" fmla="*/ 124248976 w 65"/>
                  <a:gd name="T23" fmla="*/ 2102212 h 204"/>
                  <a:gd name="T24" fmla="*/ 126627502 w 65"/>
                  <a:gd name="T25" fmla="*/ 1973832 h 204"/>
                  <a:gd name="T26" fmla="*/ 126627502 w 65"/>
                  <a:gd name="T27" fmla="*/ 1841802 h 204"/>
                  <a:gd name="T28" fmla="*/ 126627502 w 65"/>
                  <a:gd name="T29" fmla="*/ 1740428 h 204"/>
                  <a:gd name="T30" fmla="*/ 124248976 w 65"/>
                  <a:gd name="T31" fmla="*/ 1386827 h 204"/>
                  <a:gd name="T32" fmla="*/ 120430686 w 65"/>
                  <a:gd name="T33" fmla="*/ 1054376 h 204"/>
                  <a:gd name="T34" fmla="*/ 114835055 w 65"/>
                  <a:gd name="T35" fmla="*/ 759655 h 204"/>
                  <a:gd name="T36" fmla="*/ 106466745 w 65"/>
                  <a:gd name="T37" fmla="*/ 496698 h 204"/>
                  <a:gd name="T38" fmla="*/ 102715843 w 65"/>
                  <a:gd name="T39" fmla="*/ 402645 h 204"/>
                  <a:gd name="T40" fmla="*/ 97112044 w 65"/>
                  <a:gd name="T41" fmla="*/ 294728 h 204"/>
                  <a:gd name="T42" fmla="*/ 93375438 w 65"/>
                  <a:gd name="T43" fmla="*/ 209345 h 204"/>
                  <a:gd name="T44" fmla="*/ 87321298 w 65"/>
                  <a:gd name="T45" fmla="*/ 136879 h 204"/>
                  <a:gd name="T46" fmla="*/ 81887353 w 65"/>
                  <a:gd name="T47" fmla="*/ 66705 h 204"/>
                  <a:gd name="T48" fmla="*/ 75652547 w 65"/>
                  <a:gd name="T49" fmla="*/ 38261 h 204"/>
                  <a:gd name="T50" fmla="*/ 70621735 w 65"/>
                  <a:gd name="T51" fmla="*/ 25017 h 204"/>
                  <a:gd name="T52" fmla="*/ 62406567 w 65"/>
                  <a:gd name="T53" fmla="*/ 0 h 204"/>
                  <a:gd name="T54" fmla="*/ 56002989 w 65"/>
                  <a:gd name="T55" fmla="*/ 25017 h 204"/>
                  <a:gd name="T56" fmla="*/ 50987402 w 65"/>
                  <a:gd name="T57" fmla="*/ 38261 h 204"/>
                  <a:gd name="T58" fmla="*/ 42691346 w 65"/>
                  <a:gd name="T59" fmla="*/ 66705 h 204"/>
                  <a:gd name="T60" fmla="*/ 39191772 w 65"/>
                  <a:gd name="T61" fmla="*/ 136879 h 204"/>
                  <a:gd name="T62" fmla="*/ 33249406 w 65"/>
                  <a:gd name="T63" fmla="*/ 209345 h 204"/>
                  <a:gd name="T64" fmla="*/ 27165423 w 65"/>
                  <a:gd name="T65" fmla="*/ 294728 h 204"/>
                  <a:gd name="T66" fmla="*/ 23810748 w 65"/>
                  <a:gd name="T67" fmla="*/ 402645 h 204"/>
                  <a:gd name="T68" fmla="*/ 17714835 w 65"/>
                  <a:gd name="T69" fmla="*/ 496698 h 204"/>
                  <a:gd name="T70" fmla="*/ 11441534 w 65"/>
                  <a:gd name="T71" fmla="*/ 759655 h 204"/>
                  <a:gd name="T72" fmla="*/ 4409662 w 65"/>
                  <a:gd name="T73" fmla="*/ 1054376 h 204"/>
                  <a:gd name="T74" fmla="*/ 2349410 w 65"/>
                  <a:gd name="T75" fmla="*/ 1386827 h 204"/>
                  <a:gd name="T76" fmla="*/ 0 w 65"/>
                  <a:gd name="T77" fmla="*/ 1740428 h 204"/>
                  <a:gd name="T78" fmla="*/ 0 w 65"/>
                  <a:gd name="T79" fmla="*/ 1973832 h 204"/>
                  <a:gd name="T80" fmla="*/ 4409662 w 65"/>
                  <a:gd name="T81" fmla="*/ 2236188 h 204"/>
                  <a:gd name="T82" fmla="*/ 8276592 w 65"/>
                  <a:gd name="T83" fmla="*/ 2486933 h 204"/>
                  <a:gd name="T84" fmla="*/ 11441534 w 65"/>
                  <a:gd name="T85" fmla="*/ 2724909 h 204"/>
                  <a:gd name="T86" fmla="*/ 20046828 w 65"/>
                  <a:gd name="T87" fmla="*/ 2956292 h 204"/>
                  <a:gd name="T88" fmla="*/ 27165423 w 65"/>
                  <a:gd name="T89" fmla="*/ 3156294 h 204"/>
                  <a:gd name="T90" fmla="*/ 33249406 w 65"/>
                  <a:gd name="T91" fmla="*/ 3243928 h 204"/>
                  <a:gd name="T92" fmla="*/ 39191772 w 65"/>
                  <a:gd name="T93" fmla="*/ 3340809 h 204"/>
                  <a:gd name="T94" fmla="*/ 42691346 w 65"/>
                  <a:gd name="T95" fmla="*/ 3411091 h 204"/>
                  <a:gd name="T96" fmla="*/ 50987402 w 65"/>
                  <a:gd name="T97" fmla="*/ 3477238 h 204"/>
                  <a:gd name="T98" fmla="*/ 70621735 w 65"/>
                  <a:gd name="T99" fmla="*/ 3544155 h 20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5"/>
                  <a:gd name="T151" fmla="*/ 0 h 204"/>
                  <a:gd name="T152" fmla="*/ 65 w 65"/>
                  <a:gd name="T153" fmla="*/ 204 h 20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5" h="204">
                    <a:moveTo>
                      <a:pt x="36" y="204"/>
                    </a:moveTo>
                    <a:lnTo>
                      <a:pt x="40" y="203"/>
                    </a:lnTo>
                    <a:lnTo>
                      <a:pt x="45" y="200"/>
                    </a:lnTo>
                    <a:lnTo>
                      <a:pt x="49" y="196"/>
                    </a:lnTo>
                    <a:lnTo>
                      <a:pt x="52" y="191"/>
                    </a:lnTo>
                    <a:lnTo>
                      <a:pt x="55" y="184"/>
                    </a:lnTo>
                    <a:lnTo>
                      <a:pt x="58" y="178"/>
                    </a:lnTo>
                    <a:lnTo>
                      <a:pt x="60" y="170"/>
                    </a:lnTo>
                    <a:lnTo>
                      <a:pt x="61" y="163"/>
                    </a:lnTo>
                    <a:lnTo>
                      <a:pt x="63" y="146"/>
                    </a:lnTo>
                    <a:lnTo>
                      <a:pt x="64" y="129"/>
                    </a:lnTo>
                    <a:lnTo>
                      <a:pt x="64" y="121"/>
                    </a:lnTo>
                    <a:lnTo>
                      <a:pt x="65" y="114"/>
                    </a:lnTo>
                    <a:lnTo>
                      <a:pt x="65" y="106"/>
                    </a:lnTo>
                    <a:lnTo>
                      <a:pt x="65" y="100"/>
                    </a:lnTo>
                    <a:lnTo>
                      <a:pt x="64" y="80"/>
                    </a:lnTo>
                    <a:lnTo>
                      <a:pt x="62" y="61"/>
                    </a:lnTo>
                    <a:lnTo>
                      <a:pt x="59" y="44"/>
                    </a:lnTo>
                    <a:lnTo>
                      <a:pt x="55" y="29"/>
                    </a:lnTo>
                    <a:lnTo>
                      <a:pt x="53" y="23"/>
                    </a:lnTo>
                    <a:lnTo>
                      <a:pt x="50" y="17"/>
                    </a:lnTo>
                    <a:lnTo>
                      <a:pt x="48" y="12"/>
                    </a:lnTo>
                    <a:lnTo>
                      <a:pt x="45" y="8"/>
                    </a:lnTo>
                    <a:lnTo>
                      <a:pt x="42" y="4"/>
                    </a:lnTo>
                    <a:lnTo>
                      <a:pt x="39" y="2"/>
                    </a:lnTo>
                    <a:lnTo>
                      <a:pt x="36" y="1"/>
                    </a:lnTo>
                    <a:lnTo>
                      <a:pt x="32" y="0"/>
                    </a:lnTo>
                    <a:lnTo>
                      <a:pt x="29" y="1"/>
                    </a:lnTo>
                    <a:lnTo>
                      <a:pt x="26" y="2"/>
                    </a:lnTo>
                    <a:lnTo>
                      <a:pt x="22" y="4"/>
                    </a:lnTo>
                    <a:lnTo>
                      <a:pt x="20" y="8"/>
                    </a:lnTo>
                    <a:lnTo>
                      <a:pt x="17" y="12"/>
                    </a:lnTo>
                    <a:lnTo>
                      <a:pt x="14" y="17"/>
                    </a:lnTo>
                    <a:lnTo>
                      <a:pt x="12" y="23"/>
                    </a:lnTo>
                    <a:lnTo>
                      <a:pt x="9" y="29"/>
                    </a:lnTo>
                    <a:lnTo>
                      <a:pt x="6" y="44"/>
                    </a:lnTo>
                    <a:lnTo>
                      <a:pt x="2" y="61"/>
                    </a:lnTo>
                    <a:lnTo>
                      <a:pt x="1" y="80"/>
                    </a:lnTo>
                    <a:lnTo>
                      <a:pt x="0" y="100"/>
                    </a:lnTo>
                    <a:lnTo>
                      <a:pt x="0" y="114"/>
                    </a:lnTo>
                    <a:lnTo>
                      <a:pt x="2" y="129"/>
                    </a:lnTo>
                    <a:lnTo>
                      <a:pt x="4" y="143"/>
                    </a:lnTo>
                    <a:lnTo>
                      <a:pt x="6" y="157"/>
                    </a:lnTo>
                    <a:lnTo>
                      <a:pt x="10" y="170"/>
                    </a:lnTo>
                    <a:lnTo>
                      <a:pt x="14" y="182"/>
                    </a:lnTo>
                    <a:lnTo>
                      <a:pt x="17" y="187"/>
                    </a:lnTo>
                    <a:lnTo>
                      <a:pt x="20" y="192"/>
                    </a:lnTo>
                    <a:lnTo>
                      <a:pt x="22" y="196"/>
                    </a:lnTo>
                    <a:lnTo>
                      <a:pt x="26" y="200"/>
                    </a:lnTo>
                    <a:lnTo>
                      <a:pt x="36" y="204"/>
                    </a:lnTo>
                    <a:close/>
                  </a:path>
                </a:pathLst>
              </a:custGeom>
              <a:solidFill>
                <a:srgbClr val="FFFF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26" name="Freeform 606"/>
              <p:cNvSpPr>
                <a:spLocks/>
              </p:cNvSpPr>
              <p:nvPr/>
            </p:nvSpPr>
            <p:spPr bwMode="auto">
              <a:xfrm>
                <a:off x="3215" y="2835"/>
                <a:ext cx="151" cy="417"/>
              </a:xfrm>
              <a:custGeom>
                <a:avLst/>
                <a:gdLst>
                  <a:gd name="T0" fmla="*/ 144317591 w 80"/>
                  <a:gd name="T1" fmla="*/ 4650454 h 273"/>
                  <a:gd name="T2" fmla="*/ 150635670 w 80"/>
                  <a:gd name="T3" fmla="*/ 4566889 h 273"/>
                  <a:gd name="T4" fmla="*/ 152188070 w 80"/>
                  <a:gd name="T5" fmla="*/ 4460262 h 273"/>
                  <a:gd name="T6" fmla="*/ 157440936 w 80"/>
                  <a:gd name="T7" fmla="*/ 4330571 h 273"/>
                  <a:gd name="T8" fmla="*/ 159690231 w 80"/>
                  <a:gd name="T9" fmla="*/ 4168765 h 273"/>
                  <a:gd name="T10" fmla="*/ 161793599 w 80"/>
                  <a:gd name="T11" fmla="*/ 4040381 h 273"/>
                  <a:gd name="T12" fmla="*/ 163994091 w 80"/>
                  <a:gd name="T13" fmla="*/ 3870258 h 273"/>
                  <a:gd name="T14" fmla="*/ 166691554 w 80"/>
                  <a:gd name="T15" fmla="*/ 3679672 h 273"/>
                  <a:gd name="T16" fmla="*/ 168069036 w 80"/>
                  <a:gd name="T17" fmla="*/ 3489205 h 273"/>
                  <a:gd name="T18" fmla="*/ 170334398 w 80"/>
                  <a:gd name="T19" fmla="*/ 3102768 h 273"/>
                  <a:gd name="T20" fmla="*/ 174588127 w 80"/>
                  <a:gd name="T21" fmla="*/ 2725808 h 273"/>
                  <a:gd name="T22" fmla="*/ 174588127 w 80"/>
                  <a:gd name="T23" fmla="*/ 2545160 h 273"/>
                  <a:gd name="T24" fmla="*/ 177131086 w 80"/>
                  <a:gd name="T25" fmla="*/ 2395599 h 273"/>
                  <a:gd name="T26" fmla="*/ 177131086 w 80"/>
                  <a:gd name="T27" fmla="*/ 2256145 h 273"/>
                  <a:gd name="T28" fmla="*/ 177131086 w 80"/>
                  <a:gd name="T29" fmla="*/ 2110528 h 273"/>
                  <a:gd name="T30" fmla="*/ 174588127 w 80"/>
                  <a:gd name="T31" fmla="*/ 1673276 h 273"/>
                  <a:gd name="T32" fmla="*/ 170334398 w 80"/>
                  <a:gd name="T33" fmla="*/ 1289290 h 273"/>
                  <a:gd name="T34" fmla="*/ 166691554 w 80"/>
                  <a:gd name="T35" fmla="*/ 1103840 h 273"/>
                  <a:gd name="T36" fmla="*/ 161793599 w 80"/>
                  <a:gd name="T37" fmla="*/ 913400 h 273"/>
                  <a:gd name="T38" fmla="*/ 157440936 w 80"/>
                  <a:gd name="T39" fmla="*/ 764848 h 273"/>
                  <a:gd name="T40" fmla="*/ 150635670 w 80"/>
                  <a:gd name="T41" fmla="*/ 612875 h 273"/>
                  <a:gd name="T42" fmla="*/ 144317591 w 80"/>
                  <a:gd name="T43" fmla="*/ 481074 h 273"/>
                  <a:gd name="T44" fmla="*/ 137316026 w 80"/>
                  <a:gd name="T45" fmla="*/ 360998 h 273"/>
                  <a:gd name="T46" fmla="*/ 130362055 w 80"/>
                  <a:gd name="T47" fmla="*/ 236337 h 273"/>
                  <a:gd name="T48" fmla="*/ 121771276 w 80"/>
                  <a:gd name="T49" fmla="*/ 166169 h 273"/>
                  <a:gd name="T50" fmla="*/ 115020250 w 80"/>
                  <a:gd name="T51" fmla="*/ 84701 h 273"/>
                  <a:gd name="T52" fmla="*/ 104391847 w 80"/>
                  <a:gd name="T53" fmla="*/ 36303 h 273"/>
                  <a:gd name="T54" fmla="*/ 97529081 w 80"/>
                  <a:gd name="T55" fmla="*/ 23767 h 273"/>
                  <a:gd name="T56" fmla="*/ 89043186 w 80"/>
                  <a:gd name="T57" fmla="*/ 0 h 273"/>
                  <a:gd name="T58" fmla="*/ 79807003 w 80"/>
                  <a:gd name="T59" fmla="*/ 23767 h 273"/>
                  <a:gd name="T60" fmla="*/ 69066015 w 80"/>
                  <a:gd name="T61" fmla="*/ 36303 h 273"/>
                  <a:gd name="T62" fmla="*/ 62315849 w 80"/>
                  <a:gd name="T63" fmla="*/ 84701 h 273"/>
                  <a:gd name="T64" fmla="*/ 55306945 w 80"/>
                  <a:gd name="T65" fmla="*/ 166169 h 273"/>
                  <a:gd name="T66" fmla="*/ 47175206 w 80"/>
                  <a:gd name="T67" fmla="*/ 236337 h 273"/>
                  <a:gd name="T68" fmla="*/ 39791369 w 80"/>
                  <a:gd name="T69" fmla="*/ 360998 h 273"/>
                  <a:gd name="T70" fmla="*/ 33015035 w 80"/>
                  <a:gd name="T71" fmla="*/ 481074 h 273"/>
                  <a:gd name="T72" fmla="*/ 24993488 w 80"/>
                  <a:gd name="T73" fmla="*/ 612875 h 273"/>
                  <a:gd name="T74" fmla="*/ 19707554 w 80"/>
                  <a:gd name="T75" fmla="*/ 764848 h 273"/>
                  <a:gd name="T76" fmla="*/ 13241581 w 80"/>
                  <a:gd name="T77" fmla="*/ 913400 h 273"/>
                  <a:gd name="T78" fmla="*/ 10441091 w 80"/>
                  <a:gd name="T79" fmla="*/ 1103840 h 273"/>
                  <a:gd name="T80" fmla="*/ 7015406 w 80"/>
                  <a:gd name="T81" fmla="*/ 1289290 h 273"/>
                  <a:gd name="T82" fmla="*/ 2601141 w 80"/>
                  <a:gd name="T83" fmla="*/ 1673276 h 273"/>
                  <a:gd name="T84" fmla="*/ 0 w 80"/>
                  <a:gd name="T85" fmla="*/ 2110528 h 273"/>
                  <a:gd name="T86" fmla="*/ 0 w 80"/>
                  <a:gd name="T87" fmla="*/ 2256145 h 273"/>
                  <a:gd name="T88" fmla="*/ 0 w 80"/>
                  <a:gd name="T89" fmla="*/ 2395599 h 273"/>
                  <a:gd name="T90" fmla="*/ 2601141 w 80"/>
                  <a:gd name="T91" fmla="*/ 2575448 h 273"/>
                  <a:gd name="T92" fmla="*/ 4909652 w 80"/>
                  <a:gd name="T93" fmla="*/ 2754216 h 273"/>
                  <a:gd name="T94" fmla="*/ 9266968 w 80"/>
                  <a:gd name="T95" fmla="*/ 3128086 h 273"/>
                  <a:gd name="T96" fmla="*/ 15524074 w 80"/>
                  <a:gd name="T97" fmla="*/ 3514271 h 273"/>
                  <a:gd name="T98" fmla="*/ 19707554 w 80"/>
                  <a:gd name="T99" fmla="*/ 3697076 h 273"/>
                  <a:gd name="T100" fmla="*/ 24993488 w 80"/>
                  <a:gd name="T101" fmla="*/ 3887662 h 273"/>
                  <a:gd name="T102" fmla="*/ 26709059 w 80"/>
                  <a:gd name="T103" fmla="*/ 4040381 h 273"/>
                  <a:gd name="T104" fmla="*/ 30319845 w 80"/>
                  <a:gd name="T105" fmla="*/ 4194164 h 273"/>
                  <a:gd name="T106" fmla="*/ 35614862 w 80"/>
                  <a:gd name="T107" fmla="*/ 4350400 h 273"/>
                  <a:gd name="T108" fmla="*/ 39791369 w 80"/>
                  <a:gd name="T109" fmla="*/ 4460262 h 273"/>
                  <a:gd name="T110" fmla="*/ 44823351 w 80"/>
                  <a:gd name="T111" fmla="*/ 4585066 h 273"/>
                  <a:gd name="T112" fmla="*/ 49005053 w 80"/>
                  <a:gd name="T113" fmla="*/ 4650454 h 273"/>
                  <a:gd name="T114" fmla="*/ 144317591 w 80"/>
                  <a:gd name="T115" fmla="*/ 4650454 h 27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0"/>
                  <a:gd name="T175" fmla="*/ 0 h 273"/>
                  <a:gd name="T176" fmla="*/ 80 w 80"/>
                  <a:gd name="T177" fmla="*/ 273 h 27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0" h="273">
                    <a:moveTo>
                      <a:pt x="65" y="273"/>
                    </a:moveTo>
                    <a:lnTo>
                      <a:pt x="68" y="268"/>
                    </a:lnTo>
                    <a:lnTo>
                      <a:pt x="69" y="262"/>
                    </a:lnTo>
                    <a:lnTo>
                      <a:pt x="71" y="254"/>
                    </a:lnTo>
                    <a:lnTo>
                      <a:pt x="72" y="245"/>
                    </a:lnTo>
                    <a:lnTo>
                      <a:pt x="73" y="237"/>
                    </a:lnTo>
                    <a:lnTo>
                      <a:pt x="74" y="227"/>
                    </a:lnTo>
                    <a:lnTo>
                      <a:pt x="75" y="216"/>
                    </a:lnTo>
                    <a:lnTo>
                      <a:pt x="76" y="205"/>
                    </a:lnTo>
                    <a:lnTo>
                      <a:pt x="77" y="182"/>
                    </a:lnTo>
                    <a:lnTo>
                      <a:pt x="79" y="160"/>
                    </a:lnTo>
                    <a:lnTo>
                      <a:pt x="79" y="149"/>
                    </a:lnTo>
                    <a:lnTo>
                      <a:pt x="80" y="141"/>
                    </a:lnTo>
                    <a:lnTo>
                      <a:pt x="80" y="132"/>
                    </a:lnTo>
                    <a:lnTo>
                      <a:pt x="80" y="124"/>
                    </a:lnTo>
                    <a:lnTo>
                      <a:pt x="79" y="98"/>
                    </a:lnTo>
                    <a:lnTo>
                      <a:pt x="77" y="76"/>
                    </a:lnTo>
                    <a:lnTo>
                      <a:pt x="75" y="65"/>
                    </a:lnTo>
                    <a:lnTo>
                      <a:pt x="73" y="54"/>
                    </a:lnTo>
                    <a:lnTo>
                      <a:pt x="71" y="45"/>
                    </a:lnTo>
                    <a:lnTo>
                      <a:pt x="68" y="36"/>
                    </a:lnTo>
                    <a:lnTo>
                      <a:pt x="65" y="28"/>
                    </a:lnTo>
                    <a:lnTo>
                      <a:pt x="62" y="21"/>
                    </a:lnTo>
                    <a:lnTo>
                      <a:pt x="59" y="14"/>
                    </a:lnTo>
                    <a:lnTo>
                      <a:pt x="55" y="10"/>
                    </a:lnTo>
                    <a:lnTo>
                      <a:pt x="52" y="5"/>
                    </a:lnTo>
                    <a:lnTo>
                      <a:pt x="47" y="2"/>
                    </a:lnTo>
                    <a:lnTo>
                      <a:pt x="44" y="1"/>
                    </a:lnTo>
                    <a:lnTo>
                      <a:pt x="40" y="0"/>
                    </a:lnTo>
                    <a:lnTo>
                      <a:pt x="36" y="1"/>
                    </a:lnTo>
                    <a:lnTo>
                      <a:pt x="31" y="2"/>
                    </a:lnTo>
                    <a:lnTo>
                      <a:pt x="28" y="5"/>
                    </a:lnTo>
                    <a:lnTo>
                      <a:pt x="25" y="10"/>
                    </a:lnTo>
                    <a:lnTo>
                      <a:pt x="21" y="14"/>
                    </a:lnTo>
                    <a:lnTo>
                      <a:pt x="18" y="21"/>
                    </a:lnTo>
                    <a:lnTo>
                      <a:pt x="15" y="28"/>
                    </a:lnTo>
                    <a:lnTo>
                      <a:pt x="11" y="36"/>
                    </a:lnTo>
                    <a:lnTo>
                      <a:pt x="9" y="45"/>
                    </a:lnTo>
                    <a:lnTo>
                      <a:pt x="6" y="54"/>
                    </a:lnTo>
                    <a:lnTo>
                      <a:pt x="5" y="65"/>
                    </a:lnTo>
                    <a:lnTo>
                      <a:pt x="3" y="76"/>
                    </a:lnTo>
                    <a:lnTo>
                      <a:pt x="1" y="98"/>
                    </a:lnTo>
                    <a:lnTo>
                      <a:pt x="0" y="124"/>
                    </a:lnTo>
                    <a:lnTo>
                      <a:pt x="0" y="132"/>
                    </a:lnTo>
                    <a:lnTo>
                      <a:pt x="0" y="141"/>
                    </a:lnTo>
                    <a:lnTo>
                      <a:pt x="1" y="151"/>
                    </a:lnTo>
                    <a:lnTo>
                      <a:pt x="2" y="162"/>
                    </a:lnTo>
                    <a:lnTo>
                      <a:pt x="4" y="184"/>
                    </a:lnTo>
                    <a:lnTo>
                      <a:pt x="7" y="206"/>
                    </a:lnTo>
                    <a:lnTo>
                      <a:pt x="9" y="217"/>
                    </a:lnTo>
                    <a:lnTo>
                      <a:pt x="11" y="228"/>
                    </a:lnTo>
                    <a:lnTo>
                      <a:pt x="12" y="237"/>
                    </a:lnTo>
                    <a:lnTo>
                      <a:pt x="14" y="246"/>
                    </a:lnTo>
                    <a:lnTo>
                      <a:pt x="16" y="255"/>
                    </a:lnTo>
                    <a:lnTo>
                      <a:pt x="18" y="262"/>
                    </a:lnTo>
                    <a:lnTo>
                      <a:pt x="20" y="269"/>
                    </a:lnTo>
                    <a:lnTo>
                      <a:pt x="22" y="273"/>
                    </a:lnTo>
                    <a:lnTo>
                      <a:pt x="65" y="273"/>
                    </a:lnTo>
                    <a:close/>
                  </a:path>
                </a:pathLst>
              </a:custGeom>
              <a:noFill/>
              <a:ln w="7938" cap="rnd">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27" name="Freeform 607"/>
              <p:cNvSpPr>
                <a:spLocks/>
              </p:cNvSpPr>
              <p:nvPr/>
            </p:nvSpPr>
            <p:spPr bwMode="auto">
              <a:xfrm>
                <a:off x="3229" y="2883"/>
                <a:ext cx="122" cy="309"/>
              </a:xfrm>
              <a:custGeom>
                <a:avLst/>
                <a:gdLst>
                  <a:gd name="T0" fmla="*/ 70621735 w 65"/>
                  <a:gd name="T1" fmla="*/ 3544155 h 204"/>
                  <a:gd name="T2" fmla="*/ 77955306 w 65"/>
                  <a:gd name="T3" fmla="*/ 3520737 h 204"/>
                  <a:gd name="T4" fmla="*/ 87321298 w 65"/>
                  <a:gd name="T5" fmla="*/ 3477238 h 204"/>
                  <a:gd name="T6" fmla="*/ 95699458 w 65"/>
                  <a:gd name="T7" fmla="*/ 3411091 h 204"/>
                  <a:gd name="T8" fmla="*/ 101604105 w 65"/>
                  <a:gd name="T9" fmla="*/ 3321205 h 204"/>
                  <a:gd name="T10" fmla="*/ 106466745 w 65"/>
                  <a:gd name="T11" fmla="*/ 3195257 h 204"/>
                  <a:gd name="T12" fmla="*/ 113422228 w 65"/>
                  <a:gd name="T13" fmla="*/ 3089761 h 204"/>
                  <a:gd name="T14" fmla="*/ 117132288 w 65"/>
                  <a:gd name="T15" fmla="*/ 2956292 h 204"/>
                  <a:gd name="T16" fmla="*/ 118437845 w 65"/>
                  <a:gd name="T17" fmla="*/ 2831293 h 204"/>
                  <a:gd name="T18" fmla="*/ 122160938 w 65"/>
                  <a:gd name="T19" fmla="*/ 2533043 h 204"/>
                  <a:gd name="T20" fmla="*/ 124248976 w 65"/>
                  <a:gd name="T21" fmla="*/ 2236188 h 204"/>
                  <a:gd name="T22" fmla="*/ 124248976 w 65"/>
                  <a:gd name="T23" fmla="*/ 2102212 h 204"/>
                  <a:gd name="T24" fmla="*/ 126627502 w 65"/>
                  <a:gd name="T25" fmla="*/ 1973832 h 204"/>
                  <a:gd name="T26" fmla="*/ 126627502 w 65"/>
                  <a:gd name="T27" fmla="*/ 1841802 h 204"/>
                  <a:gd name="T28" fmla="*/ 126627502 w 65"/>
                  <a:gd name="T29" fmla="*/ 1740428 h 204"/>
                  <a:gd name="T30" fmla="*/ 124248976 w 65"/>
                  <a:gd name="T31" fmla="*/ 1386827 h 204"/>
                  <a:gd name="T32" fmla="*/ 120430686 w 65"/>
                  <a:gd name="T33" fmla="*/ 1054376 h 204"/>
                  <a:gd name="T34" fmla="*/ 114835055 w 65"/>
                  <a:gd name="T35" fmla="*/ 759655 h 204"/>
                  <a:gd name="T36" fmla="*/ 106466745 w 65"/>
                  <a:gd name="T37" fmla="*/ 496698 h 204"/>
                  <a:gd name="T38" fmla="*/ 102715843 w 65"/>
                  <a:gd name="T39" fmla="*/ 402645 h 204"/>
                  <a:gd name="T40" fmla="*/ 97112044 w 65"/>
                  <a:gd name="T41" fmla="*/ 294728 h 204"/>
                  <a:gd name="T42" fmla="*/ 93375438 w 65"/>
                  <a:gd name="T43" fmla="*/ 209345 h 204"/>
                  <a:gd name="T44" fmla="*/ 87321298 w 65"/>
                  <a:gd name="T45" fmla="*/ 136879 h 204"/>
                  <a:gd name="T46" fmla="*/ 81887353 w 65"/>
                  <a:gd name="T47" fmla="*/ 66705 h 204"/>
                  <a:gd name="T48" fmla="*/ 75652547 w 65"/>
                  <a:gd name="T49" fmla="*/ 38261 h 204"/>
                  <a:gd name="T50" fmla="*/ 70621735 w 65"/>
                  <a:gd name="T51" fmla="*/ 25017 h 204"/>
                  <a:gd name="T52" fmla="*/ 62406567 w 65"/>
                  <a:gd name="T53" fmla="*/ 0 h 204"/>
                  <a:gd name="T54" fmla="*/ 56002989 w 65"/>
                  <a:gd name="T55" fmla="*/ 25017 h 204"/>
                  <a:gd name="T56" fmla="*/ 50987402 w 65"/>
                  <a:gd name="T57" fmla="*/ 38261 h 204"/>
                  <a:gd name="T58" fmla="*/ 42691346 w 65"/>
                  <a:gd name="T59" fmla="*/ 66705 h 204"/>
                  <a:gd name="T60" fmla="*/ 39191772 w 65"/>
                  <a:gd name="T61" fmla="*/ 136879 h 204"/>
                  <a:gd name="T62" fmla="*/ 33249406 w 65"/>
                  <a:gd name="T63" fmla="*/ 209345 h 204"/>
                  <a:gd name="T64" fmla="*/ 27165423 w 65"/>
                  <a:gd name="T65" fmla="*/ 294728 h 204"/>
                  <a:gd name="T66" fmla="*/ 23810748 w 65"/>
                  <a:gd name="T67" fmla="*/ 402645 h 204"/>
                  <a:gd name="T68" fmla="*/ 17714835 w 65"/>
                  <a:gd name="T69" fmla="*/ 496698 h 204"/>
                  <a:gd name="T70" fmla="*/ 11441534 w 65"/>
                  <a:gd name="T71" fmla="*/ 759655 h 204"/>
                  <a:gd name="T72" fmla="*/ 4409662 w 65"/>
                  <a:gd name="T73" fmla="*/ 1054376 h 204"/>
                  <a:gd name="T74" fmla="*/ 2349410 w 65"/>
                  <a:gd name="T75" fmla="*/ 1386827 h 204"/>
                  <a:gd name="T76" fmla="*/ 0 w 65"/>
                  <a:gd name="T77" fmla="*/ 1740428 h 204"/>
                  <a:gd name="T78" fmla="*/ 0 w 65"/>
                  <a:gd name="T79" fmla="*/ 1973832 h 204"/>
                  <a:gd name="T80" fmla="*/ 4409662 w 65"/>
                  <a:gd name="T81" fmla="*/ 2236188 h 204"/>
                  <a:gd name="T82" fmla="*/ 8276592 w 65"/>
                  <a:gd name="T83" fmla="*/ 2486933 h 204"/>
                  <a:gd name="T84" fmla="*/ 11441534 w 65"/>
                  <a:gd name="T85" fmla="*/ 2724909 h 204"/>
                  <a:gd name="T86" fmla="*/ 20046828 w 65"/>
                  <a:gd name="T87" fmla="*/ 2956292 h 204"/>
                  <a:gd name="T88" fmla="*/ 27165423 w 65"/>
                  <a:gd name="T89" fmla="*/ 3156294 h 204"/>
                  <a:gd name="T90" fmla="*/ 33249406 w 65"/>
                  <a:gd name="T91" fmla="*/ 3243928 h 204"/>
                  <a:gd name="T92" fmla="*/ 39191772 w 65"/>
                  <a:gd name="T93" fmla="*/ 3340809 h 204"/>
                  <a:gd name="T94" fmla="*/ 42691346 w 65"/>
                  <a:gd name="T95" fmla="*/ 3411091 h 204"/>
                  <a:gd name="T96" fmla="*/ 50987402 w 65"/>
                  <a:gd name="T97" fmla="*/ 3477238 h 204"/>
                  <a:gd name="T98" fmla="*/ 70621735 w 65"/>
                  <a:gd name="T99" fmla="*/ 3544155 h 20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5"/>
                  <a:gd name="T151" fmla="*/ 0 h 204"/>
                  <a:gd name="T152" fmla="*/ 65 w 65"/>
                  <a:gd name="T153" fmla="*/ 204 h 20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5" h="204">
                    <a:moveTo>
                      <a:pt x="36" y="204"/>
                    </a:moveTo>
                    <a:lnTo>
                      <a:pt x="40" y="203"/>
                    </a:lnTo>
                    <a:lnTo>
                      <a:pt x="45" y="200"/>
                    </a:lnTo>
                    <a:lnTo>
                      <a:pt x="49" y="196"/>
                    </a:lnTo>
                    <a:lnTo>
                      <a:pt x="52" y="191"/>
                    </a:lnTo>
                    <a:lnTo>
                      <a:pt x="55" y="184"/>
                    </a:lnTo>
                    <a:lnTo>
                      <a:pt x="58" y="178"/>
                    </a:lnTo>
                    <a:lnTo>
                      <a:pt x="60" y="170"/>
                    </a:lnTo>
                    <a:lnTo>
                      <a:pt x="61" y="163"/>
                    </a:lnTo>
                    <a:lnTo>
                      <a:pt x="63" y="146"/>
                    </a:lnTo>
                    <a:lnTo>
                      <a:pt x="64" y="129"/>
                    </a:lnTo>
                    <a:lnTo>
                      <a:pt x="64" y="121"/>
                    </a:lnTo>
                    <a:lnTo>
                      <a:pt x="65" y="114"/>
                    </a:lnTo>
                    <a:lnTo>
                      <a:pt x="65" y="106"/>
                    </a:lnTo>
                    <a:lnTo>
                      <a:pt x="65" y="100"/>
                    </a:lnTo>
                    <a:lnTo>
                      <a:pt x="64" y="80"/>
                    </a:lnTo>
                    <a:lnTo>
                      <a:pt x="62" y="61"/>
                    </a:lnTo>
                    <a:lnTo>
                      <a:pt x="59" y="44"/>
                    </a:lnTo>
                    <a:lnTo>
                      <a:pt x="55" y="29"/>
                    </a:lnTo>
                    <a:lnTo>
                      <a:pt x="53" y="23"/>
                    </a:lnTo>
                    <a:lnTo>
                      <a:pt x="50" y="17"/>
                    </a:lnTo>
                    <a:lnTo>
                      <a:pt x="48" y="12"/>
                    </a:lnTo>
                    <a:lnTo>
                      <a:pt x="45" y="8"/>
                    </a:lnTo>
                    <a:lnTo>
                      <a:pt x="42" y="4"/>
                    </a:lnTo>
                    <a:lnTo>
                      <a:pt x="39" y="2"/>
                    </a:lnTo>
                    <a:lnTo>
                      <a:pt x="36" y="1"/>
                    </a:lnTo>
                    <a:lnTo>
                      <a:pt x="32" y="0"/>
                    </a:lnTo>
                    <a:lnTo>
                      <a:pt x="29" y="1"/>
                    </a:lnTo>
                    <a:lnTo>
                      <a:pt x="26" y="2"/>
                    </a:lnTo>
                    <a:lnTo>
                      <a:pt x="22" y="4"/>
                    </a:lnTo>
                    <a:lnTo>
                      <a:pt x="20" y="8"/>
                    </a:lnTo>
                    <a:lnTo>
                      <a:pt x="17" y="12"/>
                    </a:lnTo>
                    <a:lnTo>
                      <a:pt x="14" y="17"/>
                    </a:lnTo>
                    <a:lnTo>
                      <a:pt x="12" y="23"/>
                    </a:lnTo>
                    <a:lnTo>
                      <a:pt x="9" y="29"/>
                    </a:lnTo>
                    <a:lnTo>
                      <a:pt x="6" y="44"/>
                    </a:lnTo>
                    <a:lnTo>
                      <a:pt x="2" y="61"/>
                    </a:lnTo>
                    <a:lnTo>
                      <a:pt x="1" y="80"/>
                    </a:lnTo>
                    <a:lnTo>
                      <a:pt x="0" y="100"/>
                    </a:lnTo>
                    <a:lnTo>
                      <a:pt x="0" y="114"/>
                    </a:lnTo>
                    <a:lnTo>
                      <a:pt x="2" y="129"/>
                    </a:lnTo>
                    <a:lnTo>
                      <a:pt x="4" y="143"/>
                    </a:lnTo>
                    <a:lnTo>
                      <a:pt x="6" y="157"/>
                    </a:lnTo>
                    <a:lnTo>
                      <a:pt x="10" y="170"/>
                    </a:lnTo>
                    <a:lnTo>
                      <a:pt x="14" y="182"/>
                    </a:lnTo>
                    <a:lnTo>
                      <a:pt x="17" y="187"/>
                    </a:lnTo>
                    <a:lnTo>
                      <a:pt x="20" y="192"/>
                    </a:lnTo>
                    <a:lnTo>
                      <a:pt x="22" y="196"/>
                    </a:lnTo>
                    <a:lnTo>
                      <a:pt x="26" y="200"/>
                    </a:lnTo>
                    <a:lnTo>
                      <a:pt x="36" y="204"/>
                    </a:lnTo>
                    <a:close/>
                  </a:path>
                </a:pathLst>
              </a:custGeom>
              <a:noFill/>
              <a:ln w="7938" cap="rnd">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28" name="Freeform 608"/>
              <p:cNvSpPr>
                <a:spLocks/>
              </p:cNvSpPr>
              <p:nvPr/>
            </p:nvSpPr>
            <p:spPr bwMode="auto">
              <a:xfrm>
                <a:off x="3258" y="2970"/>
                <a:ext cx="72" cy="177"/>
              </a:xfrm>
              <a:custGeom>
                <a:avLst/>
                <a:gdLst>
                  <a:gd name="T0" fmla="*/ 45739217 w 38"/>
                  <a:gd name="T1" fmla="*/ 1929550 h 116"/>
                  <a:gd name="T2" fmla="*/ 55790534 w 38"/>
                  <a:gd name="T3" fmla="*/ 1906508 h 116"/>
                  <a:gd name="T4" fmla="*/ 65445791 w 38"/>
                  <a:gd name="T5" fmla="*/ 1861726 h 116"/>
                  <a:gd name="T6" fmla="*/ 70061429 w 38"/>
                  <a:gd name="T7" fmla="*/ 1778634 h 116"/>
                  <a:gd name="T8" fmla="*/ 78239413 w 38"/>
                  <a:gd name="T9" fmla="*/ 1698106 h 116"/>
                  <a:gd name="T10" fmla="*/ 84274314 w 38"/>
                  <a:gd name="T11" fmla="*/ 1576077 h 116"/>
                  <a:gd name="T12" fmla="*/ 86663804 w 38"/>
                  <a:gd name="T13" fmla="*/ 1452729 h 116"/>
                  <a:gd name="T14" fmla="*/ 91799478 w 38"/>
                  <a:gd name="T15" fmla="*/ 1300326 h 116"/>
                  <a:gd name="T16" fmla="*/ 91799478 w 38"/>
                  <a:gd name="T17" fmla="*/ 1138270 h 116"/>
                  <a:gd name="T18" fmla="*/ 91799478 w 38"/>
                  <a:gd name="T19" fmla="*/ 973912 h 116"/>
                  <a:gd name="T20" fmla="*/ 89559567 w 38"/>
                  <a:gd name="T21" fmla="*/ 786567 h 116"/>
                  <a:gd name="T22" fmla="*/ 86663804 w 38"/>
                  <a:gd name="T23" fmla="*/ 599484 h 116"/>
                  <a:gd name="T24" fmla="*/ 81390556 w 38"/>
                  <a:gd name="T25" fmla="*/ 435950 h 116"/>
                  <a:gd name="T26" fmla="*/ 78239413 w 38"/>
                  <a:gd name="T27" fmla="*/ 260820 h 116"/>
                  <a:gd name="T28" fmla="*/ 67188281 w 38"/>
                  <a:gd name="T29" fmla="*/ 150654 h 116"/>
                  <a:gd name="T30" fmla="*/ 62517332 w 38"/>
                  <a:gd name="T31" fmla="*/ 82630 h 116"/>
                  <a:gd name="T32" fmla="*/ 57259970 w 38"/>
                  <a:gd name="T33" fmla="*/ 64707 h 116"/>
                  <a:gd name="T34" fmla="*/ 51247685 w 38"/>
                  <a:gd name="T35" fmla="*/ 35490 h 116"/>
                  <a:gd name="T36" fmla="*/ 42956107 w 38"/>
                  <a:gd name="T37" fmla="*/ 0 h 116"/>
                  <a:gd name="T38" fmla="*/ 38429962 w 38"/>
                  <a:gd name="T39" fmla="*/ 0 h 116"/>
                  <a:gd name="T40" fmla="*/ 35460501 w 38"/>
                  <a:gd name="T41" fmla="*/ 23259 h 116"/>
                  <a:gd name="T42" fmla="*/ 31671749 w 38"/>
                  <a:gd name="T43" fmla="*/ 54153 h 116"/>
                  <a:gd name="T44" fmla="*/ 27047395 w 38"/>
                  <a:gd name="T45" fmla="*/ 82630 h 116"/>
                  <a:gd name="T46" fmla="*/ 18715256 w 38"/>
                  <a:gd name="T47" fmla="*/ 192384 h 116"/>
                  <a:gd name="T48" fmla="*/ 11502151 w 38"/>
                  <a:gd name="T49" fmla="*/ 350761 h 116"/>
                  <a:gd name="T50" fmla="*/ 5213126 w 38"/>
                  <a:gd name="T51" fmla="*/ 535213 h 116"/>
                  <a:gd name="T52" fmla="*/ 2751372 w 38"/>
                  <a:gd name="T53" fmla="*/ 722029 h 116"/>
                  <a:gd name="T54" fmla="*/ 0 w 38"/>
                  <a:gd name="T55" fmla="*/ 914730 h 116"/>
                  <a:gd name="T56" fmla="*/ 2751372 w 38"/>
                  <a:gd name="T57" fmla="*/ 1138270 h 116"/>
                  <a:gd name="T58" fmla="*/ 5213126 w 38"/>
                  <a:gd name="T59" fmla="*/ 1300326 h 116"/>
                  <a:gd name="T60" fmla="*/ 9877498 w 38"/>
                  <a:gd name="T61" fmla="*/ 1452729 h 116"/>
                  <a:gd name="T62" fmla="*/ 11502151 w 38"/>
                  <a:gd name="T63" fmla="*/ 1576077 h 116"/>
                  <a:gd name="T64" fmla="*/ 16715642 w 38"/>
                  <a:gd name="T65" fmla="*/ 1698106 h 116"/>
                  <a:gd name="T66" fmla="*/ 24140143 w 38"/>
                  <a:gd name="T67" fmla="*/ 1778634 h 116"/>
                  <a:gd name="T68" fmla="*/ 31671749 w 38"/>
                  <a:gd name="T69" fmla="*/ 1861726 h 116"/>
                  <a:gd name="T70" fmla="*/ 35460501 w 38"/>
                  <a:gd name="T71" fmla="*/ 1906508 h 116"/>
                  <a:gd name="T72" fmla="*/ 45739217 w 38"/>
                  <a:gd name="T73" fmla="*/ 1929550 h 11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
                  <a:gd name="T112" fmla="*/ 0 h 116"/>
                  <a:gd name="T113" fmla="*/ 38 w 38"/>
                  <a:gd name="T114" fmla="*/ 116 h 11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 h="116">
                    <a:moveTo>
                      <a:pt x="19" y="116"/>
                    </a:moveTo>
                    <a:lnTo>
                      <a:pt x="23" y="115"/>
                    </a:lnTo>
                    <a:lnTo>
                      <a:pt x="27" y="112"/>
                    </a:lnTo>
                    <a:lnTo>
                      <a:pt x="29" y="107"/>
                    </a:lnTo>
                    <a:lnTo>
                      <a:pt x="32" y="102"/>
                    </a:lnTo>
                    <a:lnTo>
                      <a:pt x="35" y="95"/>
                    </a:lnTo>
                    <a:lnTo>
                      <a:pt x="36" y="87"/>
                    </a:lnTo>
                    <a:lnTo>
                      <a:pt x="38" y="78"/>
                    </a:lnTo>
                    <a:lnTo>
                      <a:pt x="38" y="68"/>
                    </a:lnTo>
                    <a:lnTo>
                      <a:pt x="38" y="58"/>
                    </a:lnTo>
                    <a:lnTo>
                      <a:pt x="37" y="47"/>
                    </a:lnTo>
                    <a:lnTo>
                      <a:pt x="36" y="36"/>
                    </a:lnTo>
                    <a:lnTo>
                      <a:pt x="34" y="26"/>
                    </a:lnTo>
                    <a:lnTo>
                      <a:pt x="32" y="16"/>
                    </a:lnTo>
                    <a:lnTo>
                      <a:pt x="28" y="9"/>
                    </a:lnTo>
                    <a:lnTo>
                      <a:pt x="26" y="5"/>
                    </a:lnTo>
                    <a:lnTo>
                      <a:pt x="24" y="4"/>
                    </a:lnTo>
                    <a:lnTo>
                      <a:pt x="21" y="2"/>
                    </a:lnTo>
                    <a:lnTo>
                      <a:pt x="18" y="0"/>
                    </a:lnTo>
                    <a:lnTo>
                      <a:pt x="16" y="0"/>
                    </a:lnTo>
                    <a:lnTo>
                      <a:pt x="15" y="1"/>
                    </a:lnTo>
                    <a:lnTo>
                      <a:pt x="13" y="3"/>
                    </a:lnTo>
                    <a:lnTo>
                      <a:pt x="11" y="5"/>
                    </a:lnTo>
                    <a:lnTo>
                      <a:pt x="8" y="12"/>
                    </a:lnTo>
                    <a:lnTo>
                      <a:pt x="5" y="21"/>
                    </a:lnTo>
                    <a:lnTo>
                      <a:pt x="2" y="32"/>
                    </a:lnTo>
                    <a:lnTo>
                      <a:pt x="1" y="43"/>
                    </a:lnTo>
                    <a:lnTo>
                      <a:pt x="0" y="55"/>
                    </a:lnTo>
                    <a:lnTo>
                      <a:pt x="1" y="68"/>
                    </a:lnTo>
                    <a:lnTo>
                      <a:pt x="2" y="78"/>
                    </a:lnTo>
                    <a:lnTo>
                      <a:pt x="4" y="87"/>
                    </a:lnTo>
                    <a:lnTo>
                      <a:pt x="5" y="95"/>
                    </a:lnTo>
                    <a:lnTo>
                      <a:pt x="7" y="102"/>
                    </a:lnTo>
                    <a:lnTo>
                      <a:pt x="10" y="107"/>
                    </a:lnTo>
                    <a:lnTo>
                      <a:pt x="13" y="112"/>
                    </a:lnTo>
                    <a:lnTo>
                      <a:pt x="15" y="115"/>
                    </a:lnTo>
                    <a:lnTo>
                      <a:pt x="19" y="116"/>
                    </a:lnTo>
                    <a:close/>
                  </a:path>
                </a:pathLst>
              </a:custGeom>
              <a:solidFill>
                <a:srgbClr val="FF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29" name="Freeform 609"/>
              <p:cNvSpPr>
                <a:spLocks/>
              </p:cNvSpPr>
              <p:nvPr/>
            </p:nvSpPr>
            <p:spPr bwMode="auto">
              <a:xfrm>
                <a:off x="3195" y="3185"/>
                <a:ext cx="54" cy="67"/>
              </a:xfrm>
              <a:custGeom>
                <a:avLst/>
                <a:gdLst>
                  <a:gd name="T0" fmla="*/ 0 w 29"/>
                  <a:gd name="T1" fmla="*/ 695684 h 44"/>
                  <a:gd name="T2" fmla="*/ 47229788 w 29"/>
                  <a:gd name="T3" fmla="*/ 274925 h 44"/>
                  <a:gd name="T4" fmla="*/ 41150447 w 29"/>
                  <a:gd name="T5" fmla="*/ 248900 h 44"/>
                  <a:gd name="T6" fmla="*/ 35643521 w 29"/>
                  <a:gd name="T7" fmla="*/ 238215 h 44"/>
                  <a:gd name="T8" fmla="*/ 32086374 w 29"/>
                  <a:gd name="T9" fmla="*/ 207475 h 44"/>
                  <a:gd name="T10" fmla="*/ 29413703 w 29"/>
                  <a:gd name="T11" fmla="*/ 180548 h 44"/>
                  <a:gd name="T12" fmla="*/ 19141893 w 29"/>
                  <a:gd name="T13" fmla="*/ 354934 h 44"/>
                  <a:gd name="T14" fmla="*/ 29413703 w 29"/>
                  <a:gd name="T15" fmla="*/ 180548 h 44"/>
                  <a:gd name="T16" fmla="*/ 26130340 w 29"/>
                  <a:gd name="T17" fmla="*/ 145431 h 44"/>
                  <a:gd name="T18" fmla="*/ 22369781 w 29"/>
                  <a:gd name="T19" fmla="*/ 119840 h 44"/>
                  <a:gd name="T20" fmla="*/ 19141893 w 29"/>
                  <a:gd name="T21" fmla="*/ 78701 h 44"/>
                  <a:gd name="T22" fmla="*/ 17231574 w 29"/>
                  <a:gd name="T23" fmla="*/ 0 h 44"/>
                  <a:gd name="T24" fmla="*/ 0 w 29"/>
                  <a:gd name="T25" fmla="*/ 695684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44"/>
                  <a:gd name="T41" fmla="*/ 29 w 29"/>
                  <a:gd name="T42" fmla="*/ 44 h 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44">
                    <a:moveTo>
                      <a:pt x="0" y="44"/>
                    </a:moveTo>
                    <a:lnTo>
                      <a:pt x="29" y="17"/>
                    </a:lnTo>
                    <a:lnTo>
                      <a:pt x="25" y="16"/>
                    </a:lnTo>
                    <a:lnTo>
                      <a:pt x="22" y="15"/>
                    </a:lnTo>
                    <a:lnTo>
                      <a:pt x="20" y="13"/>
                    </a:lnTo>
                    <a:lnTo>
                      <a:pt x="18" y="11"/>
                    </a:lnTo>
                    <a:lnTo>
                      <a:pt x="12" y="22"/>
                    </a:lnTo>
                    <a:lnTo>
                      <a:pt x="18" y="11"/>
                    </a:lnTo>
                    <a:lnTo>
                      <a:pt x="16" y="9"/>
                    </a:lnTo>
                    <a:lnTo>
                      <a:pt x="14" y="8"/>
                    </a:lnTo>
                    <a:lnTo>
                      <a:pt x="12" y="5"/>
                    </a:lnTo>
                    <a:lnTo>
                      <a:pt x="11" y="0"/>
                    </a:lnTo>
                    <a:lnTo>
                      <a:pt x="0" y="44"/>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30" name="Freeform 610"/>
              <p:cNvSpPr>
                <a:spLocks/>
              </p:cNvSpPr>
              <p:nvPr/>
            </p:nvSpPr>
            <p:spPr bwMode="auto">
              <a:xfrm>
                <a:off x="3258" y="2970"/>
                <a:ext cx="72" cy="177"/>
              </a:xfrm>
              <a:custGeom>
                <a:avLst/>
                <a:gdLst>
                  <a:gd name="T0" fmla="*/ 45739217 w 38"/>
                  <a:gd name="T1" fmla="*/ 1929550 h 116"/>
                  <a:gd name="T2" fmla="*/ 55790534 w 38"/>
                  <a:gd name="T3" fmla="*/ 1906508 h 116"/>
                  <a:gd name="T4" fmla="*/ 65445791 w 38"/>
                  <a:gd name="T5" fmla="*/ 1861726 h 116"/>
                  <a:gd name="T6" fmla="*/ 70061429 w 38"/>
                  <a:gd name="T7" fmla="*/ 1778634 h 116"/>
                  <a:gd name="T8" fmla="*/ 78239413 w 38"/>
                  <a:gd name="T9" fmla="*/ 1698106 h 116"/>
                  <a:gd name="T10" fmla="*/ 84274314 w 38"/>
                  <a:gd name="T11" fmla="*/ 1576077 h 116"/>
                  <a:gd name="T12" fmla="*/ 86663804 w 38"/>
                  <a:gd name="T13" fmla="*/ 1452729 h 116"/>
                  <a:gd name="T14" fmla="*/ 91799478 w 38"/>
                  <a:gd name="T15" fmla="*/ 1300326 h 116"/>
                  <a:gd name="T16" fmla="*/ 91799478 w 38"/>
                  <a:gd name="T17" fmla="*/ 1138270 h 116"/>
                  <a:gd name="T18" fmla="*/ 91799478 w 38"/>
                  <a:gd name="T19" fmla="*/ 973912 h 116"/>
                  <a:gd name="T20" fmla="*/ 89559567 w 38"/>
                  <a:gd name="T21" fmla="*/ 786567 h 116"/>
                  <a:gd name="T22" fmla="*/ 86663804 w 38"/>
                  <a:gd name="T23" fmla="*/ 599484 h 116"/>
                  <a:gd name="T24" fmla="*/ 81390556 w 38"/>
                  <a:gd name="T25" fmla="*/ 435950 h 116"/>
                  <a:gd name="T26" fmla="*/ 78239413 w 38"/>
                  <a:gd name="T27" fmla="*/ 260820 h 116"/>
                  <a:gd name="T28" fmla="*/ 67188281 w 38"/>
                  <a:gd name="T29" fmla="*/ 150654 h 116"/>
                  <a:gd name="T30" fmla="*/ 62517332 w 38"/>
                  <a:gd name="T31" fmla="*/ 82630 h 116"/>
                  <a:gd name="T32" fmla="*/ 57259970 w 38"/>
                  <a:gd name="T33" fmla="*/ 64707 h 116"/>
                  <a:gd name="T34" fmla="*/ 51247685 w 38"/>
                  <a:gd name="T35" fmla="*/ 35490 h 116"/>
                  <a:gd name="T36" fmla="*/ 42956107 w 38"/>
                  <a:gd name="T37" fmla="*/ 0 h 116"/>
                  <a:gd name="T38" fmla="*/ 38429962 w 38"/>
                  <a:gd name="T39" fmla="*/ 0 h 116"/>
                  <a:gd name="T40" fmla="*/ 35460501 w 38"/>
                  <a:gd name="T41" fmla="*/ 23259 h 116"/>
                  <a:gd name="T42" fmla="*/ 31671749 w 38"/>
                  <a:gd name="T43" fmla="*/ 54153 h 116"/>
                  <a:gd name="T44" fmla="*/ 27047395 w 38"/>
                  <a:gd name="T45" fmla="*/ 82630 h 116"/>
                  <a:gd name="T46" fmla="*/ 18715256 w 38"/>
                  <a:gd name="T47" fmla="*/ 192384 h 116"/>
                  <a:gd name="T48" fmla="*/ 11502151 w 38"/>
                  <a:gd name="T49" fmla="*/ 350761 h 116"/>
                  <a:gd name="T50" fmla="*/ 5213126 w 38"/>
                  <a:gd name="T51" fmla="*/ 535213 h 116"/>
                  <a:gd name="T52" fmla="*/ 2751372 w 38"/>
                  <a:gd name="T53" fmla="*/ 722029 h 116"/>
                  <a:gd name="T54" fmla="*/ 0 w 38"/>
                  <a:gd name="T55" fmla="*/ 914730 h 116"/>
                  <a:gd name="T56" fmla="*/ 2751372 w 38"/>
                  <a:gd name="T57" fmla="*/ 1138270 h 116"/>
                  <a:gd name="T58" fmla="*/ 5213126 w 38"/>
                  <a:gd name="T59" fmla="*/ 1300326 h 116"/>
                  <a:gd name="T60" fmla="*/ 9877498 w 38"/>
                  <a:gd name="T61" fmla="*/ 1452729 h 116"/>
                  <a:gd name="T62" fmla="*/ 11502151 w 38"/>
                  <a:gd name="T63" fmla="*/ 1576077 h 116"/>
                  <a:gd name="T64" fmla="*/ 16715642 w 38"/>
                  <a:gd name="T65" fmla="*/ 1698106 h 116"/>
                  <a:gd name="T66" fmla="*/ 24140143 w 38"/>
                  <a:gd name="T67" fmla="*/ 1778634 h 116"/>
                  <a:gd name="T68" fmla="*/ 31671749 w 38"/>
                  <a:gd name="T69" fmla="*/ 1861726 h 116"/>
                  <a:gd name="T70" fmla="*/ 35460501 w 38"/>
                  <a:gd name="T71" fmla="*/ 1906508 h 116"/>
                  <a:gd name="T72" fmla="*/ 45739217 w 38"/>
                  <a:gd name="T73" fmla="*/ 1929550 h 11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
                  <a:gd name="T112" fmla="*/ 0 h 116"/>
                  <a:gd name="T113" fmla="*/ 38 w 38"/>
                  <a:gd name="T114" fmla="*/ 116 h 11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 h="116">
                    <a:moveTo>
                      <a:pt x="19" y="116"/>
                    </a:moveTo>
                    <a:lnTo>
                      <a:pt x="23" y="115"/>
                    </a:lnTo>
                    <a:lnTo>
                      <a:pt x="27" y="112"/>
                    </a:lnTo>
                    <a:lnTo>
                      <a:pt x="29" y="107"/>
                    </a:lnTo>
                    <a:lnTo>
                      <a:pt x="32" y="102"/>
                    </a:lnTo>
                    <a:lnTo>
                      <a:pt x="35" y="95"/>
                    </a:lnTo>
                    <a:lnTo>
                      <a:pt x="36" y="87"/>
                    </a:lnTo>
                    <a:lnTo>
                      <a:pt x="38" y="78"/>
                    </a:lnTo>
                    <a:lnTo>
                      <a:pt x="38" y="68"/>
                    </a:lnTo>
                    <a:lnTo>
                      <a:pt x="38" y="58"/>
                    </a:lnTo>
                    <a:lnTo>
                      <a:pt x="37" y="47"/>
                    </a:lnTo>
                    <a:lnTo>
                      <a:pt x="36" y="36"/>
                    </a:lnTo>
                    <a:lnTo>
                      <a:pt x="34" y="26"/>
                    </a:lnTo>
                    <a:lnTo>
                      <a:pt x="32" y="16"/>
                    </a:lnTo>
                    <a:lnTo>
                      <a:pt x="28" y="9"/>
                    </a:lnTo>
                    <a:lnTo>
                      <a:pt x="26" y="5"/>
                    </a:lnTo>
                    <a:lnTo>
                      <a:pt x="24" y="4"/>
                    </a:lnTo>
                    <a:lnTo>
                      <a:pt x="21" y="2"/>
                    </a:lnTo>
                    <a:lnTo>
                      <a:pt x="18" y="0"/>
                    </a:lnTo>
                    <a:lnTo>
                      <a:pt x="16" y="0"/>
                    </a:lnTo>
                    <a:lnTo>
                      <a:pt x="15" y="1"/>
                    </a:lnTo>
                    <a:lnTo>
                      <a:pt x="13" y="3"/>
                    </a:lnTo>
                    <a:lnTo>
                      <a:pt x="11" y="5"/>
                    </a:lnTo>
                    <a:lnTo>
                      <a:pt x="8" y="12"/>
                    </a:lnTo>
                    <a:lnTo>
                      <a:pt x="5" y="21"/>
                    </a:lnTo>
                    <a:lnTo>
                      <a:pt x="2" y="32"/>
                    </a:lnTo>
                    <a:lnTo>
                      <a:pt x="1" y="43"/>
                    </a:lnTo>
                    <a:lnTo>
                      <a:pt x="0" y="55"/>
                    </a:lnTo>
                    <a:lnTo>
                      <a:pt x="1" y="68"/>
                    </a:lnTo>
                    <a:lnTo>
                      <a:pt x="2" y="78"/>
                    </a:lnTo>
                    <a:lnTo>
                      <a:pt x="4" y="87"/>
                    </a:lnTo>
                    <a:lnTo>
                      <a:pt x="5" y="95"/>
                    </a:lnTo>
                    <a:lnTo>
                      <a:pt x="7" y="102"/>
                    </a:lnTo>
                    <a:lnTo>
                      <a:pt x="10" y="107"/>
                    </a:lnTo>
                    <a:lnTo>
                      <a:pt x="13" y="112"/>
                    </a:lnTo>
                    <a:lnTo>
                      <a:pt x="15" y="115"/>
                    </a:lnTo>
                    <a:lnTo>
                      <a:pt x="19" y="116"/>
                    </a:lnTo>
                    <a:close/>
                  </a:path>
                </a:pathLst>
              </a:custGeom>
              <a:noFill/>
              <a:ln w="7938" cap="rnd">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31" name="Line 611"/>
              <p:cNvSpPr>
                <a:spLocks noChangeShapeType="1"/>
              </p:cNvSpPr>
              <p:nvPr/>
            </p:nvSpPr>
            <p:spPr bwMode="auto">
              <a:xfrm flipV="1">
                <a:off x="3214" y="3153"/>
                <a:ext cx="47" cy="74"/>
              </a:xfrm>
              <a:prstGeom prst="line">
                <a:avLst/>
              </a:pr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32" name="Freeform 612"/>
              <p:cNvSpPr>
                <a:spLocks/>
              </p:cNvSpPr>
              <p:nvPr/>
            </p:nvSpPr>
            <p:spPr bwMode="auto">
              <a:xfrm>
                <a:off x="3334" y="3184"/>
                <a:ext cx="51" cy="66"/>
              </a:xfrm>
              <a:custGeom>
                <a:avLst/>
                <a:gdLst>
                  <a:gd name="T0" fmla="*/ 60502620 w 27"/>
                  <a:gd name="T1" fmla="*/ 816052 h 43"/>
                  <a:gd name="T2" fmla="*/ 0 w 27"/>
                  <a:gd name="T3" fmla="*/ 305228 h 43"/>
                  <a:gd name="T4" fmla="*/ 9371693 w 27"/>
                  <a:gd name="T5" fmla="*/ 305228 h 43"/>
                  <a:gd name="T6" fmla="*/ 15722952 w 27"/>
                  <a:gd name="T7" fmla="*/ 257655 h 43"/>
                  <a:gd name="T8" fmla="*/ 19937889 w 27"/>
                  <a:gd name="T9" fmla="*/ 255299 h 43"/>
                  <a:gd name="T10" fmla="*/ 25495286 w 27"/>
                  <a:gd name="T11" fmla="*/ 225679 h 43"/>
                  <a:gd name="T12" fmla="*/ 36050855 w 27"/>
                  <a:gd name="T13" fmla="*/ 422256 h 43"/>
                  <a:gd name="T14" fmla="*/ 25495286 w 27"/>
                  <a:gd name="T15" fmla="*/ 225679 h 43"/>
                  <a:gd name="T16" fmla="*/ 27069334 w 27"/>
                  <a:gd name="T17" fmla="*/ 184935 h 43"/>
                  <a:gd name="T18" fmla="*/ 31089221 w 27"/>
                  <a:gd name="T19" fmla="*/ 147033 h 43"/>
                  <a:gd name="T20" fmla="*/ 36050855 w 27"/>
                  <a:gd name="T21" fmla="*/ 95794 h 43"/>
                  <a:gd name="T22" fmla="*/ 40570859 w 27"/>
                  <a:gd name="T23" fmla="*/ 0 h 43"/>
                  <a:gd name="T24" fmla="*/ 60502620 w 27"/>
                  <a:gd name="T25" fmla="*/ 816052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43"/>
                  <a:gd name="T41" fmla="*/ 27 w 27"/>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43">
                    <a:moveTo>
                      <a:pt x="27" y="43"/>
                    </a:moveTo>
                    <a:lnTo>
                      <a:pt x="0" y="16"/>
                    </a:lnTo>
                    <a:lnTo>
                      <a:pt x="4" y="16"/>
                    </a:lnTo>
                    <a:lnTo>
                      <a:pt x="7" y="14"/>
                    </a:lnTo>
                    <a:lnTo>
                      <a:pt x="9" y="13"/>
                    </a:lnTo>
                    <a:lnTo>
                      <a:pt x="11" y="12"/>
                    </a:lnTo>
                    <a:lnTo>
                      <a:pt x="16" y="22"/>
                    </a:lnTo>
                    <a:lnTo>
                      <a:pt x="11" y="12"/>
                    </a:lnTo>
                    <a:lnTo>
                      <a:pt x="12" y="10"/>
                    </a:lnTo>
                    <a:lnTo>
                      <a:pt x="14" y="8"/>
                    </a:lnTo>
                    <a:lnTo>
                      <a:pt x="16" y="5"/>
                    </a:lnTo>
                    <a:lnTo>
                      <a:pt x="18" y="0"/>
                    </a:lnTo>
                    <a:lnTo>
                      <a:pt x="27" y="43"/>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33" name="Freeform 613"/>
              <p:cNvSpPr>
                <a:spLocks/>
              </p:cNvSpPr>
              <p:nvPr/>
            </p:nvSpPr>
            <p:spPr bwMode="auto">
              <a:xfrm>
                <a:off x="3503" y="2761"/>
                <a:ext cx="327" cy="429"/>
              </a:xfrm>
              <a:custGeom>
                <a:avLst/>
                <a:gdLst>
                  <a:gd name="T0" fmla="*/ 100543820 w 174"/>
                  <a:gd name="T1" fmla="*/ 493373 h 280"/>
                  <a:gd name="T2" fmla="*/ 136700145 w 174"/>
                  <a:gd name="T3" fmla="*/ 366113 h 280"/>
                  <a:gd name="T4" fmla="*/ 150410746 w 174"/>
                  <a:gd name="T5" fmla="*/ 106079 h 280"/>
                  <a:gd name="T6" fmla="*/ 171006056 w 174"/>
                  <a:gd name="T7" fmla="*/ 0 h 280"/>
                  <a:gd name="T8" fmla="*/ 191679184 w 174"/>
                  <a:gd name="T9" fmla="*/ 60705 h 280"/>
                  <a:gd name="T10" fmla="*/ 202633425 w 174"/>
                  <a:gd name="T11" fmla="*/ 200933 h 280"/>
                  <a:gd name="T12" fmla="*/ 216733118 w 174"/>
                  <a:gd name="T13" fmla="*/ 341752 h 280"/>
                  <a:gd name="T14" fmla="*/ 262070548 w 174"/>
                  <a:gd name="T15" fmla="*/ 442236 h 280"/>
                  <a:gd name="T16" fmla="*/ 326531170 w 174"/>
                  <a:gd name="T17" fmla="*/ 523613 h 280"/>
                  <a:gd name="T18" fmla="*/ 340625091 w 174"/>
                  <a:gd name="T19" fmla="*/ 722684 h 280"/>
                  <a:gd name="T20" fmla="*/ 326531170 w 174"/>
                  <a:gd name="T21" fmla="*/ 833501 h 280"/>
                  <a:gd name="T22" fmla="*/ 324103042 w 174"/>
                  <a:gd name="T23" fmla="*/ 918278 h 280"/>
                  <a:gd name="T24" fmla="*/ 310449572 w 174"/>
                  <a:gd name="T25" fmla="*/ 955371 h 280"/>
                  <a:gd name="T26" fmla="*/ 303184431 w 174"/>
                  <a:gd name="T27" fmla="*/ 1107255 h 280"/>
                  <a:gd name="T28" fmla="*/ 287124482 w 174"/>
                  <a:gd name="T29" fmla="*/ 1229161 h 280"/>
                  <a:gd name="T30" fmla="*/ 291140010 w 174"/>
                  <a:gd name="T31" fmla="*/ 1386201 h 280"/>
                  <a:gd name="T32" fmla="*/ 294361719 w 174"/>
                  <a:gd name="T33" fmla="*/ 1569677 h 280"/>
                  <a:gd name="T34" fmla="*/ 310449572 w 174"/>
                  <a:gd name="T35" fmla="*/ 1755603 h 280"/>
                  <a:gd name="T36" fmla="*/ 312820689 w 174"/>
                  <a:gd name="T37" fmla="*/ 2155622 h 280"/>
                  <a:gd name="T38" fmla="*/ 324103042 w 174"/>
                  <a:gd name="T39" fmla="*/ 2599239 h 280"/>
                  <a:gd name="T40" fmla="*/ 326531170 w 174"/>
                  <a:gd name="T41" fmla="*/ 3027537 h 280"/>
                  <a:gd name="T42" fmla="*/ 318930220 w 174"/>
                  <a:gd name="T43" fmla="*/ 3027537 h 280"/>
                  <a:gd name="T44" fmla="*/ 268956819 w 174"/>
                  <a:gd name="T45" fmla="*/ 2504021 h 280"/>
                  <a:gd name="T46" fmla="*/ 209817740 w 174"/>
                  <a:gd name="T47" fmla="*/ 2399718 h 280"/>
                  <a:gd name="T48" fmla="*/ 157647742 w 174"/>
                  <a:gd name="T49" fmla="*/ 2647659 h 280"/>
                  <a:gd name="T50" fmla="*/ 120203384 w 174"/>
                  <a:gd name="T51" fmla="*/ 3254054 h 280"/>
                  <a:gd name="T52" fmla="*/ 66330521 w 174"/>
                  <a:gd name="T53" fmla="*/ 4531732 h 280"/>
                  <a:gd name="T54" fmla="*/ 56694128 w 174"/>
                  <a:gd name="T55" fmla="*/ 4935393 h 280"/>
                  <a:gd name="T56" fmla="*/ 34034524 w 174"/>
                  <a:gd name="T57" fmla="*/ 5091739 h 280"/>
                  <a:gd name="T58" fmla="*/ 6222174 w 174"/>
                  <a:gd name="T59" fmla="*/ 5023096 h 280"/>
                  <a:gd name="T60" fmla="*/ 6222174 w 174"/>
                  <a:gd name="T61" fmla="*/ 4803390 h 280"/>
                  <a:gd name="T62" fmla="*/ 11693399 w 174"/>
                  <a:gd name="T63" fmla="*/ 4772854 h 280"/>
                  <a:gd name="T64" fmla="*/ 0 w 174"/>
                  <a:gd name="T65" fmla="*/ 4624721 h 280"/>
                  <a:gd name="T66" fmla="*/ 6222174 w 174"/>
                  <a:gd name="T67" fmla="*/ 4401558 h 280"/>
                  <a:gd name="T68" fmla="*/ 6222174 w 174"/>
                  <a:gd name="T69" fmla="*/ 4186709 h 280"/>
                  <a:gd name="T70" fmla="*/ 9636578 w 174"/>
                  <a:gd name="T71" fmla="*/ 4009584 h 280"/>
                  <a:gd name="T72" fmla="*/ 18110118 w 174"/>
                  <a:gd name="T73" fmla="*/ 3851908 h 280"/>
                  <a:gd name="T74" fmla="*/ 11693399 w 174"/>
                  <a:gd name="T75" fmla="*/ 3408390 h 280"/>
                  <a:gd name="T76" fmla="*/ 13709372 w 174"/>
                  <a:gd name="T77" fmla="*/ 3143281 h 280"/>
                  <a:gd name="T78" fmla="*/ 21975527 w 174"/>
                  <a:gd name="T79" fmla="*/ 3018466 h 280"/>
                  <a:gd name="T80" fmla="*/ 16052439 w 174"/>
                  <a:gd name="T81" fmla="*/ 2797803 h 280"/>
                  <a:gd name="T82" fmla="*/ 25764171 w 174"/>
                  <a:gd name="T83" fmla="*/ 2636113 h 280"/>
                  <a:gd name="T84" fmla="*/ 34034524 w 174"/>
                  <a:gd name="T85" fmla="*/ 2514065 h 280"/>
                  <a:gd name="T86" fmla="*/ 24423065 w 174"/>
                  <a:gd name="T87" fmla="*/ 2155622 h 280"/>
                  <a:gd name="T88" fmla="*/ 31611598 w 174"/>
                  <a:gd name="T89" fmla="*/ 1993094 h 280"/>
                  <a:gd name="T90" fmla="*/ 38705435 w 174"/>
                  <a:gd name="T91" fmla="*/ 2017493 h 280"/>
                  <a:gd name="T92" fmla="*/ 45898501 w 174"/>
                  <a:gd name="T93" fmla="*/ 1813912 h 280"/>
                  <a:gd name="T94" fmla="*/ 56694128 w 174"/>
                  <a:gd name="T95" fmla="*/ 1621828 h 280"/>
                  <a:gd name="T96" fmla="*/ 61925254 w 174"/>
                  <a:gd name="T97" fmla="*/ 1406933 h 280"/>
                  <a:gd name="T98" fmla="*/ 66330521 w 174"/>
                  <a:gd name="T99" fmla="*/ 1277042 h 280"/>
                  <a:gd name="T100" fmla="*/ 66330521 w 174"/>
                  <a:gd name="T101" fmla="*/ 1203149 h 280"/>
                  <a:gd name="T102" fmla="*/ 56694128 w 174"/>
                  <a:gd name="T103" fmla="*/ 1158174 h 280"/>
                  <a:gd name="T104" fmla="*/ 40168952 w 174"/>
                  <a:gd name="T105" fmla="*/ 955371 h 280"/>
                  <a:gd name="T106" fmla="*/ 13709372 w 174"/>
                  <a:gd name="T107" fmla="*/ 802250 h 280"/>
                  <a:gd name="T108" fmla="*/ 9636578 w 174"/>
                  <a:gd name="T109" fmla="*/ 623551 h 280"/>
                  <a:gd name="T110" fmla="*/ 36364958 w 174"/>
                  <a:gd name="T111" fmla="*/ 560937 h 2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4"/>
                  <a:gd name="T169" fmla="*/ 0 h 280"/>
                  <a:gd name="T170" fmla="*/ 174 w 174"/>
                  <a:gd name="T171" fmla="*/ 280 h 28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4" h="280">
                    <a:moveTo>
                      <a:pt x="20" y="32"/>
                    </a:moveTo>
                    <a:lnTo>
                      <a:pt x="30" y="31"/>
                    </a:lnTo>
                    <a:lnTo>
                      <a:pt x="40" y="30"/>
                    </a:lnTo>
                    <a:lnTo>
                      <a:pt x="50" y="27"/>
                    </a:lnTo>
                    <a:lnTo>
                      <a:pt x="60" y="24"/>
                    </a:lnTo>
                    <a:lnTo>
                      <a:pt x="63" y="23"/>
                    </a:lnTo>
                    <a:lnTo>
                      <a:pt x="65" y="21"/>
                    </a:lnTo>
                    <a:lnTo>
                      <a:pt x="68" y="20"/>
                    </a:lnTo>
                    <a:lnTo>
                      <a:pt x="68" y="17"/>
                    </a:lnTo>
                    <a:lnTo>
                      <a:pt x="70" y="12"/>
                    </a:lnTo>
                    <a:lnTo>
                      <a:pt x="72" y="9"/>
                    </a:lnTo>
                    <a:lnTo>
                      <a:pt x="75" y="6"/>
                    </a:lnTo>
                    <a:lnTo>
                      <a:pt x="76" y="4"/>
                    </a:lnTo>
                    <a:lnTo>
                      <a:pt x="79" y="1"/>
                    </a:lnTo>
                    <a:lnTo>
                      <a:pt x="81" y="0"/>
                    </a:lnTo>
                    <a:lnTo>
                      <a:pt x="85" y="0"/>
                    </a:lnTo>
                    <a:lnTo>
                      <a:pt x="87" y="2"/>
                    </a:lnTo>
                    <a:lnTo>
                      <a:pt x="90" y="3"/>
                    </a:lnTo>
                    <a:lnTo>
                      <a:pt x="93" y="3"/>
                    </a:lnTo>
                    <a:lnTo>
                      <a:pt x="96" y="3"/>
                    </a:lnTo>
                    <a:lnTo>
                      <a:pt x="98" y="4"/>
                    </a:lnTo>
                    <a:lnTo>
                      <a:pt x="99" y="6"/>
                    </a:lnTo>
                    <a:lnTo>
                      <a:pt x="101" y="8"/>
                    </a:lnTo>
                    <a:lnTo>
                      <a:pt x="101" y="11"/>
                    </a:lnTo>
                    <a:lnTo>
                      <a:pt x="102" y="13"/>
                    </a:lnTo>
                    <a:lnTo>
                      <a:pt x="102" y="15"/>
                    </a:lnTo>
                    <a:lnTo>
                      <a:pt x="104" y="17"/>
                    </a:lnTo>
                    <a:lnTo>
                      <a:pt x="108" y="19"/>
                    </a:lnTo>
                    <a:lnTo>
                      <a:pt x="113" y="21"/>
                    </a:lnTo>
                    <a:lnTo>
                      <a:pt x="117" y="22"/>
                    </a:lnTo>
                    <a:lnTo>
                      <a:pt x="122" y="23"/>
                    </a:lnTo>
                    <a:lnTo>
                      <a:pt x="131" y="24"/>
                    </a:lnTo>
                    <a:lnTo>
                      <a:pt x="141" y="24"/>
                    </a:lnTo>
                    <a:lnTo>
                      <a:pt x="150" y="25"/>
                    </a:lnTo>
                    <a:lnTo>
                      <a:pt x="159" y="27"/>
                    </a:lnTo>
                    <a:lnTo>
                      <a:pt x="163" y="29"/>
                    </a:lnTo>
                    <a:lnTo>
                      <a:pt x="168" y="31"/>
                    </a:lnTo>
                    <a:lnTo>
                      <a:pt x="171" y="34"/>
                    </a:lnTo>
                    <a:lnTo>
                      <a:pt x="174" y="38"/>
                    </a:lnTo>
                    <a:lnTo>
                      <a:pt x="170" y="40"/>
                    </a:lnTo>
                    <a:lnTo>
                      <a:pt x="165" y="42"/>
                    </a:lnTo>
                    <a:lnTo>
                      <a:pt x="164" y="43"/>
                    </a:lnTo>
                    <a:lnTo>
                      <a:pt x="163" y="44"/>
                    </a:lnTo>
                    <a:lnTo>
                      <a:pt x="163" y="46"/>
                    </a:lnTo>
                    <a:lnTo>
                      <a:pt x="164" y="48"/>
                    </a:lnTo>
                    <a:lnTo>
                      <a:pt x="165" y="48"/>
                    </a:lnTo>
                    <a:lnTo>
                      <a:pt x="163" y="49"/>
                    </a:lnTo>
                    <a:lnTo>
                      <a:pt x="162" y="50"/>
                    </a:lnTo>
                    <a:lnTo>
                      <a:pt x="160" y="50"/>
                    </a:lnTo>
                    <a:lnTo>
                      <a:pt x="159" y="51"/>
                    </a:lnTo>
                    <a:lnTo>
                      <a:pt x="156" y="52"/>
                    </a:lnTo>
                    <a:lnTo>
                      <a:pt x="155" y="52"/>
                    </a:lnTo>
                    <a:lnTo>
                      <a:pt x="154" y="52"/>
                    </a:lnTo>
                    <a:lnTo>
                      <a:pt x="154" y="56"/>
                    </a:lnTo>
                    <a:lnTo>
                      <a:pt x="153" y="59"/>
                    </a:lnTo>
                    <a:lnTo>
                      <a:pt x="151" y="61"/>
                    </a:lnTo>
                    <a:lnTo>
                      <a:pt x="149" y="62"/>
                    </a:lnTo>
                    <a:lnTo>
                      <a:pt x="147" y="63"/>
                    </a:lnTo>
                    <a:lnTo>
                      <a:pt x="145" y="65"/>
                    </a:lnTo>
                    <a:lnTo>
                      <a:pt x="143" y="67"/>
                    </a:lnTo>
                    <a:lnTo>
                      <a:pt x="141" y="69"/>
                    </a:lnTo>
                    <a:lnTo>
                      <a:pt x="144" y="71"/>
                    </a:lnTo>
                    <a:lnTo>
                      <a:pt x="144" y="73"/>
                    </a:lnTo>
                    <a:lnTo>
                      <a:pt x="145" y="76"/>
                    </a:lnTo>
                    <a:lnTo>
                      <a:pt x="145" y="78"/>
                    </a:lnTo>
                    <a:lnTo>
                      <a:pt x="146" y="81"/>
                    </a:lnTo>
                    <a:lnTo>
                      <a:pt x="147" y="84"/>
                    </a:lnTo>
                    <a:lnTo>
                      <a:pt x="147" y="86"/>
                    </a:lnTo>
                    <a:lnTo>
                      <a:pt x="147" y="87"/>
                    </a:lnTo>
                    <a:lnTo>
                      <a:pt x="151" y="89"/>
                    </a:lnTo>
                    <a:lnTo>
                      <a:pt x="153" y="92"/>
                    </a:lnTo>
                    <a:lnTo>
                      <a:pt x="155" y="96"/>
                    </a:lnTo>
                    <a:lnTo>
                      <a:pt x="156" y="100"/>
                    </a:lnTo>
                    <a:lnTo>
                      <a:pt x="158" y="109"/>
                    </a:lnTo>
                    <a:lnTo>
                      <a:pt x="157" y="118"/>
                    </a:lnTo>
                    <a:lnTo>
                      <a:pt x="156" y="118"/>
                    </a:lnTo>
                    <a:lnTo>
                      <a:pt x="155" y="118"/>
                    </a:lnTo>
                    <a:lnTo>
                      <a:pt x="154" y="119"/>
                    </a:lnTo>
                    <a:lnTo>
                      <a:pt x="159" y="130"/>
                    </a:lnTo>
                    <a:lnTo>
                      <a:pt x="162" y="142"/>
                    </a:lnTo>
                    <a:lnTo>
                      <a:pt x="163" y="148"/>
                    </a:lnTo>
                    <a:lnTo>
                      <a:pt x="164" y="154"/>
                    </a:lnTo>
                    <a:lnTo>
                      <a:pt x="163" y="160"/>
                    </a:lnTo>
                    <a:lnTo>
                      <a:pt x="163" y="166"/>
                    </a:lnTo>
                    <a:lnTo>
                      <a:pt x="162" y="166"/>
                    </a:lnTo>
                    <a:lnTo>
                      <a:pt x="161" y="166"/>
                    </a:lnTo>
                    <a:lnTo>
                      <a:pt x="159" y="166"/>
                    </a:lnTo>
                    <a:lnTo>
                      <a:pt x="153" y="156"/>
                    </a:lnTo>
                    <a:lnTo>
                      <a:pt x="147" y="148"/>
                    </a:lnTo>
                    <a:lnTo>
                      <a:pt x="140" y="142"/>
                    </a:lnTo>
                    <a:lnTo>
                      <a:pt x="134" y="137"/>
                    </a:lnTo>
                    <a:lnTo>
                      <a:pt x="126" y="133"/>
                    </a:lnTo>
                    <a:lnTo>
                      <a:pt x="119" y="132"/>
                    </a:lnTo>
                    <a:lnTo>
                      <a:pt x="112" y="131"/>
                    </a:lnTo>
                    <a:lnTo>
                      <a:pt x="105" y="131"/>
                    </a:lnTo>
                    <a:lnTo>
                      <a:pt x="99" y="133"/>
                    </a:lnTo>
                    <a:lnTo>
                      <a:pt x="92" y="136"/>
                    </a:lnTo>
                    <a:lnTo>
                      <a:pt x="85" y="140"/>
                    </a:lnTo>
                    <a:lnTo>
                      <a:pt x="79" y="145"/>
                    </a:lnTo>
                    <a:lnTo>
                      <a:pt x="74" y="152"/>
                    </a:lnTo>
                    <a:lnTo>
                      <a:pt x="69" y="160"/>
                    </a:lnTo>
                    <a:lnTo>
                      <a:pt x="64" y="168"/>
                    </a:lnTo>
                    <a:lnTo>
                      <a:pt x="60" y="178"/>
                    </a:lnTo>
                    <a:lnTo>
                      <a:pt x="54" y="195"/>
                    </a:lnTo>
                    <a:lnTo>
                      <a:pt x="48" y="213"/>
                    </a:lnTo>
                    <a:lnTo>
                      <a:pt x="40" y="231"/>
                    </a:lnTo>
                    <a:lnTo>
                      <a:pt x="33" y="248"/>
                    </a:lnTo>
                    <a:lnTo>
                      <a:pt x="31" y="256"/>
                    </a:lnTo>
                    <a:lnTo>
                      <a:pt x="30" y="263"/>
                    </a:lnTo>
                    <a:lnTo>
                      <a:pt x="30" y="267"/>
                    </a:lnTo>
                    <a:lnTo>
                      <a:pt x="28" y="270"/>
                    </a:lnTo>
                    <a:lnTo>
                      <a:pt x="27" y="273"/>
                    </a:lnTo>
                    <a:lnTo>
                      <a:pt x="24" y="275"/>
                    </a:lnTo>
                    <a:lnTo>
                      <a:pt x="21" y="277"/>
                    </a:lnTo>
                    <a:lnTo>
                      <a:pt x="17" y="279"/>
                    </a:lnTo>
                    <a:lnTo>
                      <a:pt x="12" y="280"/>
                    </a:lnTo>
                    <a:lnTo>
                      <a:pt x="8" y="279"/>
                    </a:lnTo>
                    <a:lnTo>
                      <a:pt x="5" y="278"/>
                    </a:lnTo>
                    <a:lnTo>
                      <a:pt x="3" y="275"/>
                    </a:lnTo>
                    <a:lnTo>
                      <a:pt x="2" y="272"/>
                    </a:lnTo>
                    <a:lnTo>
                      <a:pt x="2" y="269"/>
                    </a:lnTo>
                    <a:lnTo>
                      <a:pt x="2" y="267"/>
                    </a:lnTo>
                    <a:lnTo>
                      <a:pt x="3" y="263"/>
                    </a:lnTo>
                    <a:lnTo>
                      <a:pt x="4" y="262"/>
                    </a:lnTo>
                    <a:lnTo>
                      <a:pt x="5" y="262"/>
                    </a:lnTo>
                    <a:lnTo>
                      <a:pt x="6" y="261"/>
                    </a:lnTo>
                    <a:lnTo>
                      <a:pt x="3" y="260"/>
                    </a:lnTo>
                    <a:lnTo>
                      <a:pt x="2" y="258"/>
                    </a:lnTo>
                    <a:lnTo>
                      <a:pt x="0" y="256"/>
                    </a:lnTo>
                    <a:lnTo>
                      <a:pt x="0" y="253"/>
                    </a:lnTo>
                    <a:lnTo>
                      <a:pt x="0" y="247"/>
                    </a:lnTo>
                    <a:lnTo>
                      <a:pt x="1" y="242"/>
                    </a:lnTo>
                    <a:lnTo>
                      <a:pt x="1" y="241"/>
                    </a:lnTo>
                    <a:lnTo>
                      <a:pt x="3" y="241"/>
                    </a:lnTo>
                    <a:lnTo>
                      <a:pt x="5" y="241"/>
                    </a:lnTo>
                    <a:lnTo>
                      <a:pt x="7" y="242"/>
                    </a:lnTo>
                    <a:lnTo>
                      <a:pt x="5" y="235"/>
                    </a:lnTo>
                    <a:lnTo>
                      <a:pt x="3" y="229"/>
                    </a:lnTo>
                    <a:lnTo>
                      <a:pt x="3" y="225"/>
                    </a:lnTo>
                    <a:lnTo>
                      <a:pt x="3" y="222"/>
                    </a:lnTo>
                    <a:lnTo>
                      <a:pt x="3" y="220"/>
                    </a:lnTo>
                    <a:lnTo>
                      <a:pt x="5" y="219"/>
                    </a:lnTo>
                    <a:lnTo>
                      <a:pt x="7" y="217"/>
                    </a:lnTo>
                    <a:lnTo>
                      <a:pt x="7" y="215"/>
                    </a:lnTo>
                    <a:lnTo>
                      <a:pt x="8" y="213"/>
                    </a:lnTo>
                    <a:lnTo>
                      <a:pt x="9" y="211"/>
                    </a:lnTo>
                    <a:lnTo>
                      <a:pt x="9" y="205"/>
                    </a:lnTo>
                    <a:lnTo>
                      <a:pt x="8" y="200"/>
                    </a:lnTo>
                    <a:lnTo>
                      <a:pt x="7" y="192"/>
                    </a:lnTo>
                    <a:lnTo>
                      <a:pt x="6" y="186"/>
                    </a:lnTo>
                    <a:lnTo>
                      <a:pt x="6" y="180"/>
                    </a:lnTo>
                    <a:lnTo>
                      <a:pt x="7" y="174"/>
                    </a:lnTo>
                    <a:lnTo>
                      <a:pt x="7" y="173"/>
                    </a:lnTo>
                    <a:lnTo>
                      <a:pt x="7" y="172"/>
                    </a:lnTo>
                    <a:lnTo>
                      <a:pt x="8" y="171"/>
                    </a:lnTo>
                    <a:lnTo>
                      <a:pt x="9" y="170"/>
                    </a:lnTo>
                    <a:lnTo>
                      <a:pt x="10" y="166"/>
                    </a:lnTo>
                    <a:lnTo>
                      <a:pt x="11" y="165"/>
                    </a:lnTo>
                    <a:lnTo>
                      <a:pt x="11" y="162"/>
                    </a:lnTo>
                    <a:lnTo>
                      <a:pt x="10" y="159"/>
                    </a:lnTo>
                    <a:lnTo>
                      <a:pt x="9" y="156"/>
                    </a:lnTo>
                    <a:lnTo>
                      <a:pt x="8" y="153"/>
                    </a:lnTo>
                    <a:lnTo>
                      <a:pt x="9" y="149"/>
                    </a:lnTo>
                    <a:lnTo>
                      <a:pt x="10" y="146"/>
                    </a:lnTo>
                    <a:lnTo>
                      <a:pt x="12" y="144"/>
                    </a:lnTo>
                    <a:lnTo>
                      <a:pt x="13" y="144"/>
                    </a:lnTo>
                    <a:lnTo>
                      <a:pt x="14" y="143"/>
                    </a:lnTo>
                    <a:lnTo>
                      <a:pt x="16" y="142"/>
                    </a:lnTo>
                    <a:lnTo>
                      <a:pt x="16" y="141"/>
                    </a:lnTo>
                    <a:lnTo>
                      <a:pt x="17" y="138"/>
                    </a:lnTo>
                    <a:lnTo>
                      <a:pt x="15" y="132"/>
                    </a:lnTo>
                    <a:lnTo>
                      <a:pt x="13" y="126"/>
                    </a:lnTo>
                    <a:lnTo>
                      <a:pt x="12" y="121"/>
                    </a:lnTo>
                    <a:lnTo>
                      <a:pt x="12" y="118"/>
                    </a:lnTo>
                    <a:lnTo>
                      <a:pt x="13" y="114"/>
                    </a:lnTo>
                    <a:lnTo>
                      <a:pt x="15" y="110"/>
                    </a:lnTo>
                    <a:lnTo>
                      <a:pt x="15" y="109"/>
                    </a:lnTo>
                    <a:lnTo>
                      <a:pt x="16" y="109"/>
                    </a:lnTo>
                    <a:lnTo>
                      <a:pt x="16" y="110"/>
                    </a:lnTo>
                    <a:lnTo>
                      <a:pt x="17" y="110"/>
                    </a:lnTo>
                    <a:lnTo>
                      <a:pt x="18" y="110"/>
                    </a:lnTo>
                    <a:lnTo>
                      <a:pt x="19" y="110"/>
                    </a:lnTo>
                    <a:lnTo>
                      <a:pt x="20" y="110"/>
                    </a:lnTo>
                    <a:lnTo>
                      <a:pt x="21" y="107"/>
                    </a:lnTo>
                    <a:lnTo>
                      <a:pt x="22" y="103"/>
                    </a:lnTo>
                    <a:lnTo>
                      <a:pt x="23" y="99"/>
                    </a:lnTo>
                    <a:lnTo>
                      <a:pt x="23" y="97"/>
                    </a:lnTo>
                    <a:lnTo>
                      <a:pt x="24" y="94"/>
                    </a:lnTo>
                    <a:lnTo>
                      <a:pt x="25" y="91"/>
                    </a:lnTo>
                    <a:lnTo>
                      <a:pt x="28" y="89"/>
                    </a:lnTo>
                    <a:lnTo>
                      <a:pt x="32" y="88"/>
                    </a:lnTo>
                    <a:lnTo>
                      <a:pt x="31" y="83"/>
                    </a:lnTo>
                    <a:lnTo>
                      <a:pt x="31" y="80"/>
                    </a:lnTo>
                    <a:lnTo>
                      <a:pt x="31" y="77"/>
                    </a:lnTo>
                    <a:lnTo>
                      <a:pt x="32" y="73"/>
                    </a:lnTo>
                    <a:lnTo>
                      <a:pt x="32" y="72"/>
                    </a:lnTo>
                    <a:lnTo>
                      <a:pt x="32" y="71"/>
                    </a:lnTo>
                    <a:lnTo>
                      <a:pt x="33" y="70"/>
                    </a:lnTo>
                    <a:lnTo>
                      <a:pt x="33" y="69"/>
                    </a:lnTo>
                    <a:lnTo>
                      <a:pt x="33" y="68"/>
                    </a:lnTo>
                    <a:lnTo>
                      <a:pt x="33" y="67"/>
                    </a:lnTo>
                    <a:lnTo>
                      <a:pt x="33" y="66"/>
                    </a:lnTo>
                    <a:lnTo>
                      <a:pt x="34" y="65"/>
                    </a:lnTo>
                    <a:lnTo>
                      <a:pt x="32" y="66"/>
                    </a:lnTo>
                    <a:lnTo>
                      <a:pt x="30" y="64"/>
                    </a:lnTo>
                    <a:lnTo>
                      <a:pt x="28" y="63"/>
                    </a:lnTo>
                    <a:lnTo>
                      <a:pt x="27" y="63"/>
                    </a:lnTo>
                    <a:lnTo>
                      <a:pt x="25" y="58"/>
                    </a:lnTo>
                    <a:lnTo>
                      <a:pt x="23" y="53"/>
                    </a:lnTo>
                    <a:lnTo>
                      <a:pt x="20" y="52"/>
                    </a:lnTo>
                    <a:lnTo>
                      <a:pt x="16" y="50"/>
                    </a:lnTo>
                    <a:lnTo>
                      <a:pt x="14" y="48"/>
                    </a:lnTo>
                    <a:lnTo>
                      <a:pt x="10" y="47"/>
                    </a:lnTo>
                    <a:lnTo>
                      <a:pt x="7" y="44"/>
                    </a:lnTo>
                    <a:lnTo>
                      <a:pt x="4" y="42"/>
                    </a:lnTo>
                    <a:lnTo>
                      <a:pt x="3" y="39"/>
                    </a:lnTo>
                    <a:lnTo>
                      <a:pt x="3" y="36"/>
                    </a:lnTo>
                    <a:lnTo>
                      <a:pt x="5" y="34"/>
                    </a:lnTo>
                    <a:lnTo>
                      <a:pt x="7" y="33"/>
                    </a:lnTo>
                    <a:lnTo>
                      <a:pt x="11" y="32"/>
                    </a:lnTo>
                    <a:lnTo>
                      <a:pt x="14" y="31"/>
                    </a:lnTo>
                    <a:lnTo>
                      <a:pt x="18" y="31"/>
                    </a:lnTo>
                    <a:lnTo>
                      <a:pt x="21" y="31"/>
                    </a:lnTo>
                    <a:lnTo>
                      <a:pt x="20" y="32"/>
                    </a:lnTo>
                    <a:close/>
                  </a:path>
                </a:pathLst>
              </a:custGeom>
              <a:solidFill>
                <a:srgbClr val="BFBFBF"/>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34" name="Line 614"/>
              <p:cNvSpPr>
                <a:spLocks noChangeShapeType="1"/>
              </p:cNvSpPr>
              <p:nvPr/>
            </p:nvSpPr>
            <p:spPr bwMode="auto">
              <a:xfrm flipH="1" flipV="1">
                <a:off x="3319" y="3150"/>
                <a:ext cx="51" cy="77"/>
              </a:xfrm>
              <a:prstGeom prst="line">
                <a:avLst/>
              </a:pr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35" name="Freeform 615"/>
              <p:cNvSpPr>
                <a:spLocks/>
              </p:cNvSpPr>
              <p:nvPr/>
            </p:nvSpPr>
            <p:spPr bwMode="auto">
              <a:xfrm>
                <a:off x="3503" y="2761"/>
                <a:ext cx="327" cy="429"/>
              </a:xfrm>
              <a:custGeom>
                <a:avLst/>
                <a:gdLst>
                  <a:gd name="T0" fmla="*/ 100543820 w 174"/>
                  <a:gd name="T1" fmla="*/ 493373 h 280"/>
                  <a:gd name="T2" fmla="*/ 136700145 w 174"/>
                  <a:gd name="T3" fmla="*/ 366113 h 280"/>
                  <a:gd name="T4" fmla="*/ 150410746 w 174"/>
                  <a:gd name="T5" fmla="*/ 106079 h 280"/>
                  <a:gd name="T6" fmla="*/ 171006056 w 174"/>
                  <a:gd name="T7" fmla="*/ 0 h 280"/>
                  <a:gd name="T8" fmla="*/ 191679184 w 174"/>
                  <a:gd name="T9" fmla="*/ 60705 h 280"/>
                  <a:gd name="T10" fmla="*/ 202633425 w 174"/>
                  <a:gd name="T11" fmla="*/ 200933 h 280"/>
                  <a:gd name="T12" fmla="*/ 216733118 w 174"/>
                  <a:gd name="T13" fmla="*/ 341752 h 280"/>
                  <a:gd name="T14" fmla="*/ 262070548 w 174"/>
                  <a:gd name="T15" fmla="*/ 442236 h 280"/>
                  <a:gd name="T16" fmla="*/ 326531170 w 174"/>
                  <a:gd name="T17" fmla="*/ 523613 h 280"/>
                  <a:gd name="T18" fmla="*/ 340625091 w 174"/>
                  <a:gd name="T19" fmla="*/ 722684 h 280"/>
                  <a:gd name="T20" fmla="*/ 326531170 w 174"/>
                  <a:gd name="T21" fmla="*/ 833501 h 280"/>
                  <a:gd name="T22" fmla="*/ 324103042 w 174"/>
                  <a:gd name="T23" fmla="*/ 918278 h 280"/>
                  <a:gd name="T24" fmla="*/ 310449572 w 174"/>
                  <a:gd name="T25" fmla="*/ 955371 h 280"/>
                  <a:gd name="T26" fmla="*/ 303184431 w 174"/>
                  <a:gd name="T27" fmla="*/ 1107255 h 280"/>
                  <a:gd name="T28" fmla="*/ 287124482 w 174"/>
                  <a:gd name="T29" fmla="*/ 1229161 h 280"/>
                  <a:gd name="T30" fmla="*/ 291140010 w 174"/>
                  <a:gd name="T31" fmla="*/ 1386201 h 280"/>
                  <a:gd name="T32" fmla="*/ 294361719 w 174"/>
                  <a:gd name="T33" fmla="*/ 1569677 h 280"/>
                  <a:gd name="T34" fmla="*/ 310449572 w 174"/>
                  <a:gd name="T35" fmla="*/ 1755603 h 280"/>
                  <a:gd name="T36" fmla="*/ 312820689 w 174"/>
                  <a:gd name="T37" fmla="*/ 2155622 h 280"/>
                  <a:gd name="T38" fmla="*/ 324103042 w 174"/>
                  <a:gd name="T39" fmla="*/ 2599239 h 280"/>
                  <a:gd name="T40" fmla="*/ 326531170 w 174"/>
                  <a:gd name="T41" fmla="*/ 3027537 h 280"/>
                  <a:gd name="T42" fmla="*/ 318930220 w 174"/>
                  <a:gd name="T43" fmla="*/ 3027537 h 280"/>
                  <a:gd name="T44" fmla="*/ 268956819 w 174"/>
                  <a:gd name="T45" fmla="*/ 2504021 h 280"/>
                  <a:gd name="T46" fmla="*/ 209817740 w 174"/>
                  <a:gd name="T47" fmla="*/ 2399718 h 280"/>
                  <a:gd name="T48" fmla="*/ 157647742 w 174"/>
                  <a:gd name="T49" fmla="*/ 2647659 h 280"/>
                  <a:gd name="T50" fmla="*/ 120203384 w 174"/>
                  <a:gd name="T51" fmla="*/ 3254054 h 280"/>
                  <a:gd name="T52" fmla="*/ 66330521 w 174"/>
                  <a:gd name="T53" fmla="*/ 4531732 h 280"/>
                  <a:gd name="T54" fmla="*/ 56694128 w 174"/>
                  <a:gd name="T55" fmla="*/ 4935393 h 280"/>
                  <a:gd name="T56" fmla="*/ 34034524 w 174"/>
                  <a:gd name="T57" fmla="*/ 5091739 h 280"/>
                  <a:gd name="T58" fmla="*/ 6222174 w 174"/>
                  <a:gd name="T59" fmla="*/ 5023096 h 280"/>
                  <a:gd name="T60" fmla="*/ 6222174 w 174"/>
                  <a:gd name="T61" fmla="*/ 4803390 h 280"/>
                  <a:gd name="T62" fmla="*/ 11693399 w 174"/>
                  <a:gd name="T63" fmla="*/ 4772854 h 280"/>
                  <a:gd name="T64" fmla="*/ 0 w 174"/>
                  <a:gd name="T65" fmla="*/ 4624721 h 280"/>
                  <a:gd name="T66" fmla="*/ 6222174 w 174"/>
                  <a:gd name="T67" fmla="*/ 4401558 h 280"/>
                  <a:gd name="T68" fmla="*/ 6222174 w 174"/>
                  <a:gd name="T69" fmla="*/ 4186709 h 280"/>
                  <a:gd name="T70" fmla="*/ 9636578 w 174"/>
                  <a:gd name="T71" fmla="*/ 4009584 h 280"/>
                  <a:gd name="T72" fmla="*/ 18110118 w 174"/>
                  <a:gd name="T73" fmla="*/ 3851908 h 280"/>
                  <a:gd name="T74" fmla="*/ 11693399 w 174"/>
                  <a:gd name="T75" fmla="*/ 3408390 h 280"/>
                  <a:gd name="T76" fmla="*/ 13709372 w 174"/>
                  <a:gd name="T77" fmla="*/ 3143281 h 280"/>
                  <a:gd name="T78" fmla="*/ 21975527 w 174"/>
                  <a:gd name="T79" fmla="*/ 3018466 h 280"/>
                  <a:gd name="T80" fmla="*/ 16052439 w 174"/>
                  <a:gd name="T81" fmla="*/ 2797803 h 280"/>
                  <a:gd name="T82" fmla="*/ 25764171 w 174"/>
                  <a:gd name="T83" fmla="*/ 2636113 h 280"/>
                  <a:gd name="T84" fmla="*/ 34034524 w 174"/>
                  <a:gd name="T85" fmla="*/ 2514065 h 280"/>
                  <a:gd name="T86" fmla="*/ 24423065 w 174"/>
                  <a:gd name="T87" fmla="*/ 2155622 h 280"/>
                  <a:gd name="T88" fmla="*/ 31611598 w 174"/>
                  <a:gd name="T89" fmla="*/ 1993094 h 280"/>
                  <a:gd name="T90" fmla="*/ 38705435 w 174"/>
                  <a:gd name="T91" fmla="*/ 2017493 h 280"/>
                  <a:gd name="T92" fmla="*/ 45898501 w 174"/>
                  <a:gd name="T93" fmla="*/ 1813912 h 280"/>
                  <a:gd name="T94" fmla="*/ 56694128 w 174"/>
                  <a:gd name="T95" fmla="*/ 1621828 h 280"/>
                  <a:gd name="T96" fmla="*/ 61925254 w 174"/>
                  <a:gd name="T97" fmla="*/ 1406933 h 280"/>
                  <a:gd name="T98" fmla="*/ 66330521 w 174"/>
                  <a:gd name="T99" fmla="*/ 1277042 h 280"/>
                  <a:gd name="T100" fmla="*/ 66330521 w 174"/>
                  <a:gd name="T101" fmla="*/ 1203149 h 280"/>
                  <a:gd name="T102" fmla="*/ 56694128 w 174"/>
                  <a:gd name="T103" fmla="*/ 1158174 h 280"/>
                  <a:gd name="T104" fmla="*/ 40168952 w 174"/>
                  <a:gd name="T105" fmla="*/ 955371 h 280"/>
                  <a:gd name="T106" fmla="*/ 13709372 w 174"/>
                  <a:gd name="T107" fmla="*/ 802250 h 280"/>
                  <a:gd name="T108" fmla="*/ 9636578 w 174"/>
                  <a:gd name="T109" fmla="*/ 623551 h 280"/>
                  <a:gd name="T110" fmla="*/ 36364958 w 174"/>
                  <a:gd name="T111" fmla="*/ 560937 h 2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4"/>
                  <a:gd name="T169" fmla="*/ 0 h 280"/>
                  <a:gd name="T170" fmla="*/ 174 w 174"/>
                  <a:gd name="T171" fmla="*/ 280 h 28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4" h="280">
                    <a:moveTo>
                      <a:pt x="20" y="32"/>
                    </a:moveTo>
                    <a:lnTo>
                      <a:pt x="30" y="31"/>
                    </a:lnTo>
                    <a:lnTo>
                      <a:pt x="40" y="30"/>
                    </a:lnTo>
                    <a:lnTo>
                      <a:pt x="50" y="27"/>
                    </a:lnTo>
                    <a:lnTo>
                      <a:pt x="60" y="24"/>
                    </a:lnTo>
                    <a:lnTo>
                      <a:pt x="63" y="23"/>
                    </a:lnTo>
                    <a:lnTo>
                      <a:pt x="65" y="21"/>
                    </a:lnTo>
                    <a:lnTo>
                      <a:pt x="68" y="20"/>
                    </a:lnTo>
                    <a:lnTo>
                      <a:pt x="68" y="17"/>
                    </a:lnTo>
                    <a:lnTo>
                      <a:pt x="70" y="12"/>
                    </a:lnTo>
                    <a:lnTo>
                      <a:pt x="72" y="9"/>
                    </a:lnTo>
                    <a:lnTo>
                      <a:pt x="75" y="6"/>
                    </a:lnTo>
                    <a:lnTo>
                      <a:pt x="76" y="4"/>
                    </a:lnTo>
                    <a:lnTo>
                      <a:pt x="79" y="1"/>
                    </a:lnTo>
                    <a:lnTo>
                      <a:pt x="81" y="0"/>
                    </a:lnTo>
                    <a:lnTo>
                      <a:pt x="85" y="0"/>
                    </a:lnTo>
                    <a:lnTo>
                      <a:pt x="87" y="2"/>
                    </a:lnTo>
                    <a:lnTo>
                      <a:pt x="90" y="3"/>
                    </a:lnTo>
                    <a:lnTo>
                      <a:pt x="93" y="3"/>
                    </a:lnTo>
                    <a:lnTo>
                      <a:pt x="96" y="3"/>
                    </a:lnTo>
                    <a:lnTo>
                      <a:pt x="98" y="4"/>
                    </a:lnTo>
                    <a:lnTo>
                      <a:pt x="99" y="6"/>
                    </a:lnTo>
                    <a:lnTo>
                      <a:pt x="101" y="8"/>
                    </a:lnTo>
                    <a:lnTo>
                      <a:pt x="101" y="11"/>
                    </a:lnTo>
                    <a:lnTo>
                      <a:pt x="102" y="13"/>
                    </a:lnTo>
                    <a:lnTo>
                      <a:pt x="102" y="15"/>
                    </a:lnTo>
                    <a:lnTo>
                      <a:pt x="104" y="17"/>
                    </a:lnTo>
                    <a:lnTo>
                      <a:pt x="108" y="19"/>
                    </a:lnTo>
                    <a:lnTo>
                      <a:pt x="113" y="21"/>
                    </a:lnTo>
                    <a:lnTo>
                      <a:pt x="117" y="22"/>
                    </a:lnTo>
                    <a:lnTo>
                      <a:pt x="122" y="23"/>
                    </a:lnTo>
                    <a:lnTo>
                      <a:pt x="131" y="24"/>
                    </a:lnTo>
                    <a:lnTo>
                      <a:pt x="141" y="24"/>
                    </a:lnTo>
                    <a:lnTo>
                      <a:pt x="150" y="25"/>
                    </a:lnTo>
                    <a:lnTo>
                      <a:pt x="159" y="27"/>
                    </a:lnTo>
                    <a:lnTo>
                      <a:pt x="163" y="29"/>
                    </a:lnTo>
                    <a:lnTo>
                      <a:pt x="168" y="31"/>
                    </a:lnTo>
                    <a:lnTo>
                      <a:pt x="171" y="34"/>
                    </a:lnTo>
                    <a:lnTo>
                      <a:pt x="174" y="38"/>
                    </a:lnTo>
                    <a:lnTo>
                      <a:pt x="170" y="40"/>
                    </a:lnTo>
                    <a:lnTo>
                      <a:pt x="165" y="42"/>
                    </a:lnTo>
                    <a:lnTo>
                      <a:pt x="164" y="43"/>
                    </a:lnTo>
                    <a:lnTo>
                      <a:pt x="163" y="44"/>
                    </a:lnTo>
                    <a:lnTo>
                      <a:pt x="163" y="46"/>
                    </a:lnTo>
                    <a:lnTo>
                      <a:pt x="164" y="48"/>
                    </a:lnTo>
                    <a:lnTo>
                      <a:pt x="165" y="48"/>
                    </a:lnTo>
                    <a:lnTo>
                      <a:pt x="163" y="49"/>
                    </a:lnTo>
                    <a:lnTo>
                      <a:pt x="162" y="50"/>
                    </a:lnTo>
                    <a:lnTo>
                      <a:pt x="160" y="50"/>
                    </a:lnTo>
                    <a:lnTo>
                      <a:pt x="159" y="51"/>
                    </a:lnTo>
                    <a:lnTo>
                      <a:pt x="156" y="52"/>
                    </a:lnTo>
                    <a:lnTo>
                      <a:pt x="155" y="52"/>
                    </a:lnTo>
                    <a:lnTo>
                      <a:pt x="154" y="52"/>
                    </a:lnTo>
                    <a:lnTo>
                      <a:pt x="154" y="56"/>
                    </a:lnTo>
                    <a:lnTo>
                      <a:pt x="153" y="59"/>
                    </a:lnTo>
                    <a:lnTo>
                      <a:pt x="151" y="61"/>
                    </a:lnTo>
                    <a:lnTo>
                      <a:pt x="149" y="62"/>
                    </a:lnTo>
                    <a:lnTo>
                      <a:pt x="147" y="63"/>
                    </a:lnTo>
                    <a:lnTo>
                      <a:pt x="145" y="65"/>
                    </a:lnTo>
                    <a:lnTo>
                      <a:pt x="143" y="67"/>
                    </a:lnTo>
                    <a:lnTo>
                      <a:pt x="141" y="69"/>
                    </a:lnTo>
                    <a:lnTo>
                      <a:pt x="144" y="71"/>
                    </a:lnTo>
                    <a:lnTo>
                      <a:pt x="144" y="73"/>
                    </a:lnTo>
                    <a:lnTo>
                      <a:pt x="145" y="76"/>
                    </a:lnTo>
                    <a:lnTo>
                      <a:pt x="145" y="78"/>
                    </a:lnTo>
                    <a:lnTo>
                      <a:pt x="146" y="81"/>
                    </a:lnTo>
                    <a:lnTo>
                      <a:pt x="147" y="84"/>
                    </a:lnTo>
                    <a:lnTo>
                      <a:pt x="147" y="86"/>
                    </a:lnTo>
                    <a:lnTo>
                      <a:pt x="147" y="87"/>
                    </a:lnTo>
                    <a:lnTo>
                      <a:pt x="151" y="89"/>
                    </a:lnTo>
                    <a:lnTo>
                      <a:pt x="153" y="92"/>
                    </a:lnTo>
                    <a:lnTo>
                      <a:pt x="155" y="96"/>
                    </a:lnTo>
                    <a:lnTo>
                      <a:pt x="156" y="100"/>
                    </a:lnTo>
                    <a:lnTo>
                      <a:pt x="158" y="109"/>
                    </a:lnTo>
                    <a:lnTo>
                      <a:pt x="157" y="118"/>
                    </a:lnTo>
                    <a:lnTo>
                      <a:pt x="156" y="118"/>
                    </a:lnTo>
                    <a:lnTo>
                      <a:pt x="155" y="118"/>
                    </a:lnTo>
                    <a:lnTo>
                      <a:pt x="154" y="119"/>
                    </a:lnTo>
                    <a:lnTo>
                      <a:pt x="159" y="130"/>
                    </a:lnTo>
                    <a:lnTo>
                      <a:pt x="162" y="142"/>
                    </a:lnTo>
                    <a:lnTo>
                      <a:pt x="163" y="148"/>
                    </a:lnTo>
                    <a:lnTo>
                      <a:pt x="164" y="154"/>
                    </a:lnTo>
                    <a:lnTo>
                      <a:pt x="163" y="160"/>
                    </a:lnTo>
                    <a:lnTo>
                      <a:pt x="163" y="166"/>
                    </a:lnTo>
                    <a:lnTo>
                      <a:pt x="162" y="166"/>
                    </a:lnTo>
                    <a:lnTo>
                      <a:pt x="161" y="166"/>
                    </a:lnTo>
                    <a:lnTo>
                      <a:pt x="159" y="166"/>
                    </a:lnTo>
                    <a:lnTo>
                      <a:pt x="153" y="156"/>
                    </a:lnTo>
                    <a:lnTo>
                      <a:pt x="147" y="148"/>
                    </a:lnTo>
                    <a:lnTo>
                      <a:pt x="140" y="142"/>
                    </a:lnTo>
                    <a:lnTo>
                      <a:pt x="134" y="137"/>
                    </a:lnTo>
                    <a:lnTo>
                      <a:pt x="126" y="133"/>
                    </a:lnTo>
                    <a:lnTo>
                      <a:pt x="119" y="132"/>
                    </a:lnTo>
                    <a:lnTo>
                      <a:pt x="112" y="131"/>
                    </a:lnTo>
                    <a:lnTo>
                      <a:pt x="105" y="131"/>
                    </a:lnTo>
                    <a:lnTo>
                      <a:pt x="99" y="133"/>
                    </a:lnTo>
                    <a:lnTo>
                      <a:pt x="92" y="136"/>
                    </a:lnTo>
                    <a:lnTo>
                      <a:pt x="85" y="140"/>
                    </a:lnTo>
                    <a:lnTo>
                      <a:pt x="79" y="145"/>
                    </a:lnTo>
                    <a:lnTo>
                      <a:pt x="74" y="152"/>
                    </a:lnTo>
                    <a:lnTo>
                      <a:pt x="69" y="160"/>
                    </a:lnTo>
                    <a:lnTo>
                      <a:pt x="64" y="168"/>
                    </a:lnTo>
                    <a:lnTo>
                      <a:pt x="60" y="178"/>
                    </a:lnTo>
                    <a:lnTo>
                      <a:pt x="54" y="195"/>
                    </a:lnTo>
                    <a:lnTo>
                      <a:pt x="48" y="213"/>
                    </a:lnTo>
                    <a:lnTo>
                      <a:pt x="40" y="231"/>
                    </a:lnTo>
                    <a:lnTo>
                      <a:pt x="33" y="248"/>
                    </a:lnTo>
                    <a:lnTo>
                      <a:pt x="31" y="256"/>
                    </a:lnTo>
                    <a:lnTo>
                      <a:pt x="30" y="263"/>
                    </a:lnTo>
                    <a:lnTo>
                      <a:pt x="30" y="267"/>
                    </a:lnTo>
                    <a:lnTo>
                      <a:pt x="28" y="270"/>
                    </a:lnTo>
                    <a:lnTo>
                      <a:pt x="27" y="273"/>
                    </a:lnTo>
                    <a:lnTo>
                      <a:pt x="24" y="275"/>
                    </a:lnTo>
                    <a:lnTo>
                      <a:pt x="21" y="277"/>
                    </a:lnTo>
                    <a:lnTo>
                      <a:pt x="17" y="279"/>
                    </a:lnTo>
                    <a:lnTo>
                      <a:pt x="12" y="280"/>
                    </a:lnTo>
                    <a:lnTo>
                      <a:pt x="8" y="279"/>
                    </a:lnTo>
                    <a:lnTo>
                      <a:pt x="5" y="278"/>
                    </a:lnTo>
                    <a:lnTo>
                      <a:pt x="3" y="275"/>
                    </a:lnTo>
                    <a:lnTo>
                      <a:pt x="2" y="272"/>
                    </a:lnTo>
                    <a:lnTo>
                      <a:pt x="2" y="269"/>
                    </a:lnTo>
                    <a:lnTo>
                      <a:pt x="2" y="267"/>
                    </a:lnTo>
                    <a:lnTo>
                      <a:pt x="3" y="263"/>
                    </a:lnTo>
                    <a:lnTo>
                      <a:pt x="4" y="262"/>
                    </a:lnTo>
                    <a:lnTo>
                      <a:pt x="5" y="262"/>
                    </a:lnTo>
                    <a:lnTo>
                      <a:pt x="6" y="261"/>
                    </a:lnTo>
                    <a:lnTo>
                      <a:pt x="3" y="260"/>
                    </a:lnTo>
                    <a:lnTo>
                      <a:pt x="2" y="258"/>
                    </a:lnTo>
                    <a:lnTo>
                      <a:pt x="0" y="256"/>
                    </a:lnTo>
                    <a:lnTo>
                      <a:pt x="0" y="253"/>
                    </a:lnTo>
                    <a:lnTo>
                      <a:pt x="0" y="247"/>
                    </a:lnTo>
                    <a:lnTo>
                      <a:pt x="1" y="242"/>
                    </a:lnTo>
                    <a:lnTo>
                      <a:pt x="1" y="241"/>
                    </a:lnTo>
                    <a:lnTo>
                      <a:pt x="3" y="241"/>
                    </a:lnTo>
                    <a:lnTo>
                      <a:pt x="5" y="241"/>
                    </a:lnTo>
                    <a:lnTo>
                      <a:pt x="7" y="242"/>
                    </a:lnTo>
                    <a:lnTo>
                      <a:pt x="5" y="235"/>
                    </a:lnTo>
                    <a:lnTo>
                      <a:pt x="3" y="229"/>
                    </a:lnTo>
                    <a:lnTo>
                      <a:pt x="3" y="225"/>
                    </a:lnTo>
                    <a:lnTo>
                      <a:pt x="3" y="222"/>
                    </a:lnTo>
                    <a:lnTo>
                      <a:pt x="3" y="220"/>
                    </a:lnTo>
                    <a:lnTo>
                      <a:pt x="5" y="219"/>
                    </a:lnTo>
                    <a:lnTo>
                      <a:pt x="7" y="217"/>
                    </a:lnTo>
                    <a:lnTo>
                      <a:pt x="7" y="215"/>
                    </a:lnTo>
                    <a:lnTo>
                      <a:pt x="8" y="213"/>
                    </a:lnTo>
                    <a:lnTo>
                      <a:pt x="9" y="211"/>
                    </a:lnTo>
                    <a:lnTo>
                      <a:pt x="9" y="205"/>
                    </a:lnTo>
                    <a:lnTo>
                      <a:pt x="8" y="200"/>
                    </a:lnTo>
                    <a:lnTo>
                      <a:pt x="7" y="192"/>
                    </a:lnTo>
                    <a:lnTo>
                      <a:pt x="6" y="186"/>
                    </a:lnTo>
                    <a:lnTo>
                      <a:pt x="6" y="180"/>
                    </a:lnTo>
                    <a:lnTo>
                      <a:pt x="7" y="174"/>
                    </a:lnTo>
                    <a:lnTo>
                      <a:pt x="7" y="173"/>
                    </a:lnTo>
                    <a:lnTo>
                      <a:pt x="7" y="172"/>
                    </a:lnTo>
                    <a:lnTo>
                      <a:pt x="8" y="171"/>
                    </a:lnTo>
                    <a:lnTo>
                      <a:pt x="9" y="170"/>
                    </a:lnTo>
                    <a:lnTo>
                      <a:pt x="10" y="166"/>
                    </a:lnTo>
                    <a:lnTo>
                      <a:pt x="11" y="165"/>
                    </a:lnTo>
                    <a:lnTo>
                      <a:pt x="11" y="162"/>
                    </a:lnTo>
                    <a:lnTo>
                      <a:pt x="10" y="159"/>
                    </a:lnTo>
                    <a:lnTo>
                      <a:pt x="9" y="156"/>
                    </a:lnTo>
                    <a:lnTo>
                      <a:pt x="8" y="153"/>
                    </a:lnTo>
                    <a:lnTo>
                      <a:pt x="9" y="149"/>
                    </a:lnTo>
                    <a:lnTo>
                      <a:pt x="10" y="146"/>
                    </a:lnTo>
                    <a:lnTo>
                      <a:pt x="12" y="144"/>
                    </a:lnTo>
                    <a:lnTo>
                      <a:pt x="13" y="144"/>
                    </a:lnTo>
                    <a:lnTo>
                      <a:pt x="14" y="143"/>
                    </a:lnTo>
                    <a:lnTo>
                      <a:pt x="16" y="142"/>
                    </a:lnTo>
                    <a:lnTo>
                      <a:pt x="16" y="141"/>
                    </a:lnTo>
                    <a:lnTo>
                      <a:pt x="17" y="138"/>
                    </a:lnTo>
                    <a:lnTo>
                      <a:pt x="15" y="132"/>
                    </a:lnTo>
                    <a:lnTo>
                      <a:pt x="13" y="126"/>
                    </a:lnTo>
                    <a:lnTo>
                      <a:pt x="12" y="121"/>
                    </a:lnTo>
                    <a:lnTo>
                      <a:pt x="12" y="118"/>
                    </a:lnTo>
                    <a:lnTo>
                      <a:pt x="13" y="114"/>
                    </a:lnTo>
                    <a:lnTo>
                      <a:pt x="15" y="110"/>
                    </a:lnTo>
                    <a:lnTo>
                      <a:pt x="15" y="109"/>
                    </a:lnTo>
                    <a:lnTo>
                      <a:pt x="16" y="109"/>
                    </a:lnTo>
                    <a:lnTo>
                      <a:pt x="16" y="110"/>
                    </a:lnTo>
                    <a:lnTo>
                      <a:pt x="17" y="110"/>
                    </a:lnTo>
                    <a:lnTo>
                      <a:pt x="18" y="110"/>
                    </a:lnTo>
                    <a:lnTo>
                      <a:pt x="19" y="110"/>
                    </a:lnTo>
                    <a:lnTo>
                      <a:pt x="20" y="110"/>
                    </a:lnTo>
                    <a:lnTo>
                      <a:pt x="21" y="107"/>
                    </a:lnTo>
                    <a:lnTo>
                      <a:pt x="22" y="103"/>
                    </a:lnTo>
                    <a:lnTo>
                      <a:pt x="23" y="99"/>
                    </a:lnTo>
                    <a:lnTo>
                      <a:pt x="23" y="97"/>
                    </a:lnTo>
                    <a:lnTo>
                      <a:pt x="24" y="94"/>
                    </a:lnTo>
                    <a:lnTo>
                      <a:pt x="25" y="91"/>
                    </a:lnTo>
                    <a:lnTo>
                      <a:pt x="28" y="89"/>
                    </a:lnTo>
                    <a:lnTo>
                      <a:pt x="32" y="88"/>
                    </a:lnTo>
                    <a:lnTo>
                      <a:pt x="31" y="83"/>
                    </a:lnTo>
                    <a:lnTo>
                      <a:pt x="31" y="80"/>
                    </a:lnTo>
                    <a:lnTo>
                      <a:pt x="31" y="77"/>
                    </a:lnTo>
                    <a:lnTo>
                      <a:pt x="32" y="73"/>
                    </a:lnTo>
                    <a:lnTo>
                      <a:pt x="32" y="72"/>
                    </a:lnTo>
                    <a:lnTo>
                      <a:pt x="32" y="71"/>
                    </a:lnTo>
                    <a:lnTo>
                      <a:pt x="33" y="70"/>
                    </a:lnTo>
                    <a:lnTo>
                      <a:pt x="33" y="69"/>
                    </a:lnTo>
                    <a:lnTo>
                      <a:pt x="33" y="68"/>
                    </a:lnTo>
                    <a:lnTo>
                      <a:pt x="33" y="67"/>
                    </a:lnTo>
                    <a:lnTo>
                      <a:pt x="33" y="66"/>
                    </a:lnTo>
                    <a:lnTo>
                      <a:pt x="34" y="65"/>
                    </a:lnTo>
                    <a:lnTo>
                      <a:pt x="32" y="66"/>
                    </a:lnTo>
                    <a:lnTo>
                      <a:pt x="30" y="64"/>
                    </a:lnTo>
                    <a:lnTo>
                      <a:pt x="28" y="63"/>
                    </a:lnTo>
                    <a:lnTo>
                      <a:pt x="27" y="63"/>
                    </a:lnTo>
                    <a:lnTo>
                      <a:pt x="25" y="58"/>
                    </a:lnTo>
                    <a:lnTo>
                      <a:pt x="23" y="53"/>
                    </a:lnTo>
                    <a:lnTo>
                      <a:pt x="20" y="52"/>
                    </a:lnTo>
                    <a:lnTo>
                      <a:pt x="16" y="50"/>
                    </a:lnTo>
                    <a:lnTo>
                      <a:pt x="14" y="48"/>
                    </a:lnTo>
                    <a:lnTo>
                      <a:pt x="10" y="47"/>
                    </a:lnTo>
                    <a:lnTo>
                      <a:pt x="7" y="44"/>
                    </a:lnTo>
                    <a:lnTo>
                      <a:pt x="4" y="42"/>
                    </a:lnTo>
                    <a:lnTo>
                      <a:pt x="3" y="39"/>
                    </a:lnTo>
                    <a:lnTo>
                      <a:pt x="3" y="36"/>
                    </a:lnTo>
                    <a:lnTo>
                      <a:pt x="5" y="34"/>
                    </a:lnTo>
                    <a:lnTo>
                      <a:pt x="7" y="33"/>
                    </a:lnTo>
                    <a:lnTo>
                      <a:pt x="11" y="32"/>
                    </a:lnTo>
                    <a:lnTo>
                      <a:pt x="14" y="31"/>
                    </a:lnTo>
                    <a:lnTo>
                      <a:pt x="18" y="31"/>
                    </a:lnTo>
                    <a:lnTo>
                      <a:pt x="21" y="31"/>
                    </a:lnTo>
                    <a:lnTo>
                      <a:pt x="20" y="32"/>
                    </a:lnTo>
                    <a:close/>
                  </a:path>
                </a:pathLst>
              </a:custGeom>
              <a:noFill/>
              <a:ln w="7938" cap="rnd">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36" name="Freeform 616"/>
              <p:cNvSpPr>
                <a:spLocks/>
              </p:cNvSpPr>
              <p:nvPr/>
            </p:nvSpPr>
            <p:spPr bwMode="auto">
              <a:xfrm>
                <a:off x="3529" y="2848"/>
                <a:ext cx="278" cy="404"/>
              </a:xfrm>
              <a:custGeom>
                <a:avLst/>
                <a:gdLst>
                  <a:gd name="T0" fmla="*/ 300586700 w 148"/>
                  <a:gd name="T1" fmla="*/ 4319821 h 265"/>
                  <a:gd name="T2" fmla="*/ 300586700 w 148"/>
                  <a:gd name="T3" fmla="*/ 4319821 h 265"/>
                  <a:gd name="T4" fmla="*/ 300586700 w 148"/>
                  <a:gd name="T5" fmla="*/ 4281290 h 265"/>
                  <a:gd name="T6" fmla="*/ 302304348 w 148"/>
                  <a:gd name="T7" fmla="*/ 4263261 h 265"/>
                  <a:gd name="T8" fmla="*/ 302304348 w 148"/>
                  <a:gd name="T9" fmla="*/ 4233910 h 265"/>
                  <a:gd name="T10" fmla="*/ 304795227 w 148"/>
                  <a:gd name="T11" fmla="*/ 4122885 h 265"/>
                  <a:gd name="T12" fmla="*/ 308241344 w 148"/>
                  <a:gd name="T13" fmla="*/ 3973887 h 265"/>
                  <a:gd name="T14" fmla="*/ 310780309 w 148"/>
                  <a:gd name="T15" fmla="*/ 3785553 h 265"/>
                  <a:gd name="T16" fmla="*/ 312728773 w 148"/>
                  <a:gd name="T17" fmla="*/ 3569204 h 265"/>
                  <a:gd name="T18" fmla="*/ 317513617 w 148"/>
                  <a:gd name="T19" fmla="*/ 3324319 h 265"/>
                  <a:gd name="T20" fmla="*/ 317513617 w 148"/>
                  <a:gd name="T21" fmla="*/ 3071003 h 265"/>
                  <a:gd name="T22" fmla="*/ 317513617 w 148"/>
                  <a:gd name="T23" fmla="*/ 2769506 h 265"/>
                  <a:gd name="T24" fmla="*/ 314986914 w 148"/>
                  <a:gd name="T25" fmla="*/ 2483098 h 265"/>
                  <a:gd name="T26" fmla="*/ 312728773 w 148"/>
                  <a:gd name="T27" fmla="*/ 2165972 h 265"/>
                  <a:gd name="T28" fmla="*/ 307329625 w 148"/>
                  <a:gd name="T29" fmla="*/ 1858638 h 265"/>
                  <a:gd name="T30" fmla="*/ 300586700 w 148"/>
                  <a:gd name="T31" fmla="*/ 1551282 h 265"/>
                  <a:gd name="T32" fmla="*/ 287783919 w 148"/>
                  <a:gd name="T33" fmla="*/ 1242396 h 265"/>
                  <a:gd name="T34" fmla="*/ 272014202 w 148"/>
                  <a:gd name="T35" fmla="*/ 931927 h 265"/>
                  <a:gd name="T36" fmla="*/ 254913212 w 148"/>
                  <a:gd name="T37" fmla="*/ 631347 h 265"/>
                  <a:gd name="T38" fmla="*/ 252857996 w 148"/>
                  <a:gd name="T39" fmla="*/ 615405 h 265"/>
                  <a:gd name="T40" fmla="*/ 249411820 w 148"/>
                  <a:gd name="T41" fmla="*/ 568510 h 265"/>
                  <a:gd name="T42" fmla="*/ 244212951 w 148"/>
                  <a:gd name="T43" fmla="*/ 506592 h 265"/>
                  <a:gd name="T44" fmla="*/ 235362517 w 148"/>
                  <a:gd name="T45" fmla="*/ 441163 h 265"/>
                  <a:gd name="T46" fmla="*/ 224996037 w 148"/>
                  <a:gd name="T47" fmla="*/ 344075 h 265"/>
                  <a:gd name="T48" fmla="*/ 214835246 w 148"/>
                  <a:gd name="T49" fmla="*/ 244606 h 265"/>
                  <a:gd name="T50" fmla="*/ 201788907 w 148"/>
                  <a:gd name="T51" fmla="*/ 160447 h 265"/>
                  <a:gd name="T52" fmla="*/ 188773222 w 148"/>
                  <a:gd name="T53" fmla="*/ 97106 h 265"/>
                  <a:gd name="T54" fmla="*/ 173825665 w 148"/>
                  <a:gd name="T55" fmla="*/ 35139 h 265"/>
                  <a:gd name="T56" fmla="*/ 156920386 w 148"/>
                  <a:gd name="T57" fmla="*/ 0 h 265"/>
                  <a:gd name="T58" fmla="*/ 147878808 w 148"/>
                  <a:gd name="T59" fmla="*/ 0 h 265"/>
                  <a:gd name="T60" fmla="*/ 141151512 w 148"/>
                  <a:gd name="T61" fmla="*/ 0 h 265"/>
                  <a:gd name="T62" fmla="*/ 133503960 w 148"/>
                  <a:gd name="T63" fmla="*/ 23049 h 265"/>
                  <a:gd name="T64" fmla="*/ 121934927 w 148"/>
                  <a:gd name="T65" fmla="*/ 53570 h 265"/>
                  <a:gd name="T66" fmla="*/ 115831072 w 148"/>
                  <a:gd name="T67" fmla="*/ 81669 h 265"/>
                  <a:gd name="T68" fmla="*/ 107042128 w 148"/>
                  <a:gd name="T69" fmla="*/ 148041 h 265"/>
                  <a:gd name="T70" fmla="*/ 96671259 w 148"/>
                  <a:gd name="T71" fmla="*/ 189814 h 265"/>
                  <a:gd name="T72" fmla="*/ 87451761 w 148"/>
                  <a:gd name="T73" fmla="*/ 280313 h 265"/>
                  <a:gd name="T74" fmla="*/ 79612886 w 148"/>
                  <a:gd name="T75" fmla="*/ 361880 h 265"/>
                  <a:gd name="T76" fmla="*/ 70819314 w 148"/>
                  <a:gd name="T77" fmla="*/ 464568 h 265"/>
                  <a:gd name="T78" fmla="*/ 62684691 w 148"/>
                  <a:gd name="T79" fmla="*/ 588148 h 265"/>
                  <a:gd name="T80" fmla="*/ 53865694 w 148"/>
                  <a:gd name="T81" fmla="*/ 717853 h 265"/>
                  <a:gd name="T82" fmla="*/ 53865694 w 148"/>
                  <a:gd name="T83" fmla="*/ 735653 h 265"/>
                  <a:gd name="T84" fmla="*/ 51280806 w 148"/>
                  <a:gd name="T85" fmla="*/ 777433 h 265"/>
                  <a:gd name="T86" fmla="*/ 46390171 w 148"/>
                  <a:gd name="T87" fmla="*/ 866710 h 265"/>
                  <a:gd name="T88" fmla="*/ 43521483 w 148"/>
                  <a:gd name="T89" fmla="*/ 938202 h 265"/>
                  <a:gd name="T90" fmla="*/ 38751185 w 148"/>
                  <a:gd name="T91" fmla="*/ 1079742 h 265"/>
                  <a:gd name="T92" fmla="*/ 32068459 w 148"/>
                  <a:gd name="T93" fmla="*/ 1219156 h 265"/>
                  <a:gd name="T94" fmla="*/ 25946954 w 148"/>
                  <a:gd name="T95" fmla="*/ 1420749 h 265"/>
                  <a:gd name="T96" fmla="*/ 19216967 w 148"/>
                  <a:gd name="T97" fmla="*/ 1628765 h 265"/>
                  <a:gd name="T98" fmla="*/ 15157489 w 148"/>
                  <a:gd name="T99" fmla="*/ 1858638 h 265"/>
                  <a:gd name="T100" fmla="*/ 9023880 w 148"/>
                  <a:gd name="T101" fmla="*/ 2139105 h 265"/>
                  <a:gd name="T102" fmla="*/ 6735808 w 148"/>
                  <a:gd name="T103" fmla="*/ 2420173 h 265"/>
                  <a:gd name="T104" fmla="*/ 2539267 w 148"/>
                  <a:gd name="T105" fmla="*/ 2736531 h 265"/>
                  <a:gd name="T106" fmla="*/ 0 w 148"/>
                  <a:gd name="T107" fmla="*/ 3101003 h 265"/>
                  <a:gd name="T108" fmla="*/ 0 w 148"/>
                  <a:gd name="T109" fmla="*/ 3474101 h 265"/>
                  <a:gd name="T110" fmla="*/ 2539267 w 148"/>
                  <a:gd name="T111" fmla="*/ 3877729 h 265"/>
                  <a:gd name="T112" fmla="*/ 6735808 w 148"/>
                  <a:gd name="T113" fmla="*/ 4319821 h 265"/>
                  <a:gd name="T114" fmla="*/ 300586700 w 148"/>
                  <a:gd name="T115" fmla="*/ 4319821 h 26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8"/>
                  <a:gd name="T175" fmla="*/ 0 h 265"/>
                  <a:gd name="T176" fmla="*/ 148 w 148"/>
                  <a:gd name="T177" fmla="*/ 265 h 26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8" h="265">
                    <a:moveTo>
                      <a:pt x="140" y="265"/>
                    </a:moveTo>
                    <a:lnTo>
                      <a:pt x="140" y="265"/>
                    </a:lnTo>
                    <a:lnTo>
                      <a:pt x="140" y="263"/>
                    </a:lnTo>
                    <a:lnTo>
                      <a:pt x="141" y="262"/>
                    </a:lnTo>
                    <a:lnTo>
                      <a:pt x="141" y="260"/>
                    </a:lnTo>
                    <a:lnTo>
                      <a:pt x="142" y="253"/>
                    </a:lnTo>
                    <a:lnTo>
                      <a:pt x="144" y="244"/>
                    </a:lnTo>
                    <a:lnTo>
                      <a:pt x="145" y="232"/>
                    </a:lnTo>
                    <a:lnTo>
                      <a:pt x="146" y="219"/>
                    </a:lnTo>
                    <a:lnTo>
                      <a:pt x="148" y="204"/>
                    </a:lnTo>
                    <a:lnTo>
                      <a:pt x="148" y="188"/>
                    </a:lnTo>
                    <a:lnTo>
                      <a:pt x="148" y="170"/>
                    </a:lnTo>
                    <a:lnTo>
                      <a:pt x="147" y="152"/>
                    </a:lnTo>
                    <a:lnTo>
                      <a:pt x="146" y="133"/>
                    </a:lnTo>
                    <a:lnTo>
                      <a:pt x="143" y="114"/>
                    </a:lnTo>
                    <a:lnTo>
                      <a:pt x="140" y="95"/>
                    </a:lnTo>
                    <a:lnTo>
                      <a:pt x="134" y="76"/>
                    </a:lnTo>
                    <a:lnTo>
                      <a:pt x="127" y="57"/>
                    </a:lnTo>
                    <a:lnTo>
                      <a:pt x="119" y="39"/>
                    </a:lnTo>
                    <a:lnTo>
                      <a:pt x="118" y="38"/>
                    </a:lnTo>
                    <a:lnTo>
                      <a:pt x="116" y="35"/>
                    </a:lnTo>
                    <a:lnTo>
                      <a:pt x="114" y="31"/>
                    </a:lnTo>
                    <a:lnTo>
                      <a:pt x="110" y="27"/>
                    </a:lnTo>
                    <a:lnTo>
                      <a:pt x="105" y="21"/>
                    </a:lnTo>
                    <a:lnTo>
                      <a:pt x="100" y="15"/>
                    </a:lnTo>
                    <a:lnTo>
                      <a:pt x="94" y="10"/>
                    </a:lnTo>
                    <a:lnTo>
                      <a:pt x="88" y="6"/>
                    </a:lnTo>
                    <a:lnTo>
                      <a:pt x="81" y="2"/>
                    </a:lnTo>
                    <a:lnTo>
                      <a:pt x="73" y="0"/>
                    </a:lnTo>
                    <a:lnTo>
                      <a:pt x="69" y="0"/>
                    </a:lnTo>
                    <a:lnTo>
                      <a:pt x="66" y="0"/>
                    </a:lnTo>
                    <a:lnTo>
                      <a:pt x="62" y="1"/>
                    </a:lnTo>
                    <a:lnTo>
                      <a:pt x="57" y="3"/>
                    </a:lnTo>
                    <a:lnTo>
                      <a:pt x="54" y="5"/>
                    </a:lnTo>
                    <a:lnTo>
                      <a:pt x="50" y="9"/>
                    </a:lnTo>
                    <a:lnTo>
                      <a:pt x="45" y="12"/>
                    </a:lnTo>
                    <a:lnTo>
                      <a:pt x="41" y="17"/>
                    </a:lnTo>
                    <a:lnTo>
                      <a:pt x="37" y="22"/>
                    </a:lnTo>
                    <a:lnTo>
                      <a:pt x="33" y="28"/>
                    </a:lnTo>
                    <a:lnTo>
                      <a:pt x="29" y="36"/>
                    </a:lnTo>
                    <a:lnTo>
                      <a:pt x="25" y="44"/>
                    </a:lnTo>
                    <a:lnTo>
                      <a:pt x="25" y="45"/>
                    </a:lnTo>
                    <a:lnTo>
                      <a:pt x="24" y="48"/>
                    </a:lnTo>
                    <a:lnTo>
                      <a:pt x="22" y="53"/>
                    </a:lnTo>
                    <a:lnTo>
                      <a:pt x="20" y="58"/>
                    </a:lnTo>
                    <a:lnTo>
                      <a:pt x="18" y="66"/>
                    </a:lnTo>
                    <a:lnTo>
                      <a:pt x="15" y="75"/>
                    </a:lnTo>
                    <a:lnTo>
                      <a:pt x="12" y="87"/>
                    </a:lnTo>
                    <a:lnTo>
                      <a:pt x="9" y="100"/>
                    </a:lnTo>
                    <a:lnTo>
                      <a:pt x="7" y="114"/>
                    </a:lnTo>
                    <a:lnTo>
                      <a:pt x="4" y="131"/>
                    </a:lnTo>
                    <a:lnTo>
                      <a:pt x="3" y="148"/>
                    </a:lnTo>
                    <a:lnTo>
                      <a:pt x="1" y="168"/>
                    </a:lnTo>
                    <a:lnTo>
                      <a:pt x="0" y="190"/>
                    </a:lnTo>
                    <a:lnTo>
                      <a:pt x="0" y="213"/>
                    </a:lnTo>
                    <a:lnTo>
                      <a:pt x="1" y="238"/>
                    </a:lnTo>
                    <a:lnTo>
                      <a:pt x="3" y="265"/>
                    </a:lnTo>
                    <a:lnTo>
                      <a:pt x="140" y="265"/>
                    </a:lnTo>
                    <a:close/>
                  </a:path>
                </a:pathLst>
              </a:custGeom>
              <a:solidFill>
                <a:srgbClr val="00FF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37" name="Freeform 617"/>
              <p:cNvSpPr>
                <a:spLocks/>
              </p:cNvSpPr>
              <p:nvPr/>
            </p:nvSpPr>
            <p:spPr bwMode="auto">
              <a:xfrm>
                <a:off x="3612" y="3070"/>
                <a:ext cx="115" cy="172"/>
              </a:xfrm>
              <a:custGeom>
                <a:avLst/>
                <a:gdLst>
                  <a:gd name="T0" fmla="*/ 55627756 w 61"/>
                  <a:gd name="T1" fmla="*/ 2156664 h 112"/>
                  <a:gd name="T2" fmla="*/ 68594972 w 61"/>
                  <a:gd name="T3" fmla="*/ 2135059 h 112"/>
                  <a:gd name="T4" fmla="*/ 82430260 w 61"/>
                  <a:gd name="T5" fmla="*/ 2088484 h 112"/>
                  <a:gd name="T6" fmla="*/ 94457100 w 61"/>
                  <a:gd name="T7" fmla="*/ 1967359 h 112"/>
                  <a:gd name="T8" fmla="*/ 104872041 w 61"/>
                  <a:gd name="T9" fmla="*/ 1848973 h 112"/>
                  <a:gd name="T10" fmla="*/ 114471167 w 61"/>
                  <a:gd name="T11" fmla="*/ 1720429 h 112"/>
                  <a:gd name="T12" fmla="*/ 122553712 w 61"/>
                  <a:gd name="T13" fmla="*/ 1541576 h 112"/>
                  <a:gd name="T14" fmla="*/ 126778080 w 61"/>
                  <a:gd name="T15" fmla="*/ 1390271 h 112"/>
                  <a:gd name="T16" fmla="*/ 131559786 w 61"/>
                  <a:gd name="T17" fmla="*/ 1221770 h 112"/>
                  <a:gd name="T18" fmla="*/ 129318365 w 61"/>
                  <a:gd name="T19" fmla="*/ 1036478 h 112"/>
                  <a:gd name="T20" fmla="*/ 124172731 w 61"/>
                  <a:gd name="T21" fmla="*/ 853816 h 112"/>
                  <a:gd name="T22" fmla="*/ 119081301 w 61"/>
                  <a:gd name="T23" fmla="*/ 639450 h 112"/>
                  <a:gd name="T24" fmla="*/ 112229746 w 61"/>
                  <a:gd name="T25" fmla="*/ 439480 h 112"/>
                  <a:gd name="T26" fmla="*/ 101991627 w 61"/>
                  <a:gd name="T27" fmla="*/ 277155 h 112"/>
                  <a:gd name="T28" fmla="*/ 90394200 w 61"/>
                  <a:gd name="T29" fmla="*/ 137697 h 112"/>
                  <a:gd name="T30" fmla="*/ 85546495 w 61"/>
                  <a:gd name="T31" fmla="*/ 76523 h 112"/>
                  <a:gd name="T32" fmla="*/ 77485789 w 61"/>
                  <a:gd name="T33" fmla="*/ 40991 h 112"/>
                  <a:gd name="T34" fmla="*/ 71136403 w 61"/>
                  <a:gd name="T35" fmla="*/ 0 h 112"/>
                  <a:gd name="T36" fmla="*/ 65006731 w 61"/>
                  <a:gd name="T37" fmla="*/ 0 h 112"/>
                  <a:gd name="T38" fmla="*/ 58185566 w 61"/>
                  <a:gd name="T39" fmla="*/ 0 h 112"/>
                  <a:gd name="T40" fmla="*/ 51509113 w 61"/>
                  <a:gd name="T41" fmla="*/ 40991 h 112"/>
                  <a:gd name="T42" fmla="*/ 45376817 w 61"/>
                  <a:gd name="T43" fmla="*/ 76523 h 112"/>
                  <a:gd name="T44" fmla="*/ 38933742 w 61"/>
                  <a:gd name="T45" fmla="*/ 137697 h 112"/>
                  <a:gd name="T46" fmla="*/ 29506904 w 61"/>
                  <a:gd name="T47" fmla="*/ 277155 h 112"/>
                  <a:gd name="T48" fmla="*/ 19299944 w 61"/>
                  <a:gd name="T49" fmla="*/ 439480 h 112"/>
                  <a:gd name="T50" fmla="*/ 10237362 w 61"/>
                  <a:gd name="T51" fmla="*/ 639450 h 112"/>
                  <a:gd name="T52" fmla="*/ 4806801 w 61"/>
                  <a:gd name="T53" fmla="*/ 853816 h 112"/>
                  <a:gd name="T54" fmla="*/ 2549695 w 61"/>
                  <a:gd name="T55" fmla="*/ 1036478 h 112"/>
                  <a:gd name="T56" fmla="*/ 0 w 61"/>
                  <a:gd name="T57" fmla="*/ 1221770 h 112"/>
                  <a:gd name="T58" fmla="*/ 0 w 61"/>
                  <a:gd name="T59" fmla="*/ 1390271 h 112"/>
                  <a:gd name="T60" fmla="*/ 4806801 w 61"/>
                  <a:gd name="T61" fmla="*/ 1541576 h 112"/>
                  <a:gd name="T62" fmla="*/ 9062002 w 61"/>
                  <a:gd name="T63" fmla="*/ 1720429 h 112"/>
                  <a:gd name="T64" fmla="*/ 15221604 w 61"/>
                  <a:gd name="T65" fmla="*/ 1848973 h 112"/>
                  <a:gd name="T66" fmla="*/ 21801498 w 61"/>
                  <a:gd name="T67" fmla="*/ 1967359 h 112"/>
                  <a:gd name="T68" fmla="*/ 29506904 w 61"/>
                  <a:gd name="T69" fmla="*/ 2088484 h 112"/>
                  <a:gd name="T70" fmla="*/ 41101171 w 61"/>
                  <a:gd name="T71" fmla="*/ 2135059 h 112"/>
                  <a:gd name="T72" fmla="*/ 55627756 w 61"/>
                  <a:gd name="T73" fmla="*/ 2156664 h 1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1"/>
                  <a:gd name="T112" fmla="*/ 0 h 112"/>
                  <a:gd name="T113" fmla="*/ 61 w 61"/>
                  <a:gd name="T114" fmla="*/ 112 h 11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1" h="112">
                    <a:moveTo>
                      <a:pt x="26" y="112"/>
                    </a:moveTo>
                    <a:lnTo>
                      <a:pt x="32" y="111"/>
                    </a:lnTo>
                    <a:lnTo>
                      <a:pt x="38" y="108"/>
                    </a:lnTo>
                    <a:lnTo>
                      <a:pt x="44" y="102"/>
                    </a:lnTo>
                    <a:lnTo>
                      <a:pt x="49" y="96"/>
                    </a:lnTo>
                    <a:lnTo>
                      <a:pt x="53" y="89"/>
                    </a:lnTo>
                    <a:lnTo>
                      <a:pt x="57" y="80"/>
                    </a:lnTo>
                    <a:lnTo>
                      <a:pt x="59" y="72"/>
                    </a:lnTo>
                    <a:lnTo>
                      <a:pt x="61" y="63"/>
                    </a:lnTo>
                    <a:lnTo>
                      <a:pt x="60" y="54"/>
                    </a:lnTo>
                    <a:lnTo>
                      <a:pt x="58" y="44"/>
                    </a:lnTo>
                    <a:lnTo>
                      <a:pt x="55" y="33"/>
                    </a:lnTo>
                    <a:lnTo>
                      <a:pt x="52" y="23"/>
                    </a:lnTo>
                    <a:lnTo>
                      <a:pt x="47" y="14"/>
                    </a:lnTo>
                    <a:lnTo>
                      <a:pt x="42" y="7"/>
                    </a:lnTo>
                    <a:lnTo>
                      <a:pt x="40" y="4"/>
                    </a:lnTo>
                    <a:lnTo>
                      <a:pt x="36" y="2"/>
                    </a:lnTo>
                    <a:lnTo>
                      <a:pt x="33" y="0"/>
                    </a:lnTo>
                    <a:lnTo>
                      <a:pt x="30" y="0"/>
                    </a:lnTo>
                    <a:lnTo>
                      <a:pt x="27" y="0"/>
                    </a:lnTo>
                    <a:lnTo>
                      <a:pt x="24" y="2"/>
                    </a:lnTo>
                    <a:lnTo>
                      <a:pt x="21" y="4"/>
                    </a:lnTo>
                    <a:lnTo>
                      <a:pt x="18" y="7"/>
                    </a:lnTo>
                    <a:lnTo>
                      <a:pt x="14" y="14"/>
                    </a:lnTo>
                    <a:lnTo>
                      <a:pt x="9" y="23"/>
                    </a:lnTo>
                    <a:lnTo>
                      <a:pt x="5" y="33"/>
                    </a:lnTo>
                    <a:lnTo>
                      <a:pt x="2" y="44"/>
                    </a:lnTo>
                    <a:lnTo>
                      <a:pt x="1" y="54"/>
                    </a:lnTo>
                    <a:lnTo>
                      <a:pt x="0" y="63"/>
                    </a:lnTo>
                    <a:lnTo>
                      <a:pt x="0" y="72"/>
                    </a:lnTo>
                    <a:lnTo>
                      <a:pt x="2" y="80"/>
                    </a:lnTo>
                    <a:lnTo>
                      <a:pt x="4" y="89"/>
                    </a:lnTo>
                    <a:lnTo>
                      <a:pt x="7" y="96"/>
                    </a:lnTo>
                    <a:lnTo>
                      <a:pt x="10" y="102"/>
                    </a:lnTo>
                    <a:lnTo>
                      <a:pt x="14" y="108"/>
                    </a:lnTo>
                    <a:lnTo>
                      <a:pt x="19" y="111"/>
                    </a:lnTo>
                    <a:lnTo>
                      <a:pt x="26" y="112"/>
                    </a:lnTo>
                    <a:close/>
                  </a:path>
                </a:pathLst>
              </a:custGeom>
              <a:solidFill>
                <a:srgbClr val="FFFF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38" name="Freeform 618"/>
              <p:cNvSpPr>
                <a:spLocks/>
              </p:cNvSpPr>
              <p:nvPr/>
            </p:nvSpPr>
            <p:spPr bwMode="auto">
              <a:xfrm>
                <a:off x="3529" y="2848"/>
                <a:ext cx="278" cy="404"/>
              </a:xfrm>
              <a:custGeom>
                <a:avLst/>
                <a:gdLst>
                  <a:gd name="T0" fmla="*/ 300586700 w 148"/>
                  <a:gd name="T1" fmla="*/ 4319821 h 265"/>
                  <a:gd name="T2" fmla="*/ 300586700 w 148"/>
                  <a:gd name="T3" fmla="*/ 4319821 h 265"/>
                  <a:gd name="T4" fmla="*/ 300586700 w 148"/>
                  <a:gd name="T5" fmla="*/ 4281290 h 265"/>
                  <a:gd name="T6" fmla="*/ 302304348 w 148"/>
                  <a:gd name="T7" fmla="*/ 4263261 h 265"/>
                  <a:gd name="T8" fmla="*/ 302304348 w 148"/>
                  <a:gd name="T9" fmla="*/ 4233910 h 265"/>
                  <a:gd name="T10" fmla="*/ 304795227 w 148"/>
                  <a:gd name="T11" fmla="*/ 4122885 h 265"/>
                  <a:gd name="T12" fmla="*/ 308241344 w 148"/>
                  <a:gd name="T13" fmla="*/ 3973887 h 265"/>
                  <a:gd name="T14" fmla="*/ 310780309 w 148"/>
                  <a:gd name="T15" fmla="*/ 3785553 h 265"/>
                  <a:gd name="T16" fmla="*/ 312728773 w 148"/>
                  <a:gd name="T17" fmla="*/ 3569204 h 265"/>
                  <a:gd name="T18" fmla="*/ 317513617 w 148"/>
                  <a:gd name="T19" fmla="*/ 3324319 h 265"/>
                  <a:gd name="T20" fmla="*/ 317513617 w 148"/>
                  <a:gd name="T21" fmla="*/ 3071003 h 265"/>
                  <a:gd name="T22" fmla="*/ 317513617 w 148"/>
                  <a:gd name="T23" fmla="*/ 2769506 h 265"/>
                  <a:gd name="T24" fmla="*/ 314986914 w 148"/>
                  <a:gd name="T25" fmla="*/ 2483098 h 265"/>
                  <a:gd name="T26" fmla="*/ 312728773 w 148"/>
                  <a:gd name="T27" fmla="*/ 2165972 h 265"/>
                  <a:gd name="T28" fmla="*/ 307329625 w 148"/>
                  <a:gd name="T29" fmla="*/ 1858638 h 265"/>
                  <a:gd name="T30" fmla="*/ 300586700 w 148"/>
                  <a:gd name="T31" fmla="*/ 1551282 h 265"/>
                  <a:gd name="T32" fmla="*/ 287783919 w 148"/>
                  <a:gd name="T33" fmla="*/ 1242396 h 265"/>
                  <a:gd name="T34" fmla="*/ 272014202 w 148"/>
                  <a:gd name="T35" fmla="*/ 931927 h 265"/>
                  <a:gd name="T36" fmla="*/ 254913212 w 148"/>
                  <a:gd name="T37" fmla="*/ 631347 h 265"/>
                  <a:gd name="T38" fmla="*/ 252857996 w 148"/>
                  <a:gd name="T39" fmla="*/ 615405 h 265"/>
                  <a:gd name="T40" fmla="*/ 249411820 w 148"/>
                  <a:gd name="T41" fmla="*/ 568510 h 265"/>
                  <a:gd name="T42" fmla="*/ 244212951 w 148"/>
                  <a:gd name="T43" fmla="*/ 506592 h 265"/>
                  <a:gd name="T44" fmla="*/ 235362517 w 148"/>
                  <a:gd name="T45" fmla="*/ 441163 h 265"/>
                  <a:gd name="T46" fmla="*/ 224996037 w 148"/>
                  <a:gd name="T47" fmla="*/ 344075 h 265"/>
                  <a:gd name="T48" fmla="*/ 214835246 w 148"/>
                  <a:gd name="T49" fmla="*/ 244606 h 265"/>
                  <a:gd name="T50" fmla="*/ 201788907 w 148"/>
                  <a:gd name="T51" fmla="*/ 160447 h 265"/>
                  <a:gd name="T52" fmla="*/ 188773222 w 148"/>
                  <a:gd name="T53" fmla="*/ 97106 h 265"/>
                  <a:gd name="T54" fmla="*/ 173825665 w 148"/>
                  <a:gd name="T55" fmla="*/ 35139 h 265"/>
                  <a:gd name="T56" fmla="*/ 156920386 w 148"/>
                  <a:gd name="T57" fmla="*/ 0 h 265"/>
                  <a:gd name="T58" fmla="*/ 147878808 w 148"/>
                  <a:gd name="T59" fmla="*/ 0 h 265"/>
                  <a:gd name="T60" fmla="*/ 141151512 w 148"/>
                  <a:gd name="T61" fmla="*/ 0 h 265"/>
                  <a:gd name="T62" fmla="*/ 133503960 w 148"/>
                  <a:gd name="T63" fmla="*/ 23049 h 265"/>
                  <a:gd name="T64" fmla="*/ 121934927 w 148"/>
                  <a:gd name="T65" fmla="*/ 53570 h 265"/>
                  <a:gd name="T66" fmla="*/ 115831072 w 148"/>
                  <a:gd name="T67" fmla="*/ 81669 h 265"/>
                  <a:gd name="T68" fmla="*/ 107042128 w 148"/>
                  <a:gd name="T69" fmla="*/ 148041 h 265"/>
                  <a:gd name="T70" fmla="*/ 96671259 w 148"/>
                  <a:gd name="T71" fmla="*/ 189814 h 265"/>
                  <a:gd name="T72" fmla="*/ 87451761 w 148"/>
                  <a:gd name="T73" fmla="*/ 280313 h 265"/>
                  <a:gd name="T74" fmla="*/ 79612886 w 148"/>
                  <a:gd name="T75" fmla="*/ 361880 h 265"/>
                  <a:gd name="T76" fmla="*/ 70819314 w 148"/>
                  <a:gd name="T77" fmla="*/ 464568 h 265"/>
                  <a:gd name="T78" fmla="*/ 62684691 w 148"/>
                  <a:gd name="T79" fmla="*/ 588148 h 265"/>
                  <a:gd name="T80" fmla="*/ 53865694 w 148"/>
                  <a:gd name="T81" fmla="*/ 717853 h 265"/>
                  <a:gd name="T82" fmla="*/ 53865694 w 148"/>
                  <a:gd name="T83" fmla="*/ 735653 h 265"/>
                  <a:gd name="T84" fmla="*/ 51280806 w 148"/>
                  <a:gd name="T85" fmla="*/ 777433 h 265"/>
                  <a:gd name="T86" fmla="*/ 46390171 w 148"/>
                  <a:gd name="T87" fmla="*/ 866710 h 265"/>
                  <a:gd name="T88" fmla="*/ 43521483 w 148"/>
                  <a:gd name="T89" fmla="*/ 938202 h 265"/>
                  <a:gd name="T90" fmla="*/ 38751185 w 148"/>
                  <a:gd name="T91" fmla="*/ 1079742 h 265"/>
                  <a:gd name="T92" fmla="*/ 32068459 w 148"/>
                  <a:gd name="T93" fmla="*/ 1219156 h 265"/>
                  <a:gd name="T94" fmla="*/ 25946954 w 148"/>
                  <a:gd name="T95" fmla="*/ 1420749 h 265"/>
                  <a:gd name="T96" fmla="*/ 19216967 w 148"/>
                  <a:gd name="T97" fmla="*/ 1628765 h 265"/>
                  <a:gd name="T98" fmla="*/ 15157489 w 148"/>
                  <a:gd name="T99" fmla="*/ 1858638 h 265"/>
                  <a:gd name="T100" fmla="*/ 9023880 w 148"/>
                  <a:gd name="T101" fmla="*/ 2139105 h 265"/>
                  <a:gd name="T102" fmla="*/ 6735808 w 148"/>
                  <a:gd name="T103" fmla="*/ 2420173 h 265"/>
                  <a:gd name="T104" fmla="*/ 2539267 w 148"/>
                  <a:gd name="T105" fmla="*/ 2736531 h 265"/>
                  <a:gd name="T106" fmla="*/ 0 w 148"/>
                  <a:gd name="T107" fmla="*/ 3101003 h 265"/>
                  <a:gd name="T108" fmla="*/ 0 w 148"/>
                  <a:gd name="T109" fmla="*/ 3474101 h 265"/>
                  <a:gd name="T110" fmla="*/ 2539267 w 148"/>
                  <a:gd name="T111" fmla="*/ 3877729 h 265"/>
                  <a:gd name="T112" fmla="*/ 6735808 w 148"/>
                  <a:gd name="T113" fmla="*/ 4319821 h 265"/>
                  <a:gd name="T114" fmla="*/ 300586700 w 148"/>
                  <a:gd name="T115" fmla="*/ 4319821 h 26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8"/>
                  <a:gd name="T175" fmla="*/ 0 h 265"/>
                  <a:gd name="T176" fmla="*/ 148 w 148"/>
                  <a:gd name="T177" fmla="*/ 265 h 26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8" h="265">
                    <a:moveTo>
                      <a:pt x="140" y="265"/>
                    </a:moveTo>
                    <a:lnTo>
                      <a:pt x="140" y="265"/>
                    </a:lnTo>
                    <a:lnTo>
                      <a:pt x="140" y="263"/>
                    </a:lnTo>
                    <a:lnTo>
                      <a:pt x="141" y="262"/>
                    </a:lnTo>
                    <a:lnTo>
                      <a:pt x="141" y="260"/>
                    </a:lnTo>
                    <a:lnTo>
                      <a:pt x="142" y="253"/>
                    </a:lnTo>
                    <a:lnTo>
                      <a:pt x="144" y="244"/>
                    </a:lnTo>
                    <a:lnTo>
                      <a:pt x="145" y="232"/>
                    </a:lnTo>
                    <a:lnTo>
                      <a:pt x="146" y="219"/>
                    </a:lnTo>
                    <a:lnTo>
                      <a:pt x="148" y="204"/>
                    </a:lnTo>
                    <a:lnTo>
                      <a:pt x="148" y="188"/>
                    </a:lnTo>
                    <a:lnTo>
                      <a:pt x="148" y="170"/>
                    </a:lnTo>
                    <a:lnTo>
                      <a:pt x="147" y="152"/>
                    </a:lnTo>
                    <a:lnTo>
                      <a:pt x="146" y="133"/>
                    </a:lnTo>
                    <a:lnTo>
                      <a:pt x="143" y="114"/>
                    </a:lnTo>
                    <a:lnTo>
                      <a:pt x="140" y="95"/>
                    </a:lnTo>
                    <a:lnTo>
                      <a:pt x="134" y="76"/>
                    </a:lnTo>
                    <a:lnTo>
                      <a:pt x="127" y="57"/>
                    </a:lnTo>
                    <a:lnTo>
                      <a:pt x="119" y="39"/>
                    </a:lnTo>
                    <a:lnTo>
                      <a:pt x="118" y="38"/>
                    </a:lnTo>
                    <a:lnTo>
                      <a:pt x="116" y="35"/>
                    </a:lnTo>
                    <a:lnTo>
                      <a:pt x="114" y="31"/>
                    </a:lnTo>
                    <a:lnTo>
                      <a:pt x="110" y="27"/>
                    </a:lnTo>
                    <a:lnTo>
                      <a:pt x="105" y="21"/>
                    </a:lnTo>
                    <a:lnTo>
                      <a:pt x="100" y="15"/>
                    </a:lnTo>
                    <a:lnTo>
                      <a:pt x="94" y="10"/>
                    </a:lnTo>
                    <a:lnTo>
                      <a:pt x="88" y="6"/>
                    </a:lnTo>
                    <a:lnTo>
                      <a:pt x="81" y="2"/>
                    </a:lnTo>
                    <a:lnTo>
                      <a:pt x="73" y="0"/>
                    </a:lnTo>
                    <a:lnTo>
                      <a:pt x="69" y="0"/>
                    </a:lnTo>
                    <a:lnTo>
                      <a:pt x="66" y="0"/>
                    </a:lnTo>
                    <a:lnTo>
                      <a:pt x="62" y="1"/>
                    </a:lnTo>
                    <a:lnTo>
                      <a:pt x="57" y="3"/>
                    </a:lnTo>
                    <a:lnTo>
                      <a:pt x="54" y="5"/>
                    </a:lnTo>
                    <a:lnTo>
                      <a:pt x="50" y="9"/>
                    </a:lnTo>
                    <a:lnTo>
                      <a:pt x="45" y="12"/>
                    </a:lnTo>
                    <a:lnTo>
                      <a:pt x="41" y="17"/>
                    </a:lnTo>
                    <a:lnTo>
                      <a:pt x="37" y="22"/>
                    </a:lnTo>
                    <a:lnTo>
                      <a:pt x="33" y="28"/>
                    </a:lnTo>
                    <a:lnTo>
                      <a:pt x="29" y="36"/>
                    </a:lnTo>
                    <a:lnTo>
                      <a:pt x="25" y="44"/>
                    </a:lnTo>
                    <a:lnTo>
                      <a:pt x="25" y="45"/>
                    </a:lnTo>
                    <a:lnTo>
                      <a:pt x="24" y="48"/>
                    </a:lnTo>
                    <a:lnTo>
                      <a:pt x="22" y="53"/>
                    </a:lnTo>
                    <a:lnTo>
                      <a:pt x="20" y="58"/>
                    </a:lnTo>
                    <a:lnTo>
                      <a:pt x="18" y="66"/>
                    </a:lnTo>
                    <a:lnTo>
                      <a:pt x="15" y="75"/>
                    </a:lnTo>
                    <a:lnTo>
                      <a:pt x="12" y="87"/>
                    </a:lnTo>
                    <a:lnTo>
                      <a:pt x="9" y="100"/>
                    </a:lnTo>
                    <a:lnTo>
                      <a:pt x="7" y="114"/>
                    </a:lnTo>
                    <a:lnTo>
                      <a:pt x="4" y="131"/>
                    </a:lnTo>
                    <a:lnTo>
                      <a:pt x="3" y="148"/>
                    </a:lnTo>
                    <a:lnTo>
                      <a:pt x="1" y="168"/>
                    </a:lnTo>
                    <a:lnTo>
                      <a:pt x="0" y="190"/>
                    </a:lnTo>
                    <a:lnTo>
                      <a:pt x="0" y="213"/>
                    </a:lnTo>
                    <a:lnTo>
                      <a:pt x="1" y="238"/>
                    </a:lnTo>
                    <a:lnTo>
                      <a:pt x="3" y="265"/>
                    </a:lnTo>
                    <a:lnTo>
                      <a:pt x="140" y="265"/>
                    </a:lnTo>
                    <a:close/>
                  </a:path>
                </a:pathLst>
              </a:custGeom>
              <a:noFill/>
              <a:ln w="7938" cap="rnd">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39" name="Freeform 619"/>
              <p:cNvSpPr>
                <a:spLocks/>
              </p:cNvSpPr>
              <p:nvPr/>
            </p:nvSpPr>
            <p:spPr bwMode="auto">
              <a:xfrm>
                <a:off x="3612" y="3070"/>
                <a:ext cx="115" cy="172"/>
              </a:xfrm>
              <a:custGeom>
                <a:avLst/>
                <a:gdLst>
                  <a:gd name="T0" fmla="*/ 55627756 w 61"/>
                  <a:gd name="T1" fmla="*/ 2156664 h 112"/>
                  <a:gd name="T2" fmla="*/ 68594972 w 61"/>
                  <a:gd name="T3" fmla="*/ 2135059 h 112"/>
                  <a:gd name="T4" fmla="*/ 82430260 w 61"/>
                  <a:gd name="T5" fmla="*/ 2088484 h 112"/>
                  <a:gd name="T6" fmla="*/ 94457100 w 61"/>
                  <a:gd name="T7" fmla="*/ 1967359 h 112"/>
                  <a:gd name="T8" fmla="*/ 104872041 w 61"/>
                  <a:gd name="T9" fmla="*/ 1848973 h 112"/>
                  <a:gd name="T10" fmla="*/ 114471167 w 61"/>
                  <a:gd name="T11" fmla="*/ 1720429 h 112"/>
                  <a:gd name="T12" fmla="*/ 122553712 w 61"/>
                  <a:gd name="T13" fmla="*/ 1541576 h 112"/>
                  <a:gd name="T14" fmla="*/ 126778080 w 61"/>
                  <a:gd name="T15" fmla="*/ 1390271 h 112"/>
                  <a:gd name="T16" fmla="*/ 131559786 w 61"/>
                  <a:gd name="T17" fmla="*/ 1221770 h 112"/>
                  <a:gd name="T18" fmla="*/ 129318365 w 61"/>
                  <a:gd name="T19" fmla="*/ 1036478 h 112"/>
                  <a:gd name="T20" fmla="*/ 124172731 w 61"/>
                  <a:gd name="T21" fmla="*/ 853816 h 112"/>
                  <a:gd name="T22" fmla="*/ 119081301 w 61"/>
                  <a:gd name="T23" fmla="*/ 639450 h 112"/>
                  <a:gd name="T24" fmla="*/ 112229746 w 61"/>
                  <a:gd name="T25" fmla="*/ 439480 h 112"/>
                  <a:gd name="T26" fmla="*/ 101991627 w 61"/>
                  <a:gd name="T27" fmla="*/ 277155 h 112"/>
                  <a:gd name="T28" fmla="*/ 90394200 w 61"/>
                  <a:gd name="T29" fmla="*/ 137697 h 112"/>
                  <a:gd name="T30" fmla="*/ 85546495 w 61"/>
                  <a:gd name="T31" fmla="*/ 76523 h 112"/>
                  <a:gd name="T32" fmla="*/ 77485789 w 61"/>
                  <a:gd name="T33" fmla="*/ 40991 h 112"/>
                  <a:gd name="T34" fmla="*/ 71136403 w 61"/>
                  <a:gd name="T35" fmla="*/ 0 h 112"/>
                  <a:gd name="T36" fmla="*/ 65006731 w 61"/>
                  <a:gd name="T37" fmla="*/ 0 h 112"/>
                  <a:gd name="T38" fmla="*/ 58185566 w 61"/>
                  <a:gd name="T39" fmla="*/ 0 h 112"/>
                  <a:gd name="T40" fmla="*/ 51509113 w 61"/>
                  <a:gd name="T41" fmla="*/ 40991 h 112"/>
                  <a:gd name="T42" fmla="*/ 45376817 w 61"/>
                  <a:gd name="T43" fmla="*/ 76523 h 112"/>
                  <a:gd name="T44" fmla="*/ 38933742 w 61"/>
                  <a:gd name="T45" fmla="*/ 137697 h 112"/>
                  <a:gd name="T46" fmla="*/ 29506904 w 61"/>
                  <a:gd name="T47" fmla="*/ 277155 h 112"/>
                  <a:gd name="T48" fmla="*/ 19299944 w 61"/>
                  <a:gd name="T49" fmla="*/ 439480 h 112"/>
                  <a:gd name="T50" fmla="*/ 10237362 w 61"/>
                  <a:gd name="T51" fmla="*/ 639450 h 112"/>
                  <a:gd name="T52" fmla="*/ 4806801 w 61"/>
                  <a:gd name="T53" fmla="*/ 853816 h 112"/>
                  <a:gd name="T54" fmla="*/ 2549695 w 61"/>
                  <a:gd name="T55" fmla="*/ 1036478 h 112"/>
                  <a:gd name="T56" fmla="*/ 0 w 61"/>
                  <a:gd name="T57" fmla="*/ 1221770 h 112"/>
                  <a:gd name="T58" fmla="*/ 0 w 61"/>
                  <a:gd name="T59" fmla="*/ 1390271 h 112"/>
                  <a:gd name="T60" fmla="*/ 4806801 w 61"/>
                  <a:gd name="T61" fmla="*/ 1541576 h 112"/>
                  <a:gd name="T62" fmla="*/ 9062002 w 61"/>
                  <a:gd name="T63" fmla="*/ 1720429 h 112"/>
                  <a:gd name="T64" fmla="*/ 15221604 w 61"/>
                  <a:gd name="T65" fmla="*/ 1848973 h 112"/>
                  <a:gd name="T66" fmla="*/ 21801498 w 61"/>
                  <a:gd name="T67" fmla="*/ 1967359 h 112"/>
                  <a:gd name="T68" fmla="*/ 29506904 w 61"/>
                  <a:gd name="T69" fmla="*/ 2088484 h 112"/>
                  <a:gd name="T70" fmla="*/ 41101171 w 61"/>
                  <a:gd name="T71" fmla="*/ 2135059 h 112"/>
                  <a:gd name="T72" fmla="*/ 55627756 w 61"/>
                  <a:gd name="T73" fmla="*/ 2156664 h 1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1"/>
                  <a:gd name="T112" fmla="*/ 0 h 112"/>
                  <a:gd name="T113" fmla="*/ 61 w 61"/>
                  <a:gd name="T114" fmla="*/ 112 h 11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1" h="112">
                    <a:moveTo>
                      <a:pt x="26" y="112"/>
                    </a:moveTo>
                    <a:lnTo>
                      <a:pt x="32" y="111"/>
                    </a:lnTo>
                    <a:lnTo>
                      <a:pt x="38" y="108"/>
                    </a:lnTo>
                    <a:lnTo>
                      <a:pt x="44" y="102"/>
                    </a:lnTo>
                    <a:lnTo>
                      <a:pt x="49" y="96"/>
                    </a:lnTo>
                    <a:lnTo>
                      <a:pt x="53" y="89"/>
                    </a:lnTo>
                    <a:lnTo>
                      <a:pt x="57" y="80"/>
                    </a:lnTo>
                    <a:lnTo>
                      <a:pt x="59" y="72"/>
                    </a:lnTo>
                    <a:lnTo>
                      <a:pt x="61" y="63"/>
                    </a:lnTo>
                    <a:lnTo>
                      <a:pt x="60" y="54"/>
                    </a:lnTo>
                    <a:lnTo>
                      <a:pt x="58" y="44"/>
                    </a:lnTo>
                    <a:lnTo>
                      <a:pt x="55" y="33"/>
                    </a:lnTo>
                    <a:lnTo>
                      <a:pt x="52" y="23"/>
                    </a:lnTo>
                    <a:lnTo>
                      <a:pt x="47" y="14"/>
                    </a:lnTo>
                    <a:lnTo>
                      <a:pt x="42" y="7"/>
                    </a:lnTo>
                    <a:lnTo>
                      <a:pt x="40" y="4"/>
                    </a:lnTo>
                    <a:lnTo>
                      <a:pt x="36" y="2"/>
                    </a:lnTo>
                    <a:lnTo>
                      <a:pt x="33" y="0"/>
                    </a:lnTo>
                    <a:lnTo>
                      <a:pt x="30" y="0"/>
                    </a:lnTo>
                    <a:lnTo>
                      <a:pt x="27" y="0"/>
                    </a:lnTo>
                    <a:lnTo>
                      <a:pt x="24" y="2"/>
                    </a:lnTo>
                    <a:lnTo>
                      <a:pt x="21" y="4"/>
                    </a:lnTo>
                    <a:lnTo>
                      <a:pt x="18" y="7"/>
                    </a:lnTo>
                    <a:lnTo>
                      <a:pt x="14" y="14"/>
                    </a:lnTo>
                    <a:lnTo>
                      <a:pt x="9" y="23"/>
                    </a:lnTo>
                    <a:lnTo>
                      <a:pt x="5" y="33"/>
                    </a:lnTo>
                    <a:lnTo>
                      <a:pt x="2" y="44"/>
                    </a:lnTo>
                    <a:lnTo>
                      <a:pt x="1" y="54"/>
                    </a:lnTo>
                    <a:lnTo>
                      <a:pt x="0" y="63"/>
                    </a:lnTo>
                    <a:lnTo>
                      <a:pt x="0" y="72"/>
                    </a:lnTo>
                    <a:lnTo>
                      <a:pt x="2" y="80"/>
                    </a:lnTo>
                    <a:lnTo>
                      <a:pt x="4" y="89"/>
                    </a:lnTo>
                    <a:lnTo>
                      <a:pt x="7" y="96"/>
                    </a:lnTo>
                    <a:lnTo>
                      <a:pt x="10" y="102"/>
                    </a:lnTo>
                    <a:lnTo>
                      <a:pt x="14" y="108"/>
                    </a:lnTo>
                    <a:lnTo>
                      <a:pt x="19" y="111"/>
                    </a:lnTo>
                    <a:lnTo>
                      <a:pt x="26" y="112"/>
                    </a:lnTo>
                    <a:close/>
                  </a:path>
                </a:pathLst>
              </a:custGeom>
              <a:noFill/>
              <a:ln w="7938" cap="rnd">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40" name="Freeform 620"/>
              <p:cNvSpPr>
                <a:spLocks/>
              </p:cNvSpPr>
              <p:nvPr/>
            </p:nvSpPr>
            <p:spPr bwMode="auto">
              <a:xfrm>
                <a:off x="3635" y="3110"/>
                <a:ext cx="69" cy="108"/>
              </a:xfrm>
              <a:custGeom>
                <a:avLst/>
                <a:gdLst>
                  <a:gd name="T0" fmla="*/ 25140196 w 37"/>
                  <a:gd name="T1" fmla="*/ 1506186 h 70"/>
                  <a:gd name="T2" fmla="*/ 33402118 w 37"/>
                  <a:gd name="T3" fmla="*/ 1477281 h 70"/>
                  <a:gd name="T4" fmla="*/ 38541206 w 37"/>
                  <a:gd name="T5" fmla="*/ 1430130 h 70"/>
                  <a:gd name="T6" fmla="*/ 44804494 w 37"/>
                  <a:gd name="T7" fmla="*/ 1347616 h 70"/>
                  <a:gd name="T8" fmla="*/ 50240558 w 37"/>
                  <a:gd name="T9" fmla="*/ 1291586 h 70"/>
                  <a:gd name="T10" fmla="*/ 55959066 w 37"/>
                  <a:gd name="T11" fmla="*/ 1180611 h 70"/>
                  <a:gd name="T12" fmla="*/ 58412034 w 37"/>
                  <a:gd name="T13" fmla="*/ 1074793 h 70"/>
                  <a:gd name="T14" fmla="*/ 62290444 w 37"/>
                  <a:gd name="T15" fmla="*/ 947788 h 70"/>
                  <a:gd name="T16" fmla="*/ 62290444 w 37"/>
                  <a:gd name="T17" fmla="*/ 837139 h 70"/>
                  <a:gd name="T18" fmla="*/ 62290444 w 37"/>
                  <a:gd name="T19" fmla="*/ 711569 h 70"/>
                  <a:gd name="T20" fmla="*/ 58412034 w 37"/>
                  <a:gd name="T21" fmla="*/ 583271 h 70"/>
                  <a:gd name="T22" fmla="*/ 56462580 w 37"/>
                  <a:gd name="T23" fmla="*/ 443044 h 70"/>
                  <a:gd name="T24" fmla="*/ 52033363 w 37"/>
                  <a:gd name="T25" fmla="*/ 313421 h 70"/>
                  <a:gd name="T26" fmla="*/ 48717605 w 37"/>
                  <a:gd name="T27" fmla="*/ 195662 h 70"/>
                  <a:gd name="T28" fmla="*/ 43460956 w 37"/>
                  <a:gd name="T29" fmla="*/ 109524 h 70"/>
                  <a:gd name="T30" fmla="*/ 36763110 w 37"/>
                  <a:gd name="T31" fmla="*/ 46011 h 70"/>
                  <a:gd name="T32" fmla="*/ 31322392 w 37"/>
                  <a:gd name="T33" fmla="*/ 0 h 70"/>
                  <a:gd name="T34" fmla="*/ 25140196 w 37"/>
                  <a:gd name="T35" fmla="*/ 46011 h 70"/>
                  <a:gd name="T36" fmla="*/ 18917666 w 37"/>
                  <a:gd name="T37" fmla="*/ 109524 h 70"/>
                  <a:gd name="T38" fmla="*/ 13480972 w 37"/>
                  <a:gd name="T39" fmla="*/ 195662 h 70"/>
                  <a:gd name="T40" fmla="*/ 10144260 w 37"/>
                  <a:gd name="T41" fmla="*/ 313421 h 70"/>
                  <a:gd name="T42" fmla="*/ 6263208 w 37"/>
                  <a:gd name="T43" fmla="*/ 443044 h 70"/>
                  <a:gd name="T44" fmla="*/ 1800952 w 37"/>
                  <a:gd name="T45" fmla="*/ 583271 h 70"/>
                  <a:gd name="T46" fmla="*/ 1800952 w 37"/>
                  <a:gd name="T47" fmla="*/ 711569 h 70"/>
                  <a:gd name="T48" fmla="*/ 0 w 37"/>
                  <a:gd name="T49" fmla="*/ 837139 h 70"/>
                  <a:gd name="T50" fmla="*/ 1800952 w 37"/>
                  <a:gd name="T51" fmla="*/ 1074793 h 70"/>
                  <a:gd name="T52" fmla="*/ 6263208 w 37"/>
                  <a:gd name="T53" fmla="*/ 1291586 h 70"/>
                  <a:gd name="T54" fmla="*/ 10144260 w 37"/>
                  <a:gd name="T55" fmla="*/ 1347616 h 70"/>
                  <a:gd name="T56" fmla="*/ 15559617 w 37"/>
                  <a:gd name="T57" fmla="*/ 1430130 h 70"/>
                  <a:gd name="T58" fmla="*/ 19713560 w 37"/>
                  <a:gd name="T59" fmla="*/ 1477281 h 70"/>
                  <a:gd name="T60" fmla="*/ 25140196 w 37"/>
                  <a:gd name="T61" fmla="*/ 1506186 h 7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7"/>
                  <a:gd name="T94" fmla="*/ 0 h 70"/>
                  <a:gd name="T95" fmla="*/ 37 w 37"/>
                  <a:gd name="T96" fmla="*/ 70 h 7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7" h="70">
                    <a:moveTo>
                      <a:pt x="15" y="70"/>
                    </a:moveTo>
                    <a:lnTo>
                      <a:pt x="20" y="69"/>
                    </a:lnTo>
                    <a:lnTo>
                      <a:pt x="23" y="67"/>
                    </a:lnTo>
                    <a:lnTo>
                      <a:pt x="27" y="63"/>
                    </a:lnTo>
                    <a:lnTo>
                      <a:pt x="30" y="60"/>
                    </a:lnTo>
                    <a:lnTo>
                      <a:pt x="33" y="55"/>
                    </a:lnTo>
                    <a:lnTo>
                      <a:pt x="35" y="50"/>
                    </a:lnTo>
                    <a:lnTo>
                      <a:pt x="37" y="44"/>
                    </a:lnTo>
                    <a:lnTo>
                      <a:pt x="37" y="39"/>
                    </a:lnTo>
                    <a:lnTo>
                      <a:pt x="37" y="33"/>
                    </a:lnTo>
                    <a:lnTo>
                      <a:pt x="35" y="27"/>
                    </a:lnTo>
                    <a:lnTo>
                      <a:pt x="34" y="21"/>
                    </a:lnTo>
                    <a:lnTo>
                      <a:pt x="31" y="15"/>
                    </a:lnTo>
                    <a:lnTo>
                      <a:pt x="29" y="9"/>
                    </a:lnTo>
                    <a:lnTo>
                      <a:pt x="26" y="5"/>
                    </a:lnTo>
                    <a:lnTo>
                      <a:pt x="22" y="2"/>
                    </a:lnTo>
                    <a:lnTo>
                      <a:pt x="19" y="0"/>
                    </a:lnTo>
                    <a:lnTo>
                      <a:pt x="15" y="2"/>
                    </a:lnTo>
                    <a:lnTo>
                      <a:pt x="11" y="5"/>
                    </a:lnTo>
                    <a:lnTo>
                      <a:pt x="8" y="9"/>
                    </a:lnTo>
                    <a:lnTo>
                      <a:pt x="6" y="15"/>
                    </a:lnTo>
                    <a:lnTo>
                      <a:pt x="4" y="21"/>
                    </a:lnTo>
                    <a:lnTo>
                      <a:pt x="1" y="27"/>
                    </a:lnTo>
                    <a:lnTo>
                      <a:pt x="1" y="33"/>
                    </a:lnTo>
                    <a:lnTo>
                      <a:pt x="0" y="39"/>
                    </a:lnTo>
                    <a:lnTo>
                      <a:pt x="1" y="50"/>
                    </a:lnTo>
                    <a:lnTo>
                      <a:pt x="4" y="60"/>
                    </a:lnTo>
                    <a:lnTo>
                      <a:pt x="6" y="63"/>
                    </a:lnTo>
                    <a:lnTo>
                      <a:pt x="9" y="67"/>
                    </a:lnTo>
                    <a:lnTo>
                      <a:pt x="12" y="69"/>
                    </a:lnTo>
                    <a:lnTo>
                      <a:pt x="15" y="70"/>
                    </a:lnTo>
                    <a:close/>
                  </a:path>
                </a:pathLst>
              </a:custGeom>
              <a:solidFill>
                <a:srgbClr val="FF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41" name="Freeform 621"/>
              <p:cNvSpPr>
                <a:spLocks/>
              </p:cNvSpPr>
              <p:nvPr/>
            </p:nvSpPr>
            <p:spPr bwMode="auto">
              <a:xfrm>
                <a:off x="3580" y="2772"/>
                <a:ext cx="57" cy="49"/>
              </a:xfrm>
              <a:custGeom>
                <a:avLst/>
                <a:gdLst>
                  <a:gd name="T0" fmla="*/ 0 w 30"/>
                  <a:gd name="T1" fmla="*/ 0 h 32"/>
                  <a:gd name="T2" fmla="*/ 77168222 w 30"/>
                  <a:gd name="T3" fmla="*/ 343519 h 32"/>
                  <a:gd name="T4" fmla="*/ 69289760 w 30"/>
                  <a:gd name="T5" fmla="*/ 353869 h 32"/>
                  <a:gd name="T6" fmla="*/ 65093588 w 30"/>
                  <a:gd name="T7" fmla="*/ 417972 h 32"/>
                  <a:gd name="T8" fmla="*/ 60164822 w 30"/>
                  <a:gd name="T9" fmla="*/ 510727 h 32"/>
                  <a:gd name="T10" fmla="*/ 57172277 w 30"/>
                  <a:gd name="T11" fmla="*/ 552921 h 32"/>
                  <a:gd name="T12" fmla="*/ 39576640 w 30"/>
                  <a:gd name="T13" fmla="*/ 353869 h 32"/>
                  <a:gd name="T14" fmla="*/ 57172277 w 30"/>
                  <a:gd name="T15" fmla="*/ 552921 h 32"/>
                  <a:gd name="T16" fmla="*/ 54261296 w 30"/>
                  <a:gd name="T17" fmla="*/ 612175 h 32"/>
                  <a:gd name="T18" fmla="*/ 51464132 w 30"/>
                  <a:gd name="T19" fmla="*/ 680003 h 32"/>
                  <a:gd name="T20" fmla="*/ 48515788 w 30"/>
                  <a:gd name="T21" fmla="*/ 798011 h 32"/>
                  <a:gd name="T22" fmla="*/ 46637039 w 30"/>
                  <a:gd name="T23" fmla="*/ 900817 h 32"/>
                  <a:gd name="T24" fmla="*/ 0 w 3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32"/>
                  <a:gd name="T41" fmla="*/ 30 w 3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32">
                    <a:moveTo>
                      <a:pt x="0" y="0"/>
                    </a:moveTo>
                    <a:lnTo>
                      <a:pt x="30" y="12"/>
                    </a:lnTo>
                    <a:lnTo>
                      <a:pt x="27" y="13"/>
                    </a:lnTo>
                    <a:lnTo>
                      <a:pt x="25" y="15"/>
                    </a:lnTo>
                    <a:lnTo>
                      <a:pt x="23" y="18"/>
                    </a:lnTo>
                    <a:lnTo>
                      <a:pt x="22" y="20"/>
                    </a:lnTo>
                    <a:lnTo>
                      <a:pt x="15" y="13"/>
                    </a:lnTo>
                    <a:lnTo>
                      <a:pt x="22" y="20"/>
                    </a:lnTo>
                    <a:lnTo>
                      <a:pt x="21" y="22"/>
                    </a:lnTo>
                    <a:lnTo>
                      <a:pt x="20" y="24"/>
                    </a:lnTo>
                    <a:lnTo>
                      <a:pt x="19" y="28"/>
                    </a:lnTo>
                    <a:lnTo>
                      <a:pt x="18" y="32"/>
                    </a:lnTo>
                    <a:lnTo>
                      <a:pt x="0" y="0"/>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42" name="Freeform 622"/>
              <p:cNvSpPr>
                <a:spLocks/>
              </p:cNvSpPr>
              <p:nvPr/>
            </p:nvSpPr>
            <p:spPr bwMode="auto">
              <a:xfrm>
                <a:off x="3635" y="3110"/>
                <a:ext cx="69" cy="108"/>
              </a:xfrm>
              <a:custGeom>
                <a:avLst/>
                <a:gdLst>
                  <a:gd name="T0" fmla="*/ 25140196 w 37"/>
                  <a:gd name="T1" fmla="*/ 1506186 h 70"/>
                  <a:gd name="T2" fmla="*/ 33402118 w 37"/>
                  <a:gd name="T3" fmla="*/ 1477281 h 70"/>
                  <a:gd name="T4" fmla="*/ 38541206 w 37"/>
                  <a:gd name="T5" fmla="*/ 1430130 h 70"/>
                  <a:gd name="T6" fmla="*/ 44804494 w 37"/>
                  <a:gd name="T7" fmla="*/ 1347616 h 70"/>
                  <a:gd name="T8" fmla="*/ 50240558 w 37"/>
                  <a:gd name="T9" fmla="*/ 1291586 h 70"/>
                  <a:gd name="T10" fmla="*/ 55959066 w 37"/>
                  <a:gd name="T11" fmla="*/ 1180611 h 70"/>
                  <a:gd name="T12" fmla="*/ 58412034 w 37"/>
                  <a:gd name="T13" fmla="*/ 1074793 h 70"/>
                  <a:gd name="T14" fmla="*/ 62290444 w 37"/>
                  <a:gd name="T15" fmla="*/ 947788 h 70"/>
                  <a:gd name="T16" fmla="*/ 62290444 w 37"/>
                  <a:gd name="T17" fmla="*/ 837139 h 70"/>
                  <a:gd name="T18" fmla="*/ 62290444 w 37"/>
                  <a:gd name="T19" fmla="*/ 711569 h 70"/>
                  <a:gd name="T20" fmla="*/ 58412034 w 37"/>
                  <a:gd name="T21" fmla="*/ 583271 h 70"/>
                  <a:gd name="T22" fmla="*/ 56462580 w 37"/>
                  <a:gd name="T23" fmla="*/ 443044 h 70"/>
                  <a:gd name="T24" fmla="*/ 52033363 w 37"/>
                  <a:gd name="T25" fmla="*/ 313421 h 70"/>
                  <a:gd name="T26" fmla="*/ 48717605 w 37"/>
                  <a:gd name="T27" fmla="*/ 195662 h 70"/>
                  <a:gd name="T28" fmla="*/ 43460956 w 37"/>
                  <a:gd name="T29" fmla="*/ 109524 h 70"/>
                  <a:gd name="T30" fmla="*/ 36763110 w 37"/>
                  <a:gd name="T31" fmla="*/ 46011 h 70"/>
                  <a:gd name="T32" fmla="*/ 31322392 w 37"/>
                  <a:gd name="T33" fmla="*/ 0 h 70"/>
                  <a:gd name="T34" fmla="*/ 25140196 w 37"/>
                  <a:gd name="T35" fmla="*/ 46011 h 70"/>
                  <a:gd name="T36" fmla="*/ 18917666 w 37"/>
                  <a:gd name="T37" fmla="*/ 109524 h 70"/>
                  <a:gd name="T38" fmla="*/ 13480972 w 37"/>
                  <a:gd name="T39" fmla="*/ 195662 h 70"/>
                  <a:gd name="T40" fmla="*/ 10144260 w 37"/>
                  <a:gd name="T41" fmla="*/ 313421 h 70"/>
                  <a:gd name="T42" fmla="*/ 6263208 w 37"/>
                  <a:gd name="T43" fmla="*/ 443044 h 70"/>
                  <a:gd name="T44" fmla="*/ 1800952 w 37"/>
                  <a:gd name="T45" fmla="*/ 583271 h 70"/>
                  <a:gd name="T46" fmla="*/ 1800952 w 37"/>
                  <a:gd name="T47" fmla="*/ 711569 h 70"/>
                  <a:gd name="T48" fmla="*/ 0 w 37"/>
                  <a:gd name="T49" fmla="*/ 837139 h 70"/>
                  <a:gd name="T50" fmla="*/ 1800952 w 37"/>
                  <a:gd name="T51" fmla="*/ 1074793 h 70"/>
                  <a:gd name="T52" fmla="*/ 6263208 w 37"/>
                  <a:gd name="T53" fmla="*/ 1291586 h 70"/>
                  <a:gd name="T54" fmla="*/ 10144260 w 37"/>
                  <a:gd name="T55" fmla="*/ 1347616 h 70"/>
                  <a:gd name="T56" fmla="*/ 15559617 w 37"/>
                  <a:gd name="T57" fmla="*/ 1430130 h 70"/>
                  <a:gd name="T58" fmla="*/ 19713560 w 37"/>
                  <a:gd name="T59" fmla="*/ 1477281 h 70"/>
                  <a:gd name="T60" fmla="*/ 25140196 w 37"/>
                  <a:gd name="T61" fmla="*/ 1506186 h 7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7"/>
                  <a:gd name="T94" fmla="*/ 0 h 70"/>
                  <a:gd name="T95" fmla="*/ 37 w 37"/>
                  <a:gd name="T96" fmla="*/ 70 h 7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7" h="70">
                    <a:moveTo>
                      <a:pt x="15" y="70"/>
                    </a:moveTo>
                    <a:lnTo>
                      <a:pt x="20" y="69"/>
                    </a:lnTo>
                    <a:lnTo>
                      <a:pt x="23" y="67"/>
                    </a:lnTo>
                    <a:lnTo>
                      <a:pt x="27" y="63"/>
                    </a:lnTo>
                    <a:lnTo>
                      <a:pt x="30" y="60"/>
                    </a:lnTo>
                    <a:lnTo>
                      <a:pt x="33" y="55"/>
                    </a:lnTo>
                    <a:lnTo>
                      <a:pt x="35" y="50"/>
                    </a:lnTo>
                    <a:lnTo>
                      <a:pt x="37" y="44"/>
                    </a:lnTo>
                    <a:lnTo>
                      <a:pt x="37" y="39"/>
                    </a:lnTo>
                    <a:lnTo>
                      <a:pt x="37" y="33"/>
                    </a:lnTo>
                    <a:lnTo>
                      <a:pt x="35" y="27"/>
                    </a:lnTo>
                    <a:lnTo>
                      <a:pt x="34" y="21"/>
                    </a:lnTo>
                    <a:lnTo>
                      <a:pt x="31" y="15"/>
                    </a:lnTo>
                    <a:lnTo>
                      <a:pt x="29" y="9"/>
                    </a:lnTo>
                    <a:lnTo>
                      <a:pt x="26" y="5"/>
                    </a:lnTo>
                    <a:lnTo>
                      <a:pt x="22" y="2"/>
                    </a:lnTo>
                    <a:lnTo>
                      <a:pt x="19" y="0"/>
                    </a:lnTo>
                    <a:lnTo>
                      <a:pt x="15" y="2"/>
                    </a:lnTo>
                    <a:lnTo>
                      <a:pt x="11" y="5"/>
                    </a:lnTo>
                    <a:lnTo>
                      <a:pt x="8" y="9"/>
                    </a:lnTo>
                    <a:lnTo>
                      <a:pt x="6" y="15"/>
                    </a:lnTo>
                    <a:lnTo>
                      <a:pt x="4" y="21"/>
                    </a:lnTo>
                    <a:lnTo>
                      <a:pt x="1" y="27"/>
                    </a:lnTo>
                    <a:lnTo>
                      <a:pt x="1" y="33"/>
                    </a:lnTo>
                    <a:lnTo>
                      <a:pt x="0" y="39"/>
                    </a:lnTo>
                    <a:lnTo>
                      <a:pt x="1" y="50"/>
                    </a:lnTo>
                    <a:lnTo>
                      <a:pt x="4" y="60"/>
                    </a:lnTo>
                    <a:lnTo>
                      <a:pt x="6" y="63"/>
                    </a:lnTo>
                    <a:lnTo>
                      <a:pt x="9" y="67"/>
                    </a:lnTo>
                    <a:lnTo>
                      <a:pt x="12" y="69"/>
                    </a:lnTo>
                    <a:lnTo>
                      <a:pt x="15" y="70"/>
                    </a:lnTo>
                    <a:close/>
                  </a:path>
                </a:pathLst>
              </a:custGeom>
              <a:noFill/>
              <a:ln w="7938" cap="rnd">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43" name="Line 623"/>
              <p:cNvSpPr>
                <a:spLocks noChangeShapeType="1"/>
              </p:cNvSpPr>
              <p:nvPr/>
            </p:nvSpPr>
            <p:spPr bwMode="auto">
              <a:xfrm>
                <a:off x="3616" y="2798"/>
                <a:ext cx="35" cy="27"/>
              </a:xfrm>
              <a:prstGeom prst="line">
                <a:avLst/>
              </a:pr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44" name="Freeform 624"/>
              <p:cNvSpPr>
                <a:spLocks/>
              </p:cNvSpPr>
              <p:nvPr/>
            </p:nvSpPr>
            <p:spPr bwMode="auto">
              <a:xfrm>
                <a:off x="3706" y="2765"/>
                <a:ext cx="53" cy="53"/>
              </a:xfrm>
              <a:custGeom>
                <a:avLst/>
                <a:gdLst>
                  <a:gd name="T0" fmla="*/ 46355162 w 29"/>
                  <a:gd name="T1" fmla="*/ 0 h 33"/>
                  <a:gd name="T2" fmla="*/ 0 w 29"/>
                  <a:gd name="T3" fmla="*/ 175851 h 33"/>
                  <a:gd name="T4" fmla="*/ 3194619 w 29"/>
                  <a:gd name="T5" fmla="*/ 208174 h 33"/>
                  <a:gd name="T6" fmla="*/ 5948600 w 29"/>
                  <a:gd name="T7" fmla="*/ 236422 h 33"/>
                  <a:gd name="T8" fmla="*/ 9082622 w 29"/>
                  <a:gd name="T9" fmla="*/ 266441 h 33"/>
                  <a:gd name="T10" fmla="*/ 11076701 w 29"/>
                  <a:gd name="T11" fmla="*/ 292435 h 33"/>
                  <a:gd name="T12" fmla="*/ 21955526 w 29"/>
                  <a:gd name="T13" fmla="*/ 208174 h 33"/>
                  <a:gd name="T14" fmla="*/ 11076701 w 29"/>
                  <a:gd name="T15" fmla="*/ 292435 h 33"/>
                  <a:gd name="T16" fmla="*/ 14842814 w 29"/>
                  <a:gd name="T17" fmla="*/ 343578 h 33"/>
                  <a:gd name="T18" fmla="*/ 14842814 w 29"/>
                  <a:gd name="T19" fmla="*/ 379427 h 33"/>
                  <a:gd name="T20" fmla="*/ 16912471 w 29"/>
                  <a:gd name="T21" fmla="*/ 418909 h 33"/>
                  <a:gd name="T22" fmla="*/ 16912471 w 29"/>
                  <a:gd name="T23" fmla="*/ 495555 h 33"/>
                  <a:gd name="T24" fmla="*/ 46355162 w 29"/>
                  <a:gd name="T25" fmla="*/ 0 h 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33"/>
                  <a:gd name="T41" fmla="*/ 29 w 29"/>
                  <a:gd name="T42" fmla="*/ 33 h 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33">
                    <a:moveTo>
                      <a:pt x="29" y="0"/>
                    </a:moveTo>
                    <a:lnTo>
                      <a:pt x="0" y="12"/>
                    </a:lnTo>
                    <a:lnTo>
                      <a:pt x="2" y="14"/>
                    </a:lnTo>
                    <a:lnTo>
                      <a:pt x="4" y="16"/>
                    </a:lnTo>
                    <a:lnTo>
                      <a:pt x="6" y="18"/>
                    </a:lnTo>
                    <a:lnTo>
                      <a:pt x="7" y="20"/>
                    </a:lnTo>
                    <a:lnTo>
                      <a:pt x="14" y="14"/>
                    </a:lnTo>
                    <a:lnTo>
                      <a:pt x="7" y="20"/>
                    </a:lnTo>
                    <a:lnTo>
                      <a:pt x="9" y="23"/>
                    </a:lnTo>
                    <a:lnTo>
                      <a:pt x="9" y="25"/>
                    </a:lnTo>
                    <a:lnTo>
                      <a:pt x="11" y="28"/>
                    </a:lnTo>
                    <a:lnTo>
                      <a:pt x="11" y="33"/>
                    </a:lnTo>
                    <a:lnTo>
                      <a:pt x="29" y="0"/>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45" name="Freeform 625"/>
              <p:cNvSpPr>
                <a:spLocks/>
              </p:cNvSpPr>
              <p:nvPr/>
            </p:nvSpPr>
            <p:spPr bwMode="auto">
              <a:xfrm>
                <a:off x="3531" y="2817"/>
                <a:ext cx="59" cy="37"/>
              </a:xfrm>
              <a:custGeom>
                <a:avLst/>
                <a:gdLst>
                  <a:gd name="T0" fmla="*/ 0 w 31"/>
                  <a:gd name="T1" fmla="*/ 107528 h 24"/>
                  <a:gd name="T2" fmla="*/ 57404672 w 31"/>
                  <a:gd name="T3" fmla="*/ 0 h 24"/>
                  <a:gd name="T4" fmla="*/ 50895001 w 31"/>
                  <a:gd name="T5" fmla="*/ 69748 h 24"/>
                  <a:gd name="T6" fmla="*/ 50035688 w 31"/>
                  <a:gd name="T7" fmla="*/ 150827 h 24"/>
                  <a:gd name="T8" fmla="*/ 48318095 w 31"/>
                  <a:gd name="T9" fmla="*/ 193804 h 24"/>
                  <a:gd name="T10" fmla="*/ 48318095 w 31"/>
                  <a:gd name="T11" fmla="*/ 255565 h 24"/>
                  <a:gd name="T12" fmla="*/ 33805134 w 31"/>
                  <a:gd name="T13" fmla="*/ 193804 h 24"/>
                  <a:gd name="T14" fmla="*/ 48318095 w 31"/>
                  <a:gd name="T15" fmla="*/ 255565 h 24"/>
                  <a:gd name="T16" fmla="*/ 48318095 w 31"/>
                  <a:gd name="T17" fmla="*/ 298781 h 24"/>
                  <a:gd name="T18" fmla="*/ 48318095 w 31"/>
                  <a:gd name="T19" fmla="*/ 358476 h 24"/>
                  <a:gd name="T20" fmla="*/ 48318095 w 31"/>
                  <a:gd name="T21" fmla="*/ 436585 h 24"/>
                  <a:gd name="T22" fmla="*/ 48318095 w 31"/>
                  <a:gd name="T23" fmla="*/ 509404 h 24"/>
                  <a:gd name="T24" fmla="*/ 0 w 31"/>
                  <a:gd name="T25" fmla="*/ 107528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24"/>
                  <a:gd name="T41" fmla="*/ 31 w 31"/>
                  <a:gd name="T42" fmla="*/ 24 h 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24">
                    <a:moveTo>
                      <a:pt x="0" y="5"/>
                    </a:moveTo>
                    <a:lnTo>
                      <a:pt x="31" y="0"/>
                    </a:lnTo>
                    <a:lnTo>
                      <a:pt x="28" y="3"/>
                    </a:lnTo>
                    <a:lnTo>
                      <a:pt x="27" y="7"/>
                    </a:lnTo>
                    <a:lnTo>
                      <a:pt x="26" y="9"/>
                    </a:lnTo>
                    <a:lnTo>
                      <a:pt x="26" y="12"/>
                    </a:lnTo>
                    <a:lnTo>
                      <a:pt x="18" y="9"/>
                    </a:lnTo>
                    <a:lnTo>
                      <a:pt x="26" y="12"/>
                    </a:lnTo>
                    <a:lnTo>
                      <a:pt x="26" y="14"/>
                    </a:lnTo>
                    <a:lnTo>
                      <a:pt x="26" y="17"/>
                    </a:lnTo>
                    <a:lnTo>
                      <a:pt x="26" y="21"/>
                    </a:lnTo>
                    <a:lnTo>
                      <a:pt x="26" y="24"/>
                    </a:lnTo>
                    <a:lnTo>
                      <a:pt x="0" y="5"/>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46" name="Line 626"/>
              <p:cNvSpPr>
                <a:spLocks noChangeShapeType="1"/>
              </p:cNvSpPr>
              <p:nvPr/>
            </p:nvSpPr>
            <p:spPr bwMode="auto">
              <a:xfrm flipH="1">
                <a:off x="3689" y="2791"/>
                <a:ext cx="38" cy="26"/>
              </a:xfrm>
              <a:prstGeom prst="line">
                <a:avLst/>
              </a:pr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47" name="Line 627"/>
              <p:cNvSpPr>
                <a:spLocks noChangeShapeType="1"/>
              </p:cNvSpPr>
              <p:nvPr/>
            </p:nvSpPr>
            <p:spPr bwMode="auto">
              <a:xfrm>
                <a:off x="3573" y="2832"/>
                <a:ext cx="44" cy="14"/>
              </a:xfrm>
              <a:prstGeom prst="line">
                <a:avLst/>
              </a:pr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48" name="Freeform 628"/>
              <p:cNvSpPr>
                <a:spLocks/>
              </p:cNvSpPr>
              <p:nvPr/>
            </p:nvSpPr>
            <p:spPr bwMode="auto">
              <a:xfrm>
                <a:off x="3754" y="2809"/>
                <a:ext cx="56" cy="39"/>
              </a:xfrm>
              <a:custGeom>
                <a:avLst/>
                <a:gdLst>
                  <a:gd name="T0" fmla="*/ 51725096 w 30"/>
                  <a:gd name="T1" fmla="*/ 158792 h 25"/>
                  <a:gd name="T2" fmla="*/ 0 w 30"/>
                  <a:gd name="T3" fmla="*/ 0 h 25"/>
                  <a:gd name="T4" fmla="*/ 3411550 w 30"/>
                  <a:gd name="T5" fmla="*/ 101790 h 25"/>
                  <a:gd name="T6" fmla="*/ 5519603 w 30"/>
                  <a:gd name="T7" fmla="*/ 219289 h 25"/>
                  <a:gd name="T8" fmla="*/ 5519603 w 30"/>
                  <a:gd name="T9" fmla="*/ 284148 h 25"/>
                  <a:gd name="T10" fmla="*/ 6368227 w 30"/>
                  <a:gd name="T11" fmla="*/ 342091 h 25"/>
                  <a:gd name="T12" fmla="*/ 20362110 w 30"/>
                  <a:gd name="T13" fmla="*/ 284148 h 25"/>
                  <a:gd name="T14" fmla="*/ 6368227 w 30"/>
                  <a:gd name="T15" fmla="*/ 342091 h 25"/>
                  <a:gd name="T16" fmla="*/ 6368227 w 30"/>
                  <a:gd name="T17" fmla="*/ 386437 h 25"/>
                  <a:gd name="T18" fmla="*/ 6368227 w 30"/>
                  <a:gd name="T19" fmla="*/ 482719 h 25"/>
                  <a:gd name="T20" fmla="*/ 6368227 w 30"/>
                  <a:gd name="T21" fmla="*/ 582850 h 25"/>
                  <a:gd name="T22" fmla="*/ 5519603 w 30"/>
                  <a:gd name="T23" fmla="*/ 691503 h 25"/>
                  <a:gd name="T24" fmla="*/ 51725096 w 30"/>
                  <a:gd name="T25" fmla="*/ 158792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25"/>
                  <a:gd name="T41" fmla="*/ 30 w 30"/>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25">
                    <a:moveTo>
                      <a:pt x="30" y="6"/>
                    </a:moveTo>
                    <a:lnTo>
                      <a:pt x="0" y="0"/>
                    </a:lnTo>
                    <a:lnTo>
                      <a:pt x="2" y="4"/>
                    </a:lnTo>
                    <a:lnTo>
                      <a:pt x="3" y="8"/>
                    </a:lnTo>
                    <a:lnTo>
                      <a:pt x="3" y="10"/>
                    </a:lnTo>
                    <a:lnTo>
                      <a:pt x="4" y="12"/>
                    </a:lnTo>
                    <a:lnTo>
                      <a:pt x="12" y="10"/>
                    </a:lnTo>
                    <a:lnTo>
                      <a:pt x="4" y="12"/>
                    </a:lnTo>
                    <a:lnTo>
                      <a:pt x="4" y="14"/>
                    </a:lnTo>
                    <a:lnTo>
                      <a:pt x="4" y="17"/>
                    </a:lnTo>
                    <a:lnTo>
                      <a:pt x="4" y="21"/>
                    </a:lnTo>
                    <a:lnTo>
                      <a:pt x="3" y="25"/>
                    </a:lnTo>
                    <a:lnTo>
                      <a:pt x="30" y="6"/>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49" name="Freeform 629"/>
              <p:cNvSpPr>
                <a:spLocks/>
              </p:cNvSpPr>
              <p:nvPr/>
            </p:nvSpPr>
            <p:spPr bwMode="auto">
              <a:xfrm>
                <a:off x="3560" y="3179"/>
                <a:ext cx="52" cy="63"/>
              </a:xfrm>
              <a:custGeom>
                <a:avLst/>
                <a:gdLst>
                  <a:gd name="T0" fmla="*/ 0 w 28"/>
                  <a:gd name="T1" fmla="*/ 802678 h 41"/>
                  <a:gd name="T2" fmla="*/ 42812524 w 28"/>
                  <a:gd name="T3" fmla="*/ 312738 h 41"/>
                  <a:gd name="T4" fmla="*/ 37561239 w 28"/>
                  <a:gd name="T5" fmla="*/ 292882 h 41"/>
                  <a:gd name="T6" fmla="*/ 33621274 w 28"/>
                  <a:gd name="T7" fmla="*/ 280325 h 41"/>
                  <a:gd name="T8" fmla="*/ 28852006 w 28"/>
                  <a:gd name="T9" fmla="*/ 230122 h 41"/>
                  <a:gd name="T10" fmla="*/ 26929404 w 28"/>
                  <a:gd name="T11" fmla="*/ 190606 h 41"/>
                  <a:gd name="T12" fmla="*/ 18103773 w 28"/>
                  <a:gd name="T13" fmla="*/ 399405 h 41"/>
                  <a:gd name="T14" fmla="*/ 26929404 w 28"/>
                  <a:gd name="T15" fmla="*/ 190606 h 41"/>
                  <a:gd name="T16" fmla="*/ 24729715 w 28"/>
                  <a:gd name="T17" fmla="*/ 149762 h 41"/>
                  <a:gd name="T18" fmla="*/ 21119891 w 28"/>
                  <a:gd name="T19" fmla="*/ 138937 h 41"/>
                  <a:gd name="T20" fmla="*/ 18103773 w 28"/>
                  <a:gd name="T21" fmla="*/ 77267 h 41"/>
                  <a:gd name="T22" fmla="*/ 15535698 w 28"/>
                  <a:gd name="T23" fmla="*/ 0 h 41"/>
                  <a:gd name="T24" fmla="*/ 0 w 28"/>
                  <a:gd name="T25" fmla="*/ 802678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41"/>
                  <a:gd name="T41" fmla="*/ 28 w 28"/>
                  <a:gd name="T42" fmla="*/ 41 h 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41">
                    <a:moveTo>
                      <a:pt x="0" y="41"/>
                    </a:moveTo>
                    <a:lnTo>
                      <a:pt x="28" y="16"/>
                    </a:lnTo>
                    <a:lnTo>
                      <a:pt x="25" y="15"/>
                    </a:lnTo>
                    <a:lnTo>
                      <a:pt x="22" y="14"/>
                    </a:lnTo>
                    <a:lnTo>
                      <a:pt x="19" y="12"/>
                    </a:lnTo>
                    <a:lnTo>
                      <a:pt x="18" y="10"/>
                    </a:lnTo>
                    <a:lnTo>
                      <a:pt x="12" y="20"/>
                    </a:lnTo>
                    <a:lnTo>
                      <a:pt x="18" y="10"/>
                    </a:lnTo>
                    <a:lnTo>
                      <a:pt x="16" y="8"/>
                    </a:lnTo>
                    <a:lnTo>
                      <a:pt x="14" y="7"/>
                    </a:lnTo>
                    <a:lnTo>
                      <a:pt x="12" y="4"/>
                    </a:lnTo>
                    <a:lnTo>
                      <a:pt x="10" y="0"/>
                    </a:lnTo>
                    <a:lnTo>
                      <a:pt x="0" y="41"/>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50" name="Line 630"/>
              <p:cNvSpPr>
                <a:spLocks noChangeShapeType="1"/>
              </p:cNvSpPr>
              <p:nvPr/>
            </p:nvSpPr>
            <p:spPr bwMode="auto">
              <a:xfrm flipH="1">
                <a:off x="3725" y="2828"/>
                <a:ext cx="42" cy="7"/>
              </a:xfrm>
              <a:prstGeom prst="line">
                <a:avLst/>
              </a:pr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51" name="Line 631"/>
              <p:cNvSpPr>
                <a:spLocks noChangeShapeType="1"/>
              </p:cNvSpPr>
              <p:nvPr/>
            </p:nvSpPr>
            <p:spPr bwMode="auto">
              <a:xfrm flipV="1">
                <a:off x="3583" y="3135"/>
                <a:ext cx="50" cy="75"/>
              </a:xfrm>
              <a:prstGeom prst="line">
                <a:avLst/>
              </a:pr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52" name="Freeform 632"/>
              <p:cNvSpPr>
                <a:spLocks/>
              </p:cNvSpPr>
              <p:nvPr/>
            </p:nvSpPr>
            <p:spPr bwMode="auto">
              <a:xfrm>
                <a:off x="3724" y="3174"/>
                <a:ext cx="50" cy="68"/>
              </a:xfrm>
              <a:custGeom>
                <a:avLst/>
                <a:gdLst>
                  <a:gd name="T0" fmla="*/ 26793914 w 28"/>
                  <a:gd name="T1" fmla="*/ 977140 h 44"/>
                  <a:gd name="T2" fmla="*/ 0 w 28"/>
                  <a:gd name="T3" fmla="*/ 365191 h 44"/>
                  <a:gd name="T4" fmla="*/ 3828679 w 28"/>
                  <a:gd name="T5" fmla="*/ 365191 h 44"/>
                  <a:gd name="T6" fmla="*/ 6973664 w 28"/>
                  <a:gd name="T7" fmla="*/ 339186 h 44"/>
                  <a:gd name="T8" fmla="*/ 8443408 w 28"/>
                  <a:gd name="T9" fmla="*/ 287682 h 44"/>
                  <a:gd name="T10" fmla="*/ 10460079 w 28"/>
                  <a:gd name="T11" fmla="*/ 273674 h 44"/>
                  <a:gd name="T12" fmla="*/ 15379060 w 28"/>
                  <a:gd name="T13" fmla="*/ 495136 h 44"/>
                  <a:gd name="T14" fmla="*/ 10460079 w 28"/>
                  <a:gd name="T15" fmla="*/ 273674 h 44"/>
                  <a:gd name="T16" fmla="*/ 12702029 w 28"/>
                  <a:gd name="T17" fmla="*/ 219473 h 44"/>
                  <a:gd name="T18" fmla="*/ 14069421 w 28"/>
                  <a:gd name="T19" fmla="*/ 156845 h 44"/>
                  <a:gd name="T20" fmla="*/ 15379060 w 28"/>
                  <a:gd name="T21" fmla="*/ 114583 h 44"/>
                  <a:gd name="T22" fmla="*/ 17269502 w 28"/>
                  <a:gd name="T23" fmla="*/ 0 h 44"/>
                  <a:gd name="T24" fmla="*/ 26793914 w 28"/>
                  <a:gd name="T25" fmla="*/ 977140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44"/>
                  <a:gd name="T41" fmla="*/ 28 w 28"/>
                  <a:gd name="T42" fmla="*/ 44 h 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44">
                    <a:moveTo>
                      <a:pt x="28" y="44"/>
                    </a:moveTo>
                    <a:lnTo>
                      <a:pt x="0" y="16"/>
                    </a:lnTo>
                    <a:lnTo>
                      <a:pt x="4" y="16"/>
                    </a:lnTo>
                    <a:lnTo>
                      <a:pt x="7" y="15"/>
                    </a:lnTo>
                    <a:lnTo>
                      <a:pt x="9" y="13"/>
                    </a:lnTo>
                    <a:lnTo>
                      <a:pt x="11" y="12"/>
                    </a:lnTo>
                    <a:lnTo>
                      <a:pt x="16" y="22"/>
                    </a:lnTo>
                    <a:lnTo>
                      <a:pt x="11" y="12"/>
                    </a:lnTo>
                    <a:lnTo>
                      <a:pt x="13" y="10"/>
                    </a:lnTo>
                    <a:lnTo>
                      <a:pt x="15" y="7"/>
                    </a:lnTo>
                    <a:lnTo>
                      <a:pt x="16" y="5"/>
                    </a:lnTo>
                    <a:lnTo>
                      <a:pt x="18" y="0"/>
                    </a:lnTo>
                    <a:lnTo>
                      <a:pt x="28" y="44"/>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53" name="Line 633"/>
              <p:cNvSpPr>
                <a:spLocks noChangeShapeType="1"/>
              </p:cNvSpPr>
              <p:nvPr/>
            </p:nvSpPr>
            <p:spPr bwMode="auto">
              <a:xfrm flipH="1" flipV="1">
                <a:off x="3704" y="3133"/>
                <a:ext cx="50" cy="75"/>
              </a:xfrm>
              <a:prstGeom prst="line">
                <a:avLst/>
              </a:pr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54" name="Line 634"/>
              <p:cNvSpPr>
                <a:spLocks noChangeShapeType="1"/>
              </p:cNvSpPr>
              <p:nvPr/>
            </p:nvSpPr>
            <p:spPr bwMode="auto">
              <a:xfrm>
                <a:off x="1800" y="3190"/>
                <a:ext cx="2" cy="56"/>
              </a:xfrm>
              <a:prstGeom prst="line">
                <a:avLst/>
              </a:prstGeom>
              <a:noFill/>
              <a:ln w="6350" cap="rnd">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55" name="Line 635"/>
              <p:cNvSpPr>
                <a:spLocks noChangeShapeType="1"/>
              </p:cNvSpPr>
              <p:nvPr/>
            </p:nvSpPr>
            <p:spPr bwMode="auto">
              <a:xfrm flipV="1">
                <a:off x="2175" y="3194"/>
                <a:ext cx="2" cy="58"/>
              </a:xfrm>
              <a:prstGeom prst="line">
                <a:avLst/>
              </a:prstGeom>
              <a:noFill/>
              <a:ln w="6350" cap="rnd">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56" name="Line 636"/>
              <p:cNvSpPr>
                <a:spLocks noChangeShapeType="1"/>
              </p:cNvSpPr>
              <p:nvPr/>
            </p:nvSpPr>
            <p:spPr bwMode="auto">
              <a:xfrm flipV="1">
                <a:off x="2546" y="3194"/>
                <a:ext cx="1" cy="58"/>
              </a:xfrm>
              <a:prstGeom prst="line">
                <a:avLst/>
              </a:prstGeom>
              <a:noFill/>
              <a:ln w="6350" cap="rnd">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57" name="Line 637"/>
              <p:cNvSpPr>
                <a:spLocks noChangeShapeType="1"/>
              </p:cNvSpPr>
              <p:nvPr/>
            </p:nvSpPr>
            <p:spPr bwMode="auto">
              <a:xfrm flipV="1">
                <a:off x="2918" y="3194"/>
                <a:ext cx="2" cy="58"/>
              </a:xfrm>
              <a:prstGeom prst="line">
                <a:avLst/>
              </a:prstGeom>
              <a:noFill/>
              <a:ln w="6350" cap="rnd">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58" name="Line 638"/>
              <p:cNvSpPr>
                <a:spLocks noChangeShapeType="1"/>
              </p:cNvSpPr>
              <p:nvPr/>
            </p:nvSpPr>
            <p:spPr bwMode="auto">
              <a:xfrm flipV="1">
                <a:off x="3292" y="3206"/>
                <a:ext cx="2" cy="56"/>
              </a:xfrm>
              <a:prstGeom prst="line">
                <a:avLst/>
              </a:prstGeom>
              <a:noFill/>
              <a:ln w="6350" cap="rnd">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59" name="Line 639"/>
              <p:cNvSpPr>
                <a:spLocks noChangeShapeType="1"/>
              </p:cNvSpPr>
              <p:nvPr/>
            </p:nvSpPr>
            <p:spPr bwMode="auto">
              <a:xfrm flipV="1">
                <a:off x="3665" y="3194"/>
                <a:ext cx="2" cy="58"/>
              </a:xfrm>
              <a:prstGeom prst="line">
                <a:avLst/>
              </a:prstGeom>
              <a:noFill/>
              <a:ln w="6350" cap="rnd">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60" name="Freeform 644"/>
              <p:cNvSpPr>
                <a:spLocks/>
              </p:cNvSpPr>
              <p:nvPr/>
            </p:nvSpPr>
            <p:spPr bwMode="auto">
              <a:xfrm>
                <a:off x="1597" y="3206"/>
                <a:ext cx="184" cy="46"/>
              </a:xfrm>
              <a:custGeom>
                <a:avLst/>
                <a:gdLst>
                  <a:gd name="T0" fmla="*/ 0 w 98"/>
                  <a:gd name="T1" fmla="*/ 563016 h 30"/>
                  <a:gd name="T2" fmla="*/ 9233834 w 98"/>
                  <a:gd name="T3" fmla="*/ 530848 h 30"/>
                  <a:gd name="T4" fmla="*/ 19634844 w 98"/>
                  <a:gd name="T5" fmla="*/ 501083 h 30"/>
                  <a:gd name="T6" fmla="*/ 30624718 w 98"/>
                  <a:gd name="T7" fmla="*/ 485202 h 30"/>
                  <a:gd name="T8" fmla="*/ 44728283 w 98"/>
                  <a:gd name="T9" fmla="*/ 458757 h 30"/>
                  <a:gd name="T10" fmla="*/ 55127630 w 98"/>
                  <a:gd name="T11" fmla="*/ 427294 h 30"/>
                  <a:gd name="T12" fmla="*/ 66992652 w 98"/>
                  <a:gd name="T13" fmla="*/ 427294 h 30"/>
                  <a:gd name="T14" fmla="*/ 79545684 w 98"/>
                  <a:gd name="T15" fmla="*/ 386615 h 30"/>
                  <a:gd name="T16" fmla="*/ 88785395 w 98"/>
                  <a:gd name="T17" fmla="*/ 379166 h 30"/>
                  <a:gd name="T18" fmla="*/ 106832890 w 98"/>
                  <a:gd name="T19" fmla="*/ 299189 h 30"/>
                  <a:gd name="T20" fmla="*/ 119538229 w 98"/>
                  <a:gd name="T21" fmla="*/ 247282 h 30"/>
                  <a:gd name="T22" fmla="*/ 127747630 w 98"/>
                  <a:gd name="T23" fmla="*/ 206371 h 30"/>
                  <a:gd name="T24" fmla="*/ 132088287 w 98"/>
                  <a:gd name="T25" fmla="*/ 206371 h 30"/>
                  <a:gd name="T26" fmla="*/ 136981093 w 98"/>
                  <a:gd name="T27" fmla="*/ 181741 h 30"/>
                  <a:gd name="T28" fmla="*/ 139555230 w 98"/>
                  <a:gd name="T29" fmla="*/ 181741 h 30"/>
                  <a:gd name="T30" fmla="*/ 141322110 w 98"/>
                  <a:gd name="T31" fmla="*/ 164439 h 30"/>
                  <a:gd name="T32" fmla="*/ 143912949 w 98"/>
                  <a:gd name="T33" fmla="*/ 164439 h 30"/>
                  <a:gd name="T34" fmla="*/ 146489850 w 98"/>
                  <a:gd name="T35" fmla="*/ 145052 h 30"/>
                  <a:gd name="T36" fmla="*/ 152107360 w 98"/>
                  <a:gd name="T37" fmla="*/ 134590 h 30"/>
                  <a:gd name="T38" fmla="*/ 166236753 w 98"/>
                  <a:gd name="T39" fmla="*/ 61695 h 30"/>
                  <a:gd name="T40" fmla="*/ 176841639 w 98"/>
                  <a:gd name="T41" fmla="*/ 26241 h 30"/>
                  <a:gd name="T42" fmla="*/ 183611996 w 98"/>
                  <a:gd name="T43" fmla="*/ 0 h 30"/>
                  <a:gd name="T44" fmla="*/ 187241766 w 98"/>
                  <a:gd name="T45" fmla="*/ 0 h 30"/>
                  <a:gd name="T46" fmla="*/ 192100927 w 98"/>
                  <a:gd name="T47" fmla="*/ 0 h 30"/>
                  <a:gd name="T48" fmla="*/ 196453840 w 98"/>
                  <a:gd name="T49" fmla="*/ 26241 h 30"/>
                  <a:gd name="T50" fmla="*/ 201674331 w 98"/>
                  <a:gd name="T51" fmla="*/ 40236 h 30"/>
                  <a:gd name="T52" fmla="*/ 206019794 w 98"/>
                  <a:gd name="T53" fmla="*/ 61695 h 30"/>
                  <a:gd name="T54" fmla="*/ 207261801 w 98"/>
                  <a:gd name="T55" fmla="*/ 94599 h 30"/>
                  <a:gd name="T56" fmla="*/ 209543821 w 98"/>
                  <a:gd name="T57" fmla="*/ 107243 h 30"/>
                  <a:gd name="T58" fmla="*/ 209543821 w 98"/>
                  <a:gd name="T59" fmla="*/ 134590 h 30"/>
                  <a:gd name="T60" fmla="*/ 212126369 w 98"/>
                  <a:gd name="T61" fmla="*/ 145052 h 30"/>
                  <a:gd name="T62" fmla="*/ 213883997 w 98"/>
                  <a:gd name="T63" fmla="*/ 181741 h 30"/>
                  <a:gd name="T64" fmla="*/ 216444315 w 98"/>
                  <a:gd name="T65" fmla="*/ 247282 h 30"/>
                  <a:gd name="T66" fmla="*/ 216444315 w 98"/>
                  <a:gd name="T67" fmla="*/ 386615 h 30"/>
                  <a:gd name="T68" fmla="*/ 216444315 w 98"/>
                  <a:gd name="T69" fmla="*/ 485202 h 30"/>
                  <a:gd name="T70" fmla="*/ 213883997 w 98"/>
                  <a:gd name="T71" fmla="*/ 530848 h 30"/>
                  <a:gd name="T72" fmla="*/ 212126369 w 98"/>
                  <a:gd name="T73" fmla="*/ 563016 h 30"/>
                  <a:gd name="T74" fmla="*/ 0 w 98"/>
                  <a:gd name="T75" fmla="*/ 563016 h 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8"/>
                  <a:gd name="T115" fmla="*/ 0 h 30"/>
                  <a:gd name="T116" fmla="*/ 98 w 98"/>
                  <a:gd name="T117" fmla="*/ 30 h 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8" h="30">
                    <a:moveTo>
                      <a:pt x="0" y="30"/>
                    </a:moveTo>
                    <a:lnTo>
                      <a:pt x="4" y="29"/>
                    </a:lnTo>
                    <a:lnTo>
                      <a:pt x="9" y="27"/>
                    </a:lnTo>
                    <a:lnTo>
                      <a:pt x="14" y="26"/>
                    </a:lnTo>
                    <a:lnTo>
                      <a:pt x="20" y="25"/>
                    </a:lnTo>
                    <a:lnTo>
                      <a:pt x="25" y="23"/>
                    </a:lnTo>
                    <a:lnTo>
                      <a:pt x="30" y="23"/>
                    </a:lnTo>
                    <a:lnTo>
                      <a:pt x="36" y="21"/>
                    </a:lnTo>
                    <a:lnTo>
                      <a:pt x="40" y="20"/>
                    </a:lnTo>
                    <a:lnTo>
                      <a:pt x="48" y="16"/>
                    </a:lnTo>
                    <a:lnTo>
                      <a:pt x="54" y="13"/>
                    </a:lnTo>
                    <a:lnTo>
                      <a:pt x="58" y="11"/>
                    </a:lnTo>
                    <a:lnTo>
                      <a:pt x="60" y="11"/>
                    </a:lnTo>
                    <a:lnTo>
                      <a:pt x="62" y="10"/>
                    </a:lnTo>
                    <a:lnTo>
                      <a:pt x="63" y="10"/>
                    </a:lnTo>
                    <a:lnTo>
                      <a:pt x="64" y="9"/>
                    </a:lnTo>
                    <a:lnTo>
                      <a:pt x="65" y="9"/>
                    </a:lnTo>
                    <a:lnTo>
                      <a:pt x="66" y="8"/>
                    </a:lnTo>
                    <a:lnTo>
                      <a:pt x="69" y="7"/>
                    </a:lnTo>
                    <a:lnTo>
                      <a:pt x="75" y="3"/>
                    </a:lnTo>
                    <a:lnTo>
                      <a:pt x="80" y="1"/>
                    </a:lnTo>
                    <a:lnTo>
                      <a:pt x="83" y="0"/>
                    </a:lnTo>
                    <a:lnTo>
                      <a:pt x="85" y="0"/>
                    </a:lnTo>
                    <a:lnTo>
                      <a:pt x="87" y="0"/>
                    </a:lnTo>
                    <a:lnTo>
                      <a:pt x="89" y="1"/>
                    </a:lnTo>
                    <a:lnTo>
                      <a:pt x="91" y="2"/>
                    </a:lnTo>
                    <a:lnTo>
                      <a:pt x="93" y="3"/>
                    </a:lnTo>
                    <a:lnTo>
                      <a:pt x="94" y="5"/>
                    </a:lnTo>
                    <a:lnTo>
                      <a:pt x="95" y="6"/>
                    </a:lnTo>
                    <a:lnTo>
                      <a:pt x="95" y="7"/>
                    </a:lnTo>
                    <a:lnTo>
                      <a:pt x="96" y="8"/>
                    </a:lnTo>
                    <a:lnTo>
                      <a:pt x="97" y="10"/>
                    </a:lnTo>
                    <a:lnTo>
                      <a:pt x="98" y="13"/>
                    </a:lnTo>
                    <a:lnTo>
                      <a:pt x="98" y="21"/>
                    </a:lnTo>
                    <a:lnTo>
                      <a:pt x="98" y="26"/>
                    </a:lnTo>
                    <a:lnTo>
                      <a:pt x="97" y="29"/>
                    </a:lnTo>
                    <a:lnTo>
                      <a:pt x="96" y="30"/>
                    </a:lnTo>
                    <a:lnTo>
                      <a:pt x="0" y="30"/>
                    </a:lnTo>
                    <a:close/>
                  </a:path>
                </a:pathLst>
              </a:custGeom>
              <a:solidFill>
                <a:srgbClr val="BFBFBF"/>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61" name="Freeform 645"/>
              <p:cNvSpPr>
                <a:spLocks/>
              </p:cNvSpPr>
              <p:nvPr/>
            </p:nvSpPr>
            <p:spPr bwMode="auto">
              <a:xfrm>
                <a:off x="1597" y="3206"/>
                <a:ext cx="184" cy="46"/>
              </a:xfrm>
              <a:custGeom>
                <a:avLst/>
                <a:gdLst>
                  <a:gd name="T0" fmla="*/ 0 w 98"/>
                  <a:gd name="T1" fmla="*/ 563016 h 30"/>
                  <a:gd name="T2" fmla="*/ 9233834 w 98"/>
                  <a:gd name="T3" fmla="*/ 530848 h 30"/>
                  <a:gd name="T4" fmla="*/ 19634844 w 98"/>
                  <a:gd name="T5" fmla="*/ 501083 h 30"/>
                  <a:gd name="T6" fmla="*/ 30624718 w 98"/>
                  <a:gd name="T7" fmla="*/ 485202 h 30"/>
                  <a:gd name="T8" fmla="*/ 44728283 w 98"/>
                  <a:gd name="T9" fmla="*/ 458757 h 30"/>
                  <a:gd name="T10" fmla="*/ 55127630 w 98"/>
                  <a:gd name="T11" fmla="*/ 427294 h 30"/>
                  <a:gd name="T12" fmla="*/ 66992652 w 98"/>
                  <a:gd name="T13" fmla="*/ 427294 h 30"/>
                  <a:gd name="T14" fmla="*/ 79545684 w 98"/>
                  <a:gd name="T15" fmla="*/ 386615 h 30"/>
                  <a:gd name="T16" fmla="*/ 88785395 w 98"/>
                  <a:gd name="T17" fmla="*/ 379166 h 30"/>
                  <a:gd name="T18" fmla="*/ 97264713 w 98"/>
                  <a:gd name="T19" fmla="*/ 341033 h 30"/>
                  <a:gd name="T20" fmla="*/ 106832890 w 98"/>
                  <a:gd name="T21" fmla="*/ 299189 h 30"/>
                  <a:gd name="T22" fmla="*/ 112369651 w 98"/>
                  <a:gd name="T23" fmla="*/ 252140 h 30"/>
                  <a:gd name="T24" fmla="*/ 119538229 w 98"/>
                  <a:gd name="T25" fmla="*/ 247282 h 30"/>
                  <a:gd name="T26" fmla="*/ 127747630 w 98"/>
                  <a:gd name="T27" fmla="*/ 206371 h 30"/>
                  <a:gd name="T28" fmla="*/ 132088287 w 98"/>
                  <a:gd name="T29" fmla="*/ 206371 h 30"/>
                  <a:gd name="T30" fmla="*/ 136981093 w 98"/>
                  <a:gd name="T31" fmla="*/ 181741 h 30"/>
                  <a:gd name="T32" fmla="*/ 139555230 w 98"/>
                  <a:gd name="T33" fmla="*/ 181741 h 30"/>
                  <a:gd name="T34" fmla="*/ 141322110 w 98"/>
                  <a:gd name="T35" fmla="*/ 164439 h 30"/>
                  <a:gd name="T36" fmla="*/ 143912949 w 98"/>
                  <a:gd name="T37" fmla="*/ 164439 h 30"/>
                  <a:gd name="T38" fmla="*/ 146489850 w 98"/>
                  <a:gd name="T39" fmla="*/ 145052 h 30"/>
                  <a:gd name="T40" fmla="*/ 152107360 w 98"/>
                  <a:gd name="T41" fmla="*/ 134590 h 30"/>
                  <a:gd name="T42" fmla="*/ 159394539 w 98"/>
                  <a:gd name="T43" fmla="*/ 94599 h 30"/>
                  <a:gd name="T44" fmla="*/ 166236753 w 98"/>
                  <a:gd name="T45" fmla="*/ 61695 h 30"/>
                  <a:gd name="T46" fmla="*/ 172500382 w 98"/>
                  <a:gd name="T47" fmla="*/ 40236 h 30"/>
                  <a:gd name="T48" fmla="*/ 176841639 w 98"/>
                  <a:gd name="T49" fmla="*/ 26241 h 30"/>
                  <a:gd name="T50" fmla="*/ 179418539 w 98"/>
                  <a:gd name="T51" fmla="*/ 26241 h 30"/>
                  <a:gd name="T52" fmla="*/ 183611996 w 98"/>
                  <a:gd name="T53" fmla="*/ 0 h 30"/>
                  <a:gd name="T54" fmla="*/ 185877794 w 98"/>
                  <a:gd name="T55" fmla="*/ 0 h 30"/>
                  <a:gd name="T56" fmla="*/ 187241766 w 98"/>
                  <a:gd name="T57" fmla="*/ 0 h 30"/>
                  <a:gd name="T58" fmla="*/ 192100927 w 98"/>
                  <a:gd name="T59" fmla="*/ 0 h 30"/>
                  <a:gd name="T60" fmla="*/ 196453840 w 98"/>
                  <a:gd name="T61" fmla="*/ 26241 h 30"/>
                  <a:gd name="T62" fmla="*/ 201674331 w 98"/>
                  <a:gd name="T63" fmla="*/ 40236 h 30"/>
                  <a:gd name="T64" fmla="*/ 206019794 w 98"/>
                  <a:gd name="T65" fmla="*/ 61695 h 30"/>
                  <a:gd name="T66" fmla="*/ 207261801 w 98"/>
                  <a:gd name="T67" fmla="*/ 69941 h 30"/>
                  <a:gd name="T68" fmla="*/ 207261801 w 98"/>
                  <a:gd name="T69" fmla="*/ 94599 h 30"/>
                  <a:gd name="T70" fmla="*/ 209543821 w 98"/>
                  <a:gd name="T71" fmla="*/ 107243 h 30"/>
                  <a:gd name="T72" fmla="*/ 209543821 w 98"/>
                  <a:gd name="T73" fmla="*/ 134590 h 30"/>
                  <a:gd name="T74" fmla="*/ 212126369 w 98"/>
                  <a:gd name="T75" fmla="*/ 145052 h 30"/>
                  <a:gd name="T76" fmla="*/ 213883997 w 98"/>
                  <a:gd name="T77" fmla="*/ 181741 h 30"/>
                  <a:gd name="T78" fmla="*/ 216444315 w 98"/>
                  <a:gd name="T79" fmla="*/ 247282 h 30"/>
                  <a:gd name="T80" fmla="*/ 216444315 w 98"/>
                  <a:gd name="T81" fmla="*/ 316436 h 30"/>
                  <a:gd name="T82" fmla="*/ 216444315 w 98"/>
                  <a:gd name="T83" fmla="*/ 386615 h 30"/>
                  <a:gd name="T84" fmla="*/ 216444315 w 98"/>
                  <a:gd name="T85" fmla="*/ 427294 h 30"/>
                  <a:gd name="T86" fmla="*/ 216444315 w 98"/>
                  <a:gd name="T87" fmla="*/ 485202 h 30"/>
                  <a:gd name="T88" fmla="*/ 213883997 w 98"/>
                  <a:gd name="T89" fmla="*/ 522917 h 30"/>
                  <a:gd name="T90" fmla="*/ 213883997 w 98"/>
                  <a:gd name="T91" fmla="*/ 530848 h 30"/>
                  <a:gd name="T92" fmla="*/ 212126369 w 98"/>
                  <a:gd name="T93" fmla="*/ 563016 h 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8"/>
                  <a:gd name="T142" fmla="*/ 0 h 30"/>
                  <a:gd name="T143" fmla="*/ 98 w 98"/>
                  <a:gd name="T144" fmla="*/ 30 h 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8" h="30">
                    <a:moveTo>
                      <a:pt x="0" y="30"/>
                    </a:moveTo>
                    <a:lnTo>
                      <a:pt x="4" y="29"/>
                    </a:lnTo>
                    <a:lnTo>
                      <a:pt x="9" y="27"/>
                    </a:lnTo>
                    <a:lnTo>
                      <a:pt x="14" y="26"/>
                    </a:lnTo>
                    <a:lnTo>
                      <a:pt x="20" y="25"/>
                    </a:lnTo>
                    <a:lnTo>
                      <a:pt x="25" y="23"/>
                    </a:lnTo>
                    <a:lnTo>
                      <a:pt x="30" y="23"/>
                    </a:lnTo>
                    <a:lnTo>
                      <a:pt x="36" y="21"/>
                    </a:lnTo>
                    <a:lnTo>
                      <a:pt x="40" y="20"/>
                    </a:lnTo>
                    <a:lnTo>
                      <a:pt x="44" y="18"/>
                    </a:lnTo>
                    <a:lnTo>
                      <a:pt x="48" y="16"/>
                    </a:lnTo>
                    <a:lnTo>
                      <a:pt x="51" y="14"/>
                    </a:lnTo>
                    <a:lnTo>
                      <a:pt x="54" y="13"/>
                    </a:lnTo>
                    <a:lnTo>
                      <a:pt x="58" y="11"/>
                    </a:lnTo>
                    <a:lnTo>
                      <a:pt x="60" y="11"/>
                    </a:lnTo>
                    <a:lnTo>
                      <a:pt x="62" y="10"/>
                    </a:lnTo>
                    <a:lnTo>
                      <a:pt x="63" y="10"/>
                    </a:lnTo>
                    <a:lnTo>
                      <a:pt x="64" y="9"/>
                    </a:lnTo>
                    <a:lnTo>
                      <a:pt x="65" y="9"/>
                    </a:lnTo>
                    <a:lnTo>
                      <a:pt x="66" y="8"/>
                    </a:lnTo>
                    <a:lnTo>
                      <a:pt x="69" y="7"/>
                    </a:lnTo>
                    <a:lnTo>
                      <a:pt x="72" y="5"/>
                    </a:lnTo>
                    <a:lnTo>
                      <a:pt x="75" y="3"/>
                    </a:lnTo>
                    <a:lnTo>
                      <a:pt x="78" y="2"/>
                    </a:lnTo>
                    <a:lnTo>
                      <a:pt x="80" y="1"/>
                    </a:lnTo>
                    <a:lnTo>
                      <a:pt x="81" y="1"/>
                    </a:lnTo>
                    <a:lnTo>
                      <a:pt x="83" y="0"/>
                    </a:lnTo>
                    <a:lnTo>
                      <a:pt x="84" y="0"/>
                    </a:lnTo>
                    <a:lnTo>
                      <a:pt x="85" y="0"/>
                    </a:lnTo>
                    <a:lnTo>
                      <a:pt x="87" y="0"/>
                    </a:lnTo>
                    <a:lnTo>
                      <a:pt x="89" y="1"/>
                    </a:lnTo>
                    <a:lnTo>
                      <a:pt x="91" y="2"/>
                    </a:lnTo>
                    <a:lnTo>
                      <a:pt x="93" y="3"/>
                    </a:lnTo>
                    <a:lnTo>
                      <a:pt x="94" y="4"/>
                    </a:lnTo>
                    <a:lnTo>
                      <a:pt x="94" y="5"/>
                    </a:lnTo>
                    <a:lnTo>
                      <a:pt x="95" y="6"/>
                    </a:lnTo>
                    <a:lnTo>
                      <a:pt x="95" y="7"/>
                    </a:lnTo>
                    <a:lnTo>
                      <a:pt x="96" y="8"/>
                    </a:lnTo>
                    <a:lnTo>
                      <a:pt x="97" y="10"/>
                    </a:lnTo>
                    <a:lnTo>
                      <a:pt x="98" y="13"/>
                    </a:lnTo>
                    <a:lnTo>
                      <a:pt x="98" y="17"/>
                    </a:lnTo>
                    <a:lnTo>
                      <a:pt x="98" y="21"/>
                    </a:lnTo>
                    <a:lnTo>
                      <a:pt x="98" y="23"/>
                    </a:lnTo>
                    <a:lnTo>
                      <a:pt x="98" y="26"/>
                    </a:lnTo>
                    <a:lnTo>
                      <a:pt x="97" y="28"/>
                    </a:lnTo>
                    <a:lnTo>
                      <a:pt x="97" y="29"/>
                    </a:lnTo>
                    <a:lnTo>
                      <a:pt x="96" y="30"/>
                    </a:lnTo>
                  </a:path>
                </a:pathLst>
              </a:custGeom>
              <a:noFill/>
              <a:ln w="12700">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62" name="Freeform 646"/>
              <p:cNvSpPr>
                <a:spLocks/>
              </p:cNvSpPr>
              <p:nvPr/>
            </p:nvSpPr>
            <p:spPr bwMode="auto">
              <a:xfrm>
                <a:off x="1698" y="3224"/>
                <a:ext cx="74" cy="28"/>
              </a:xfrm>
              <a:custGeom>
                <a:avLst/>
                <a:gdLst>
                  <a:gd name="T0" fmla="*/ 97385328 w 39"/>
                  <a:gd name="T1" fmla="*/ 140056 h 19"/>
                  <a:gd name="T2" fmla="*/ 97385328 w 39"/>
                  <a:gd name="T3" fmla="*/ 138008 h 19"/>
                  <a:gd name="T4" fmla="*/ 97385328 w 39"/>
                  <a:gd name="T5" fmla="*/ 127599 h 19"/>
                  <a:gd name="T6" fmla="*/ 97385328 w 39"/>
                  <a:gd name="T7" fmla="*/ 107625 h 19"/>
                  <a:gd name="T8" fmla="*/ 95019211 w 39"/>
                  <a:gd name="T9" fmla="*/ 74213 h 19"/>
                  <a:gd name="T10" fmla="*/ 95019211 w 39"/>
                  <a:gd name="T11" fmla="*/ 50359 h 19"/>
                  <a:gd name="T12" fmla="*/ 89646403 w 39"/>
                  <a:gd name="T13" fmla="*/ 29695 h 19"/>
                  <a:gd name="T14" fmla="*/ 85273924 w 39"/>
                  <a:gd name="T15" fmla="*/ 13673 h 19"/>
                  <a:gd name="T16" fmla="*/ 77938591 w 39"/>
                  <a:gd name="T17" fmla="*/ 1 h 19"/>
                  <a:gd name="T18" fmla="*/ 67270998 w 39"/>
                  <a:gd name="T19" fmla="*/ 0 h 19"/>
                  <a:gd name="T20" fmla="*/ 55487212 w 39"/>
                  <a:gd name="T21" fmla="*/ 1 h 19"/>
                  <a:gd name="T22" fmla="*/ 55487212 w 39"/>
                  <a:gd name="T23" fmla="*/ 1 h 19"/>
                  <a:gd name="T24" fmla="*/ 50077701 w 39"/>
                  <a:gd name="T25" fmla="*/ 13673 h 19"/>
                  <a:gd name="T26" fmla="*/ 44941662 w 39"/>
                  <a:gd name="T27" fmla="*/ 20150 h 19"/>
                  <a:gd name="T28" fmla="*/ 37015302 w 39"/>
                  <a:gd name="T29" fmla="*/ 29695 h 19"/>
                  <a:gd name="T30" fmla="*/ 19508070 w 39"/>
                  <a:gd name="T31" fmla="*/ 63547 h 19"/>
                  <a:gd name="T32" fmla="*/ 0 w 39"/>
                  <a:gd name="T33" fmla="*/ 93648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19"/>
                  <a:gd name="T53" fmla="*/ 39 w 39"/>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19">
                    <a:moveTo>
                      <a:pt x="39" y="19"/>
                    </a:moveTo>
                    <a:lnTo>
                      <a:pt x="39" y="18"/>
                    </a:lnTo>
                    <a:lnTo>
                      <a:pt x="39" y="17"/>
                    </a:lnTo>
                    <a:lnTo>
                      <a:pt x="39" y="14"/>
                    </a:lnTo>
                    <a:lnTo>
                      <a:pt x="38" y="10"/>
                    </a:lnTo>
                    <a:lnTo>
                      <a:pt x="38" y="7"/>
                    </a:lnTo>
                    <a:lnTo>
                      <a:pt x="36" y="4"/>
                    </a:lnTo>
                    <a:lnTo>
                      <a:pt x="34" y="2"/>
                    </a:lnTo>
                    <a:lnTo>
                      <a:pt x="31" y="1"/>
                    </a:lnTo>
                    <a:lnTo>
                      <a:pt x="27" y="0"/>
                    </a:lnTo>
                    <a:lnTo>
                      <a:pt x="22" y="1"/>
                    </a:lnTo>
                    <a:lnTo>
                      <a:pt x="20" y="2"/>
                    </a:lnTo>
                    <a:lnTo>
                      <a:pt x="18" y="3"/>
                    </a:lnTo>
                    <a:lnTo>
                      <a:pt x="15" y="4"/>
                    </a:lnTo>
                    <a:lnTo>
                      <a:pt x="8" y="8"/>
                    </a:lnTo>
                    <a:lnTo>
                      <a:pt x="0" y="12"/>
                    </a:lnTo>
                  </a:path>
                </a:pathLst>
              </a:cu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63" name="Freeform 647"/>
              <p:cNvSpPr>
                <a:spLocks/>
              </p:cNvSpPr>
              <p:nvPr/>
            </p:nvSpPr>
            <p:spPr bwMode="auto">
              <a:xfrm>
                <a:off x="1687" y="3231"/>
                <a:ext cx="25" cy="17"/>
              </a:xfrm>
              <a:custGeom>
                <a:avLst/>
                <a:gdLst>
                  <a:gd name="T0" fmla="*/ 0 w 13"/>
                  <a:gd name="T1" fmla="*/ 252607 h 9"/>
                  <a:gd name="T2" fmla="*/ 36878558 w 13"/>
                  <a:gd name="T3" fmla="*/ 0 h 9"/>
                  <a:gd name="T4" fmla="*/ 36878558 w 13"/>
                  <a:gd name="T5" fmla="*/ 104393 h 9"/>
                  <a:gd name="T6" fmla="*/ 36878558 w 13"/>
                  <a:gd name="T7" fmla="*/ 162390 h 9"/>
                  <a:gd name="T8" fmla="*/ 22887493 w 13"/>
                  <a:gd name="T9" fmla="*/ 182775 h 9"/>
                  <a:gd name="T10" fmla="*/ 36878558 w 13"/>
                  <a:gd name="T11" fmla="*/ 162390 h 9"/>
                  <a:gd name="T12" fmla="*/ 36878558 w 13"/>
                  <a:gd name="T13" fmla="*/ 182775 h 9"/>
                  <a:gd name="T14" fmla="*/ 36878558 w 13"/>
                  <a:gd name="T15" fmla="*/ 213189 h 9"/>
                  <a:gd name="T16" fmla="*/ 36878558 w 13"/>
                  <a:gd name="T17" fmla="*/ 252607 h 9"/>
                  <a:gd name="T18" fmla="*/ 44014402 w 13"/>
                  <a:gd name="T19" fmla="*/ 284316 h 9"/>
                  <a:gd name="T20" fmla="*/ 0 w 13"/>
                  <a:gd name="T21" fmla="*/ 252607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
                  <a:gd name="T34" fmla="*/ 0 h 9"/>
                  <a:gd name="T35" fmla="*/ 13 w 13"/>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 h="9">
                    <a:moveTo>
                      <a:pt x="0" y="8"/>
                    </a:moveTo>
                    <a:lnTo>
                      <a:pt x="11" y="0"/>
                    </a:lnTo>
                    <a:lnTo>
                      <a:pt x="11" y="3"/>
                    </a:lnTo>
                    <a:lnTo>
                      <a:pt x="11" y="5"/>
                    </a:lnTo>
                    <a:lnTo>
                      <a:pt x="7" y="6"/>
                    </a:lnTo>
                    <a:lnTo>
                      <a:pt x="11" y="5"/>
                    </a:lnTo>
                    <a:lnTo>
                      <a:pt x="11" y="6"/>
                    </a:lnTo>
                    <a:lnTo>
                      <a:pt x="11" y="7"/>
                    </a:lnTo>
                    <a:lnTo>
                      <a:pt x="11" y="8"/>
                    </a:lnTo>
                    <a:lnTo>
                      <a:pt x="13" y="9"/>
                    </a:lnTo>
                    <a:lnTo>
                      <a:pt x="0" y="8"/>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64" name="Freeform 648"/>
              <p:cNvSpPr>
                <a:spLocks/>
              </p:cNvSpPr>
              <p:nvPr/>
            </p:nvSpPr>
            <p:spPr bwMode="auto">
              <a:xfrm>
                <a:off x="1810" y="3098"/>
                <a:ext cx="24" cy="38"/>
              </a:xfrm>
              <a:custGeom>
                <a:avLst/>
                <a:gdLst>
                  <a:gd name="T0" fmla="*/ 5038442 w 13"/>
                  <a:gd name="T1" fmla="*/ 0 h 25"/>
                  <a:gd name="T2" fmla="*/ 0 w 13"/>
                  <a:gd name="T3" fmla="*/ 382359 h 25"/>
                  <a:gd name="T4" fmla="*/ 2729156 w 13"/>
                  <a:gd name="T5" fmla="*/ 365580 h 25"/>
                  <a:gd name="T6" fmla="*/ 5038442 w 13"/>
                  <a:gd name="T7" fmla="*/ 350959 h 25"/>
                  <a:gd name="T8" fmla="*/ 6517462 w 13"/>
                  <a:gd name="T9" fmla="*/ 330583 h 25"/>
                  <a:gd name="T10" fmla="*/ 9301736 w 13"/>
                  <a:gd name="T11" fmla="*/ 330583 h 25"/>
                  <a:gd name="T12" fmla="*/ 7830906 w 13"/>
                  <a:gd name="T13" fmla="*/ 230894 h 25"/>
                  <a:gd name="T14" fmla="*/ 9301736 w 13"/>
                  <a:gd name="T15" fmla="*/ 330583 h 25"/>
                  <a:gd name="T16" fmla="*/ 9301736 w 13"/>
                  <a:gd name="T17" fmla="*/ 330583 h 25"/>
                  <a:gd name="T18" fmla="*/ 12032241 w 13"/>
                  <a:gd name="T19" fmla="*/ 330583 h 25"/>
                  <a:gd name="T20" fmla="*/ 14457053 w 13"/>
                  <a:gd name="T21" fmla="*/ 350959 h 25"/>
                  <a:gd name="T22" fmla="*/ 17172438 w 13"/>
                  <a:gd name="T23" fmla="*/ 365580 h 25"/>
                  <a:gd name="T24" fmla="*/ 5038442 w 13"/>
                  <a:gd name="T25" fmla="*/ 0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25"/>
                  <a:gd name="T41" fmla="*/ 13 w 13"/>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25">
                    <a:moveTo>
                      <a:pt x="4" y="0"/>
                    </a:moveTo>
                    <a:lnTo>
                      <a:pt x="0" y="25"/>
                    </a:lnTo>
                    <a:lnTo>
                      <a:pt x="2" y="24"/>
                    </a:lnTo>
                    <a:lnTo>
                      <a:pt x="4" y="23"/>
                    </a:lnTo>
                    <a:lnTo>
                      <a:pt x="5" y="22"/>
                    </a:lnTo>
                    <a:lnTo>
                      <a:pt x="7" y="22"/>
                    </a:lnTo>
                    <a:lnTo>
                      <a:pt x="6" y="15"/>
                    </a:lnTo>
                    <a:lnTo>
                      <a:pt x="7" y="22"/>
                    </a:lnTo>
                    <a:lnTo>
                      <a:pt x="9" y="22"/>
                    </a:lnTo>
                    <a:lnTo>
                      <a:pt x="11" y="23"/>
                    </a:lnTo>
                    <a:lnTo>
                      <a:pt x="13" y="24"/>
                    </a:lnTo>
                    <a:lnTo>
                      <a:pt x="4" y="0"/>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65" name="Freeform 649"/>
              <p:cNvSpPr>
                <a:spLocks/>
              </p:cNvSpPr>
              <p:nvPr/>
            </p:nvSpPr>
            <p:spPr bwMode="auto">
              <a:xfrm>
                <a:off x="1821" y="3121"/>
                <a:ext cx="28" cy="132"/>
              </a:xfrm>
              <a:custGeom>
                <a:avLst/>
                <a:gdLst>
                  <a:gd name="T0" fmla="*/ 25601275 w 15"/>
                  <a:gd name="T1" fmla="*/ 1250377 h 87"/>
                  <a:gd name="T2" fmla="*/ 20362110 w 15"/>
                  <a:gd name="T3" fmla="*/ 1267106 h 87"/>
                  <a:gd name="T4" fmla="*/ 15823707 w 15"/>
                  <a:gd name="T5" fmla="*/ 1267106 h 87"/>
                  <a:gd name="T6" fmla="*/ 11887352 w 15"/>
                  <a:gd name="T7" fmla="*/ 1250377 h 87"/>
                  <a:gd name="T8" fmla="*/ 8476983 w 15"/>
                  <a:gd name="T9" fmla="*/ 1213227 h 87"/>
                  <a:gd name="T10" fmla="*/ 6368227 w 15"/>
                  <a:gd name="T11" fmla="*/ 1154502 h 87"/>
                  <a:gd name="T12" fmla="*/ 5519603 w 15"/>
                  <a:gd name="T13" fmla="*/ 1077487 h 87"/>
                  <a:gd name="T14" fmla="*/ 3411550 w 15"/>
                  <a:gd name="T15" fmla="*/ 1042744 h 87"/>
                  <a:gd name="T16" fmla="*/ 1827616 w 15"/>
                  <a:gd name="T17" fmla="*/ 990835 h 87"/>
                  <a:gd name="T18" fmla="*/ 1827616 w 15"/>
                  <a:gd name="T19" fmla="*/ 930521 h 87"/>
                  <a:gd name="T20" fmla="*/ 1827616 w 15"/>
                  <a:gd name="T21" fmla="*/ 873534 h 87"/>
                  <a:gd name="T22" fmla="*/ 1827616 w 15"/>
                  <a:gd name="T23" fmla="*/ 870114 h 87"/>
                  <a:gd name="T24" fmla="*/ 1827616 w 15"/>
                  <a:gd name="T25" fmla="*/ 824113 h 87"/>
                  <a:gd name="T26" fmla="*/ 1827616 w 15"/>
                  <a:gd name="T27" fmla="*/ 799627 h 87"/>
                  <a:gd name="T28" fmla="*/ 1827616 w 15"/>
                  <a:gd name="T29" fmla="*/ 744354 h 87"/>
                  <a:gd name="T30" fmla="*/ 1827616 w 15"/>
                  <a:gd name="T31" fmla="*/ 687263 h 87"/>
                  <a:gd name="T32" fmla="*/ 1827616 w 15"/>
                  <a:gd name="T33" fmla="*/ 648200 h 87"/>
                  <a:gd name="T34" fmla="*/ 1827616 w 15"/>
                  <a:gd name="T35" fmla="*/ 573484 h 87"/>
                  <a:gd name="T36" fmla="*/ 1827616 w 15"/>
                  <a:gd name="T37" fmla="*/ 427223 h 87"/>
                  <a:gd name="T38" fmla="*/ 1827616 w 15"/>
                  <a:gd name="T39" fmla="*/ 281579 h 87"/>
                  <a:gd name="T40" fmla="*/ 0 w 15"/>
                  <a:gd name="T41" fmla="*/ 134010 h 87"/>
                  <a:gd name="T42" fmla="*/ 0 w 15"/>
                  <a:gd name="T43" fmla="*/ 0 h 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87"/>
                  <a:gd name="T68" fmla="*/ 15 w 15"/>
                  <a:gd name="T69" fmla="*/ 87 h 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87">
                    <a:moveTo>
                      <a:pt x="15" y="86"/>
                    </a:moveTo>
                    <a:lnTo>
                      <a:pt x="12" y="87"/>
                    </a:lnTo>
                    <a:lnTo>
                      <a:pt x="9" y="87"/>
                    </a:lnTo>
                    <a:lnTo>
                      <a:pt x="7" y="86"/>
                    </a:lnTo>
                    <a:lnTo>
                      <a:pt x="5" y="83"/>
                    </a:lnTo>
                    <a:lnTo>
                      <a:pt x="4" y="79"/>
                    </a:lnTo>
                    <a:lnTo>
                      <a:pt x="3" y="74"/>
                    </a:lnTo>
                    <a:lnTo>
                      <a:pt x="2" y="71"/>
                    </a:lnTo>
                    <a:lnTo>
                      <a:pt x="1" y="68"/>
                    </a:lnTo>
                    <a:lnTo>
                      <a:pt x="1" y="64"/>
                    </a:lnTo>
                    <a:lnTo>
                      <a:pt x="1" y="60"/>
                    </a:lnTo>
                    <a:lnTo>
                      <a:pt x="1" y="59"/>
                    </a:lnTo>
                    <a:lnTo>
                      <a:pt x="1" y="57"/>
                    </a:lnTo>
                    <a:lnTo>
                      <a:pt x="1" y="55"/>
                    </a:lnTo>
                    <a:lnTo>
                      <a:pt x="1" y="51"/>
                    </a:lnTo>
                    <a:lnTo>
                      <a:pt x="1" y="47"/>
                    </a:lnTo>
                    <a:lnTo>
                      <a:pt x="1" y="44"/>
                    </a:lnTo>
                    <a:lnTo>
                      <a:pt x="1" y="39"/>
                    </a:lnTo>
                    <a:lnTo>
                      <a:pt x="1" y="29"/>
                    </a:lnTo>
                    <a:lnTo>
                      <a:pt x="1" y="19"/>
                    </a:lnTo>
                    <a:lnTo>
                      <a:pt x="0" y="9"/>
                    </a:lnTo>
                    <a:lnTo>
                      <a:pt x="0" y="0"/>
                    </a:lnTo>
                  </a:path>
                </a:pathLst>
              </a:custGeom>
              <a:noFill/>
              <a:ln w="1428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66" name="Rectangle 654"/>
              <p:cNvSpPr>
                <a:spLocks noChangeArrowheads="1"/>
              </p:cNvSpPr>
              <p:nvPr/>
            </p:nvSpPr>
            <p:spPr bwMode="auto">
              <a:xfrm rot="16200000">
                <a:off x="1347" y="2935"/>
                <a:ext cx="388" cy="88"/>
              </a:xfrm>
              <a:prstGeom prst="rect">
                <a:avLst/>
              </a:prstGeom>
              <a:noFill/>
              <a:ln w="9525">
                <a:noFill/>
                <a:miter lim="800000"/>
                <a:headEnd type="triangle" w="med" len="med"/>
                <a:tailEnd/>
              </a:ln>
            </p:spPr>
            <p:txBody>
              <a:bodyPr wrap="square" lIns="0" tIns="0" rIns="0" bIns="0">
                <a:spAutoFit/>
              </a:bodyPr>
              <a:lstStyle/>
              <a:p>
                <a:pPr algn="ctr"/>
                <a:r>
                  <a:rPr lang="en-US" sz="1100" b="1" dirty="0">
                    <a:solidFill>
                      <a:srgbClr val="000000"/>
                    </a:solidFill>
                    <a:latin typeface="Arial Unicode MS" pitchFamily="50" charset="-127"/>
                    <a:ea typeface="Arial Unicode MS" pitchFamily="50" charset="-127"/>
                    <a:cs typeface="Arial" charset="0"/>
                  </a:rPr>
                  <a:t> Height </a:t>
                </a:r>
                <a:endParaRPr lang="en-US" sz="1100" b="1" dirty="0">
                  <a:latin typeface="Arial Unicode MS" pitchFamily="50" charset="-127"/>
                  <a:ea typeface="Arial Unicode MS" pitchFamily="50" charset="-127"/>
                  <a:cs typeface="Arial" charset="0"/>
                </a:endParaRPr>
              </a:p>
            </p:txBody>
          </p:sp>
          <p:sp>
            <p:nvSpPr>
              <p:cNvPr id="67" name="Freeform 655"/>
              <p:cNvSpPr>
                <a:spLocks/>
              </p:cNvSpPr>
              <p:nvPr/>
            </p:nvSpPr>
            <p:spPr bwMode="auto">
              <a:xfrm>
                <a:off x="2788" y="2835"/>
                <a:ext cx="262" cy="358"/>
              </a:xfrm>
              <a:custGeom>
                <a:avLst/>
                <a:gdLst>
                  <a:gd name="T0" fmla="*/ 274165727 w 139"/>
                  <a:gd name="T1" fmla="*/ 4115602 h 234"/>
                  <a:gd name="T2" fmla="*/ 289343535 w 139"/>
                  <a:gd name="T3" fmla="*/ 4031255 h 234"/>
                  <a:gd name="T4" fmla="*/ 296086439 w 139"/>
                  <a:gd name="T5" fmla="*/ 3903421 h 234"/>
                  <a:gd name="T6" fmla="*/ 293559177 w 139"/>
                  <a:gd name="T7" fmla="*/ 3677312 h 234"/>
                  <a:gd name="T8" fmla="*/ 296086439 w 139"/>
                  <a:gd name="T9" fmla="*/ 3502455 h 234"/>
                  <a:gd name="T10" fmla="*/ 298323217 w 139"/>
                  <a:gd name="T11" fmla="*/ 3291110 h 234"/>
                  <a:gd name="T12" fmla="*/ 285784136 w 139"/>
                  <a:gd name="T13" fmla="*/ 2988957 h 234"/>
                  <a:gd name="T14" fmla="*/ 271643531 w 139"/>
                  <a:gd name="T15" fmla="*/ 2877820 h 234"/>
                  <a:gd name="T16" fmla="*/ 276629295 w 139"/>
                  <a:gd name="T17" fmla="*/ 2665689 h 234"/>
                  <a:gd name="T18" fmla="*/ 270101841 w 139"/>
                  <a:gd name="T19" fmla="*/ 2460168 h 234"/>
                  <a:gd name="T20" fmla="*/ 259918482 w 139"/>
                  <a:gd name="T21" fmla="*/ 2348180 h 234"/>
                  <a:gd name="T22" fmla="*/ 263984057 w 139"/>
                  <a:gd name="T23" fmla="*/ 2205378 h 234"/>
                  <a:gd name="T24" fmla="*/ 262149229 w 139"/>
                  <a:gd name="T25" fmla="*/ 2001132 h 234"/>
                  <a:gd name="T26" fmla="*/ 247049651 w 139"/>
                  <a:gd name="T27" fmla="*/ 1790211 h 234"/>
                  <a:gd name="T28" fmla="*/ 244415629 w 139"/>
                  <a:gd name="T29" fmla="*/ 1664220 h 234"/>
                  <a:gd name="T30" fmla="*/ 233225225 w 139"/>
                  <a:gd name="T31" fmla="*/ 1370092 h 234"/>
                  <a:gd name="T32" fmla="*/ 216277248 w 139"/>
                  <a:gd name="T33" fmla="*/ 1258131 h 234"/>
                  <a:gd name="T34" fmla="*/ 221154804 w 139"/>
                  <a:gd name="T35" fmla="*/ 1042299 h 234"/>
                  <a:gd name="T36" fmla="*/ 216277248 w 139"/>
                  <a:gd name="T37" fmla="*/ 725493 h 234"/>
                  <a:gd name="T38" fmla="*/ 193262032 w 139"/>
                  <a:gd name="T39" fmla="*/ 457642 h 234"/>
                  <a:gd name="T40" fmla="*/ 184264135 w 139"/>
                  <a:gd name="T41" fmla="*/ 409108 h 234"/>
                  <a:gd name="T42" fmla="*/ 160443090 w 139"/>
                  <a:gd name="T43" fmla="*/ 67748 h 234"/>
                  <a:gd name="T44" fmla="*/ 141250132 w 139"/>
                  <a:gd name="T45" fmla="*/ 25482 h 234"/>
                  <a:gd name="T46" fmla="*/ 123734003 w 139"/>
                  <a:gd name="T47" fmla="*/ 174785 h 234"/>
                  <a:gd name="T48" fmla="*/ 115886764 w 139"/>
                  <a:gd name="T49" fmla="*/ 371165 h 234"/>
                  <a:gd name="T50" fmla="*/ 107054435 w 139"/>
                  <a:gd name="T51" fmla="*/ 428610 h 234"/>
                  <a:gd name="T52" fmla="*/ 92259757 w 139"/>
                  <a:gd name="T53" fmla="*/ 499923 h 234"/>
                  <a:gd name="T54" fmla="*/ 85120573 w 139"/>
                  <a:gd name="T55" fmla="*/ 655737 h 234"/>
                  <a:gd name="T56" fmla="*/ 90086010 w 139"/>
                  <a:gd name="T57" fmla="*/ 874772 h 234"/>
                  <a:gd name="T58" fmla="*/ 94150499 w 139"/>
                  <a:gd name="T59" fmla="*/ 957574 h 234"/>
                  <a:gd name="T60" fmla="*/ 77168564 w 139"/>
                  <a:gd name="T61" fmla="*/ 997943 h 234"/>
                  <a:gd name="T62" fmla="*/ 64727739 w 139"/>
                  <a:gd name="T63" fmla="*/ 1128892 h 234"/>
                  <a:gd name="T64" fmla="*/ 62770905 w 139"/>
                  <a:gd name="T65" fmla="*/ 1395868 h 234"/>
                  <a:gd name="T66" fmla="*/ 55368379 w 139"/>
                  <a:gd name="T67" fmla="*/ 1499806 h 234"/>
                  <a:gd name="T68" fmla="*/ 40940577 w 139"/>
                  <a:gd name="T69" fmla="*/ 1630412 h 234"/>
                  <a:gd name="T70" fmla="*/ 36175421 w 139"/>
                  <a:gd name="T71" fmla="*/ 1807018 h 234"/>
                  <a:gd name="T72" fmla="*/ 43544954 w 139"/>
                  <a:gd name="T73" fmla="*/ 2047523 h 234"/>
                  <a:gd name="T74" fmla="*/ 46450431 w 139"/>
                  <a:gd name="T75" fmla="*/ 2135559 h 234"/>
                  <a:gd name="T76" fmla="*/ 34340291 w 139"/>
                  <a:gd name="T77" fmla="*/ 2205378 h 234"/>
                  <a:gd name="T78" fmla="*/ 25968049 w 139"/>
                  <a:gd name="T79" fmla="*/ 2403606 h 234"/>
                  <a:gd name="T80" fmla="*/ 31902237 w 139"/>
                  <a:gd name="T81" fmla="*/ 2634955 h 234"/>
                  <a:gd name="T82" fmla="*/ 28608736 w 139"/>
                  <a:gd name="T83" fmla="*/ 2702735 h 234"/>
                  <a:gd name="T84" fmla="*/ 12710866 w 139"/>
                  <a:gd name="T85" fmla="*/ 2793428 h 234"/>
                  <a:gd name="T86" fmla="*/ 8979415 w 139"/>
                  <a:gd name="T87" fmla="*/ 2944830 h 234"/>
                  <a:gd name="T88" fmla="*/ 19192302 w 139"/>
                  <a:gd name="T89" fmla="*/ 3232236 h 234"/>
                  <a:gd name="T90" fmla="*/ 23958619 w 139"/>
                  <a:gd name="T91" fmla="*/ 3331744 h 234"/>
                  <a:gd name="T92" fmla="*/ 8979415 w 139"/>
                  <a:gd name="T93" fmla="*/ 3361315 h 234"/>
                  <a:gd name="T94" fmla="*/ 0 w 139"/>
                  <a:gd name="T95" fmla="*/ 3502455 h 234"/>
                  <a:gd name="T96" fmla="*/ 0 w 139"/>
                  <a:gd name="T97" fmla="*/ 3707317 h 234"/>
                  <a:gd name="T98" fmla="*/ 8979415 w 139"/>
                  <a:gd name="T99" fmla="*/ 4042536 h 234"/>
                  <a:gd name="T100" fmla="*/ 12710866 w 139"/>
                  <a:gd name="T101" fmla="*/ 4134952 h 23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39"/>
                  <a:gd name="T154" fmla="*/ 0 h 234"/>
                  <a:gd name="T155" fmla="*/ 139 w 139"/>
                  <a:gd name="T156" fmla="*/ 234 h 23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39" h="234">
                    <a:moveTo>
                      <a:pt x="6" y="234"/>
                    </a:moveTo>
                    <a:lnTo>
                      <a:pt x="124" y="234"/>
                    </a:lnTo>
                    <a:lnTo>
                      <a:pt x="128" y="233"/>
                    </a:lnTo>
                    <a:lnTo>
                      <a:pt x="131" y="232"/>
                    </a:lnTo>
                    <a:lnTo>
                      <a:pt x="133" y="230"/>
                    </a:lnTo>
                    <a:lnTo>
                      <a:pt x="135" y="228"/>
                    </a:lnTo>
                    <a:lnTo>
                      <a:pt x="137" y="226"/>
                    </a:lnTo>
                    <a:lnTo>
                      <a:pt x="138" y="224"/>
                    </a:lnTo>
                    <a:lnTo>
                      <a:pt x="138" y="221"/>
                    </a:lnTo>
                    <a:lnTo>
                      <a:pt x="139" y="219"/>
                    </a:lnTo>
                    <a:lnTo>
                      <a:pt x="138" y="213"/>
                    </a:lnTo>
                    <a:lnTo>
                      <a:pt x="137" y="208"/>
                    </a:lnTo>
                    <a:lnTo>
                      <a:pt x="136" y="205"/>
                    </a:lnTo>
                    <a:lnTo>
                      <a:pt x="136" y="203"/>
                    </a:lnTo>
                    <a:lnTo>
                      <a:pt x="138" y="198"/>
                    </a:lnTo>
                    <a:lnTo>
                      <a:pt x="139" y="194"/>
                    </a:lnTo>
                    <a:lnTo>
                      <a:pt x="139" y="190"/>
                    </a:lnTo>
                    <a:lnTo>
                      <a:pt x="139" y="186"/>
                    </a:lnTo>
                    <a:lnTo>
                      <a:pt x="138" y="180"/>
                    </a:lnTo>
                    <a:lnTo>
                      <a:pt x="136" y="173"/>
                    </a:lnTo>
                    <a:lnTo>
                      <a:pt x="133" y="169"/>
                    </a:lnTo>
                    <a:lnTo>
                      <a:pt x="130" y="166"/>
                    </a:lnTo>
                    <a:lnTo>
                      <a:pt x="128" y="163"/>
                    </a:lnTo>
                    <a:lnTo>
                      <a:pt x="127" y="163"/>
                    </a:lnTo>
                    <a:lnTo>
                      <a:pt x="128" y="159"/>
                    </a:lnTo>
                    <a:lnTo>
                      <a:pt x="129" y="154"/>
                    </a:lnTo>
                    <a:lnTo>
                      <a:pt x="129" y="151"/>
                    </a:lnTo>
                    <a:lnTo>
                      <a:pt x="129" y="148"/>
                    </a:lnTo>
                    <a:lnTo>
                      <a:pt x="128" y="142"/>
                    </a:lnTo>
                    <a:lnTo>
                      <a:pt x="126" y="139"/>
                    </a:lnTo>
                    <a:lnTo>
                      <a:pt x="124" y="136"/>
                    </a:lnTo>
                    <a:lnTo>
                      <a:pt x="122" y="134"/>
                    </a:lnTo>
                    <a:lnTo>
                      <a:pt x="121" y="133"/>
                    </a:lnTo>
                    <a:lnTo>
                      <a:pt x="120" y="132"/>
                    </a:lnTo>
                    <a:lnTo>
                      <a:pt x="122" y="129"/>
                    </a:lnTo>
                    <a:lnTo>
                      <a:pt x="123" y="125"/>
                    </a:lnTo>
                    <a:lnTo>
                      <a:pt x="123" y="122"/>
                    </a:lnTo>
                    <a:lnTo>
                      <a:pt x="123" y="118"/>
                    </a:lnTo>
                    <a:lnTo>
                      <a:pt x="122" y="113"/>
                    </a:lnTo>
                    <a:lnTo>
                      <a:pt x="120" y="108"/>
                    </a:lnTo>
                    <a:lnTo>
                      <a:pt x="118" y="104"/>
                    </a:lnTo>
                    <a:lnTo>
                      <a:pt x="115" y="101"/>
                    </a:lnTo>
                    <a:lnTo>
                      <a:pt x="114" y="100"/>
                    </a:lnTo>
                    <a:lnTo>
                      <a:pt x="113" y="99"/>
                    </a:lnTo>
                    <a:lnTo>
                      <a:pt x="114" y="94"/>
                    </a:lnTo>
                    <a:lnTo>
                      <a:pt x="113" y="88"/>
                    </a:lnTo>
                    <a:lnTo>
                      <a:pt x="111" y="83"/>
                    </a:lnTo>
                    <a:lnTo>
                      <a:pt x="109" y="78"/>
                    </a:lnTo>
                    <a:lnTo>
                      <a:pt x="106" y="76"/>
                    </a:lnTo>
                    <a:lnTo>
                      <a:pt x="103" y="73"/>
                    </a:lnTo>
                    <a:lnTo>
                      <a:pt x="101" y="71"/>
                    </a:lnTo>
                    <a:lnTo>
                      <a:pt x="101" y="70"/>
                    </a:lnTo>
                    <a:lnTo>
                      <a:pt x="103" y="65"/>
                    </a:lnTo>
                    <a:lnTo>
                      <a:pt x="103" y="59"/>
                    </a:lnTo>
                    <a:lnTo>
                      <a:pt x="103" y="54"/>
                    </a:lnTo>
                    <a:lnTo>
                      <a:pt x="103" y="50"/>
                    </a:lnTo>
                    <a:lnTo>
                      <a:pt x="101" y="41"/>
                    </a:lnTo>
                    <a:lnTo>
                      <a:pt x="97" y="35"/>
                    </a:lnTo>
                    <a:lnTo>
                      <a:pt x="94" y="29"/>
                    </a:lnTo>
                    <a:lnTo>
                      <a:pt x="90" y="26"/>
                    </a:lnTo>
                    <a:lnTo>
                      <a:pt x="88" y="25"/>
                    </a:lnTo>
                    <a:lnTo>
                      <a:pt x="87" y="24"/>
                    </a:lnTo>
                    <a:lnTo>
                      <a:pt x="86" y="23"/>
                    </a:lnTo>
                    <a:lnTo>
                      <a:pt x="82" y="14"/>
                    </a:lnTo>
                    <a:lnTo>
                      <a:pt x="78" y="8"/>
                    </a:lnTo>
                    <a:lnTo>
                      <a:pt x="75" y="4"/>
                    </a:lnTo>
                    <a:lnTo>
                      <a:pt x="72" y="2"/>
                    </a:lnTo>
                    <a:lnTo>
                      <a:pt x="69" y="0"/>
                    </a:lnTo>
                    <a:lnTo>
                      <a:pt x="66" y="1"/>
                    </a:lnTo>
                    <a:lnTo>
                      <a:pt x="64" y="2"/>
                    </a:lnTo>
                    <a:lnTo>
                      <a:pt x="62" y="4"/>
                    </a:lnTo>
                    <a:lnTo>
                      <a:pt x="58" y="10"/>
                    </a:lnTo>
                    <a:lnTo>
                      <a:pt x="56" y="16"/>
                    </a:lnTo>
                    <a:lnTo>
                      <a:pt x="55" y="19"/>
                    </a:lnTo>
                    <a:lnTo>
                      <a:pt x="54" y="21"/>
                    </a:lnTo>
                    <a:lnTo>
                      <a:pt x="54" y="22"/>
                    </a:lnTo>
                    <a:lnTo>
                      <a:pt x="54" y="23"/>
                    </a:lnTo>
                    <a:lnTo>
                      <a:pt x="50" y="24"/>
                    </a:lnTo>
                    <a:lnTo>
                      <a:pt x="47" y="25"/>
                    </a:lnTo>
                    <a:lnTo>
                      <a:pt x="45" y="27"/>
                    </a:lnTo>
                    <a:lnTo>
                      <a:pt x="43" y="28"/>
                    </a:lnTo>
                    <a:lnTo>
                      <a:pt x="42" y="31"/>
                    </a:lnTo>
                    <a:lnTo>
                      <a:pt x="41" y="34"/>
                    </a:lnTo>
                    <a:lnTo>
                      <a:pt x="40" y="37"/>
                    </a:lnTo>
                    <a:lnTo>
                      <a:pt x="40" y="40"/>
                    </a:lnTo>
                    <a:lnTo>
                      <a:pt x="41" y="45"/>
                    </a:lnTo>
                    <a:lnTo>
                      <a:pt x="42" y="50"/>
                    </a:lnTo>
                    <a:lnTo>
                      <a:pt x="43" y="52"/>
                    </a:lnTo>
                    <a:lnTo>
                      <a:pt x="43" y="53"/>
                    </a:lnTo>
                    <a:lnTo>
                      <a:pt x="44" y="54"/>
                    </a:lnTo>
                    <a:lnTo>
                      <a:pt x="44" y="55"/>
                    </a:lnTo>
                    <a:lnTo>
                      <a:pt x="40" y="55"/>
                    </a:lnTo>
                    <a:lnTo>
                      <a:pt x="36" y="56"/>
                    </a:lnTo>
                    <a:lnTo>
                      <a:pt x="34" y="58"/>
                    </a:lnTo>
                    <a:lnTo>
                      <a:pt x="32" y="60"/>
                    </a:lnTo>
                    <a:lnTo>
                      <a:pt x="30" y="64"/>
                    </a:lnTo>
                    <a:lnTo>
                      <a:pt x="28" y="69"/>
                    </a:lnTo>
                    <a:lnTo>
                      <a:pt x="28" y="74"/>
                    </a:lnTo>
                    <a:lnTo>
                      <a:pt x="29" y="79"/>
                    </a:lnTo>
                    <a:lnTo>
                      <a:pt x="30" y="82"/>
                    </a:lnTo>
                    <a:lnTo>
                      <a:pt x="30" y="84"/>
                    </a:lnTo>
                    <a:lnTo>
                      <a:pt x="26" y="85"/>
                    </a:lnTo>
                    <a:lnTo>
                      <a:pt x="23" y="86"/>
                    </a:lnTo>
                    <a:lnTo>
                      <a:pt x="21" y="89"/>
                    </a:lnTo>
                    <a:lnTo>
                      <a:pt x="19" y="92"/>
                    </a:lnTo>
                    <a:lnTo>
                      <a:pt x="18" y="96"/>
                    </a:lnTo>
                    <a:lnTo>
                      <a:pt x="17" y="98"/>
                    </a:lnTo>
                    <a:lnTo>
                      <a:pt x="17" y="102"/>
                    </a:lnTo>
                    <a:lnTo>
                      <a:pt x="17" y="105"/>
                    </a:lnTo>
                    <a:lnTo>
                      <a:pt x="18" y="111"/>
                    </a:lnTo>
                    <a:lnTo>
                      <a:pt x="20" y="116"/>
                    </a:lnTo>
                    <a:lnTo>
                      <a:pt x="21" y="118"/>
                    </a:lnTo>
                    <a:lnTo>
                      <a:pt x="21" y="120"/>
                    </a:lnTo>
                    <a:lnTo>
                      <a:pt x="22" y="121"/>
                    </a:lnTo>
                    <a:lnTo>
                      <a:pt x="22" y="122"/>
                    </a:lnTo>
                    <a:lnTo>
                      <a:pt x="18" y="123"/>
                    </a:lnTo>
                    <a:lnTo>
                      <a:pt x="16" y="125"/>
                    </a:lnTo>
                    <a:lnTo>
                      <a:pt x="14" y="128"/>
                    </a:lnTo>
                    <a:lnTo>
                      <a:pt x="13" y="131"/>
                    </a:lnTo>
                    <a:lnTo>
                      <a:pt x="12" y="136"/>
                    </a:lnTo>
                    <a:lnTo>
                      <a:pt x="13" y="141"/>
                    </a:lnTo>
                    <a:lnTo>
                      <a:pt x="14" y="145"/>
                    </a:lnTo>
                    <a:lnTo>
                      <a:pt x="15" y="149"/>
                    </a:lnTo>
                    <a:lnTo>
                      <a:pt x="17" y="152"/>
                    </a:lnTo>
                    <a:lnTo>
                      <a:pt x="18" y="153"/>
                    </a:lnTo>
                    <a:lnTo>
                      <a:pt x="13" y="153"/>
                    </a:lnTo>
                    <a:lnTo>
                      <a:pt x="10" y="154"/>
                    </a:lnTo>
                    <a:lnTo>
                      <a:pt x="8" y="155"/>
                    </a:lnTo>
                    <a:lnTo>
                      <a:pt x="6" y="158"/>
                    </a:lnTo>
                    <a:lnTo>
                      <a:pt x="5" y="161"/>
                    </a:lnTo>
                    <a:lnTo>
                      <a:pt x="4" y="163"/>
                    </a:lnTo>
                    <a:lnTo>
                      <a:pt x="4" y="167"/>
                    </a:lnTo>
                    <a:lnTo>
                      <a:pt x="5" y="171"/>
                    </a:lnTo>
                    <a:lnTo>
                      <a:pt x="6" y="177"/>
                    </a:lnTo>
                    <a:lnTo>
                      <a:pt x="9" y="183"/>
                    </a:lnTo>
                    <a:lnTo>
                      <a:pt x="9" y="186"/>
                    </a:lnTo>
                    <a:lnTo>
                      <a:pt x="10" y="188"/>
                    </a:lnTo>
                    <a:lnTo>
                      <a:pt x="11" y="188"/>
                    </a:lnTo>
                    <a:lnTo>
                      <a:pt x="11" y="189"/>
                    </a:lnTo>
                    <a:lnTo>
                      <a:pt x="7" y="189"/>
                    </a:lnTo>
                    <a:lnTo>
                      <a:pt x="4" y="190"/>
                    </a:lnTo>
                    <a:lnTo>
                      <a:pt x="2" y="192"/>
                    </a:lnTo>
                    <a:lnTo>
                      <a:pt x="1" y="195"/>
                    </a:lnTo>
                    <a:lnTo>
                      <a:pt x="0" y="198"/>
                    </a:lnTo>
                    <a:lnTo>
                      <a:pt x="0" y="202"/>
                    </a:lnTo>
                    <a:lnTo>
                      <a:pt x="0" y="206"/>
                    </a:lnTo>
                    <a:lnTo>
                      <a:pt x="0" y="210"/>
                    </a:lnTo>
                    <a:lnTo>
                      <a:pt x="2" y="219"/>
                    </a:lnTo>
                    <a:lnTo>
                      <a:pt x="4" y="227"/>
                    </a:lnTo>
                    <a:lnTo>
                      <a:pt x="4" y="229"/>
                    </a:lnTo>
                    <a:lnTo>
                      <a:pt x="5" y="232"/>
                    </a:lnTo>
                    <a:lnTo>
                      <a:pt x="6" y="233"/>
                    </a:lnTo>
                    <a:lnTo>
                      <a:pt x="6" y="234"/>
                    </a:lnTo>
                    <a:close/>
                  </a:path>
                </a:pathLst>
              </a:custGeom>
              <a:solidFill>
                <a:srgbClr val="BFBFBF"/>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68" name="Freeform 656"/>
              <p:cNvSpPr>
                <a:spLocks/>
              </p:cNvSpPr>
              <p:nvPr/>
            </p:nvSpPr>
            <p:spPr bwMode="auto">
              <a:xfrm>
                <a:off x="2845" y="2919"/>
                <a:ext cx="160" cy="254"/>
              </a:xfrm>
              <a:custGeom>
                <a:avLst/>
                <a:gdLst>
                  <a:gd name="T0" fmla="*/ 5788208 w 86"/>
                  <a:gd name="T1" fmla="*/ 1342177 h 166"/>
                  <a:gd name="T2" fmla="*/ 18549939 w 86"/>
                  <a:gd name="T3" fmla="*/ 870290 h 166"/>
                  <a:gd name="T4" fmla="*/ 29265485 w 86"/>
                  <a:gd name="T5" fmla="*/ 530976 h 166"/>
                  <a:gd name="T6" fmla="*/ 35926357 w 86"/>
                  <a:gd name="T7" fmla="*/ 354754 h 166"/>
                  <a:gd name="T8" fmla="*/ 45836620 w 86"/>
                  <a:gd name="T9" fmla="*/ 195761 h 166"/>
                  <a:gd name="T10" fmla="*/ 60261084 w 86"/>
                  <a:gd name="T11" fmla="*/ 59745 h 166"/>
                  <a:gd name="T12" fmla="*/ 71097396 w 86"/>
                  <a:gd name="T13" fmla="*/ 0 h 166"/>
                  <a:gd name="T14" fmla="*/ 83731706 w 86"/>
                  <a:gd name="T15" fmla="*/ 39046 h 166"/>
                  <a:gd name="T16" fmla="*/ 96189614 w 86"/>
                  <a:gd name="T17" fmla="*/ 175180 h 166"/>
                  <a:gd name="T18" fmla="*/ 106166288 w 86"/>
                  <a:gd name="T19" fmla="*/ 327495 h 166"/>
                  <a:gd name="T20" fmla="*/ 109259838 w 86"/>
                  <a:gd name="T21" fmla="*/ 395161 h 166"/>
                  <a:gd name="T22" fmla="*/ 121709650 w 86"/>
                  <a:gd name="T23" fmla="*/ 658962 h 166"/>
                  <a:gd name="T24" fmla="*/ 140255385 w 86"/>
                  <a:gd name="T25" fmla="*/ 1099722 h 166"/>
                  <a:gd name="T26" fmla="*/ 148451549 w 86"/>
                  <a:gd name="T27" fmla="*/ 1446085 h 166"/>
                  <a:gd name="T28" fmla="*/ 152833315 w 86"/>
                  <a:gd name="T29" fmla="*/ 1614888 h 166"/>
                  <a:gd name="T30" fmla="*/ 152833315 w 86"/>
                  <a:gd name="T31" fmla="*/ 1682707 h 166"/>
                  <a:gd name="T32" fmla="*/ 156753567 w 86"/>
                  <a:gd name="T33" fmla="*/ 1910753 h 166"/>
                  <a:gd name="T34" fmla="*/ 155094806 w 86"/>
                  <a:gd name="T35" fmla="*/ 2130159 h 166"/>
                  <a:gd name="T36" fmla="*/ 144282204 w 86"/>
                  <a:gd name="T37" fmla="*/ 2445102 h 166"/>
                  <a:gd name="T38" fmla="*/ 133100961 w 86"/>
                  <a:gd name="T39" fmla="*/ 2616480 h 166"/>
                  <a:gd name="T40" fmla="*/ 127474321 w 86"/>
                  <a:gd name="T41" fmla="*/ 2671717 h 166"/>
                  <a:gd name="T42" fmla="*/ 125912246 w 86"/>
                  <a:gd name="T43" fmla="*/ 2700356 h 166"/>
                  <a:gd name="T44" fmla="*/ 92450170 w 86"/>
                  <a:gd name="T45" fmla="*/ 2885126 h 166"/>
                  <a:gd name="T46" fmla="*/ 67257517 w 86"/>
                  <a:gd name="T47" fmla="*/ 2942588 h 166"/>
                  <a:gd name="T48" fmla="*/ 47828924 w 86"/>
                  <a:gd name="T49" fmla="*/ 2923682 h 166"/>
                  <a:gd name="T50" fmla="*/ 31174947 w 86"/>
                  <a:gd name="T51" fmla="*/ 2847259 h 166"/>
                  <a:gd name="T52" fmla="*/ 18549939 w 86"/>
                  <a:gd name="T53" fmla="*/ 2746837 h 166"/>
                  <a:gd name="T54" fmla="*/ 10836063 w 86"/>
                  <a:gd name="T55" fmla="*/ 2642749 h 166"/>
                  <a:gd name="T56" fmla="*/ 5788208 w 86"/>
                  <a:gd name="T57" fmla="*/ 2555855 h 166"/>
                  <a:gd name="T58" fmla="*/ 5788208 w 86"/>
                  <a:gd name="T59" fmla="*/ 2512349 h 166"/>
                  <a:gd name="T60" fmla="*/ 0 w 86"/>
                  <a:gd name="T61" fmla="*/ 2212684 h 166"/>
                  <a:gd name="T62" fmla="*/ 0 w 86"/>
                  <a:gd name="T63" fmla="*/ 1910753 h 166"/>
                  <a:gd name="T64" fmla="*/ 1896383 w 86"/>
                  <a:gd name="T65" fmla="*/ 1743664 h 166"/>
                  <a:gd name="T66" fmla="*/ 1896383 w 86"/>
                  <a:gd name="T67" fmla="*/ 1641930 h 1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6"/>
                  <a:gd name="T103" fmla="*/ 0 h 166"/>
                  <a:gd name="T104" fmla="*/ 86 w 86"/>
                  <a:gd name="T105" fmla="*/ 166 h 1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6" h="166">
                    <a:moveTo>
                      <a:pt x="1" y="93"/>
                    </a:moveTo>
                    <a:lnTo>
                      <a:pt x="3" y="76"/>
                    </a:lnTo>
                    <a:lnTo>
                      <a:pt x="6" y="62"/>
                    </a:lnTo>
                    <a:lnTo>
                      <a:pt x="10" y="49"/>
                    </a:lnTo>
                    <a:lnTo>
                      <a:pt x="12" y="39"/>
                    </a:lnTo>
                    <a:lnTo>
                      <a:pt x="16" y="30"/>
                    </a:lnTo>
                    <a:lnTo>
                      <a:pt x="19" y="24"/>
                    </a:lnTo>
                    <a:lnTo>
                      <a:pt x="20" y="20"/>
                    </a:lnTo>
                    <a:lnTo>
                      <a:pt x="21" y="18"/>
                    </a:lnTo>
                    <a:lnTo>
                      <a:pt x="25" y="11"/>
                    </a:lnTo>
                    <a:lnTo>
                      <a:pt x="29" y="7"/>
                    </a:lnTo>
                    <a:lnTo>
                      <a:pt x="33" y="3"/>
                    </a:lnTo>
                    <a:lnTo>
                      <a:pt x="37" y="1"/>
                    </a:lnTo>
                    <a:lnTo>
                      <a:pt x="39" y="0"/>
                    </a:lnTo>
                    <a:lnTo>
                      <a:pt x="43" y="0"/>
                    </a:lnTo>
                    <a:lnTo>
                      <a:pt x="46" y="2"/>
                    </a:lnTo>
                    <a:lnTo>
                      <a:pt x="48" y="4"/>
                    </a:lnTo>
                    <a:lnTo>
                      <a:pt x="53" y="10"/>
                    </a:lnTo>
                    <a:lnTo>
                      <a:pt x="57" y="16"/>
                    </a:lnTo>
                    <a:lnTo>
                      <a:pt x="58" y="18"/>
                    </a:lnTo>
                    <a:lnTo>
                      <a:pt x="59" y="21"/>
                    </a:lnTo>
                    <a:lnTo>
                      <a:pt x="60" y="22"/>
                    </a:lnTo>
                    <a:lnTo>
                      <a:pt x="60" y="23"/>
                    </a:lnTo>
                    <a:lnTo>
                      <a:pt x="67" y="37"/>
                    </a:lnTo>
                    <a:lnTo>
                      <a:pt x="73" y="50"/>
                    </a:lnTo>
                    <a:lnTo>
                      <a:pt x="77" y="62"/>
                    </a:lnTo>
                    <a:lnTo>
                      <a:pt x="79" y="73"/>
                    </a:lnTo>
                    <a:lnTo>
                      <a:pt x="81" y="82"/>
                    </a:lnTo>
                    <a:lnTo>
                      <a:pt x="83" y="89"/>
                    </a:lnTo>
                    <a:lnTo>
                      <a:pt x="84" y="91"/>
                    </a:lnTo>
                    <a:lnTo>
                      <a:pt x="84" y="93"/>
                    </a:lnTo>
                    <a:lnTo>
                      <a:pt x="84" y="95"/>
                    </a:lnTo>
                    <a:lnTo>
                      <a:pt x="85" y="102"/>
                    </a:lnTo>
                    <a:lnTo>
                      <a:pt x="86" y="108"/>
                    </a:lnTo>
                    <a:lnTo>
                      <a:pt x="86" y="115"/>
                    </a:lnTo>
                    <a:lnTo>
                      <a:pt x="85" y="120"/>
                    </a:lnTo>
                    <a:lnTo>
                      <a:pt x="83" y="130"/>
                    </a:lnTo>
                    <a:lnTo>
                      <a:pt x="79" y="138"/>
                    </a:lnTo>
                    <a:lnTo>
                      <a:pt x="76" y="144"/>
                    </a:lnTo>
                    <a:lnTo>
                      <a:pt x="73" y="148"/>
                    </a:lnTo>
                    <a:lnTo>
                      <a:pt x="71" y="150"/>
                    </a:lnTo>
                    <a:lnTo>
                      <a:pt x="70" y="151"/>
                    </a:lnTo>
                    <a:lnTo>
                      <a:pt x="69" y="152"/>
                    </a:lnTo>
                    <a:lnTo>
                      <a:pt x="60" y="158"/>
                    </a:lnTo>
                    <a:lnTo>
                      <a:pt x="51" y="163"/>
                    </a:lnTo>
                    <a:lnTo>
                      <a:pt x="43" y="165"/>
                    </a:lnTo>
                    <a:lnTo>
                      <a:pt x="37" y="166"/>
                    </a:lnTo>
                    <a:lnTo>
                      <a:pt x="31" y="166"/>
                    </a:lnTo>
                    <a:lnTo>
                      <a:pt x="26" y="165"/>
                    </a:lnTo>
                    <a:lnTo>
                      <a:pt x="21" y="164"/>
                    </a:lnTo>
                    <a:lnTo>
                      <a:pt x="17" y="161"/>
                    </a:lnTo>
                    <a:lnTo>
                      <a:pt x="13" y="158"/>
                    </a:lnTo>
                    <a:lnTo>
                      <a:pt x="10" y="155"/>
                    </a:lnTo>
                    <a:lnTo>
                      <a:pt x="8" y="152"/>
                    </a:lnTo>
                    <a:lnTo>
                      <a:pt x="6" y="149"/>
                    </a:lnTo>
                    <a:lnTo>
                      <a:pt x="5" y="146"/>
                    </a:lnTo>
                    <a:lnTo>
                      <a:pt x="3" y="144"/>
                    </a:lnTo>
                    <a:lnTo>
                      <a:pt x="3" y="143"/>
                    </a:lnTo>
                    <a:lnTo>
                      <a:pt x="3" y="142"/>
                    </a:lnTo>
                    <a:lnTo>
                      <a:pt x="1" y="133"/>
                    </a:lnTo>
                    <a:lnTo>
                      <a:pt x="0" y="125"/>
                    </a:lnTo>
                    <a:lnTo>
                      <a:pt x="0" y="116"/>
                    </a:lnTo>
                    <a:lnTo>
                      <a:pt x="0" y="108"/>
                    </a:lnTo>
                    <a:lnTo>
                      <a:pt x="0" y="102"/>
                    </a:lnTo>
                    <a:lnTo>
                      <a:pt x="1" y="98"/>
                    </a:lnTo>
                    <a:lnTo>
                      <a:pt x="1" y="94"/>
                    </a:lnTo>
                    <a:lnTo>
                      <a:pt x="1" y="93"/>
                    </a:lnTo>
                    <a:close/>
                  </a:path>
                </a:pathLst>
              </a:custGeom>
              <a:solidFill>
                <a:srgbClr val="00FF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69" name="Freeform 657"/>
              <p:cNvSpPr>
                <a:spLocks/>
              </p:cNvSpPr>
              <p:nvPr/>
            </p:nvSpPr>
            <p:spPr bwMode="auto">
              <a:xfrm>
                <a:off x="2788" y="2835"/>
                <a:ext cx="262" cy="358"/>
              </a:xfrm>
              <a:custGeom>
                <a:avLst/>
                <a:gdLst>
                  <a:gd name="T0" fmla="*/ 274165727 w 139"/>
                  <a:gd name="T1" fmla="*/ 4115602 h 234"/>
                  <a:gd name="T2" fmla="*/ 289343535 w 139"/>
                  <a:gd name="T3" fmla="*/ 4031255 h 234"/>
                  <a:gd name="T4" fmla="*/ 296086439 w 139"/>
                  <a:gd name="T5" fmla="*/ 3903421 h 234"/>
                  <a:gd name="T6" fmla="*/ 293559177 w 139"/>
                  <a:gd name="T7" fmla="*/ 3677312 h 234"/>
                  <a:gd name="T8" fmla="*/ 296086439 w 139"/>
                  <a:gd name="T9" fmla="*/ 3502455 h 234"/>
                  <a:gd name="T10" fmla="*/ 298323217 w 139"/>
                  <a:gd name="T11" fmla="*/ 3291110 h 234"/>
                  <a:gd name="T12" fmla="*/ 285784136 w 139"/>
                  <a:gd name="T13" fmla="*/ 2988957 h 234"/>
                  <a:gd name="T14" fmla="*/ 271643531 w 139"/>
                  <a:gd name="T15" fmla="*/ 2877820 h 234"/>
                  <a:gd name="T16" fmla="*/ 276629295 w 139"/>
                  <a:gd name="T17" fmla="*/ 2665689 h 234"/>
                  <a:gd name="T18" fmla="*/ 270101841 w 139"/>
                  <a:gd name="T19" fmla="*/ 2460168 h 234"/>
                  <a:gd name="T20" fmla="*/ 259918482 w 139"/>
                  <a:gd name="T21" fmla="*/ 2348180 h 234"/>
                  <a:gd name="T22" fmla="*/ 263984057 w 139"/>
                  <a:gd name="T23" fmla="*/ 2205378 h 234"/>
                  <a:gd name="T24" fmla="*/ 262149229 w 139"/>
                  <a:gd name="T25" fmla="*/ 2001132 h 234"/>
                  <a:gd name="T26" fmla="*/ 247049651 w 139"/>
                  <a:gd name="T27" fmla="*/ 1790211 h 234"/>
                  <a:gd name="T28" fmla="*/ 244415629 w 139"/>
                  <a:gd name="T29" fmla="*/ 1664220 h 234"/>
                  <a:gd name="T30" fmla="*/ 233225225 w 139"/>
                  <a:gd name="T31" fmla="*/ 1370092 h 234"/>
                  <a:gd name="T32" fmla="*/ 216277248 w 139"/>
                  <a:gd name="T33" fmla="*/ 1258131 h 234"/>
                  <a:gd name="T34" fmla="*/ 221154804 w 139"/>
                  <a:gd name="T35" fmla="*/ 1042299 h 234"/>
                  <a:gd name="T36" fmla="*/ 216277248 w 139"/>
                  <a:gd name="T37" fmla="*/ 725493 h 234"/>
                  <a:gd name="T38" fmla="*/ 193262032 w 139"/>
                  <a:gd name="T39" fmla="*/ 457642 h 234"/>
                  <a:gd name="T40" fmla="*/ 184264135 w 139"/>
                  <a:gd name="T41" fmla="*/ 409108 h 234"/>
                  <a:gd name="T42" fmla="*/ 160443090 w 139"/>
                  <a:gd name="T43" fmla="*/ 67748 h 234"/>
                  <a:gd name="T44" fmla="*/ 141250132 w 139"/>
                  <a:gd name="T45" fmla="*/ 25482 h 234"/>
                  <a:gd name="T46" fmla="*/ 123734003 w 139"/>
                  <a:gd name="T47" fmla="*/ 174785 h 234"/>
                  <a:gd name="T48" fmla="*/ 115886764 w 139"/>
                  <a:gd name="T49" fmla="*/ 371165 h 234"/>
                  <a:gd name="T50" fmla="*/ 107054435 w 139"/>
                  <a:gd name="T51" fmla="*/ 428610 h 234"/>
                  <a:gd name="T52" fmla="*/ 92259757 w 139"/>
                  <a:gd name="T53" fmla="*/ 499923 h 234"/>
                  <a:gd name="T54" fmla="*/ 85120573 w 139"/>
                  <a:gd name="T55" fmla="*/ 655737 h 234"/>
                  <a:gd name="T56" fmla="*/ 90086010 w 139"/>
                  <a:gd name="T57" fmla="*/ 874772 h 234"/>
                  <a:gd name="T58" fmla="*/ 94150499 w 139"/>
                  <a:gd name="T59" fmla="*/ 957574 h 234"/>
                  <a:gd name="T60" fmla="*/ 77168564 w 139"/>
                  <a:gd name="T61" fmla="*/ 997943 h 234"/>
                  <a:gd name="T62" fmla="*/ 64727739 w 139"/>
                  <a:gd name="T63" fmla="*/ 1128892 h 234"/>
                  <a:gd name="T64" fmla="*/ 62770905 w 139"/>
                  <a:gd name="T65" fmla="*/ 1395868 h 234"/>
                  <a:gd name="T66" fmla="*/ 55368379 w 139"/>
                  <a:gd name="T67" fmla="*/ 1499806 h 234"/>
                  <a:gd name="T68" fmla="*/ 40940577 w 139"/>
                  <a:gd name="T69" fmla="*/ 1630412 h 234"/>
                  <a:gd name="T70" fmla="*/ 36175421 w 139"/>
                  <a:gd name="T71" fmla="*/ 1807018 h 234"/>
                  <a:gd name="T72" fmla="*/ 43544954 w 139"/>
                  <a:gd name="T73" fmla="*/ 2047523 h 234"/>
                  <a:gd name="T74" fmla="*/ 46450431 w 139"/>
                  <a:gd name="T75" fmla="*/ 2135559 h 234"/>
                  <a:gd name="T76" fmla="*/ 34340291 w 139"/>
                  <a:gd name="T77" fmla="*/ 2205378 h 234"/>
                  <a:gd name="T78" fmla="*/ 25968049 w 139"/>
                  <a:gd name="T79" fmla="*/ 2403606 h 234"/>
                  <a:gd name="T80" fmla="*/ 31902237 w 139"/>
                  <a:gd name="T81" fmla="*/ 2634955 h 234"/>
                  <a:gd name="T82" fmla="*/ 28608736 w 139"/>
                  <a:gd name="T83" fmla="*/ 2702735 h 234"/>
                  <a:gd name="T84" fmla="*/ 12710866 w 139"/>
                  <a:gd name="T85" fmla="*/ 2793428 h 234"/>
                  <a:gd name="T86" fmla="*/ 8979415 w 139"/>
                  <a:gd name="T87" fmla="*/ 2944830 h 234"/>
                  <a:gd name="T88" fmla="*/ 19192302 w 139"/>
                  <a:gd name="T89" fmla="*/ 3232236 h 234"/>
                  <a:gd name="T90" fmla="*/ 23958619 w 139"/>
                  <a:gd name="T91" fmla="*/ 3331744 h 234"/>
                  <a:gd name="T92" fmla="*/ 8979415 w 139"/>
                  <a:gd name="T93" fmla="*/ 3361315 h 234"/>
                  <a:gd name="T94" fmla="*/ 0 w 139"/>
                  <a:gd name="T95" fmla="*/ 3502455 h 234"/>
                  <a:gd name="T96" fmla="*/ 0 w 139"/>
                  <a:gd name="T97" fmla="*/ 3707317 h 234"/>
                  <a:gd name="T98" fmla="*/ 8979415 w 139"/>
                  <a:gd name="T99" fmla="*/ 4042536 h 234"/>
                  <a:gd name="T100" fmla="*/ 12710866 w 139"/>
                  <a:gd name="T101" fmla="*/ 4134952 h 23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39"/>
                  <a:gd name="T154" fmla="*/ 0 h 234"/>
                  <a:gd name="T155" fmla="*/ 139 w 139"/>
                  <a:gd name="T156" fmla="*/ 234 h 23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39" h="234">
                    <a:moveTo>
                      <a:pt x="6" y="234"/>
                    </a:moveTo>
                    <a:lnTo>
                      <a:pt x="124" y="234"/>
                    </a:lnTo>
                    <a:lnTo>
                      <a:pt x="128" y="233"/>
                    </a:lnTo>
                    <a:lnTo>
                      <a:pt x="131" y="232"/>
                    </a:lnTo>
                    <a:lnTo>
                      <a:pt x="133" y="230"/>
                    </a:lnTo>
                    <a:lnTo>
                      <a:pt x="135" y="228"/>
                    </a:lnTo>
                    <a:lnTo>
                      <a:pt x="137" y="226"/>
                    </a:lnTo>
                    <a:lnTo>
                      <a:pt x="138" y="224"/>
                    </a:lnTo>
                    <a:lnTo>
                      <a:pt x="138" y="221"/>
                    </a:lnTo>
                    <a:lnTo>
                      <a:pt x="139" y="219"/>
                    </a:lnTo>
                    <a:lnTo>
                      <a:pt x="138" y="213"/>
                    </a:lnTo>
                    <a:lnTo>
                      <a:pt x="137" y="208"/>
                    </a:lnTo>
                    <a:lnTo>
                      <a:pt x="136" y="205"/>
                    </a:lnTo>
                    <a:lnTo>
                      <a:pt x="136" y="203"/>
                    </a:lnTo>
                    <a:lnTo>
                      <a:pt x="138" y="198"/>
                    </a:lnTo>
                    <a:lnTo>
                      <a:pt x="139" y="194"/>
                    </a:lnTo>
                    <a:lnTo>
                      <a:pt x="139" y="190"/>
                    </a:lnTo>
                    <a:lnTo>
                      <a:pt x="139" y="186"/>
                    </a:lnTo>
                    <a:lnTo>
                      <a:pt x="138" y="180"/>
                    </a:lnTo>
                    <a:lnTo>
                      <a:pt x="136" y="173"/>
                    </a:lnTo>
                    <a:lnTo>
                      <a:pt x="133" y="169"/>
                    </a:lnTo>
                    <a:lnTo>
                      <a:pt x="130" y="166"/>
                    </a:lnTo>
                    <a:lnTo>
                      <a:pt x="128" y="163"/>
                    </a:lnTo>
                    <a:lnTo>
                      <a:pt x="127" y="163"/>
                    </a:lnTo>
                    <a:lnTo>
                      <a:pt x="128" y="159"/>
                    </a:lnTo>
                    <a:lnTo>
                      <a:pt x="129" y="154"/>
                    </a:lnTo>
                    <a:lnTo>
                      <a:pt x="129" y="151"/>
                    </a:lnTo>
                    <a:lnTo>
                      <a:pt x="129" y="148"/>
                    </a:lnTo>
                    <a:lnTo>
                      <a:pt x="128" y="142"/>
                    </a:lnTo>
                    <a:lnTo>
                      <a:pt x="126" y="139"/>
                    </a:lnTo>
                    <a:lnTo>
                      <a:pt x="124" y="136"/>
                    </a:lnTo>
                    <a:lnTo>
                      <a:pt x="122" y="134"/>
                    </a:lnTo>
                    <a:lnTo>
                      <a:pt x="121" y="133"/>
                    </a:lnTo>
                    <a:lnTo>
                      <a:pt x="120" y="132"/>
                    </a:lnTo>
                    <a:lnTo>
                      <a:pt x="122" y="129"/>
                    </a:lnTo>
                    <a:lnTo>
                      <a:pt x="123" y="125"/>
                    </a:lnTo>
                    <a:lnTo>
                      <a:pt x="123" y="122"/>
                    </a:lnTo>
                    <a:lnTo>
                      <a:pt x="123" y="118"/>
                    </a:lnTo>
                    <a:lnTo>
                      <a:pt x="122" y="113"/>
                    </a:lnTo>
                    <a:lnTo>
                      <a:pt x="120" y="108"/>
                    </a:lnTo>
                    <a:lnTo>
                      <a:pt x="118" y="104"/>
                    </a:lnTo>
                    <a:lnTo>
                      <a:pt x="115" y="101"/>
                    </a:lnTo>
                    <a:lnTo>
                      <a:pt x="114" y="100"/>
                    </a:lnTo>
                    <a:lnTo>
                      <a:pt x="113" y="99"/>
                    </a:lnTo>
                    <a:lnTo>
                      <a:pt x="114" y="94"/>
                    </a:lnTo>
                    <a:lnTo>
                      <a:pt x="113" y="88"/>
                    </a:lnTo>
                    <a:lnTo>
                      <a:pt x="111" y="83"/>
                    </a:lnTo>
                    <a:lnTo>
                      <a:pt x="109" y="78"/>
                    </a:lnTo>
                    <a:lnTo>
                      <a:pt x="106" y="76"/>
                    </a:lnTo>
                    <a:lnTo>
                      <a:pt x="103" y="73"/>
                    </a:lnTo>
                    <a:lnTo>
                      <a:pt x="101" y="71"/>
                    </a:lnTo>
                    <a:lnTo>
                      <a:pt x="101" y="70"/>
                    </a:lnTo>
                    <a:lnTo>
                      <a:pt x="103" y="65"/>
                    </a:lnTo>
                    <a:lnTo>
                      <a:pt x="103" y="59"/>
                    </a:lnTo>
                    <a:lnTo>
                      <a:pt x="103" y="54"/>
                    </a:lnTo>
                    <a:lnTo>
                      <a:pt x="103" y="50"/>
                    </a:lnTo>
                    <a:lnTo>
                      <a:pt x="101" y="41"/>
                    </a:lnTo>
                    <a:lnTo>
                      <a:pt x="97" y="35"/>
                    </a:lnTo>
                    <a:lnTo>
                      <a:pt x="94" y="29"/>
                    </a:lnTo>
                    <a:lnTo>
                      <a:pt x="90" y="26"/>
                    </a:lnTo>
                    <a:lnTo>
                      <a:pt x="88" y="25"/>
                    </a:lnTo>
                    <a:lnTo>
                      <a:pt x="87" y="24"/>
                    </a:lnTo>
                    <a:lnTo>
                      <a:pt x="86" y="23"/>
                    </a:lnTo>
                    <a:lnTo>
                      <a:pt x="82" y="14"/>
                    </a:lnTo>
                    <a:lnTo>
                      <a:pt x="78" y="8"/>
                    </a:lnTo>
                    <a:lnTo>
                      <a:pt x="75" y="4"/>
                    </a:lnTo>
                    <a:lnTo>
                      <a:pt x="72" y="2"/>
                    </a:lnTo>
                    <a:lnTo>
                      <a:pt x="69" y="0"/>
                    </a:lnTo>
                    <a:lnTo>
                      <a:pt x="66" y="1"/>
                    </a:lnTo>
                    <a:lnTo>
                      <a:pt x="64" y="2"/>
                    </a:lnTo>
                    <a:lnTo>
                      <a:pt x="62" y="4"/>
                    </a:lnTo>
                    <a:lnTo>
                      <a:pt x="58" y="10"/>
                    </a:lnTo>
                    <a:lnTo>
                      <a:pt x="56" y="16"/>
                    </a:lnTo>
                    <a:lnTo>
                      <a:pt x="55" y="19"/>
                    </a:lnTo>
                    <a:lnTo>
                      <a:pt x="54" y="21"/>
                    </a:lnTo>
                    <a:lnTo>
                      <a:pt x="54" y="22"/>
                    </a:lnTo>
                    <a:lnTo>
                      <a:pt x="54" y="23"/>
                    </a:lnTo>
                    <a:lnTo>
                      <a:pt x="50" y="24"/>
                    </a:lnTo>
                    <a:lnTo>
                      <a:pt x="47" y="25"/>
                    </a:lnTo>
                    <a:lnTo>
                      <a:pt x="45" y="27"/>
                    </a:lnTo>
                    <a:lnTo>
                      <a:pt x="43" y="28"/>
                    </a:lnTo>
                    <a:lnTo>
                      <a:pt x="42" y="31"/>
                    </a:lnTo>
                    <a:lnTo>
                      <a:pt x="41" y="34"/>
                    </a:lnTo>
                    <a:lnTo>
                      <a:pt x="40" y="37"/>
                    </a:lnTo>
                    <a:lnTo>
                      <a:pt x="40" y="40"/>
                    </a:lnTo>
                    <a:lnTo>
                      <a:pt x="41" y="45"/>
                    </a:lnTo>
                    <a:lnTo>
                      <a:pt x="42" y="50"/>
                    </a:lnTo>
                    <a:lnTo>
                      <a:pt x="43" y="52"/>
                    </a:lnTo>
                    <a:lnTo>
                      <a:pt x="43" y="53"/>
                    </a:lnTo>
                    <a:lnTo>
                      <a:pt x="44" y="54"/>
                    </a:lnTo>
                    <a:lnTo>
                      <a:pt x="44" y="55"/>
                    </a:lnTo>
                    <a:lnTo>
                      <a:pt x="40" y="55"/>
                    </a:lnTo>
                    <a:lnTo>
                      <a:pt x="36" y="56"/>
                    </a:lnTo>
                    <a:lnTo>
                      <a:pt x="34" y="58"/>
                    </a:lnTo>
                    <a:lnTo>
                      <a:pt x="32" y="60"/>
                    </a:lnTo>
                    <a:lnTo>
                      <a:pt x="30" y="64"/>
                    </a:lnTo>
                    <a:lnTo>
                      <a:pt x="28" y="69"/>
                    </a:lnTo>
                    <a:lnTo>
                      <a:pt x="28" y="74"/>
                    </a:lnTo>
                    <a:lnTo>
                      <a:pt x="29" y="79"/>
                    </a:lnTo>
                    <a:lnTo>
                      <a:pt x="30" y="82"/>
                    </a:lnTo>
                    <a:lnTo>
                      <a:pt x="30" y="84"/>
                    </a:lnTo>
                    <a:lnTo>
                      <a:pt x="26" y="85"/>
                    </a:lnTo>
                    <a:lnTo>
                      <a:pt x="23" y="86"/>
                    </a:lnTo>
                    <a:lnTo>
                      <a:pt x="21" y="89"/>
                    </a:lnTo>
                    <a:lnTo>
                      <a:pt x="19" y="92"/>
                    </a:lnTo>
                    <a:lnTo>
                      <a:pt x="18" y="96"/>
                    </a:lnTo>
                    <a:lnTo>
                      <a:pt x="17" y="98"/>
                    </a:lnTo>
                    <a:lnTo>
                      <a:pt x="17" y="102"/>
                    </a:lnTo>
                    <a:lnTo>
                      <a:pt x="17" y="105"/>
                    </a:lnTo>
                    <a:lnTo>
                      <a:pt x="18" y="111"/>
                    </a:lnTo>
                    <a:lnTo>
                      <a:pt x="20" y="116"/>
                    </a:lnTo>
                    <a:lnTo>
                      <a:pt x="21" y="118"/>
                    </a:lnTo>
                    <a:lnTo>
                      <a:pt x="21" y="120"/>
                    </a:lnTo>
                    <a:lnTo>
                      <a:pt x="22" y="121"/>
                    </a:lnTo>
                    <a:lnTo>
                      <a:pt x="22" y="122"/>
                    </a:lnTo>
                    <a:lnTo>
                      <a:pt x="18" y="123"/>
                    </a:lnTo>
                    <a:lnTo>
                      <a:pt x="16" y="125"/>
                    </a:lnTo>
                    <a:lnTo>
                      <a:pt x="14" y="128"/>
                    </a:lnTo>
                    <a:lnTo>
                      <a:pt x="13" y="131"/>
                    </a:lnTo>
                    <a:lnTo>
                      <a:pt x="12" y="136"/>
                    </a:lnTo>
                    <a:lnTo>
                      <a:pt x="13" y="141"/>
                    </a:lnTo>
                    <a:lnTo>
                      <a:pt x="14" y="145"/>
                    </a:lnTo>
                    <a:lnTo>
                      <a:pt x="15" y="149"/>
                    </a:lnTo>
                    <a:lnTo>
                      <a:pt x="17" y="152"/>
                    </a:lnTo>
                    <a:lnTo>
                      <a:pt x="18" y="153"/>
                    </a:lnTo>
                    <a:lnTo>
                      <a:pt x="13" y="153"/>
                    </a:lnTo>
                    <a:lnTo>
                      <a:pt x="10" y="154"/>
                    </a:lnTo>
                    <a:lnTo>
                      <a:pt x="8" y="155"/>
                    </a:lnTo>
                    <a:lnTo>
                      <a:pt x="6" y="158"/>
                    </a:lnTo>
                    <a:lnTo>
                      <a:pt x="5" y="161"/>
                    </a:lnTo>
                    <a:lnTo>
                      <a:pt x="4" y="163"/>
                    </a:lnTo>
                    <a:lnTo>
                      <a:pt x="4" y="167"/>
                    </a:lnTo>
                    <a:lnTo>
                      <a:pt x="5" y="171"/>
                    </a:lnTo>
                    <a:lnTo>
                      <a:pt x="6" y="177"/>
                    </a:lnTo>
                    <a:lnTo>
                      <a:pt x="9" y="183"/>
                    </a:lnTo>
                    <a:lnTo>
                      <a:pt x="9" y="186"/>
                    </a:lnTo>
                    <a:lnTo>
                      <a:pt x="10" y="188"/>
                    </a:lnTo>
                    <a:lnTo>
                      <a:pt x="11" y="188"/>
                    </a:lnTo>
                    <a:lnTo>
                      <a:pt x="11" y="189"/>
                    </a:lnTo>
                    <a:lnTo>
                      <a:pt x="7" y="189"/>
                    </a:lnTo>
                    <a:lnTo>
                      <a:pt x="4" y="190"/>
                    </a:lnTo>
                    <a:lnTo>
                      <a:pt x="2" y="192"/>
                    </a:lnTo>
                    <a:lnTo>
                      <a:pt x="1" y="195"/>
                    </a:lnTo>
                    <a:lnTo>
                      <a:pt x="0" y="198"/>
                    </a:lnTo>
                    <a:lnTo>
                      <a:pt x="0" y="202"/>
                    </a:lnTo>
                    <a:lnTo>
                      <a:pt x="0" y="206"/>
                    </a:lnTo>
                    <a:lnTo>
                      <a:pt x="0" y="210"/>
                    </a:lnTo>
                    <a:lnTo>
                      <a:pt x="2" y="219"/>
                    </a:lnTo>
                    <a:lnTo>
                      <a:pt x="4" y="227"/>
                    </a:lnTo>
                    <a:lnTo>
                      <a:pt x="4" y="229"/>
                    </a:lnTo>
                    <a:lnTo>
                      <a:pt x="5" y="232"/>
                    </a:lnTo>
                    <a:lnTo>
                      <a:pt x="6" y="233"/>
                    </a:lnTo>
                    <a:lnTo>
                      <a:pt x="6" y="234"/>
                    </a:lnTo>
                    <a:close/>
                  </a:path>
                </a:pathLst>
              </a:custGeom>
              <a:noFill/>
              <a:ln w="7938" cap="rnd">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70" name="Freeform 658"/>
              <p:cNvSpPr>
                <a:spLocks/>
              </p:cNvSpPr>
              <p:nvPr/>
            </p:nvSpPr>
            <p:spPr bwMode="auto">
              <a:xfrm>
                <a:off x="2845" y="2919"/>
                <a:ext cx="160" cy="254"/>
              </a:xfrm>
              <a:custGeom>
                <a:avLst/>
                <a:gdLst>
                  <a:gd name="T0" fmla="*/ 5788208 w 86"/>
                  <a:gd name="T1" fmla="*/ 1342177 h 166"/>
                  <a:gd name="T2" fmla="*/ 18549939 w 86"/>
                  <a:gd name="T3" fmla="*/ 870290 h 166"/>
                  <a:gd name="T4" fmla="*/ 29265485 w 86"/>
                  <a:gd name="T5" fmla="*/ 530976 h 166"/>
                  <a:gd name="T6" fmla="*/ 35926357 w 86"/>
                  <a:gd name="T7" fmla="*/ 354754 h 166"/>
                  <a:gd name="T8" fmla="*/ 45836620 w 86"/>
                  <a:gd name="T9" fmla="*/ 195761 h 166"/>
                  <a:gd name="T10" fmla="*/ 60261084 w 86"/>
                  <a:gd name="T11" fmla="*/ 59745 h 166"/>
                  <a:gd name="T12" fmla="*/ 71097396 w 86"/>
                  <a:gd name="T13" fmla="*/ 0 h 166"/>
                  <a:gd name="T14" fmla="*/ 83731706 w 86"/>
                  <a:gd name="T15" fmla="*/ 39046 h 166"/>
                  <a:gd name="T16" fmla="*/ 96189614 w 86"/>
                  <a:gd name="T17" fmla="*/ 175180 h 166"/>
                  <a:gd name="T18" fmla="*/ 106166288 w 86"/>
                  <a:gd name="T19" fmla="*/ 327495 h 166"/>
                  <a:gd name="T20" fmla="*/ 109259838 w 86"/>
                  <a:gd name="T21" fmla="*/ 395161 h 166"/>
                  <a:gd name="T22" fmla="*/ 121709650 w 86"/>
                  <a:gd name="T23" fmla="*/ 658962 h 166"/>
                  <a:gd name="T24" fmla="*/ 140255385 w 86"/>
                  <a:gd name="T25" fmla="*/ 1099722 h 166"/>
                  <a:gd name="T26" fmla="*/ 148451549 w 86"/>
                  <a:gd name="T27" fmla="*/ 1446085 h 166"/>
                  <a:gd name="T28" fmla="*/ 152833315 w 86"/>
                  <a:gd name="T29" fmla="*/ 1614888 h 166"/>
                  <a:gd name="T30" fmla="*/ 152833315 w 86"/>
                  <a:gd name="T31" fmla="*/ 1682707 h 166"/>
                  <a:gd name="T32" fmla="*/ 156753567 w 86"/>
                  <a:gd name="T33" fmla="*/ 1910753 h 166"/>
                  <a:gd name="T34" fmla="*/ 155094806 w 86"/>
                  <a:gd name="T35" fmla="*/ 2130159 h 166"/>
                  <a:gd name="T36" fmla="*/ 144282204 w 86"/>
                  <a:gd name="T37" fmla="*/ 2445102 h 166"/>
                  <a:gd name="T38" fmla="*/ 133100961 w 86"/>
                  <a:gd name="T39" fmla="*/ 2616480 h 166"/>
                  <a:gd name="T40" fmla="*/ 127474321 w 86"/>
                  <a:gd name="T41" fmla="*/ 2671717 h 166"/>
                  <a:gd name="T42" fmla="*/ 125912246 w 86"/>
                  <a:gd name="T43" fmla="*/ 2700356 h 166"/>
                  <a:gd name="T44" fmla="*/ 92450170 w 86"/>
                  <a:gd name="T45" fmla="*/ 2885126 h 166"/>
                  <a:gd name="T46" fmla="*/ 67257517 w 86"/>
                  <a:gd name="T47" fmla="*/ 2942588 h 166"/>
                  <a:gd name="T48" fmla="*/ 47828924 w 86"/>
                  <a:gd name="T49" fmla="*/ 2923682 h 166"/>
                  <a:gd name="T50" fmla="*/ 31174947 w 86"/>
                  <a:gd name="T51" fmla="*/ 2847259 h 166"/>
                  <a:gd name="T52" fmla="*/ 18549939 w 86"/>
                  <a:gd name="T53" fmla="*/ 2746837 h 166"/>
                  <a:gd name="T54" fmla="*/ 10836063 w 86"/>
                  <a:gd name="T55" fmla="*/ 2642749 h 166"/>
                  <a:gd name="T56" fmla="*/ 5788208 w 86"/>
                  <a:gd name="T57" fmla="*/ 2555855 h 166"/>
                  <a:gd name="T58" fmla="*/ 5788208 w 86"/>
                  <a:gd name="T59" fmla="*/ 2512349 h 166"/>
                  <a:gd name="T60" fmla="*/ 0 w 86"/>
                  <a:gd name="T61" fmla="*/ 2212684 h 166"/>
                  <a:gd name="T62" fmla="*/ 0 w 86"/>
                  <a:gd name="T63" fmla="*/ 1910753 h 166"/>
                  <a:gd name="T64" fmla="*/ 1896383 w 86"/>
                  <a:gd name="T65" fmla="*/ 1743664 h 166"/>
                  <a:gd name="T66" fmla="*/ 1896383 w 86"/>
                  <a:gd name="T67" fmla="*/ 1641930 h 1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6"/>
                  <a:gd name="T103" fmla="*/ 0 h 166"/>
                  <a:gd name="T104" fmla="*/ 86 w 86"/>
                  <a:gd name="T105" fmla="*/ 166 h 1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6" h="166">
                    <a:moveTo>
                      <a:pt x="1" y="93"/>
                    </a:moveTo>
                    <a:lnTo>
                      <a:pt x="3" y="76"/>
                    </a:lnTo>
                    <a:lnTo>
                      <a:pt x="6" y="62"/>
                    </a:lnTo>
                    <a:lnTo>
                      <a:pt x="10" y="49"/>
                    </a:lnTo>
                    <a:lnTo>
                      <a:pt x="12" y="39"/>
                    </a:lnTo>
                    <a:lnTo>
                      <a:pt x="16" y="30"/>
                    </a:lnTo>
                    <a:lnTo>
                      <a:pt x="19" y="24"/>
                    </a:lnTo>
                    <a:lnTo>
                      <a:pt x="20" y="20"/>
                    </a:lnTo>
                    <a:lnTo>
                      <a:pt x="21" y="18"/>
                    </a:lnTo>
                    <a:lnTo>
                      <a:pt x="25" y="11"/>
                    </a:lnTo>
                    <a:lnTo>
                      <a:pt x="29" y="7"/>
                    </a:lnTo>
                    <a:lnTo>
                      <a:pt x="33" y="3"/>
                    </a:lnTo>
                    <a:lnTo>
                      <a:pt x="37" y="1"/>
                    </a:lnTo>
                    <a:lnTo>
                      <a:pt x="39" y="0"/>
                    </a:lnTo>
                    <a:lnTo>
                      <a:pt x="43" y="0"/>
                    </a:lnTo>
                    <a:lnTo>
                      <a:pt x="46" y="2"/>
                    </a:lnTo>
                    <a:lnTo>
                      <a:pt x="48" y="4"/>
                    </a:lnTo>
                    <a:lnTo>
                      <a:pt x="53" y="10"/>
                    </a:lnTo>
                    <a:lnTo>
                      <a:pt x="57" y="16"/>
                    </a:lnTo>
                    <a:lnTo>
                      <a:pt x="58" y="18"/>
                    </a:lnTo>
                    <a:lnTo>
                      <a:pt x="59" y="21"/>
                    </a:lnTo>
                    <a:lnTo>
                      <a:pt x="60" y="22"/>
                    </a:lnTo>
                    <a:lnTo>
                      <a:pt x="60" y="23"/>
                    </a:lnTo>
                    <a:lnTo>
                      <a:pt x="67" y="37"/>
                    </a:lnTo>
                    <a:lnTo>
                      <a:pt x="73" y="50"/>
                    </a:lnTo>
                    <a:lnTo>
                      <a:pt x="77" y="62"/>
                    </a:lnTo>
                    <a:lnTo>
                      <a:pt x="79" y="73"/>
                    </a:lnTo>
                    <a:lnTo>
                      <a:pt x="81" y="82"/>
                    </a:lnTo>
                    <a:lnTo>
                      <a:pt x="83" y="89"/>
                    </a:lnTo>
                    <a:lnTo>
                      <a:pt x="84" y="91"/>
                    </a:lnTo>
                    <a:lnTo>
                      <a:pt x="84" y="93"/>
                    </a:lnTo>
                    <a:lnTo>
                      <a:pt x="84" y="95"/>
                    </a:lnTo>
                    <a:lnTo>
                      <a:pt x="85" y="102"/>
                    </a:lnTo>
                    <a:lnTo>
                      <a:pt x="86" y="108"/>
                    </a:lnTo>
                    <a:lnTo>
                      <a:pt x="86" y="115"/>
                    </a:lnTo>
                    <a:lnTo>
                      <a:pt x="85" y="120"/>
                    </a:lnTo>
                    <a:lnTo>
                      <a:pt x="83" y="130"/>
                    </a:lnTo>
                    <a:lnTo>
                      <a:pt x="79" y="138"/>
                    </a:lnTo>
                    <a:lnTo>
                      <a:pt x="76" y="144"/>
                    </a:lnTo>
                    <a:lnTo>
                      <a:pt x="73" y="148"/>
                    </a:lnTo>
                    <a:lnTo>
                      <a:pt x="71" y="150"/>
                    </a:lnTo>
                    <a:lnTo>
                      <a:pt x="70" y="151"/>
                    </a:lnTo>
                    <a:lnTo>
                      <a:pt x="69" y="152"/>
                    </a:lnTo>
                    <a:lnTo>
                      <a:pt x="60" y="158"/>
                    </a:lnTo>
                    <a:lnTo>
                      <a:pt x="51" y="163"/>
                    </a:lnTo>
                    <a:lnTo>
                      <a:pt x="43" y="165"/>
                    </a:lnTo>
                    <a:lnTo>
                      <a:pt x="37" y="166"/>
                    </a:lnTo>
                    <a:lnTo>
                      <a:pt x="31" y="166"/>
                    </a:lnTo>
                    <a:lnTo>
                      <a:pt x="26" y="165"/>
                    </a:lnTo>
                    <a:lnTo>
                      <a:pt x="21" y="164"/>
                    </a:lnTo>
                    <a:lnTo>
                      <a:pt x="17" y="161"/>
                    </a:lnTo>
                    <a:lnTo>
                      <a:pt x="13" y="158"/>
                    </a:lnTo>
                    <a:lnTo>
                      <a:pt x="10" y="155"/>
                    </a:lnTo>
                    <a:lnTo>
                      <a:pt x="8" y="152"/>
                    </a:lnTo>
                    <a:lnTo>
                      <a:pt x="6" y="149"/>
                    </a:lnTo>
                    <a:lnTo>
                      <a:pt x="5" y="146"/>
                    </a:lnTo>
                    <a:lnTo>
                      <a:pt x="3" y="144"/>
                    </a:lnTo>
                    <a:lnTo>
                      <a:pt x="3" y="143"/>
                    </a:lnTo>
                    <a:lnTo>
                      <a:pt x="3" y="142"/>
                    </a:lnTo>
                    <a:lnTo>
                      <a:pt x="1" y="133"/>
                    </a:lnTo>
                    <a:lnTo>
                      <a:pt x="0" y="125"/>
                    </a:lnTo>
                    <a:lnTo>
                      <a:pt x="0" y="116"/>
                    </a:lnTo>
                    <a:lnTo>
                      <a:pt x="0" y="108"/>
                    </a:lnTo>
                    <a:lnTo>
                      <a:pt x="0" y="102"/>
                    </a:lnTo>
                    <a:lnTo>
                      <a:pt x="1" y="98"/>
                    </a:lnTo>
                    <a:lnTo>
                      <a:pt x="1" y="94"/>
                    </a:lnTo>
                    <a:lnTo>
                      <a:pt x="1" y="93"/>
                    </a:lnTo>
                    <a:close/>
                  </a:path>
                </a:pathLst>
              </a:custGeom>
              <a:noFill/>
              <a:ln w="7938" cap="rnd">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71" name="Freeform 659"/>
              <p:cNvSpPr>
                <a:spLocks/>
              </p:cNvSpPr>
              <p:nvPr/>
            </p:nvSpPr>
            <p:spPr bwMode="auto">
              <a:xfrm>
                <a:off x="2883" y="2968"/>
                <a:ext cx="68" cy="152"/>
              </a:xfrm>
              <a:custGeom>
                <a:avLst/>
                <a:gdLst>
                  <a:gd name="T0" fmla="*/ 21695336 w 37"/>
                  <a:gd name="T1" fmla="*/ 1897453 h 99"/>
                  <a:gd name="T2" fmla="*/ 26271830 w 37"/>
                  <a:gd name="T3" fmla="*/ 1897453 h 99"/>
                  <a:gd name="T4" fmla="*/ 30167574 w 37"/>
                  <a:gd name="T5" fmla="*/ 1838500 h 99"/>
                  <a:gd name="T6" fmla="*/ 34408647 w 37"/>
                  <a:gd name="T7" fmla="*/ 1749388 h 99"/>
                  <a:gd name="T8" fmla="*/ 38297952 w 37"/>
                  <a:gd name="T9" fmla="*/ 1637191 h 99"/>
                  <a:gd name="T10" fmla="*/ 40573635 w 37"/>
                  <a:gd name="T11" fmla="*/ 1501411 h 99"/>
                  <a:gd name="T12" fmla="*/ 42906306 w 37"/>
                  <a:gd name="T13" fmla="*/ 1326707 h 99"/>
                  <a:gd name="T14" fmla="*/ 44446267 w 37"/>
                  <a:gd name="T15" fmla="*/ 1146115 h 99"/>
                  <a:gd name="T16" fmla="*/ 44446267 w 37"/>
                  <a:gd name="T17" fmla="*/ 960253 h 99"/>
                  <a:gd name="T18" fmla="*/ 44446267 w 37"/>
                  <a:gd name="T19" fmla="*/ 760903 h 99"/>
                  <a:gd name="T20" fmla="*/ 42906306 w 37"/>
                  <a:gd name="T21" fmla="*/ 575191 h 99"/>
                  <a:gd name="T22" fmla="*/ 40573635 w 37"/>
                  <a:gd name="T23" fmla="*/ 424363 h 99"/>
                  <a:gd name="T24" fmla="*/ 38297952 w 37"/>
                  <a:gd name="T25" fmla="*/ 284988 h 99"/>
                  <a:gd name="T26" fmla="*/ 34408647 w 37"/>
                  <a:gd name="T27" fmla="*/ 169245 h 99"/>
                  <a:gd name="T28" fmla="*/ 30167574 w 37"/>
                  <a:gd name="T29" fmla="*/ 71796 h 99"/>
                  <a:gd name="T30" fmla="*/ 26271830 w 37"/>
                  <a:gd name="T31" fmla="*/ 26551 h 99"/>
                  <a:gd name="T32" fmla="*/ 21695336 w 37"/>
                  <a:gd name="T33" fmla="*/ 0 h 99"/>
                  <a:gd name="T34" fmla="*/ 18174599 w 37"/>
                  <a:gd name="T35" fmla="*/ 26551 h 99"/>
                  <a:gd name="T36" fmla="*/ 14294965 w 37"/>
                  <a:gd name="T37" fmla="*/ 71796 h 99"/>
                  <a:gd name="T38" fmla="*/ 9889118 w 37"/>
                  <a:gd name="T39" fmla="*/ 169245 h 99"/>
                  <a:gd name="T40" fmla="*/ 7160013 w 37"/>
                  <a:gd name="T41" fmla="*/ 284988 h 99"/>
                  <a:gd name="T42" fmla="*/ 3895889 w 37"/>
                  <a:gd name="T43" fmla="*/ 424363 h 99"/>
                  <a:gd name="T44" fmla="*/ 1375250 w 37"/>
                  <a:gd name="T45" fmla="*/ 575191 h 99"/>
                  <a:gd name="T46" fmla="*/ 0 w 37"/>
                  <a:gd name="T47" fmla="*/ 760903 h 99"/>
                  <a:gd name="T48" fmla="*/ 0 w 37"/>
                  <a:gd name="T49" fmla="*/ 960253 h 99"/>
                  <a:gd name="T50" fmla="*/ 0 w 37"/>
                  <a:gd name="T51" fmla="*/ 1146115 h 99"/>
                  <a:gd name="T52" fmla="*/ 1375250 w 37"/>
                  <a:gd name="T53" fmla="*/ 1326707 h 99"/>
                  <a:gd name="T54" fmla="*/ 3895889 w 37"/>
                  <a:gd name="T55" fmla="*/ 1501411 h 99"/>
                  <a:gd name="T56" fmla="*/ 7160013 w 37"/>
                  <a:gd name="T57" fmla="*/ 1637191 h 99"/>
                  <a:gd name="T58" fmla="*/ 9889118 w 37"/>
                  <a:gd name="T59" fmla="*/ 1749388 h 99"/>
                  <a:gd name="T60" fmla="*/ 14294965 w 37"/>
                  <a:gd name="T61" fmla="*/ 1838500 h 99"/>
                  <a:gd name="T62" fmla="*/ 18174599 w 37"/>
                  <a:gd name="T63" fmla="*/ 1897453 h 99"/>
                  <a:gd name="T64" fmla="*/ 21695336 w 37"/>
                  <a:gd name="T65" fmla="*/ 1897453 h 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99"/>
                  <a:gd name="T101" fmla="*/ 37 w 37"/>
                  <a:gd name="T102" fmla="*/ 99 h 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99">
                    <a:moveTo>
                      <a:pt x="18" y="99"/>
                    </a:moveTo>
                    <a:lnTo>
                      <a:pt x="22" y="99"/>
                    </a:lnTo>
                    <a:lnTo>
                      <a:pt x="25" y="96"/>
                    </a:lnTo>
                    <a:lnTo>
                      <a:pt x="29" y="91"/>
                    </a:lnTo>
                    <a:lnTo>
                      <a:pt x="32" y="85"/>
                    </a:lnTo>
                    <a:lnTo>
                      <a:pt x="34" y="78"/>
                    </a:lnTo>
                    <a:lnTo>
                      <a:pt x="36" y="69"/>
                    </a:lnTo>
                    <a:lnTo>
                      <a:pt x="37" y="60"/>
                    </a:lnTo>
                    <a:lnTo>
                      <a:pt x="37" y="50"/>
                    </a:lnTo>
                    <a:lnTo>
                      <a:pt x="37" y="40"/>
                    </a:lnTo>
                    <a:lnTo>
                      <a:pt x="36" y="30"/>
                    </a:lnTo>
                    <a:lnTo>
                      <a:pt x="34" y="22"/>
                    </a:lnTo>
                    <a:lnTo>
                      <a:pt x="32" y="15"/>
                    </a:lnTo>
                    <a:lnTo>
                      <a:pt x="29" y="9"/>
                    </a:lnTo>
                    <a:lnTo>
                      <a:pt x="25" y="4"/>
                    </a:lnTo>
                    <a:lnTo>
                      <a:pt x="22" y="1"/>
                    </a:lnTo>
                    <a:lnTo>
                      <a:pt x="18" y="0"/>
                    </a:lnTo>
                    <a:lnTo>
                      <a:pt x="15" y="1"/>
                    </a:lnTo>
                    <a:lnTo>
                      <a:pt x="12" y="4"/>
                    </a:lnTo>
                    <a:lnTo>
                      <a:pt x="8" y="9"/>
                    </a:lnTo>
                    <a:lnTo>
                      <a:pt x="6" y="15"/>
                    </a:lnTo>
                    <a:lnTo>
                      <a:pt x="3" y="22"/>
                    </a:lnTo>
                    <a:lnTo>
                      <a:pt x="1" y="30"/>
                    </a:lnTo>
                    <a:lnTo>
                      <a:pt x="0" y="40"/>
                    </a:lnTo>
                    <a:lnTo>
                      <a:pt x="0" y="50"/>
                    </a:lnTo>
                    <a:lnTo>
                      <a:pt x="0" y="60"/>
                    </a:lnTo>
                    <a:lnTo>
                      <a:pt x="1" y="69"/>
                    </a:lnTo>
                    <a:lnTo>
                      <a:pt x="3" y="78"/>
                    </a:lnTo>
                    <a:lnTo>
                      <a:pt x="6" y="85"/>
                    </a:lnTo>
                    <a:lnTo>
                      <a:pt x="8" y="91"/>
                    </a:lnTo>
                    <a:lnTo>
                      <a:pt x="12" y="96"/>
                    </a:lnTo>
                    <a:lnTo>
                      <a:pt x="15" y="99"/>
                    </a:lnTo>
                    <a:lnTo>
                      <a:pt x="18" y="99"/>
                    </a:lnTo>
                    <a:close/>
                  </a:path>
                </a:pathLst>
              </a:custGeom>
              <a:solidFill>
                <a:srgbClr val="FFFF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72" name="Freeform 660"/>
              <p:cNvSpPr>
                <a:spLocks/>
              </p:cNvSpPr>
              <p:nvPr/>
            </p:nvSpPr>
            <p:spPr bwMode="auto">
              <a:xfrm>
                <a:off x="2826" y="2890"/>
                <a:ext cx="39" cy="45"/>
              </a:xfrm>
              <a:custGeom>
                <a:avLst/>
                <a:gdLst>
                  <a:gd name="T0" fmla="*/ 0 w 21"/>
                  <a:gd name="T1" fmla="*/ 0 h 30"/>
                  <a:gd name="T2" fmla="*/ 31889137 w 21"/>
                  <a:gd name="T3" fmla="*/ 207381 h 30"/>
                  <a:gd name="T4" fmla="*/ 26929401 w 21"/>
                  <a:gd name="T5" fmla="*/ 220752 h 30"/>
                  <a:gd name="T6" fmla="*/ 24729713 w 21"/>
                  <a:gd name="T7" fmla="*/ 226974 h 30"/>
                  <a:gd name="T8" fmla="*/ 21119889 w 21"/>
                  <a:gd name="T9" fmla="*/ 240096 h 30"/>
                  <a:gd name="T10" fmla="*/ 20040384 w 21"/>
                  <a:gd name="T11" fmla="*/ 252192 h 30"/>
                  <a:gd name="T12" fmla="*/ 14088076 w 21"/>
                  <a:gd name="T13" fmla="*/ 177512 h 30"/>
                  <a:gd name="T14" fmla="*/ 20040384 w 21"/>
                  <a:gd name="T15" fmla="*/ 252192 h 30"/>
                  <a:gd name="T16" fmla="*/ 16440693 w 21"/>
                  <a:gd name="T17" fmla="*/ 271625 h 30"/>
                  <a:gd name="T18" fmla="*/ 15535696 w 21"/>
                  <a:gd name="T19" fmla="*/ 287315 h 30"/>
                  <a:gd name="T20" fmla="*/ 14088076 w 21"/>
                  <a:gd name="T21" fmla="*/ 311072 h 30"/>
                  <a:gd name="T22" fmla="*/ 10790973 w 21"/>
                  <a:gd name="T23" fmla="*/ 340461 h 30"/>
                  <a:gd name="T24" fmla="*/ 0 w 21"/>
                  <a:gd name="T25" fmla="*/ 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30"/>
                  <a:gd name="T41" fmla="*/ 21 w 21"/>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30">
                    <a:moveTo>
                      <a:pt x="0" y="0"/>
                    </a:moveTo>
                    <a:lnTo>
                      <a:pt x="21" y="18"/>
                    </a:lnTo>
                    <a:lnTo>
                      <a:pt x="18" y="19"/>
                    </a:lnTo>
                    <a:lnTo>
                      <a:pt x="16" y="20"/>
                    </a:lnTo>
                    <a:lnTo>
                      <a:pt x="14" y="21"/>
                    </a:lnTo>
                    <a:lnTo>
                      <a:pt x="13" y="22"/>
                    </a:lnTo>
                    <a:lnTo>
                      <a:pt x="9" y="15"/>
                    </a:lnTo>
                    <a:lnTo>
                      <a:pt x="13" y="22"/>
                    </a:lnTo>
                    <a:lnTo>
                      <a:pt x="11" y="24"/>
                    </a:lnTo>
                    <a:lnTo>
                      <a:pt x="10" y="25"/>
                    </a:lnTo>
                    <a:lnTo>
                      <a:pt x="9" y="27"/>
                    </a:lnTo>
                    <a:lnTo>
                      <a:pt x="7" y="30"/>
                    </a:lnTo>
                    <a:lnTo>
                      <a:pt x="0" y="0"/>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73" name="Freeform 661"/>
              <p:cNvSpPr>
                <a:spLocks/>
              </p:cNvSpPr>
              <p:nvPr/>
            </p:nvSpPr>
            <p:spPr bwMode="auto">
              <a:xfrm>
                <a:off x="2883" y="2968"/>
                <a:ext cx="68" cy="152"/>
              </a:xfrm>
              <a:custGeom>
                <a:avLst/>
                <a:gdLst>
                  <a:gd name="T0" fmla="*/ 21695336 w 37"/>
                  <a:gd name="T1" fmla="*/ 1897453 h 99"/>
                  <a:gd name="T2" fmla="*/ 26271830 w 37"/>
                  <a:gd name="T3" fmla="*/ 1897453 h 99"/>
                  <a:gd name="T4" fmla="*/ 30167574 w 37"/>
                  <a:gd name="T5" fmla="*/ 1838500 h 99"/>
                  <a:gd name="T6" fmla="*/ 34408647 w 37"/>
                  <a:gd name="T7" fmla="*/ 1749388 h 99"/>
                  <a:gd name="T8" fmla="*/ 38297952 w 37"/>
                  <a:gd name="T9" fmla="*/ 1637191 h 99"/>
                  <a:gd name="T10" fmla="*/ 40573635 w 37"/>
                  <a:gd name="T11" fmla="*/ 1501411 h 99"/>
                  <a:gd name="T12" fmla="*/ 42906306 w 37"/>
                  <a:gd name="T13" fmla="*/ 1326707 h 99"/>
                  <a:gd name="T14" fmla="*/ 44446267 w 37"/>
                  <a:gd name="T15" fmla="*/ 1146115 h 99"/>
                  <a:gd name="T16" fmla="*/ 44446267 w 37"/>
                  <a:gd name="T17" fmla="*/ 960253 h 99"/>
                  <a:gd name="T18" fmla="*/ 44446267 w 37"/>
                  <a:gd name="T19" fmla="*/ 760903 h 99"/>
                  <a:gd name="T20" fmla="*/ 42906306 w 37"/>
                  <a:gd name="T21" fmla="*/ 575191 h 99"/>
                  <a:gd name="T22" fmla="*/ 40573635 w 37"/>
                  <a:gd name="T23" fmla="*/ 424363 h 99"/>
                  <a:gd name="T24" fmla="*/ 38297952 w 37"/>
                  <a:gd name="T25" fmla="*/ 284988 h 99"/>
                  <a:gd name="T26" fmla="*/ 34408647 w 37"/>
                  <a:gd name="T27" fmla="*/ 169245 h 99"/>
                  <a:gd name="T28" fmla="*/ 30167574 w 37"/>
                  <a:gd name="T29" fmla="*/ 71796 h 99"/>
                  <a:gd name="T30" fmla="*/ 26271830 w 37"/>
                  <a:gd name="T31" fmla="*/ 26551 h 99"/>
                  <a:gd name="T32" fmla="*/ 21695336 w 37"/>
                  <a:gd name="T33" fmla="*/ 0 h 99"/>
                  <a:gd name="T34" fmla="*/ 18174599 w 37"/>
                  <a:gd name="T35" fmla="*/ 26551 h 99"/>
                  <a:gd name="T36" fmla="*/ 14294965 w 37"/>
                  <a:gd name="T37" fmla="*/ 71796 h 99"/>
                  <a:gd name="T38" fmla="*/ 9889118 w 37"/>
                  <a:gd name="T39" fmla="*/ 169245 h 99"/>
                  <a:gd name="T40" fmla="*/ 7160013 w 37"/>
                  <a:gd name="T41" fmla="*/ 284988 h 99"/>
                  <a:gd name="T42" fmla="*/ 3895889 w 37"/>
                  <a:gd name="T43" fmla="*/ 424363 h 99"/>
                  <a:gd name="T44" fmla="*/ 1375250 w 37"/>
                  <a:gd name="T45" fmla="*/ 575191 h 99"/>
                  <a:gd name="T46" fmla="*/ 0 w 37"/>
                  <a:gd name="T47" fmla="*/ 760903 h 99"/>
                  <a:gd name="T48" fmla="*/ 0 w 37"/>
                  <a:gd name="T49" fmla="*/ 960253 h 99"/>
                  <a:gd name="T50" fmla="*/ 0 w 37"/>
                  <a:gd name="T51" fmla="*/ 1146115 h 99"/>
                  <a:gd name="T52" fmla="*/ 1375250 w 37"/>
                  <a:gd name="T53" fmla="*/ 1326707 h 99"/>
                  <a:gd name="T54" fmla="*/ 3895889 w 37"/>
                  <a:gd name="T55" fmla="*/ 1501411 h 99"/>
                  <a:gd name="T56" fmla="*/ 7160013 w 37"/>
                  <a:gd name="T57" fmla="*/ 1637191 h 99"/>
                  <a:gd name="T58" fmla="*/ 9889118 w 37"/>
                  <a:gd name="T59" fmla="*/ 1749388 h 99"/>
                  <a:gd name="T60" fmla="*/ 14294965 w 37"/>
                  <a:gd name="T61" fmla="*/ 1838500 h 99"/>
                  <a:gd name="T62" fmla="*/ 18174599 w 37"/>
                  <a:gd name="T63" fmla="*/ 1897453 h 99"/>
                  <a:gd name="T64" fmla="*/ 21695336 w 37"/>
                  <a:gd name="T65" fmla="*/ 1897453 h 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99"/>
                  <a:gd name="T101" fmla="*/ 37 w 37"/>
                  <a:gd name="T102" fmla="*/ 99 h 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99">
                    <a:moveTo>
                      <a:pt x="18" y="99"/>
                    </a:moveTo>
                    <a:lnTo>
                      <a:pt x="22" y="99"/>
                    </a:lnTo>
                    <a:lnTo>
                      <a:pt x="25" y="96"/>
                    </a:lnTo>
                    <a:lnTo>
                      <a:pt x="29" y="91"/>
                    </a:lnTo>
                    <a:lnTo>
                      <a:pt x="32" y="85"/>
                    </a:lnTo>
                    <a:lnTo>
                      <a:pt x="34" y="78"/>
                    </a:lnTo>
                    <a:lnTo>
                      <a:pt x="36" y="69"/>
                    </a:lnTo>
                    <a:lnTo>
                      <a:pt x="37" y="60"/>
                    </a:lnTo>
                    <a:lnTo>
                      <a:pt x="37" y="50"/>
                    </a:lnTo>
                    <a:lnTo>
                      <a:pt x="37" y="40"/>
                    </a:lnTo>
                    <a:lnTo>
                      <a:pt x="36" y="30"/>
                    </a:lnTo>
                    <a:lnTo>
                      <a:pt x="34" y="22"/>
                    </a:lnTo>
                    <a:lnTo>
                      <a:pt x="32" y="15"/>
                    </a:lnTo>
                    <a:lnTo>
                      <a:pt x="29" y="9"/>
                    </a:lnTo>
                    <a:lnTo>
                      <a:pt x="25" y="4"/>
                    </a:lnTo>
                    <a:lnTo>
                      <a:pt x="22" y="1"/>
                    </a:lnTo>
                    <a:lnTo>
                      <a:pt x="18" y="0"/>
                    </a:lnTo>
                    <a:lnTo>
                      <a:pt x="15" y="1"/>
                    </a:lnTo>
                    <a:lnTo>
                      <a:pt x="12" y="4"/>
                    </a:lnTo>
                    <a:lnTo>
                      <a:pt x="8" y="9"/>
                    </a:lnTo>
                    <a:lnTo>
                      <a:pt x="6" y="15"/>
                    </a:lnTo>
                    <a:lnTo>
                      <a:pt x="3" y="22"/>
                    </a:lnTo>
                    <a:lnTo>
                      <a:pt x="1" y="30"/>
                    </a:lnTo>
                    <a:lnTo>
                      <a:pt x="0" y="40"/>
                    </a:lnTo>
                    <a:lnTo>
                      <a:pt x="0" y="50"/>
                    </a:lnTo>
                    <a:lnTo>
                      <a:pt x="0" y="60"/>
                    </a:lnTo>
                    <a:lnTo>
                      <a:pt x="1" y="69"/>
                    </a:lnTo>
                    <a:lnTo>
                      <a:pt x="3" y="78"/>
                    </a:lnTo>
                    <a:lnTo>
                      <a:pt x="6" y="85"/>
                    </a:lnTo>
                    <a:lnTo>
                      <a:pt x="8" y="91"/>
                    </a:lnTo>
                    <a:lnTo>
                      <a:pt x="12" y="96"/>
                    </a:lnTo>
                    <a:lnTo>
                      <a:pt x="15" y="99"/>
                    </a:lnTo>
                    <a:lnTo>
                      <a:pt x="18" y="99"/>
                    </a:lnTo>
                    <a:close/>
                  </a:path>
                </a:pathLst>
              </a:custGeom>
              <a:noFill/>
              <a:ln w="7938" cap="rnd">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74" name="Line 662"/>
              <p:cNvSpPr>
                <a:spLocks noChangeShapeType="1"/>
              </p:cNvSpPr>
              <p:nvPr/>
            </p:nvSpPr>
            <p:spPr bwMode="auto">
              <a:xfrm>
                <a:off x="2842" y="2913"/>
                <a:ext cx="37" cy="54"/>
              </a:xfrm>
              <a:prstGeom prst="line">
                <a:avLst/>
              </a:pr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75" name="Freeform 663"/>
              <p:cNvSpPr>
                <a:spLocks/>
              </p:cNvSpPr>
              <p:nvPr/>
            </p:nvSpPr>
            <p:spPr bwMode="auto">
              <a:xfrm>
                <a:off x="2970" y="2890"/>
                <a:ext cx="38" cy="45"/>
              </a:xfrm>
              <a:custGeom>
                <a:avLst/>
                <a:gdLst>
                  <a:gd name="T0" fmla="*/ 51464125 w 20"/>
                  <a:gd name="T1" fmla="*/ 0 h 30"/>
                  <a:gd name="T2" fmla="*/ 0 w 20"/>
                  <a:gd name="T3" fmla="*/ 207381 h 30"/>
                  <a:gd name="T4" fmla="*/ 7910964 w 20"/>
                  <a:gd name="T5" fmla="*/ 220752 h 30"/>
                  <a:gd name="T6" fmla="*/ 13439276 w 20"/>
                  <a:gd name="T7" fmla="*/ 226974 h 30"/>
                  <a:gd name="T8" fmla="*/ 15030830 w 20"/>
                  <a:gd name="T9" fmla="*/ 240096 h 30"/>
                  <a:gd name="T10" fmla="*/ 20829806 w 20"/>
                  <a:gd name="T11" fmla="*/ 252192 h 30"/>
                  <a:gd name="T12" fmla="*/ 31665684 w 20"/>
                  <a:gd name="T13" fmla="*/ 177512 h 30"/>
                  <a:gd name="T14" fmla="*/ 20829806 w 20"/>
                  <a:gd name="T15" fmla="*/ 252192 h 30"/>
                  <a:gd name="T16" fmla="*/ 22905745 w 20"/>
                  <a:gd name="T17" fmla="*/ 271625 h 30"/>
                  <a:gd name="T18" fmla="*/ 28558578 w 20"/>
                  <a:gd name="T19" fmla="*/ 287315 h 30"/>
                  <a:gd name="T20" fmla="*/ 31665684 w 20"/>
                  <a:gd name="T21" fmla="*/ 311072 h 30"/>
                  <a:gd name="T22" fmla="*/ 34259799 w 20"/>
                  <a:gd name="T23" fmla="*/ 340461 h 30"/>
                  <a:gd name="T24" fmla="*/ 51464125 w 20"/>
                  <a:gd name="T25" fmla="*/ 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30"/>
                  <a:gd name="T41" fmla="*/ 20 w 20"/>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30">
                    <a:moveTo>
                      <a:pt x="20" y="0"/>
                    </a:moveTo>
                    <a:lnTo>
                      <a:pt x="0" y="18"/>
                    </a:lnTo>
                    <a:lnTo>
                      <a:pt x="3" y="19"/>
                    </a:lnTo>
                    <a:lnTo>
                      <a:pt x="5" y="20"/>
                    </a:lnTo>
                    <a:lnTo>
                      <a:pt x="6" y="21"/>
                    </a:lnTo>
                    <a:lnTo>
                      <a:pt x="8" y="22"/>
                    </a:lnTo>
                    <a:lnTo>
                      <a:pt x="12" y="15"/>
                    </a:lnTo>
                    <a:lnTo>
                      <a:pt x="8" y="22"/>
                    </a:lnTo>
                    <a:lnTo>
                      <a:pt x="9" y="24"/>
                    </a:lnTo>
                    <a:lnTo>
                      <a:pt x="11" y="25"/>
                    </a:lnTo>
                    <a:lnTo>
                      <a:pt x="12" y="27"/>
                    </a:lnTo>
                    <a:lnTo>
                      <a:pt x="13" y="30"/>
                    </a:lnTo>
                    <a:lnTo>
                      <a:pt x="20" y="0"/>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76" name="Freeform 664"/>
              <p:cNvSpPr>
                <a:spLocks/>
              </p:cNvSpPr>
              <p:nvPr/>
            </p:nvSpPr>
            <p:spPr bwMode="auto">
              <a:xfrm>
                <a:off x="2895" y="2755"/>
                <a:ext cx="44" cy="67"/>
              </a:xfrm>
              <a:custGeom>
                <a:avLst/>
                <a:gdLst>
                  <a:gd name="T0" fmla="*/ 33120817 w 23"/>
                  <a:gd name="T1" fmla="*/ 0 h 43"/>
                  <a:gd name="T2" fmla="*/ 69387717 w 23"/>
                  <a:gd name="T3" fmla="*/ 1150920 h 43"/>
                  <a:gd name="T4" fmla="*/ 56987205 w 23"/>
                  <a:gd name="T5" fmla="*/ 1111658 h 43"/>
                  <a:gd name="T6" fmla="*/ 48635747 w 23"/>
                  <a:gd name="T7" fmla="*/ 1054820 h 43"/>
                  <a:gd name="T8" fmla="*/ 39719498 w 23"/>
                  <a:gd name="T9" fmla="*/ 1054820 h 43"/>
                  <a:gd name="T10" fmla="*/ 33120817 w 23"/>
                  <a:gd name="T11" fmla="*/ 1054820 h 43"/>
                  <a:gd name="T12" fmla="*/ 33120817 w 23"/>
                  <a:gd name="T13" fmla="*/ 713452 h 43"/>
                  <a:gd name="T14" fmla="*/ 33120817 w 23"/>
                  <a:gd name="T15" fmla="*/ 1054820 h 43"/>
                  <a:gd name="T16" fmla="*/ 27215292 w 23"/>
                  <a:gd name="T17" fmla="*/ 1054820 h 43"/>
                  <a:gd name="T18" fmla="*/ 20762476 w 23"/>
                  <a:gd name="T19" fmla="*/ 1054820 h 43"/>
                  <a:gd name="T20" fmla="*/ 9050059 w 23"/>
                  <a:gd name="T21" fmla="*/ 1111658 h 43"/>
                  <a:gd name="T22" fmla="*/ 0 w 23"/>
                  <a:gd name="T23" fmla="*/ 1150920 h 43"/>
                  <a:gd name="T24" fmla="*/ 33120817 w 23"/>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43"/>
                  <a:gd name="T41" fmla="*/ 23 w 23"/>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43">
                    <a:moveTo>
                      <a:pt x="11" y="0"/>
                    </a:moveTo>
                    <a:lnTo>
                      <a:pt x="23" y="43"/>
                    </a:lnTo>
                    <a:lnTo>
                      <a:pt x="19" y="41"/>
                    </a:lnTo>
                    <a:lnTo>
                      <a:pt x="16" y="39"/>
                    </a:lnTo>
                    <a:lnTo>
                      <a:pt x="13" y="39"/>
                    </a:lnTo>
                    <a:lnTo>
                      <a:pt x="11" y="39"/>
                    </a:lnTo>
                    <a:lnTo>
                      <a:pt x="11" y="26"/>
                    </a:lnTo>
                    <a:lnTo>
                      <a:pt x="11" y="39"/>
                    </a:lnTo>
                    <a:lnTo>
                      <a:pt x="9" y="39"/>
                    </a:lnTo>
                    <a:lnTo>
                      <a:pt x="7" y="39"/>
                    </a:lnTo>
                    <a:lnTo>
                      <a:pt x="3" y="41"/>
                    </a:lnTo>
                    <a:lnTo>
                      <a:pt x="0" y="43"/>
                    </a:lnTo>
                    <a:lnTo>
                      <a:pt x="11" y="0"/>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77" name="Line 665"/>
              <p:cNvSpPr>
                <a:spLocks noChangeShapeType="1"/>
              </p:cNvSpPr>
              <p:nvPr/>
            </p:nvSpPr>
            <p:spPr bwMode="auto">
              <a:xfrm flipH="1">
                <a:off x="2955" y="2913"/>
                <a:ext cx="38" cy="54"/>
              </a:xfrm>
              <a:prstGeom prst="line">
                <a:avLst/>
              </a:pr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78" name="Line 666"/>
              <p:cNvSpPr>
                <a:spLocks noChangeShapeType="1"/>
              </p:cNvSpPr>
              <p:nvPr/>
            </p:nvSpPr>
            <p:spPr bwMode="auto">
              <a:xfrm>
                <a:off x="2916" y="2796"/>
                <a:ext cx="2" cy="92"/>
              </a:xfrm>
              <a:prstGeom prst="line">
                <a:avLst/>
              </a:pr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79" name="Freeform 667"/>
              <p:cNvSpPr>
                <a:spLocks/>
              </p:cNvSpPr>
              <p:nvPr/>
            </p:nvSpPr>
            <p:spPr bwMode="auto">
              <a:xfrm>
                <a:off x="2930" y="3124"/>
                <a:ext cx="51" cy="66"/>
              </a:xfrm>
              <a:custGeom>
                <a:avLst/>
                <a:gdLst>
                  <a:gd name="T0" fmla="*/ 0 w 28"/>
                  <a:gd name="T1" fmla="*/ 0 h 43"/>
                  <a:gd name="T2" fmla="*/ 41989207 w 28"/>
                  <a:gd name="T3" fmla="*/ 493476 h 43"/>
                  <a:gd name="T4" fmla="*/ 36502133 w 28"/>
                  <a:gd name="T5" fmla="*/ 511176 h 43"/>
                  <a:gd name="T6" fmla="*/ 31275887 w 28"/>
                  <a:gd name="T7" fmla="*/ 531670 h 43"/>
                  <a:gd name="T8" fmla="*/ 28297160 w 28"/>
                  <a:gd name="T9" fmla="*/ 572429 h 43"/>
                  <a:gd name="T10" fmla="*/ 25660432 w 28"/>
                  <a:gd name="T11" fmla="*/ 607000 h 43"/>
                  <a:gd name="T12" fmla="*/ 17755623 w 28"/>
                  <a:gd name="T13" fmla="*/ 422256 h 43"/>
                  <a:gd name="T14" fmla="*/ 25660432 w 28"/>
                  <a:gd name="T15" fmla="*/ 607000 h 43"/>
                  <a:gd name="T16" fmla="*/ 22609569 w 28"/>
                  <a:gd name="T17" fmla="*/ 648114 h 43"/>
                  <a:gd name="T18" fmla="*/ 20713739 w 28"/>
                  <a:gd name="T19" fmla="*/ 668723 h 43"/>
                  <a:gd name="T20" fmla="*/ 17755623 w 28"/>
                  <a:gd name="T21" fmla="*/ 719079 h 43"/>
                  <a:gd name="T22" fmla="*/ 15236934 w 28"/>
                  <a:gd name="T23" fmla="*/ 816052 h 43"/>
                  <a:gd name="T24" fmla="*/ 0 w 28"/>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43"/>
                  <a:gd name="T41" fmla="*/ 28 w 28"/>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43">
                    <a:moveTo>
                      <a:pt x="0" y="0"/>
                    </a:moveTo>
                    <a:lnTo>
                      <a:pt x="28" y="26"/>
                    </a:lnTo>
                    <a:lnTo>
                      <a:pt x="24" y="27"/>
                    </a:lnTo>
                    <a:lnTo>
                      <a:pt x="21" y="28"/>
                    </a:lnTo>
                    <a:lnTo>
                      <a:pt x="19" y="30"/>
                    </a:lnTo>
                    <a:lnTo>
                      <a:pt x="17" y="32"/>
                    </a:lnTo>
                    <a:lnTo>
                      <a:pt x="12" y="22"/>
                    </a:lnTo>
                    <a:lnTo>
                      <a:pt x="17" y="32"/>
                    </a:lnTo>
                    <a:lnTo>
                      <a:pt x="15" y="34"/>
                    </a:lnTo>
                    <a:lnTo>
                      <a:pt x="14" y="35"/>
                    </a:lnTo>
                    <a:lnTo>
                      <a:pt x="12" y="38"/>
                    </a:lnTo>
                    <a:lnTo>
                      <a:pt x="10" y="43"/>
                    </a:lnTo>
                    <a:lnTo>
                      <a:pt x="0" y="0"/>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80" name="Freeform 668"/>
              <p:cNvSpPr>
                <a:spLocks/>
              </p:cNvSpPr>
              <p:nvPr/>
            </p:nvSpPr>
            <p:spPr bwMode="auto">
              <a:xfrm>
                <a:off x="2852" y="3126"/>
                <a:ext cx="52" cy="67"/>
              </a:xfrm>
              <a:custGeom>
                <a:avLst/>
                <a:gdLst>
                  <a:gd name="T0" fmla="*/ 42812524 w 28"/>
                  <a:gd name="T1" fmla="*/ 0 h 44"/>
                  <a:gd name="T2" fmla="*/ 0 w 28"/>
                  <a:gd name="T3" fmla="*/ 445369 h 44"/>
                  <a:gd name="T4" fmla="*/ 5810525 w 28"/>
                  <a:gd name="T5" fmla="*/ 456867 h 44"/>
                  <a:gd name="T6" fmla="*/ 10790974 w 28"/>
                  <a:gd name="T7" fmla="*/ 481072 h 44"/>
                  <a:gd name="T8" fmla="*/ 14088078 w 28"/>
                  <a:gd name="T9" fmla="*/ 496468 h 44"/>
                  <a:gd name="T10" fmla="*/ 18103773 w 28"/>
                  <a:gd name="T11" fmla="*/ 513480 h 44"/>
                  <a:gd name="T12" fmla="*/ 24729715 w 28"/>
                  <a:gd name="T13" fmla="*/ 354934 h 44"/>
                  <a:gd name="T14" fmla="*/ 18103773 w 28"/>
                  <a:gd name="T15" fmla="*/ 513480 h 44"/>
                  <a:gd name="T16" fmla="*/ 20040386 w 28"/>
                  <a:gd name="T17" fmla="*/ 540468 h 44"/>
                  <a:gd name="T18" fmla="*/ 23052894 w 28"/>
                  <a:gd name="T19" fmla="*/ 577124 h 44"/>
                  <a:gd name="T20" fmla="*/ 26163577 w 28"/>
                  <a:gd name="T21" fmla="*/ 615716 h 44"/>
                  <a:gd name="T22" fmla="*/ 28852006 w 28"/>
                  <a:gd name="T23" fmla="*/ 695684 h 44"/>
                  <a:gd name="T24" fmla="*/ 42812524 w 28"/>
                  <a:gd name="T25" fmla="*/ 0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44"/>
                  <a:gd name="T41" fmla="*/ 28 w 28"/>
                  <a:gd name="T42" fmla="*/ 44 h 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44">
                    <a:moveTo>
                      <a:pt x="28" y="0"/>
                    </a:moveTo>
                    <a:lnTo>
                      <a:pt x="0" y="28"/>
                    </a:lnTo>
                    <a:lnTo>
                      <a:pt x="4" y="29"/>
                    </a:lnTo>
                    <a:lnTo>
                      <a:pt x="7" y="30"/>
                    </a:lnTo>
                    <a:lnTo>
                      <a:pt x="9" y="31"/>
                    </a:lnTo>
                    <a:lnTo>
                      <a:pt x="12" y="32"/>
                    </a:lnTo>
                    <a:lnTo>
                      <a:pt x="16" y="22"/>
                    </a:lnTo>
                    <a:lnTo>
                      <a:pt x="12" y="32"/>
                    </a:lnTo>
                    <a:lnTo>
                      <a:pt x="13" y="34"/>
                    </a:lnTo>
                    <a:lnTo>
                      <a:pt x="15" y="37"/>
                    </a:lnTo>
                    <a:lnTo>
                      <a:pt x="17" y="39"/>
                    </a:lnTo>
                    <a:lnTo>
                      <a:pt x="19" y="44"/>
                    </a:lnTo>
                    <a:lnTo>
                      <a:pt x="28" y="0"/>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81" name="Line 669"/>
              <p:cNvSpPr>
                <a:spLocks noChangeShapeType="1"/>
              </p:cNvSpPr>
              <p:nvPr/>
            </p:nvSpPr>
            <p:spPr bwMode="auto">
              <a:xfrm>
                <a:off x="2951" y="3158"/>
                <a:ext cx="61" cy="94"/>
              </a:xfrm>
              <a:prstGeom prst="line">
                <a:avLst/>
              </a:pr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82" name="Line 670"/>
              <p:cNvSpPr>
                <a:spLocks noChangeShapeType="1"/>
              </p:cNvSpPr>
              <p:nvPr/>
            </p:nvSpPr>
            <p:spPr bwMode="auto">
              <a:xfrm flipH="1">
                <a:off x="2822" y="3158"/>
                <a:ext cx="61" cy="92"/>
              </a:xfrm>
              <a:prstGeom prst="line">
                <a:avLst/>
              </a:pr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83" name="Freeform 671"/>
              <p:cNvSpPr>
                <a:spLocks/>
              </p:cNvSpPr>
              <p:nvPr/>
            </p:nvSpPr>
            <p:spPr bwMode="auto">
              <a:xfrm>
                <a:off x="2094" y="3065"/>
                <a:ext cx="129" cy="115"/>
              </a:xfrm>
              <a:custGeom>
                <a:avLst/>
                <a:gdLst>
                  <a:gd name="T0" fmla="*/ 20938351 w 69"/>
                  <a:gd name="T1" fmla="*/ 1295650 h 75"/>
                  <a:gd name="T2" fmla="*/ 32613623 w 69"/>
                  <a:gd name="T3" fmla="*/ 1363313 h 75"/>
                  <a:gd name="T4" fmla="*/ 55072386 w 69"/>
                  <a:gd name="T5" fmla="*/ 1393761 h 75"/>
                  <a:gd name="T6" fmla="*/ 77873938 w 69"/>
                  <a:gd name="T7" fmla="*/ 1363313 h 75"/>
                  <a:gd name="T8" fmla="*/ 92043022 w 69"/>
                  <a:gd name="T9" fmla="*/ 1337152 h 75"/>
                  <a:gd name="T10" fmla="*/ 104786153 w 69"/>
                  <a:gd name="T11" fmla="*/ 1323711 h 75"/>
                  <a:gd name="T12" fmla="*/ 110488115 w 69"/>
                  <a:gd name="T13" fmla="*/ 1295650 h 75"/>
                  <a:gd name="T14" fmla="*/ 115869708 w 69"/>
                  <a:gd name="T15" fmla="*/ 1288656 h 75"/>
                  <a:gd name="T16" fmla="*/ 122707049 w 69"/>
                  <a:gd name="T17" fmla="*/ 1115321 h 75"/>
                  <a:gd name="T18" fmla="*/ 118912880 w 69"/>
                  <a:gd name="T19" fmla="*/ 976407 h 75"/>
                  <a:gd name="T20" fmla="*/ 113993503 w 69"/>
                  <a:gd name="T21" fmla="*/ 976407 h 75"/>
                  <a:gd name="T22" fmla="*/ 117021539 w 69"/>
                  <a:gd name="T23" fmla="*/ 687228 h 75"/>
                  <a:gd name="T24" fmla="*/ 117021539 w 69"/>
                  <a:gd name="T25" fmla="*/ 581388 h 75"/>
                  <a:gd name="T26" fmla="*/ 113993503 w 69"/>
                  <a:gd name="T27" fmla="*/ 448192 h 75"/>
                  <a:gd name="T28" fmla="*/ 108334556 w 69"/>
                  <a:gd name="T29" fmla="*/ 448192 h 75"/>
                  <a:gd name="T30" fmla="*/ 99577038 w 69"/>
                  <a:gd name="T31" fmla="*/ 427294 h 75"/>
                  <a:gd name="T32" fmla="*/ 99577038 w 69"/>
                  <a:gd name="T33" fmla="*/ 252140 h 75"/>
                  <a:gd name="T34" fmla="*/ 96072906 w 69"/>
                  <a:gd name="T35" fmla="*/ 94599 h 75"/>
                  <a:gd name="T36" fmla="*/ 87588434 w 69"/>
                  <a:gd name="T37" fmla="*/ 26241 h 75"/>
                  <a:gd name="T38" fmla="*/ 73185310 w 69"/>
                  <a:gd name="T39" fmla="*/ 0 h 75"/>
                  <a:gd name="T40" fmla="*/ 73185310 w 69"/>
                  <a:gd name="T41" fmla="*/ 40236 h 75"/>
                  <a:gd name="T42" fmla="*/ 73185310 w 69"/>
                  <a:gd name="T43" fmla="*/ 61695 h 75"/>
                  <a:gd name="T44" fmla="*/ 59098291 w 69"/>
                  <a:gd name="T45" fmla="*/ 69941 h 75"/>
                  <a:gd name="T46" fmla="*/ 53262140 w 69"/>
                  <a:gd name="T47" fmla="*/ 134590 h 75"/>
                  <a:gd name="T48" fmla="*/ 53262140 w 69"/>
                  <a:gd name="T49" fmla="*/ 247282 h 75"/>
                  <a:gd name="T50" fmla="*/ 39145612 w 69"/>
                  <a:gd name="T51" fmla="*/ 222413 h 75"/>
                  <a:gd name="T52" fmla="*/ 26333570 w 69"/>
                  <a:gd name="T53" fmla="*/ 299189 h 75"/>
                  <a:gd name="T54" fmla="*/ 19774480 w 69"/>
                  <a:gd name="T55" fmla="*/ 448192 h 75"/>
                  <a:gd name="T56" fmla="*/ 20938351 w 69"/>
                  <a:gd name="T57" fmla="*/ 655184 h 75"/>
                  <a:gd name="T58" fmla="*/ 14085399 w 69"/>
                  <a:gd name="T59" fmla="*/ 655184 h 75"/>
                  <a:gd name="T60" fmla="*/ 8714627 w 69"/>
                  <a:gd name="T61" fmla="*/ 743976 h 75"/>
                  <a:gd name="T62" fmla="*/ 8714627 w 69"/>
                  <a:gd name="T63" fmla="*/ 863290 h 75"/>
                  <a:gd name="T64" fmla="*/ 10577049 w 69"/>
                  <a:gd name="T65" fmla="*/ 979246 h 75"/>
                  <a:gd name="T66" fmla="*/ 0 w 69"/>
                  <a:gd name="T67" fmla="*/ 1093619 h 75"/>
                  <a:gd name="T68" fmla="*/ 3504208 w 69"/>
                  <a:gd name="T69" fmla="*/ 1229436 h 75"/>
                  <a:gd name="T70" fmla="*/ 8714627 w 69"/>
                  <a:gd name="T71" fmla="*/ 1288656 h 75"/>
                  <a:gd name="T72" fmla="*/ 16292558 w 69"/>
                  <a:gd name="T73" fmla="*/ 1288656 h 7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9"/>
                  <a:gd name="T112" fmla="*/ 0 h 75"/>
                  <a:gd name="T113" fmla="*/ 69 w 69"/>
                  <a:gd name="T114" fmla="*/ 75 h 7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9" h="75">
                    <a:moveTo>
                      <a:pt x="9" y="68"/>
                    </a:moveTo>
                    <a:lnTo>
                      <a:pt x="12" y="70"/>
                    </a:lnTo>
                    <a:lnTo>
                      <a:pt x="15" y="72"/>
                    </a:lnTo>
                    <a:lnTo>
                      <a:pt x="18" y="73"/>
                    </a:lnTo>
                    <a:lnTo>
                      <a:pt x="23" y="74"/>
                    </a:lnTo>
                    <a:lnTo>
                      <a:pt x="31" y="75"/>
                    </a:lnTo>
                    <a:lnTo>
                      <a:pt x="40" y="74"/>
                    </a:lnTo>
                    <a:lnTo>
                      <a:pt x="44" y="73"/>
                    </a:lnTo>
                    <a:lnTo>
                      <a:pt x="48" y="73"/>
                    </a:lnTo>
                    <a:lnTo>
                      <a:pt x="52" y="72"/>
                    </a:lnTo>
                    <a:lnTo>
                      <a:pt x="56" y="71"/>
                    </a:lnTo>
                    <a:lnTo>
                      <a:pt x="59" y="71"/>
                    </a:lnTo>
                    <a:lnTo>
                      <a:pt x="61" y="70"/>
                    </a:lnTo>
                    <a:lnTo>
                      <a:pt x="62" y="70"/>
                    </a:lnTo>
                    <a:lnTo>
                      <a:pt x="63" y="69"/>
                    </a:lnTo>
                    <a:lnTo>
                      <a:pt x="65" y="69"/>
                    </a:lnTo>
                    <a:lnTo>
                      <a:pt x="67" y="65"/>
                    </a:lnTo>
                    <a:lnTo>
                      <a:pt x="69" y="60"/>
                    </a:lnTo>
                    <a:lnTo>
                      <a:pt x="68" y="56"/>
                    </a:lnTo>
                    <a:lnTo>
                      <a:pt x="67" y="52"/>
                    </a:lnTo>
                    <a:lnTo>
                      <a:pt x="66" y="52"/>
                    </a:lnTo>
                    <a:lnTo>
                      <a:pt x="64" y="52"/>
                    </a:lnTo>
                    <a:lnTo>
                      <a:pt x="65" y="45"/>
                    </a:lnTo>
                    <a:lnTo>
                      <a:pt x="66" y="37"/>
                    </a:lnTo>
                    <a:lnTo>
                      <a:pt x="66" y="35"/>
                    </a:lnTo>
                    <a:lnTo>
                      <a:pt x="66" y="31"/>
                    </a:lnTo>
                    <a:lnTo>
                      <a:pt x="65" y="27"/>
                    </a:lnTo>
                    <a:lnTo>
                      <a:pt x="64" y="24"/>
                    </a:lnTo>
                    <a:lnTo>
                      <a:pt x="63" y="24"/>
                    </a:lnTo>
                    <a:lnTo>
                      <a:pt x="61" y="24"/>
                    </a:lnTo>
                    <a:lnTo>
                      <a:pt x="58" y="23"/>
                    </a:lnTo>
                    <a:lnTo>
                      <a:pt x="56" y="23"/>
                    </a:lnTo>
                    <a:lnTo>
                      <a:pt x="56" y="18"/>
                    </a:lnTo>
                    <a:lnTo>
                      <a:pt x="56" y="14"/>
                    </a:lnTo>
                    <a:lnTo>
                      <a:pt x="55" y="10"/>
                    </a:lnTo>
                    <a:lnTo>
                      <a:pt x="54" y="5"/>
                    </a:lnTo>
                    <a:lnTo>
                      <a:pt x="52" y="2"/>
                    </a:lnTo>
                    <a:lnTo>
                      <a:pt x="49" y="1"/>
                    </a:lnTo>
                    <a:lnTo>
                      <a:pt x="45" y="0"/>
                    </a:lnTo>
                    <a:lnTo>
                      <a:pt x="41" y="0"/>
                    </a:lnTo>
                    <a:lnTo>
                      <a:pt x="41" y="1"/>
                    </a:lnTo>
                    <a:lnTo>
                      <a:pt x="41" y="2"/>
                    </a:lnTo>
                    <a:lnTo>
                      <a:pt x="41" y="3"/>
                    </a:lnTo>
                    <a:lnTo>
                      <a:pt x="36" y="2"/>
                    </a:lnTo>
                    <a:lnTo>
                      <a:pt x="33" y="4"/>
                    </a:lnTo>
                    <a:lnTo>
                      <a:pt x="32" y="5"/>
                    </a:lnTo>
                    <a:lnTo>
                      <a:pt x="30" y="7"/>
                    </a:lnTo>
                    <a:lnTo>
                      <a:pt x="30" y="10"/>
                    </a:lnTo>
                    <a:lnTo>
                      <a:pt x="30" y="13"/>
                    </a:lnTo>
                    <a:lnTo>
                      <a:pt x="26" y="11"/>
                    </a:lnTo>
                    <a:lnTo>
                      <a:pt x="22" y="12"/>
                    </a:lnTo>
                    <a:lnTo>
                      <a:pt x="18" y="13"/>
                    </a:lnTo>
                    <a:lnTo>
                      <a:pt x="15" y="16"/>
                    </a:lnTo>
                    <a:lnTo>
                      <a:pt x="13" y="19"/>
                    </a:lnTo>
                    <a:lnTo>
                      <a:pt x="11" y="24"/>
                    </a:lnTo>
                    <a:lnTo>
                      <a:pt x="11" y="29"/>
                    </a:lnTo>
                    <a:lnTo>
                      <a:pt x="12" y="35"/>
                    </a:lnTo>
                    <a:lnTo>
                      <a:pt x="9" y="35"/>
                    </a:lnTo>
                    <a:lnTo>
                      <a:pt x="8" y="35"/>
                    </a:lnTo>
                    <a:lnTo>
                      <a:pt x="6" y="36"/>
                    </a:lnTo>
                    <a:lnTo>
                      <a:pt x="5" y="40"/>
                    </a:lnTo>
                    <a:lnTo>
                      <a:pt x="5" y="43"/>
                    </a:lnTo>
                    <a:lnTo>
                      <a:pt x="5" y="46"/>
                    </a:lnTo>
                    <a:lnTo>
                      <a:pt x="5" y="49"/>
                    </a:lnTo>
                    <a:lnTo>
                      <a:pt x="6" y="53"/>
                    </a:lnTo>
                    <a:lnTo>
                      <a:pt x="2" y="55"/>
                    </a:lnTo>
                    <a:lnTo>
                      <a:pt x="0" y="59"/>
                    </a:lnTo>
                    <a:lnTo>
                      <a:pt x="0" y="63"/>
                    </a:lnTo>
                    <a:lnTo>
                      <a:pt x="2" y="66"/>
                    </a:lnTo>
                    <a:lnTo>
                      <a:pt x="3" y="68"/>
                    </a:lnTo>
                    <a:lnTo>
                      <a:pt x="5" y="69"/>
                    </a:lnTo>
                    <a:lnTo>
                      <a:pt x="7" y="69"/>
                    </a:lnTo>
                    <a:lnTo>
                      <a:pt x="9" y="69"/>
                    </a:lnTo>
                    <a:lnTo>
                      <a:pt x="9" y="68"/>
                    </a:lnTo>
                    <a:close/>
                  </a:path>
                </a:pathLst>
              </a:custGeom>
              <a:solidFill>
                <a:srgbClr val="BFBFBF"/>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84" name="Freeform 672"/>
              <p:cNvSpPr>
                <a:spLocks/>
              </p:cNvSpPr>
              <p:nvPr/>
            </p:nvSpPr>
            <p:spPr bwMode="auto">
              <a:xfrm>
                <a:off x="2152" y="2979"/>
                <a:ext cx="38" cy="67"/>
              </a:xfrm>
              <a:custGeom>
                <a:avLst/>
                <a:gdLst>
                  <a:gd name="T0" fmla="*/ 25534630 w 20"/>
                  <a:gd name="T1" fmla="*/ 0 h 44"/>
                  <a:gd name="T2" fmla="*/ 51464125 w 20"/>
                  <a:gd name="T3" fmla="*/ 695684 h 44"/>
                  <a:gd name="T4" fmla="*/ 43520912 w 20"/>
                  <a:gd name="T5" fmla="*/ 644304 h 44"/>
                  <a:gd name="T6" fmla="*/ 36468267 w 20"/>
                  <a:gd name="T7" fmla="*/ 637468 h 44"/>
                  <a:gd name="T8" fmla="*/ 31665684 w 20"/>
                  <a:gd name="T9" fmla="*/ 637468 h 44"/>
                  <a:gd name="T10" fmla="*/ 25534630 w 20"/>
                  <a:gd name="T11" fmla="*/ 637468 h 44"/>
                  <a:gd name="T12" fmla="*/ 25534630 w 20"/>
                  <a:gd name="T13" fmla="*/ 423125 h 44"/>
                  <a:gd name="T14" fmla="*/ 25534630 w 20"/>
                  <a:gd name="T15" fmla="*/ 637468 h 44"/>
                  <a:gd name="T16" fmla="*/ 20829806 w 20"/>
                  <a:gd name="T17" fmla="*/ 637468 h 44"/>
                  <a:gd name="T18" fmla="*/ 15030830 w 20"/>
                  <a:gd name="T19" fmla="*/ 637468 h 44"/>
                  <a:gd name="T20" fmla="*/ 7910964 w 20"/>
                  <a:gd name="T21" fmla="*/ 644304 h 44"/>
                  <a:gd name="T22" fmla="*/ 0 w 20"/>
                  <a:gd name="T23" fmla="*/ 695684 h 44"/>
                  <a:gd name="T24" fmla="*/ 25534630 w 20"/>
                  <a:gd name="T25" fmla="*/ 0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44"/>
                  <a:gd name="T41" fmla="*/ 20 w 20"/>
                  <a:gd name="T42" fmla="*/ 44 h 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44">
                    <a:moveTo>
                      <a:pt x="10" y="0"/>
                    </a:moveTo>
                    <a:lnTo>
                      <a:pt x="20" y="44"/>
                    </a:lnTo>
                    <a:lnTo>
                      <a:pt x="17" y="41"/>
                    </a:lnTo>
                    <a:lnTo>
                      <a:pt x="14" y="40"/>
                    </a:lnTo>
                    <a:lnTo>
                      <a:pt x="12" y="40"/>
                    </a:lnTo>
                    <a:lnTo>
                      <a:pt x="10" y="40"/>
                    </a:lnTo>
                    <a:lnTo>
                      <a:pt x="10" y="27"/>
                    </a:lnTo>
                    <a:lnTo>
                      <a:pt x="10" y="40"/>
                    </a:lnTo>
                    <a:lnTo>
                      <a:pt x="8" y="40"/>
                    </a:lnTo>
                    <a:lnTo>
                      <a:pt x="6" y="40"/>
                    </a:lnTo>
                    <a:lnTo>
                      <a:pt x="3" y="41"/>
                    </a:lnTo>
                    <a:lnTo>
                      <a:pt x="0" y="44"/>
                    </a:lnTo>
                    <a:lnTo>
                      <a:pt x="10" y="0"/>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85" name="Freeform 673"/>
              <p:cNvSpPr>
                <a:spLocks/>
              </p:cNvSpPr>
              <p:nvPr/>
            </p:nvSpPr>
            <p:spPr bwMode="auto">
              <a:xfrm>
                <a:off x="2094" y="3065"/>
                <a:ext cx="129" cy="115"/>
              </a:xfrm>
              <a:custGeom>
                <a:avLst/>
                <a:gdLst>
                  <a:gd name="T0" fmla="*/ 20938351 w 69"/>
                  <a:gd name="T1" fmla="*/ 1295650 h 75"/>
                  <a:gd name="T2" fmla="*/ 32613623 w 69"/>
                  <a:gd name="T3" fmla="*/ 1363313 h 75"/>
                  <a:gd name="T4" fmla="*/ 55072386 w 69"/>
                  <a:gd name="T5" fmla="*/ 1393761 h 75"/>
                  <a:gd name="T6" fmla="*/ 77873938 w 69"/>
                  <a:gd name="T7" fmla="*/ 1363313 h 75"/>
                  <a:gd name="T8" fmla="*/ 92043022 w 69"/>
                  <a:gd name="T9" fmla="*/ 1337152 h 75"/>
                  <a:gd name="T10" fmla="*/ 104786153 w 69"/>
                  <a:gd name="T11" fmla="*/ 1323711 h 75"/>
                  <a:gd name="T12" fmla="*/ 110488115 w 69"/>
                  <a:gd name="T13" fmla="*/ 1295650 h 75"/>
                  <a:gd name="T14" fmla="*/ 115869708 w 69"/>
                  <a:gd name="T15" fmla="*/ 1288656 h 75"/>
                  <a:gd name="T16" fmla="*/ 122707049 w 69"/>
                  <a:gd name="T17" fmla="*/ 1115321 h 75"/>
                  <a:gd name="T18" fmla="*/ 118912880 w 69"/>
                  <a:gd name="T19" fmla="*/ 976407 h 75"/>
                  <a:gd name="T20" fmla="*/ 113993503 w 69"/>
                  <a:gd name="T21" fmla="*/ 976407 h 75"/>
                  <a:gd name="T22" fmla="*/ 117021539 w 69"/>
                  <a:gd name="T23" fmla="*/ 687228 h 75"/>
                  <a:gd name="T24" fmla="*/ 117021539 w 69"/>
                  <a:gd name="T25" fmla="*/ 581388 h 75"/>
                  <a:gd name="T26" fmla="*/ 113993503 w 69"/>
                  <a:gd name="T27" fmla="*/ 448192 h 75"/>
                  <a:gd name="T28" fmla="*/ 108334556 w 69"/>
                  <a:gd name="T29" fmla="*/ 448192 h 75"/>
                  <a:gd name="T30" fmla="*/ 99577038 w 69"/>
                  <a:gd name="T31" fmla="*/ 427294 h 75"/>
                  <a:gd name="T32" fmla="*/ 99577038 w 69"/>
                  <a:gd name="T33" fmla="*/ 252140 h 75"/>
                  <a:gd name="T34" fmla="*/ 96072906 w 69"/>
                  <a:gd name="T35" fmla="*/ 94599 h 75"/>
                  <a:gd name="T36" fmla="*/ 87588434 w 69"/>
                  <a:gd name="T37" fmla="*/ 26241 h 75"/>
                  <a:gd name="T38" fmla="*/ 73185310 w 69"/>
                  <a:gd name="T39" fmla="*/ 0 h 75"/>
                  <a:gd name="T40" fmla="*/ 73185310 w 69"/>
                  <a:gd name="T41" fmla="*/ 40236 h 75"/>
                  <a:gd name="T42" fmla="*/ 73185310 w 69"/>
                  <a:gd name="T43" fmla="*/ 61695 h 75"/>
                  <a:gd name="T44" fmla="*/ 59098291 w 69"/>
                  <a:gd name="T45" fmla="*/ 69941 h 75"/>
                  <a:gd name="T46" fmla="*/ 53262140 w 69"/>
                  <a:gd name="T47" fmla="*/ 134590 h 75"/>
                  <a:gd name="T48" fmla="*/ 53262140 w 69"/>
                  <a:gd name="T49" fmla="*/ 247282 h 75"/>
                  <a:gd name="T50" fmla="*/ 39145612 w 69"/>
                  <a:gd name="T51" fmla="*/ 222413 h 75"/>
                  <a:gd name="T52" fmla="*/ 26333570 w 69"/>
                  <a:gd name="T53" fmla="*/ 299189 h 75"/>
                  <a:gd name="T54" fmla="*/ 19774480 w 69"/>
                  <a:gd name="T55" fmla="*/ 448192 h 75"/>
                  <a:gd name="T56" fmla="*/ 20938351 w 69"/>
                  <a:gd name="T57" fmla="*/ 655184 h 75"/>
                  <a:gd name="T58" fmla="*/ 14085399 w 69"/>
                  <a:gd name="T59" fmla="*/ 655184 h 75"/>
                  <a:gd name="T60" fmla="*/ 8714627 w 69"/>
                  <a:gd name="T61" fmla="*/ 743976 h 75"/>
                  <a:gd name="T62" fmla="*/ 8714627 w 69"/>
                  <a:gd name="T63" fmla="*/ 863290 h 75"/>
                  <a:gd name="T64" fmla="*/ 10577049 w 69"/>
                  <a:gd name="T65" fmla="*/ 979246 h 75"/>
                  <a:gd name="T66" fmla="*/ 0 w 69"/>
                  <a:gd name="T67" fmla="*/ 1093619 h 75"/>
                  <a:gd name="T68" fmla="*/ 3504208 w 69"/>
                  <a:gd name="T69" fmla="*/ 1229436 h 75"/>
                  <a:gd name="T70" fmla="*/ 8714627 w 69"/>
                  <a:gd name="T71" fmla="*/ 1288656 h 75"/>
                  <a:gd name="T72" fmla="*/ 16292558 w 69"/>
                  <a:gd name="T73" fmla="*/ 1288656 h 7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9"/>
                  <a:gd name="T112" fmla="*/ 0 h 75"/>
                  <a:gd name="T113" fmla="*/ 69 w 69"/>
                  <a:gd name="T114" fmla="*/ 75 h 7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9" h="75">
                    <a:moveTo>
                      <a:pt x="9" y="68"/>
                    </a:moveTo>
                    <a:lnTo>
                      <a:pt x="12" y="70"/>
                    </a:lnTo>
                    <a:lnTo>
                      <a:pt x="15" y="72"/>
                    </a:lnTo>
                    <a:lnTo>
                      <a:pt x="18" y="73"/>
                    </a:lnTo>
                    <a:lnTo>
                      <a:pt x="23" y="74"/>
                    </a:lnTo>
                    <a:lnTo>
                      <a:pt x="31" y="75"/>
                    </a:lnTo>
                    <a:lnTo>
                      <a:pt x="40" y="74"/>
                    </a:lnTo>
                    <a:lnTo>
                      <a:pt x="44" y="73"/>
                    </a:lnTo>
                    <a:lnTo>
                      <a:pt x="48" y="73"/>
                    </a:lnTo>
                    <a:lnTo>
                      <a:pt x="52" y="72"/>
                    </a:lnTo>
                    <a:lnTo>
                      <a:pt x="56" y="71"/>
                    </a:lnTo>
                    <a:lnTo>
                      <a:pt x="59" y="71"/>
                    </a:lnTo>
                    <a:lnTo>
                      <a:pt x="61" y="70"/>
                    </a:lnTo>
                    <a:lnTo>
                      <a:pt x="62" y="70"/>
                    </a:lnTo>
                    <a:lnTo>
                      <a:pt x="63" y="69"/>
                    </a:lnTo>
                    <a:lnTo>
                      <a:pt x="65" y="69"/>
                    </a:lnTo>
                    <a:lnTo>
                      <a:pt x="67" y="65"/>
                    </a:lnTo>
                    <a:lnTo>
                      <a:pt x="69" y="60"/>
                    </a:lnTo>
                    <a:lnTo>
                      <a:pt x="68" y="56"/>
                    </a:lnTo>
                    <a:lnTo>
                      <a:pt x="67" y="52"/>
                    </a:lnTo>
                    <a:lnTo>
                      <a:pt x="66" y="52"/>
                    </a:lnTo>
                    <a:lnTo>
                      <a:pt x="64" y="52"/>
                    </a:lnTo>
                    <a:lnTo>
                      <a:pt x="65" y="45"/>
                    </a:lnTo>
                    <a:lnTo>
                      <a:pt x="66" y="37"/>
                    </a:lnTo>
                    <a:lnTo>
                      <a:pt x="66" y="35"/>
                    </a:lnTo>
                    <a:lnTo>
                      <a:pt x="66" y="31"/>
                    </a:lnTo>
                    <a:lnTo>
                      <a:pt x="65" y="27"/>
                    </a:lnTo>
                    <a:lnTo>
                      <a:pt x="64" y="24"/>
                    </a:lnTo>
                    <a:lnTo>
                      <a:pt x="63" y="24"/>
                    </a:lnTo>
                    <a:lnTo>
                      <a:pt x="61" y="24"/>
                    </a:lnTo>
                    <a:lnTo>
                      <a:pt x="58" y="23"/>
                    </a:lnTo>
                    <a:lnTo>
                      <a:pt x="56" y="23"/>
                    </a:lnTo>
                    <a:lnTo>
                      <a:pt x="56" y="18"/>
                    </a:lnTo>
                    <a:lnTo>
                      <a:pt x="56" y="14"/>
                    </a:lnTo>
                    <a:lnTo>
                      <a:pt x="55" y="10"/>
                    </a:lnTo>
                    <a:lnTo>
                      <a:pt x="54" y="5"/>
                    </a:lnTo>
                    <a:lnTo>
                      <a:pt x="52" y="2"/>
                    </a:lnTo>
                    <a:lnTo>
                      <a:pt x="49" y="1"/>
                    </a:lnTo>
                    <a:lnTo>
                      <a:pt x="45" y="0"/>
                    </a:lnTo>
                    <a:lnTo>
                      <a:pt x="41" y="0"/>
                    </a:lnTo>
                    <a:lnTo>
                      <a:pt x="41" y="1"/>
                    </a:lnTo>
                    <a:lnTo>
                      <a:pt x="41" y="2"/>
                    </a:lnTo>
                    <a:lnTo>
                      <a:pt x="41" y="3"/>
                    </a:lnTo>
                    <a:lnTo>
                      <a:pt x="36" y="2"/>
                    </a:lnTo>
                    <a:lnTo>
                      <a:pt x="33" y="4"/>
                    </a:lnTo>
                    <a:lnTo>
                      <a:pt x="32" y="5"/>
                    </a:lnTo>
                    <a:lnTo>
                      <a:pt x="30" y="7"/>
                    </a:lnTo>
                    <a:lnTo>
                      <a:pt x="30" y="10"/>
                    </a:lnTo>
                    <a:lnTo>
                      <a:pt x="30" y="13"/>
                    </a:lnTo>
                    <a:lnTo>
                      <a:pt x="26" y="11"/>
                    </a:lnTo>
                    <a:lnTo>
                      <a:pt x="22" y="12"/>
                    </a:lnTo>
                    <a:lnTo>
                      <a:pt x="18" y="13"/>
                    </a:lnTo>
                    <a:lnTo>
                      <a:pt x="15" y="16"/>
                    </a:lnTo>
                    <a:lnTo>
                      <a:pt x="13" y="19"/>
                    </a:lnTo>
                    <a:lnTo>
                      <a:pt x="11" y="24"/>
                    </a:lnTo>
                    <a:lnTo>
                      <a:pt x="11" y="29"/>
                    </a:lnTo>
                    <a:lnTo>
                      <a:pt x="12" y="35"/>
                    </a:lnTo>
                    <a:lnTo>
                      <a:pt x="9" y="35"/>
                    </a:lnTo>
                    <a:lnTo>
                      <a:pt x="8" y="35"/>
                    </a:lnTo>
                    <a:lnTo>
                      <a:pt x="6" y="36"/>
                    </a:lnTo>
                    <a:lnTo>
                      <a:pt x="5" y="40"/>
                    </a:lnTo>
                    <a:lnTo>
                      <a:pt x="5" y="43"/>
                    </a:lnTo>
                    <a:lnTo>
                      <a:pt x="5" y="46"/>
                    </a:lnTo>
                    <a:lnTo>
                      <a:pt x="5" y="49"/>
                    </a:lnTo>
                    <a:lnTo>
                      <a:pt x="6" y="53"/>
                    </a:lnTo>
                    <a:lnTo>
                      <a:pt x="2" y="55"/>
                    </a:lnTo>
                    <a:lnTo>
                      <a:pt x="0" y="59"/>
                    </a:lnTo>
                    <a:lnTo>
                      <a:pt x="0" y="63"/>
                    </a:lnTo>
                    <a:lnTo>
                      <a:pt x="2" y="66"/>
                    </a:lnTo>
                    <a:lnTo>
                      <a:pt x="3" y="68"/>
                    </a:lnTo>
                    <a:lnTo>
                      <a:pt x="5" y="69"/>
                    </a:lnTo>
                    <a:lnTo>
                      <a:pt x="7" y="69"/>
                    </a:lnTo>
                    <a:lnTo>
                      <a:pt x="9" y="69"/>
                    </a:lnTo>
                  </a:path>
                </a:pathLst>
              </a:cu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86" name="Line 674"/>
              <p:cNvSpPr>
                <a:spLocks noChangeShapeType="1"/>
              </p:cNvSpPr>
              <p:nvPr/>
            </p:nvSpPr>
            <p:spPr bwMode="auto">
              <a:xfrm>
                <a:off x="2171" y="3022"/>
                <a:ext cx="2" cy="89"/>
              </a:xfrm>
              <a:prstGeom prst="line">
                <a:avLst/>
              </a:pr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87" name="Freeform 675"/>
              <p:cNvSpPr>
                <a:spLocks/>
              </p:cNvSpPr>
              <p:nvPr/>
            </p:nvSpPr>
            <p:spPr bwMode="auto">
              <a:xfrm>
                <a:off x="2177" y="3132"/>
                <a:ext cx="53" cy="63"/>
              </a:xfrm>
              <a:custGeom>
                <a:avLst/>
                <a:gdLst>
                  <a:gd name="T0" fmla="*/ 0 w 28"/>
                  <a:gd name="T1" fmla="*/ 0 h 43"/>
                  <a:gd name="T2" fmla="*/ 65967689 w 28"/>
                  <a:gd name="T3" fmla="*/ 487941 h 43"/>
                  <a:gd name="T4" fmla="*/ 58607944 w 28"/>
                  <a:gd name="T5" fmla="*/ 507503 h 43"/>
                  <a:gd name="T6" fmla="*/ 50315385 w 28"/>
                  <a:gd name="T7" fmla="*/ 533531 h 43"/>
                  <a:gd name="T8" fmla="*/ 44977499 w 28"/>
                  <a:gd name="T9" fmla="*/ 546409 h 43"/>
                  <a:gd name="T10" fmla="*/ 42148935 w 28"/>
                  <a:gd name="T11" fmla="*/ 579410 h 43"/>
                  <a:gd name="T12" fmla="*/ 28896236 w 28"/>
                  <a:gd name="T13" fmla="*/ 377494 h 43"/>
                  <a:gd name="T14" fmla="*/ 42148935 w 28"/>
                  <a:gd name="T15" fmla="*/ 579410 h 43"/>
                  <a:gd name="T16" fmla="*/ 37588180 w 28"/>
                  <a:gd name="T17" fmla="*/ 602327 h 43"/>
                  <a:gd name="T18" fmla="*/ 33855861 w 28"/>
                  <a:gd name="T19" fmla="*/ 649615 h 43"/>
                  <a:gd name="T20" fmla="*/ 28896236 w 28"/>
                  <a:gd name="T21" fmla="*/ 686394 h 43"/>
                  <a:gd name="T22" fmla="*/ 23761703 w 28"/>
                  <a:gd name="T23" fmla="*/ 778958 h 43"/>
                  <a:gd name="T24" fmla="*/ 0 w 28"/>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43"/>
                  <a:gd name="T41" fmla="*/ 28 w 28"/>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43">
                    <a:moveTo>
                      <a:pt x="0" y="0"/>
                    </a:moveTo>
                    <a:lnTo>
                      <a:pt x="28" y="27"/>
                    </a:lnTo>
                    <a:lnTo>
                      <a:pt x="25" y="28"/>
                    </a:lnTo>
                    <a:lnTo>
                      <a:pt x="21" y="29"/>
                    </a:lnTo>
                    <a:lnTo>
                      <a:pt x="19" y="30"/>
                    </a:lnTo>
                    <a:lnTo>
                      <a:pt x="18" y="32"/>
                    </a:lnTo>
                    <a:lnTo>
                      <a:pt x="12" y="21"/>
                    </a:lnTo>
                    <a:lnTo>
                      <a:pt x="18" y="32"/>
                    </a:lnTo>
                    <a:lnTo>
                      <a:pt x="16" y="33"/>
                    </a:lnTo>
                    <a:lnTo>
                      <a:pt x="14" y="36"/>
                    </a:lnTo>
                    <a:lnTo>
                      <a:pt x="12" y="38"/>
                    </a:lnTo>
                    <a:lnTo>
                      <a:pt x="10" y="43"/>
                    </a:lnTo>
                    <a:lnTo>
                      <a:pt x="0" y="0"/>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88" name="Freeform 676"/>
              <p:cNvSpPr>
                <a:spLocks/>
              </p:cNvSpPr>
              <p:nvPr/>
            </p:nvSpPr>
            <p:spPr bwMode="auto">
              <a:xfrm>
                <a:off x="2102" y="3133"/>
                <a:ext cx="52" cy="63"/>
              </a:xfrm>
              <a:custGeom>
                <a:avLst/>
                <a:gdLst>
                  <a:gd name="T0" fmla="*/ 42812524 w 28"/>
                  <a:gd name="T1" fmla="*/ 0 h 43"/>
                  <a:gd name="T2" fmla="*/ 0 w 28"/>
                  <a:gd name="T3" fmla="*/ 487941 h 43"/>
                  <a:gd name="T4" fmla="*/ 5810525 w 28"/>
                  <a:gd name="T5" fmla="*/ 487941 h 43"/>
                  <a:gd name="T6" fmla="*/ 10790974 w 28"/>
                  <a:gd name="T7" fmla="*/ 533531 h 43"/>
                  <a:gd name="T8" fmla="*/ 14088078 w 28"/>
                  <a:gd name="T9" fmla="*/ 546409 h 43"/>
                  <a:gd name="T10" fmla="*/ 16440694 w 28"/>
                  <a:gd name="T11" fmla="*/ 579410 h 43"/>
                  <a:gd name="T12" fmla="*/ 24729715 w 28"/>
                  <a:gd name="T13" fmla="*/ 403062 h 43"/>
                  <a:gd name="T14" fmla="*/ 16440694 w 28"/>
                  <a:gd name="T15" fmla="*/ 579410 h 43"/>
                  <a:gd name="T16" fmla="*/ 20040386 w 28"/>
                  <a:gd name="T17" fmla="*/ 618654 h 43"/>
                  <a:gd name="T18" fmla="*/ 23052894 w 28"/>
                  <a:gd name="T19" fmla="*/ 649615 h 43"/>
                  <a:gd name="T20" fmla="*/ 26163577 w 28"/>
                  <a:gd name="T21" fmla="*/ 709421 h 43"/>
                  <a:gd name="T22" fmla="*/ 26929404 w 28"/>
                  <a:gd name="T23" fmla="*/ 778958 h 43"/>
                  <a:gd name="T24" fmla="*/ 42812524 w 28"/>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43"/>
                  <a:gd name="T41" fmla="*/ 28 w 28"/>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43">
                    <a:moveTo>
                      <a:pt x="28" y="0"/>
                    </a:moveTo>
                    <a:lnTo>
                      <a:pt x="0" y="27"/>
                    </a:lnTo>
                    <a:lnTo>
                      <a:pt x="4" y="27"/>
                    </a:lnTo>
                    <a:lnTo>
                      <a:pt x="7" y="29"/>
                    </a:lnTo>
                    <a:lnTo>
                      <a:pt x="9" y="30"/>
                    </a:lnTo>
                    <a:lnTo>
                      <a:pt x="11" y="32"/>
                    </a:lnTo>
                    <a:lnTo>
                      <a:pt x="16" y="22"/>
                    </a:lnTo>
                    <a:lnTo>
                      <a:pt x="11" y="32"/>
                    </a:lnTo>
                    <a:lnTo>
                      <a:pt x="13" y="34"/>
                    </a:lnTo>
                    <a:lnTo>
                      <a:pt x="15" y="36"/>
                    </a:lnTo>
                    <a:lnTo>
                      <a:pt x="17" y="39"/>
                    </a:lnTo>
                    <a:lnTo>
                      <a:pt x="18" y="43"/>
                    </a:lnTo>
                    <a:lnTo>
                      <a:pt x="28" y="0"/>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89" name="Line 677"/>
              <p:cNvSpPr>
                <a:spLocks noChangeShapeType="1"/>
              </p:cNvSpPr>
              <p:nvPr/>
            </p:nvSpPr>
            <p:spPr bwMode="auto">
              <a:xfrm>
                <a:off x="2199" y="3163"/>
                <a:ext cx="51" cy="82"/>
              </a:xfrm>
              <a:prstGeom prst="line">
                <a:avLst/>
              </a:pr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90" name="Line 678"/>
              <p:cNvSpPr>
                <a:spLocks noChangeShapeType="1"/>
              </p:cNvSpPr>
              <p:nvPr/>
            </p:nvSpPr>
            <p:spPr bwMode="auto">
              <a:xfrm flipH="1">
                <a:off x="2080" y="3168"/>
                <a:ext cx="52" cy="74"/>
              </a:xfrm>
              <a:prstGeom prst="line">
                <a:avLst/>
              </a:pr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91" name="Freeform 679"/>
              <p:cNvSpPr>
                <a:spLocks/>
              </p:cNvSpPr>
              <p:nvPr/>
            </p:nvSpPr>
            <p:spPr bwMode="auto">
              <a:xfrm>
                <a:off x="2429" y="2947"/>
                <a:ext cx="226" cy="238"/>
              </a:xfrm>
              <a:custGeom>
                <a:avLst/>
                <a:gdLst>
                  <a:gd name="T0" fmla="*/ 237998490 w 120"/>
                  <a:gd name="T1" fmla="*/ 2584892 h 156"/>
                  <a:gd name="T2" fmla="*/ 245857382 w 120"/>
                  <a:gd name="T3" fmla="*/ 2556445 h 156"/>
                  <a:gd name="T4" fmla="*/ 252696442 w 120"/>
                  <a:gd name="T5" fmla="*/ 2453359 h 156"/>
                  <a:gd name="T6" fmla="*/ 252696442 w 120"/>
                  <a:gd name="T7" fmla="*/ 2212193 h 156"/>
                  <a:gd name="T8" fmla="*/ 250483330 w 120"/>
                  <a:gd name="T9" fmla="*/ 2151590 h 156"/>
                  <a:gd name="T10" fmla="*/ 250483330 w 120"/>
                  <a:gd name="T11" fmla="*/ 2070916 h 156"/>
                  <a:gd name="T12" fmla="*/ 247984554 w 120"/>
                  <a:gd name="T13" fmla="*/ 2043254 h 156"/>
                  <a:gd name="T14" fmla="*/ 245857382 w 120"/>
                  <a:gd name="T15" fmla="*/ 1960461 h 156"/>
                  <a:gd name="T16" fmla="*/ 245857382 w 120"/>
                  <a:gd name="T17" fmla="*/ 1884913 h 156"/>
                  <a:gd name="T18" fmla="*/ 244035883 w 120"/>
                  <a:gd name="T19" fmla="*/ 1838288 h 156"/>
                  <a:gd name="T20" fmla="*/ 240413737 w 120"/>
                  <a:gd name="T21" fmla="*/ 1758378 h 156"/>
                  <a:gd name="T22" fmla="*/ 237998490 w 120"/>
                  <a:gd name="T23" fmla="*/ 1627771 h 156"/>
                  <a:gd name="T24" fmla="*/ 233778861 w 120"/>
                  <a:gd name="T25" fmla="*/ 1507397 h 156"/>
                  <a:gd name="T26" fmla="*/ 225607426 w 120"/>
                  <a:gd name="T27" fmla="*/ 1410286 h 156"/>
                  <a:gd name="T28" fmla="*/ 214859712 w 120"/>
                  <a:gd name="T29" fmla="*/ 1297747 h 156"/>
                  <a:gd name="T30" fmla="*/ 210127454 w 120"/>
                  <a:gd name="T31" fmla="*/ 1204928 h 156"/>
                  <a:gd name="T32" fmla="*/ 206496027 w 120"/>
                  <a:gd name="T33" fmla="*/ 1204928 h 156"/>
                  <a:gd name="T34" fmla="*/ 207655919 w 120"/>
                  <a:gd name="T35" fmla="*/ 1139539 h 156"/>
                  <a:gd name="T36" fmla="*/ 210127454 w 120"/>
                  <a:gd name="T37" fmla="*/ 1012458 h 156"/>
                  <a:gd name="T38" fmla="*/ 206496027 w 120"/>
                  <a:gd name="T39" fmla="*/ 862475 h 156"/>
                  <a:gd name="T40" fmla="*/ 200082691 w 120"/>
                  <a:gd name="T41" fmla="*/ 746925 h 156"/>
                  <a:gd name="T42" fmla="*/ 197639481 w 120"/>
                  <a:gd name="T43" fmla="*/ 746925 h 156"/>
                  <a:gd name="T44" fmla="*/ 195937069 w 120"/>
                  <a:gd name="T45" fmla="*/ 699340 h 156"/>
                  <a:gd name="T46" fmla="*/ 195937069 w 120"/>
                  <a:gd name="T47" fmla="*/ 565320 h 156"/>
                  <a:gd name="T48" fmla="*/ 190945302 w 120"/>
                  <a:gd name="T49" fmla="*/ 471875 h 156"/>
                  <a:gd name="T50" fmla="*/ 180901262 w 120"/>
                  <a:gd name="T51" fmla="*/ 397146 h 156"/>
                  <a:gd name="T52" fmla="*/ 174503716 w 120"/>
                  <a:gd name="T53" fmla="*/ 293082 h 156"/>
                  <a:gd name="T54" fmla="*/ 168668940 w 120"/>
                  <a:gd name="T55" fmla="*/ 97977 h 156"/>
                  <a:gd name="T56" fmla="*/ 147784376 w 120"/>
                  <a:gd name="T57" fmla="*/ 0 h 156"/>
                  <a:gd name="T58" fmla="*/ 128841844 w 120"/>
                  <a:gd name="T59" fmla="*/ 0 h 156"/>
                  <a:gd name="T60" fmla="*/ 117489746 w 120"/>
                  <a:gd name="T61" fmla="*/ 35459 h 156"/>
                  <a:gd name="T62" fmla="*/ 109643932 w 120"/>
                  <a:gd name="T63" fmla="*/ 125917 h 156"/>
                  <a:gd name="T64" fmla="*/ 99600133 w 120"/>
                  <a:gd name="T65" fmla="*/ 228050 h 156"/>
                  <a:gd name="T66" fmla="*/ 88510587 w 120"/>
                  <a:gd name="T67" fmla="*/ 347922 h 156"/>
                  <a:gd name="T68" fmla="*/ 81285640 w 120"/>
                  <a:gd name="T69" fmla="*/ 477126 h 156"/>
                  <a:gd name="T70" fmla="*/ 81285640 w 120"/>
                  <a:gd name="T71" fmla="*/ 576880 h 156"/>
                  <a:gd name="T72" fmla="*/ 75952283 w 120"/>
                  <a:gd name="T73" fmla="*/ 605902 h 156"/>
                  <a:gd name="T74" fmla="*/ 67099594 w 120"/>
                  <a:gd name="T75" fmla="*/ 746925 h 156"/>
                  <a:gd name="T76" fmla="*/ 61743350 w 120"/>
                  <a:gd name="T77" fmla="*/ 924389 h 156"/>
                  <a:gd name="T78" fmla="*/ 59241802 w 120"/>
                  <a:gd name="T79" fmla="*/ 996102 h 156"/>
                  <a:gd name="T80" fmla="*/ 48173771 w 120"/>
                  <a:gd name="T81" fmla="*/ 1075226 h 156"/>
                  <a:gd name="T82" fmla="*/ 40328650 w 120"/>
                  <a:gd name="T83" fmla="*/ 1204928 h 156"/>
                  <a:gd name="T84" fmla="*/ 33773175 w 120"/>
                  <a:gd name="T85" fmla="*/ 1342735 h 156"/>
                  <a:gd name="T86" fmla="*/ 35628092 w 120"/>
                  <a:gd name="T87" fmla="*/ 1448320 h 156"/>
                  <a:gd name="T88" fmla="*/ 33773175 w 120"/>
                  <a:gd name="T89" fmla="*/ 1473070 h 156"/>
                  <a:gd name="T90" fmla="*/ 26746935 w 120"/>
                  <a:gd name="T91" fmla="*/ 1519694 h 156"/>
                  <a:gd name="T92" fmla="*/ 18917574 w 120"/>
                  <a:gd name="T93" fmla="*/ 1658286 h 156"/>
                  <a:gd name="T94" fmla="*/ 14201915 w 120"/>
                  <a:gd name="T95" fmla="*/ 1802675 h 156"/>
                  <a:gd name="T96" fmla="*/ 16702217 w 120"/>
                  <a:gd name="T97" fmla="*/ 1899515 h 156"/>
                  <a:gd name="T98" fmla="*/ 23651760 w 120"/>
                  <a:gd name="T99" fmla="*/ 1960461 h 156"/>
                  <a:gd name="T100" fmla="*/ 18917574 w 120"/>
                  <a:gd name="T101" fmla="*/ 1979896 h 156"/>
                  <a:gd name="T102" fmla="*/ 6668209 w 120"/>
                  <a:gd name="T103" fmla="*/ 2048532 h 156"/>
                  <a:gd name="T104" fmla="*/ 2500302 w 120"/>
                  <a:gd name="T105" fmla="*/ 2151590 h 156"/>
                  <a:gd name="T106" fmla="*/ 0 w 120"/>
                  <a:gd name="T107" fmla="*/ 2247376 h 156"/>
                  <a:gd name="T108" fmla="*/ 6668209 w 120"/>
                  <a:gd name="T109" fmla="*/ 2356577 h 156"/>
                  <a:gd name="T110" fmla="*/ 6668209 w 120"/>
                  <a:gd name="T111" fmla="*/ 2433991 h 156"/>
                  <a:gd name="T112" fmla="*/ 8868430 w 120"/>
                  <a:gd name="T113" fmla="*/ 2483392 h 156"/>
                  <a:gd name="T114" fmla="*/ 14201915 w 120"/>
                  <a:gd name="T115" fmla="*/ 2520548 h 156"/>
                  <a:gd name="T116" fmla="*/ 25578997 w 120"/>
                  <a:gd name="T117" fmla="*/ 2556445 h 156"/>
                  <a:gd name="T118" fmla="*/ 40328650 w 120"/>
                  <a:gd name="T119" fmla="*/ 2584892 h 15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0"/>
                  <a:gd name="T181" fmla="*/ 0 h 156"/>
                  <a:gd name="T182" fmla="*/ 120 w 120"/>
                  <a:gd name="T183" fmla="*/ 156 h 15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0" h="156">
                    <a:moveTo>
                      <a:pt x="24" y="156"/>
                    </a:moveTo>
                    <a:lnTo>
                      <a:pt x="113" y="156"/>
                    </a:lnTo>
                    <a:lnTo>
                      <a:pt x="116" y="156"/>
                    </a:lnTo>
                    <a:lnTo>
                      <a:pt x="117" y="154"/>
                    </a:lnTo>
                    <a:lnTo>
                      <a:pt x="119" y="151"/>
                    </a:lnTo>
                    <a:lnTo>
                      <a:pt x="120" y="148"/>
                    </a:lnTo>
                    <a:lnTo>
                      <a:pt x="120" y="141"/>
                    </a:lnTo>
                    <a:lnTo>
                      <a:pt x="120" y="134"/>
                    </a:lnTo>
                    <a:lnTo>
                      <a:pt x="119" y="132"/>
                    </a:lnTo>
                    <a:lnTo>
                      <a:pt x="119" y="130"/>
                    </a:lnTo>
                    <a:lnTo>
                      <a:pt x="119" y="128"/>
                    </a:lnTo>
                    <a:lnTo>
                      <a:pt x="119" y="125"/>
                    </a:lnTo>
                    <a:lnTo>
                      <a:pt x="119" y="124"/>
                    </a:lnTo>
                    <a:lnTo>
                      <a:pt x="118" y="123"/>
                    </a:lnTo>
                    <a:lnTo>
                      <a:pt x="118" y="122"/>
                    </a:lnTo>
                    <a:lnTo>
                      <a:pt x="117" y="118"/>
                    </a:lnTo>
                    <a:lnTo>
                      <a:pt x="117" y="116"/>
                    </a:lnTo>
                    <a:lnTo>
                      <a:pt x="117" y="114"/>
                    </a:lnTo>
                    <a:lnTo>
                      <a:pt x="116" y="112"/>
                    </a:lnTo>
                    <a:lnTo>
                      <a:pt x="116" y="111"/>
                    </a:lnTo>
                    <a:lnTo>
                      <a:pt x="115" y="109"/>
                    </a:lnTo>
                    <a:lnTo>
                      <a:pt x="114" y="106"/>
                    </a:lnTo>
                    <a:lnTo>
                      <a:pt x="114" y="102"/>
                    </a:lnTo>
                    <a:lnTo>
                      <a:pt x="113" y="98"/>
                    </a:lnTo>
                    <a:lnTo>
                      <a:pt x="113" y="94"/>
                    </a:lnTo>
                    <a:lnTo>
                      <a:pt x="111" y="91"/>
                    </a:lnTo>
                    <a:lnTo>
                      <a:pt x="109" y="88"/>
                    </a:lnTo>
                    <a:lnTo>
                      <a:pt x="107" y="85"/>
                    </a:lnTo>
                    <a:lnTo>
                      <a:pt x="104" y="81"/>
                    </a:lnTo>
                    <a:lnTo>
                      <a:pt x="102" y="78"/>
                    </a:lnTo>
                    <a:lnTo>
                      <a:pt x="101" y="73"/>
                    </a:lnTo>
                    <a:lnTo>
                      <a:pt x="100" y="73"/>
                    </a:lnTo>
                    <a:lnTo>
                      <a:pt x="99" y="73"/>
                    </a:lnTo>
                    <a:lnTo>
                      <a:pt x="98" y="73"/>
                    </a:lnTo>
                    <a:lnTo>
                      <a:pt x="99" y="69"/>
                    </a:lnTo>
                    <a:lnTo>
                      <a:pt x="99" y="65"/>
                    </a:lnTo>
                    <a:lnTo>
                      <a:pt x="100" y="61"/>
                    </a:lnTo>
                    <a:lnTo>
                      <a:pt x="99" y="58"/>
                    </a:lnTo>
                    <a:lnTo>
                      <a:pt x="98" y="52"/>
                    </a:lnTo>
                    <a:lnTo>
                      <a:pt x="96" y="45"/>
                    </a:lnTo>
                    <a:lnTo>
                      <a:pt x="95" y="45"/>
                    </a:lnTo>
                    <a:lnTo>
                      <a:pt x="94" y="45"/>
                    </a:lnTo>
                    <a:lnTo>
                      <a:pt x="92" y="45"/>
                    </a:lnTo>
                    <a:lnTo>
                      <a:pt x="93" y="42"/>
                    </a:lnTo>
                    <a:lnTo>
                      <a:pt x="93" y="37"/>
                    </a:lnTo>
                    <a:lnTo>
                      <a:pt x="93" y="34"/>
                    </a:lnTo>
                    <a:lnTo>
                      <a:pt x="92" y="30"/>
                    </a:lnTo>
                    <a:lnTo>
                      <a:pt x="91" y="28"/>
                    </a:lnTo>
                    <a:lnTo>
                      <a:pt x="89" y="26"/>
                    </a:lnTo>
                    <a:lnTo>
                      <a:pt x="86" y="24"/>
                    </a:lnTo>
                    <a:lnTo>
                      <a:pt x="83" y="25"/>
                    </a:lnTo>
                    <a:lnTo>
                      <a:pt x="83" y="18"/>
                    </a:lnTo>
                    <a:lnTo>
                      <a:pt x="82" y="12"/>
                    </a:lnTo>
                    <a:lnTo>
                      <a:pt x="80" y="6"/>
                    </a:lnTo>
                    <a:lnTo>
                      <a:pt x="76" y="2"/>
                    </a:lnTo>
                    <a:lnTo>
                      <a:pt x="70" y="0"/>
                    </a:lnTo>
                    <a:lnTo>
                      <a:pt x="64" y="0"/>
                    </a:lnTo>
                    <a:lnTo>
                      <a:pt x="61" y="0"/>
                    </a:lnTo>
                    <a:lnTo>
                      <a:pt x="59" y="0"/>
                    </a:lnTo>
                    <a:lnTo>
                      <a:pt x="56" y="2"/>
                    </a:lnTo>
                    <a:lnTo>
                      <a:pt x="55" y="5"/>
                    </a:lnTo>
                    <a:lnTo>
                      <a:pt x="52" y="8"/>
                    </a:lnTo>
                    <a:lnTo>
                      <a:pt x="50" y="11"/>
                    </a:lnTo>
                    <a:lnTo>
                      <a:pt x="47" y="14"/>
                    </a:lnTo>
                    <a:lnTo>
                      <a:pt x="45" y="17"/>
                    </a:lnTo>
                    <a:lnTo>
                      <a:pt x="42" y="21"/>
                    </a:lnTo>
                    <a:lnTo>
                      <a:pt x="41" y="25"/>
                    </a:lnTo>
                    <a:lnTo>
                      <a:pt x="39" y="29"/>
                    </a:lnTo>
                    <a:lnTo>
                      <a:pt x="40" y="35"/>
                    </a:lnTo>
                    <a:lnTo>
                      <a:pt x="39" y="35"/>
                    </a:lnTo>
                    <a:lnTo>
                      <a:pt x="38" y="35"/>
                    </a:lnTo>
                    <a:lnTo>
                      <a:pt x="36" y="37"/>
                    </a:lnTo>
                    <a:lnTo>
                      <a:pt x="34" y="41"/>
                    </a:lnTo>
                    <a:lnTo>
                      <a:pt x="32" y="45"/>
                    </a:lnTo>
                    <a:lnTo>
                      <a:pt x="30" y="50"/>
                    </a:lnTo>
                    <a:lnTo>
                      <a:pt x="29" y="56"/>
                    </a:lnTo>
                    <a:lnTo>
                      <a:pt x="29" y="60"/>
                    </a:lnTo>
                    <a:lnTo>
                      <a:pt x="28" y="60"/>
                    </a:lnTo>
                    <a:lnTo>
                      <a:pt x="26" y="62"/>
                    </a:lnTo>
                    <a:lnTo>
                      <a:pt x="23" y="65"/>
                    </a:lnTo>
                    <a:lnTo>
                      <a:pt x="21" y="69"/>
                    </a:lnTo>
                    <a:lnTo>
                      <a:pt x="19" y="73"/>
                    </a:lnTo>
                    <a:lnTo>
                      <a:pt x="17" y="79"/>
                    </a:lnTo>
                    <a:lnTo>
                      <a:pt x="16" y="81"/>
                    </a:lnTo>
                    <a:lnTo>
                      <a:pt x="16" y="84"/>
                    </a:lnTo>
                    <a:lnTo>
                      <a:pt x="17" y="87"/>
                    </a:lnTo>
                    <a:lnTo>
                      <a:pt x="18" y="90"/>
                    </a:lnTo>
                    <a:lnTo>
                      <a:pt x="16" y="89"/>
                    </a:lnTo>
                    <a:lnTo>
                      <a:pt x="15" y="90"/>
                    </a:lnTo>
                    <a:lnTo>
                      <a:pt x="13" y="92"/>
                    </a:lnTo>
                    <a:lnTo>
                      <a:pt x="10" y="96"/>
                    </a:lnTo>
                    <a:lnTo>
                      <a:pt x="9" y="100"/>
                    </a:lnTo>
                    <a:lnTo>
                      <a:pt x="7" y="104"/>
                    </a:lnTo>
                    <a:lnTo>
                      <a:pt x="7" y="109"/>
                    </a:lnTo>
                    <a:lnTo>
                      <a:pt x="7" y="113"/>
                    </a:lnTo>
                    <a:lnTo>
                      <a:pt x="8" y="115"/>
                    </a:lnTo>
                    <a:lnTo>
                      <a:pt x="10" y="117"/>
                    </a:lnTo>
                    <a:lnTo>
                      <a:pt x="11" y="118"/>
                    </a:lnTo>
                    <a:lnTo>
                      <a:pt x="13" y="119"/>
                    </a:lnTo>
                    <a:lnTo>
                      <a:pt x="9" y="119"/>
                    </a:lnTo>
                    <a:lnTo>
                      <a:pt x="6" y="121"/>
                    </a:lnTo>
                    <a:lnTo>
                      <a:pt x="3" y="124"/>
                    </a:lnTo>
                    <a:lnTo>
                      <a:pt x="2" y="126"/>
                    </a:lnTo>
                    <a:lnTo>
                      <a:pt x="1" y="130"/>
                    </a:lnTo>
                    <a:lnTo>
                      <a:pt x="0" y="134"/>
                    </a:lnTo>
                    <a:lnTo>
                      <a:pt x="0" y="136"/>
                    </a:lnTo>
                    <a:lnTo>
                      <a:pt x="2" y="139"/>
                    </a:lnTo>
                    <a:lnTo>
                      <a:pt x="3" y="142"/>
                    </a:lnTo>
                    <a:lnTo>
                      <a:pt x="3" y="145"/>
                    </a:lnTo>
                    <a:lnTo>
                      <a:pt x="3" y="147"/>
                    </a:lnTo>
                    <a:lnTo>
                      <a:pt x="4" y="149"/>
                    </a:lnTo>
                    <a:lnTo>
                      <a:pt x="4" y="150"/>
                    </a:lnTo>
                    <a:lnTo>
                      <a:pt x="5" y="151"/>
                    </a:lnTo>
                    <a:lnTo>
                      <a:pt x="7" y="152"/>
                    </a:lnTo>
                    <a:lnTo>
                      <a:pt x="9" y="153"/>
                    </a:lnTo>
                    <a:lnTo>
                      <a:pt x="12" y="154"/>
                    </a:lnTo>
                    <a:lnTo>
                      <a:pt x="14" y="155"/>
                    </a:lnTo>
                    <a:lnTo>
                      <a:pt x="19" y="156"/>
                    </a:lnTo>
                    <a:lnTo>
                      <a:pt x="24" y="156"/>
                    </a:lnTo>
                    <a:close/>
                  </a:path>
                </a:pathLst>
              </a:custGeom>
              <a:solidFill>
                <a:srgbClr val="BFBFBF"/>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92" name="Freeform 680"/>
              <p:cNvSpPr>
                <a:spLocks/>
              </p:cNvSpPr>
              <p:nvPr/>
            </p:nvSpPr>
            <p:spPr bwMode="auto">
              <a:xfrm>
                <a:off x="2481" y="2895"/>
                <a:ext cx="47" cy="59"/>
              </a:xfrm>
              <a:custGeom>
                <a:avLst/>
                <a:gdLst>
                  <a:gd name="T0" fmla="*/ 0 w 25"/>
                  <a:gd name="T1" fmla="*/ 0 h 39"/>
                  <a:gd name="T2" fmla="*/ 80407034 w 25"/>
                  <a:gd name="T3" fmla="*/ 339374 h 39"/>
                  <a:gd name="T4" fmla="*/ 70932078 w 25"/>
                  <a:gd name="T5" fmla="*/ 339374 h 39"/>
                  <a:gd name="T6" fmla="*/ 59817777 w 25"/>
                  <a:gd name="T7" fmla="*/ 370107 h 39"/>
                  <a:gd name="T8" fmla="*/ 54767406 w 25"/>
                  <a:gd name="T9" fmla="*/ 382461 h 39"/>
                  <a:gd name="T10" fmla="*/ 48856899 w 25"/>
                  <a:gd name="T11" fmla="*/ 397642 h 39"/>
                  <a:gd name="T12" fmla="*/ 31155087 w 25"/>
                  <a:gd name="T13" fmla="*/ 268754 h 39"/>
                  <a:gd name="T14" fmla="*/ 48856899 w 25"/>
                  <a:gd name="T15" fmla="*/ 397642 h 39"/>
                  <a:gd name="T16" fmla="*/ 45375561 w 25"/>
                  <a:gd name="T17" fmla="*/ 406577 h 39"/>
                  <a:gd name="T18" fmla="*/ 38037788 w 25"/>
                  <a:gd name="T19" fmla="*/ 453223 h 39"/>
                  <a:gd name="T20" fmla="*/ 31155087 w 25"/>
                  <a:gd name="T21" fmla="*/ 490066 h 39"/>
                  <a:gd name="T22" fmla="*/ 28524697 w 25"/>
                  <a:gd name="T23" fmla="*/ 531575 h 39"/>
                  <a:gd name="T24" fmla="*/ 0 w 25"/>
                  <a:gd name="T25" fmla="*/ 0 h 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39"/>
                  <a:gd name="T41" fmla="*/ 25 w 25"/>
                  <a:gd name="T42" fmla="*/ 39 h 3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39">
                    <a:moveTo>
                      <a:pt x="0" y="0"/>
                    </a:moveTo>
                    <a:lnTo>
                      <a:pt x="25" y="25"/>
                    </a:lnTo>
                    <a:lnTo>
                      <a:pt x="22" y="25"/>
                    </a:lnTo>
                    <a:lnTo>
                      <a:pt x="19" y="27"/>
                    </a:lnTo>
                    <a:lnTo>
                      <a:pt x="17" y="28"/>
                    </a:lnTo>
                    <a:lnTo>
                      <a:pt x="15" y="29"/>
                    </a:lnTo>
                    <a:lnTo>
                      <a:pt x="10" y="20"/>
                    </a:lnTo>
                    <a:lnTo>
                      <a:pt x="15" y="29"/>
                    </a:lnTo>
                    <a:lnTo>
                      <a:pt x="14" y="30"/>
                    </a:lnTo>
                    <a:lnTo>
                      <a:pt x="12" y="33"/>
                    </a:lnTo>
                    <a:lnTo>
                      <a:pt x="10" y="36"/>
                    </a:lnTo>
                    <a:lnTo>
                      <a:pt x="9" y="39"/>
                    </a:lnTo>
                    <a:lnTo>
                      <a:pt x="0" y="0"/>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93" name="Freeform 681"/>
              <p:cNvSpPr>
                <a:spLocks/>
              </p:cNvSpPr>
              <p:nvPr/>
            </p:nvSpPr>
            <p:spPr bwMode="auto">
              <a:xfrm>
                <a:off x="2429" y="2947"/>
                <a:ext cx="226" cy="238"/>
              </a:xfrm>
              <a:custGeom>
                <a:avLst/>
                <a:gdLst>
                  <a:gd name="T0" fmla="*/ 237998490 w 120"/>
                  <a:gd name="T1" fmla="*/ 2584892 h 156"/>
                  <a:gd name="T2" fmla="*/ 245857382 w 120"/>
                  <a:gd name="T3" fmla="*/ 2556445 h 156"/>
                  <a:gd name="T4" fmla="*/ 252696442 w 120"/>
                  <a:gd name="T5" fmla="*/ 2453359 h 156"/>
                  <a:gd name="T6" fmla="*/ 252696442 w 120"/>
                  <a:gd name="T7" fmla="*/ 2212193 h 156"/>
                  <a:gd name="T8" fmla="*/ 250483330 w 120"/>
                  <a:gd name="T9" fmla="*/ 2151590 h 156"/>
                  <a:gd name="T10" fmla="*/ 250483330 w 120"/>
                  <a:gd name="T11" fmla="*/ 2070916 h 156"/>
                  <a:gd name="T12" fmla="*/ 247984554 w 120"/>
                  <a:gd name="T13" fmla="*/ 2043254 h 156"/>
                  <a:gd name="T14" fmla="*/ 245857382 w 120"/>
                  <a:gd name="T15" fmla="*/ 1960461 h 156"/>
                  <a:gd name="T16" fmla="*/ 245857382 w 120"/>
                  <a:gd name="T17" fmla="*/ 1884913 h 156"/>
                  <a:gd name="T18" fmla="*/ 244035883 w 120"/>
                  <a:gd name="T19" fmla="*/ 1838288 h 156"/>
                  <a:gd name="T20" fmla="*/ 240413737 w 120"/>
                  <a:gd name="T21" fmla="*/ 1758378 h 156"/>
                  <a:gd name="T22" fmla="*/ 237998490 w 120"/>
                  <a:gd name="T23" fmla="*/ 1627771 h 156"/>
                  <a:gd name="T24" fmla="*/ 233778861 w 120"/>
                  <a:gd name="T25" fmla="*/ 1507397 h 156"/>
                  <a:gd name="T26" fmla="*/ 225607426 w 120"/>
                  <a:gd name="T27" fmla="*/ 1410286 h 156"/>
                  <a:gd name="T28" fmla="*/ 214859712 w 120"/>
                  <a:gd name="T29" fmla="*/ 1297747 h 156"/>
                  <a:gd name="T30" fmla="*/ 210127454 w 120"/>
                  <a:gd name="T31" fmla="*/ 1204928 h 156"/>
                  <a:gd name="T32" fmla="*/ 206496027 w 120"/>
                  <a:gd name="T33" fmla="*/ 1204928 h 156"/>
                  <a:gd name="T34" fmla="*/ 207655919 w 120"/>
                  <a:gd name="T35" fmla="*/ 1139539 h 156"/>
                  <a:gd name="T36" fmla="*/ 210127454 w 120"/>
                  <a:gd name="T37" fmla="*/ 1012458 h 156"/>
                  <a:gd name="T38" fmla="*/ 206496027 w 120"/>
                  <a:gd name="T39" fmla="*/ 862475 h 156"/>
                  <a:gd name="T40" fmla="*/ 200082691 w 120"/>
                  <a:gd name="T41" fmla="*/ 746925 h 156"/>
                  <a:gd name="T42" fmla="*/ 197639481 w 120"/>
                  <a:gd name="T43" fmla="*/ 746925 h 156"/>
                  <a:gd name="T44" fmla="*/ 195937069 w 120"/>
                  <a:gd name="T45" fmla="*/ 699340 h 156"/>
                  <a:gd name="T46" fmla="*/ 195937069 w 120"/>
                  <a:gd name="T47" fmla="*/ 565320 h 156"/>
                  <a:gd name="T48" fmla="*/ 190945302 w 120"/>
                  <a:gd name="T49" fmla="*/ 471875 h 156"/>
                  <a:gd name="T50" fmla="*/ 180901262 w 120"/>
                  <a:gd name="T51" fmla="*/ 397146 h 156"/>
                  <a:gd name="T52" fmla="*/ 174503716 w 120"/>
                  <a:gd name="T53" fmla="*/ 293082 h 156"/>
                  <a:gd name="T54" fmla="*/ 168668940 w 120"/>
                  <a:gd name="T55" fmla="*/ 97977 h 156"/>
                  <a:gd name="T56" fmla="*/ 147784376 w 120"/>
                  <a:gd name="T57" fmla="*/ 0 h 156"/>
                  <a:gd name="T58" fmla="*/ 128841844 w 120"/>
                  <a:gd name="T59" fmla="*/ 0 h 156"/>
                  <a:gd name="T60" fmla="*/ 117489746 w 120"/>
                  <a:gd name="T61" fmla="*/ 35459 h 156"/>
                  <a:gd name="T62" fmla="*/ 109643932 w 120"/>
                  <a:gd name="T63" fmla="*/ 125917 h 156"/>
                  <a:gd name="T64" fmla="*/ 99600133 w 120"/>
                  <a:gd name="T65" fmla="*/ 228050 h 156"/>
                  <a:gd name="T66" fmla="*/ 88510587 w 120"/>
                  <a:gd name="T67" fmla="*/ 347922 h 156"/>
                  <a:gd name="T68" fmla="*/ 81285640 w 120"/>
                  <a:gd name="T69" fmla="*/ 477126 h 156"/>
                  <a:gd name="T70" fmla="*/ 81285640 w 120"/>
                  <a:gd name="T71" fmla="*/ 576880 h 156"/>
                  <a:gd name="T72" fmla="*/ 75952283 w 120"/>
                  <a:gd name="T73" fmla="*/ 605902 h 156"/>
                  <a:gd name="T74" fmla="*/ 67099594 w 120"/>
                  <a:gd name="T75" fmla="*/ 746925 h 156"/>
                  <a:gd name="T76" fmla="*/ 61743350 w 120"/>
                  <a:gd name="T77" fmla="*/ 924389 h 156"/>
                  <a:gd name="T78" fmla="*/ 59241802 w 120"/>
                  <a:gd name="T79" fmla="*/ 996102 h 156"/>
                  <a:gd name="T80" fmla="*/ 48173771 w 120"/>
                  <a:gd name="T81" fmla="*/ 1075226 h 156"/>
                  <a:gd name="T82" fmla="*/ 40328650 w 120"/>
                  <a:gd name="T83" fmla="*/ 1204928 h 156"/>
                  <a:gd name="T84" fmla="*/ 33773175 w 120"/>
                  <a:gd name="T85" fmla="*/ 1342735 h 156"/>
                  <a:gd name="T86" fmla="*/ 35628092 w 120"/>
                  <a:gd name="T87" fmla="*/ 1448320 h 156"/>
                  <a:gd name="T88" fmla="*/ 33773175 w 120"/>
                  <a:gd name="T89" fmla="*/ 1473070 h 156"/>
                  <a:gd name="T90" fmla="*/ 26746935 w 120"/>
                  <a:gd name="T91" fmla="*/ 1519694 h 156"/>
                  <a:gd name="T92" fmla="*/ 18917574 w 120"/>
                  <a:gd name="T93" fmla="*/ 1658286 h 156"/>
                  <a:gd name="T94" fmla="*/ 14201915 w 120"/>
                  <a:gd name="T95" fmla="*/ 1802675 h 156"/>
                  <a:gd name="T96" fmla="*/ 16702217 w 120"/>
                  <a:gd name="T97" fmla="*/ 1899515 h 156"/>
                  <a:gd name="T98" fmla="*/ 23651760 w 120"/>
                  <a:gd name="T99" fmla="*/ 1960461 h 156"/>
                  <a:gd name="T100" fmla="*/ 18917574 w 120"/>
                  <a:gd name="T101" fmla="*/ 1979896 h 156"/>
                  <a:gd name="T102" fmla="*/ 6668209 w 120"/>
                  <a:gd name="T103" fmla="*/ 2048532 h 156"/>
                  <a:gd name="T104" fmla="*/ 2500302 w 120"/>
                  <a:gd name="T105" fmla="*/ 2151590 h 156"/>
                  <a:gd name="T106" fmla="*/ 0 w 120"/>
                  <a:gd name="T107" fmla="*/ 2247376 h 156"/>
                  <a:gd name="T108" fmla="*/ 6668209 w 120"/>
                  <a:gd name="T109" fmla="*/ 2356577 h 156"/>
                  <a:gd name="T110" fmla="*/ 6668209 w 120"/>
                  <a:gd name="T111" fmla="*/ 2433991 h 156"/>
                  <a:gd name="T112" fmla="*/ 8868430 w 120"/>
                  <a:gd name="T113" fmla="*/ 2483392 h 156"/>
                  <a:gd name="T114" fmla="*/ 14201915 w 120"/>
                  <a:gd name="T115" fmla="*/ 2520548 h 156"/>
                  <a:gd name="T116" fmla="*/ 25578997 w 120"/>
                  <a:gd name="T117" fmla="*/ 2556445 h 156"/>
                  <a:gd name="T118" fmla="*/ 40328650 w 120"/>
                  <a:gd name="T119" fmla="*/ 2584892 h 15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0"/>
                  <a:gd name="T181" fmla="*/ 0 h 156"/>
                  <a:gd name="T182" fmla="*/ 120 w 120"/>
                  <a:gd name="T183" fmla="*/ 156 h 15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0" h="156">
                    <a:moveTo>
                      <a:pt x="24" y="156"/>
                    </a:moveTo>
                    <a:lnTo>
                      <a:pt x="113" y="156"/>
                    </a:lnTo>
                    <a:lnTo>
                      <a:pt x="116" y="156"/>
                    </a:lnTo>
                    <a:lnTo>
                      <a:pt x="117" y="154"/>
                    </a:lnTo>
                    <a:lnTo>
                      <a:pt x="119" y="151"/>
                    </a:lnTo>
                    <a:lnTo>
                      <a:pt x="120" y="148"/>
                    </a:lnTo>
                    <a:lnTo>
                      <a:pt x="120" y="141"/>
                    </a:lnTo>
                    <a:lnTo>
                      <a:pt x="120" y="134"/>
                    </a:lnTo>
                    <a:lnTo>
                      <a:pt x="119" y="132"/>
                    </a:lnTo>
                    <a:lnTo>
                      <a:pt x="119" y="130"/>
                    </a:lnTo>
                    <a:lnTo>
                      <a:pt x="119" y="128"/>
                    </a:lnTo>
                    <a:lnTo>
                      <a:pt x="119" y="125"/>
                    </a:lnTo>
                    <a:lnTo>
                      <a:pt x="119" y="124"/>
                    </a:lnTo>
                    <a:lnTo>
                      <a:pt x="118" y="123"/>
                    </a:lnTo>
                    <a:lnTo>
                      <a:pt x="118" y="122"/>
                    </a:lnTo>
                    <a:lnTo>
                      <a:pt x="117" y="118"/>
                    </a:lnTo>
                    <a:lnTo>
                      <a:pt x="117" y="116"/>
                    </a:lnTo>
                    <a:lnTo>
                      <a:pt x="117" y="114"/>
                    </a:lnTo>
                    <a:lnTo>
                      <a:pt x="116" y="112"/>
                    </a:lnTo>
                    <a:lnTo>
                      <a:pt x="116" y="111"/>
                    </a:lnTo>
                    <a:lnTo>
                      <a:pt x="115" y="109"/>
                    </a:lnTo>
                    <a:lnTo>
                      <a:pt x="114" y="106"/>
                    </a:lnTo>
                    <a:lnTo>
                      <a:pt x="114" y="102"/>
                    </a:lnTo>
                    <a:lnTo>
                      <a:pt x="113" y="98"/>
                    </a:lnTo>
                    <a:lnTo>
                      <a:pt x="113" y="94"/>
                    </a:lnTo>
                    <a:lnTo>
                      <a:pt x="111" y="91"/>
                    </a:lnTo>
                    <a:lnTo>
                      <a:pt x="109" y="88"/>
                    </a:lnTo>
                    <a:lnTo>
                      <a:pt x="107" y="85"/>
                    </a:lnTo>
                    <a:lnTo>
                      <a:pt x="104" y="81"/>
                    </a:lnTo>
                    <a:lnTo>
                      <a:pt x="102" y="78"/>
                    </a:lnTo>
                    <a:lnTo>
                      <a:pt x="101" y="73"/>
                    </a:lnTo>
                    <a:lnTo>
                      <a:pt x="100" y="73"/>
                    </a:lnTo>
                    <a:lnTo>
                      <a:pt x="99" y="73"/>
                    </a:lnTo>
                    <a:lnTo>
                      <a:pt x="98" y="73"/>
                    </a:lnTo>
                    <a:lnTo>
                      <a:pt x="99" y="69"/>
                    </a:lnTo>
                    <a:lnTo>
                      <a:pt x="99" y="65"/>
                    </a:lnTo>
                    <a:lnTo>
                      <a:pt x="100" y="61"/>
                    </a:lnTo>
                    <a:lnTo>
                      <a:pt x="99" y="58"/>
                    </a:lnTo>
                    <a:lnTo>
                      <a:pt x="98" y="52"/>
                    </a:lnTo>
                    <a:lnTo>
                      <a:pt x="96" y="45"/>
                    </a:lnTo>
                    <a:lnTo>
                      <a:pt x="95" y="45"/>
                    </a:lnTo>
                    <a:lnTo>
                      <a:pt x="94" y="45"/>
                    </a:lnTo>
                    <a:lnTo>
                      <a:pt x="92" y="45"/>
                    </a:lnTo>
                    <a:lnTo>
                      <a:pt x="93" y="42"/>
                    </a:lnTo>
                    <a:lnTo>
                      <a:pt x="93" y="37"/>
                    </a:lnTo>
                    <a:lnTo>
                      <a:pt x="93" y="34"/>
                    </a:lnTo>
                    <a:lnTo>
                      <a:pt x="92" y="30"/>
                    </a:lnTo>
                    <a:lnTo>
                      <a:pt x="91" y="28"/>
                    </a:lnTo>
                    <a:lnTo>
                      <a:pt x="89" y="26"/>
                    </a:lnTo>
                    <a:lnTo>
                      <a:pt x="86" y="24"/>
                    </a:lnTo>
                    <a:lnTo>
                      <a:pt x="83" y="25"/>
                    </a:lnTo>
                    <a:lnTo>
                      <a:pt x="83" y="18"/>
                    </a:lnTo>
                    <a:lnTo>
                      <a:pt x="82" y="12"/>
                    </a:lnTo>
                    <a:lnTo>
                      <a:pt x="80" y="6"/>
                    </a:lnTo>
                    <a:lnTo>
                      <a:pt x="76" y="2"/>
                    </a:lnTo>
                    <a:lnTo>
                      <a:pt x="70" y="0"/>
                    </a:lnTo>
                    <a:lnTo>
                      <a:pt x="64" y="0"/>
                    </a:lnTo>
                    <a:lnTo>
                      <a:pt x="61" y="0"/>
                    </a:lnTo>
                    <a:lnTo>
                      <a:pt x="59" y="0"/>
                    </a:lnTo>
                    <a:lnTo>
                      <a:pt x="56" y="2"/>
                    </a:lnTo>
                    <a:lnTo>
                      <a:pt x="55" y="5"/>
                    </a:lnTo>
                    <a:lnTo>
                      <a:pt x="52" y="8"/>
                    </a:lnTo>
                    <a:lnTo>
                      <a:pt x="50" y="11"/>
                    </a:lnTo>
                    <a:lnTo>
                      <a:pt x="47" y="14"/>
                    </a:lnTo>
                    <a:lnTo>
                      <a:pt x="45" y="17"/>
                    </a:lnTo>
                    <a:lnTo>
                      <a:pt x="42" y="21"/>
                    </a:lnTo>
                    <a:lnTo>
                      <a:pt x="41" y="25"/>
                    </a:lnTo>
                    <a:lnTo>
                      <a:pt x="39" y="29"/>
                    </a:lnTo>
                    <a:lnTo>
                      <a:pt x="40" y="35"/>
                    </a:lnTo>
                    <a:lnTo>
                      <a:pt x="39" y="35"/>
                    </a:lnTo>
                    <a:lnTo>
                      <a:pt x="38" y="35"/>
                    </a:lnTo>
                    <a:lnTo>
                      <a:pt x="36" y="37"/>
                    </a:lnTo>
                    <a:lnTo>
                      <a:pt x="34" y="41"/>
                    </a:lnTo>
                    <a:lnTo>
                      <a:pt x="32" y="45"/>
                    </a:lnTo>
                    <a:lnTo>
                      <a:pt x="30" y="50"/>
                    </a:lnTo>
                    <a:lnTo>
                      <a:pt x="29" y="56"/>
                    </a:lnTo>
                    <a:lnTo>
                      <a:pt x="29" y="60"/>
                    </a:lnTo>
                    <a:lnTo>
                      <a:pt x="28" y="60"/>
                    </a:lnTo>
                    <a:lnTo>
                      <a:pt x="26" y="62"/>
                    </a:lnTo>
                    <a:lnTo>
                      <a:pt x="23" y="65"/>
                    </a:lnTo>
                    <a:lnTo>
                      <a:pt x="21" y="69"/>
                    </a:lnTo>
                    <a:lnTo>
                      <a:pt x="19" y="73"/>
                    </a:lnTo>
                    <a:lnTo>
                      <a:pt x="17" y="79"/>
                    </a:lnTo>
                    <a:lnTo>
                      <a:pt x="16" y="81"/>
                    </a:lnTo>
                    <a:lnTo>
                      <a:pt x="16" y="84"/>
                    </a:lnTo>
                    <a:lnTo>
                      <a:pt x="17" y="87"/>
                    </a:lnTo>
                    <a:lnTo>
                      <a:pt x="18" y="90"/>
                    </a:lnTo>
                    <a:lnTo>
                      <a:pt x="16" y="89"/>
                    </a:lnTo>
                    <a:lnTo>
                      <a:pt x="15" y="90"/>
                    </a:lnTo>
                    <a:lnTo>
                      <a:pt x="13" y="92"/>
                    </a:lnTo>
                    <a:lnTo>
                      <a:pt x="10" y="96"/>
                    </a:lnTo>
                    <a:lnTo>
                      <a:pt x="9" y="100"/>
                    </a:lnTo>
                    <a:lnTo>
                      <a:pt x="7" y="104"/>
                    </a:lnTo>
                    <a:lnTo>
                      <a:pt x="7" y="109"/>
                    </a:lnTo>
                    <a:lnTo>
                      <a:pt x="7" y="113"/>
                    </a:lnTo>
                    <a:lnTo>
                      <a:pt x="8" y="115"/>
                    </a:lnTo>
                    <a:lnTo>
                      <a:pt x="10" y="117"/>
                    </a:lnTo>
                    <a:lnTo>
                      <a:pt x="11" y="118"/>
                    </a:lnTo>
                    <a:lnTo>
                      <a:pt x="13" y="119"/>
                    </a:lnTo>
                    <a:lnTo>
                      <a:pt x="9" y="119"/>
                    </a:lnTo>
                    <a:lnTo>
                      <a:pt x="6" y="121"/>
                    </a:lnTo>
                    <a:lnTo>
                      <a:pt x="3" y="124"/>
                    </a:lnTo>
                    <a:lnTo>
                      <a:pt x="2" y="126"/>
                    </a:lnTo>
                    <a:lnTo>
                      <a:pt x="1" y="130"/>
                    </a:lnTo>
                    <a:lnTo>
                      <a:pt x="0" y="134"/>
                    </a:lnTo>
                    <a:lnTo>
                      <a:pt x="0" y="136"/>
                    </a:lnTo>
                    <a:lnTo>
                      <a:pt x="2" y="139"/>
                    </a:lnTo>
                    <a:lnTo>
                      <a:pt x="3" y="142"/>
                    </a:lnTo>
                    <a:lnTo>
                      <a:pt x="3" y="145"/>
                    </a:lnTo>
                    <a:lnTo>
                      <a:pt x="3" y="147"/>
                    </a:lnTo>
                    <a:lnTo>
                      <a:pt x="4" y="149"/>
                    </a:lnTo>
                    <a:lnTo>
                      <a:pt x="4" y="150"/>
                    </a:lnTo>
                    <a:lnTo>
                      <a:pt x="5" y="151"/>
                    </a:lnTo>
                    <a:lnTo>
                      <a:pt x="7" y="152"/>
                    </a:lnTo>
                    <a:lnTo>
                      <a:pt x="9" y="153"/>
                    </a:lnTo>
                    <a:lnTo>
                      <a:pt x="12" y="154"/>
                    </a:lnTo>
                    <a:lnTo>
                      <a:pt x="14" y="155"/>
                    </a:lnTo>
                    <a:lnTo>
                      <a:pt x="19" y="156"/>
                    </a:lnTo>
                    <a:lnTo>
                      <a:pt x="24" y="156"/>
                    </a:lnTo>
                    <a:close/>
                  </a:path>
                </a:pathLst>
              </a:custGeom>
              <a:noFill/>
              <a:ln w="7938" cap="rnd">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94" name="Line 682"/>
              <p:cNvSpPr>
                <a:spLocks noChangeShapeType="1"/>
              </p:cNvSpPr>
              <p:nvPr/>
            </p:nvSpPr>
            <p:spPr bwMode="auto">
              <a:xfrm>
                <a:off x="2502" y="2927"/>
                <a:ext cx="44" cy="65"/>
              </a:xfrm>
              <a:prstGeom prst="line">
                <a:avLst/>
              </a:pr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95" name="Freeform 683"/>
              <p:cNvSpPr>
                <a:spLocks/>
              </p:cNvSpPr>
              <p:nvPr/>
            </p:nvSpPr>
            <p:spPr bwMode="auto">
              <a:xfrm>
                <a:off x="2577" y="2897"/>
                <a:ext cx="47" cy="61"/>
              </a:xfrm>
              <a:custGeom>
                <a:avLst/>
                <a:gdLst>
                  <a:gd name="T0" fmla="*/ 50163213 w 25"/>
                  <a:gd name="T1" fmla="*/ 0 h 39"/>
                  <a:gd name="T2" fmla="*/ 0 w 25"/>
                  <a:gd name="T3" fmla="*/ 678717 h 39"/>
                  <a:gd name="T4" fmla="*/ 6284889 w 25"/>
                  <a:gd name="T5" fmla="*/ 706808 h 39"/>
                  <a:gd name="T6" fmla="*/ 11815590 w 25"/>
                  <a:gd name="T7" fmla="*/ 729979 h 39"/>
                  <a:gd name="T8" fmla="*/ 18266097 w 25"/>
                  <a:gd name="T9" fmla="*/ 789984 h 39"/>
                  <a:gd name="T10" fmla="*/ 20752434 w 25"/>
                  <a:gd name="T11" fmla="*/ 828587 h 39"/>
                  <a:gd name="T12" fmla="*/ 30385521 w 25"/>
                  <a:gd name="T13" fmla="*/ 568273 h 39"/>
                  <a:gd name="T14" fmla="*/ 20752434 w 25"/>
                  <a:gd name="T15" fmla="*/ 828587 h 39"/>
                  <a:gd name="T16" fmla="*/ 22213314 w 25"/>
                  <a:gd name="T17" fmla="*/ 888837 h 39"/>
                  <a:gd name="T18" fmla="*/ 25906911 w 25"/>
                  <a:gd name="T19" fmla="*/ 939087 h 39"/>
                  <a:gd name="T20" fmla="*/ 30385521 w 25"/>
                  <a:gd name="T21" fmla="*/ 996676 h 39"/>
                  <a:gd name="T22" fmla="*/ 31850394 w 25"/>
                  <a:gd name="T23" fmla="*/ 1141762 h 39"/>
                  <a:gd name="T24" fmla="*/ 50163213 w 25"/>
                  <a:gd name="T25" fmla="*/ 0 h 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39"/>
                  <a:gd name="T41" fmla="*/ 25 w 25"/>
                  <a:gd name="T42" fmla="*/ 39 h 3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39">
                    <a:moveTo>
                      <a:pt x="25" y="0"/>
                    </a:moveTo>
                    <a:lnTo>
                      <a:pt x="0" y="23"/>
                    </a:lnTo>
                    <a:lnTo>
                      <a:pt x="3" y="24"/>
                    </a:lnTo>
                    <a:lnTo>
                      <a:pt x="6" y="25"/>
                    </a:lnTo>
                    <a:lnTo>
                      <a:pt x="9" y="27"/>
                    </a:lnTo>
                    <a:lnTo>
                      <a:pt x="10" y="28"/>
                    </a:lnTo>
                    <a:lnTo>
                      <a:pt x="15" y="19"/>
                    </a:lnTo>
                    <a:lnTo>
                      <a:pt x="10" y="28"/>
                    </a:lnTo>
                    <a:lnTo>
                      <a:pt x="11" y="30"/>
                    </a:lnTo>
                    <a:lnTo>
                      <a:pt x="13" y="32"/>
                    </a:lnTo>
                    <a:lnTo>
                      <a:pt x="15" y="34"/>
                    </a:lnTo>
                    <a:lnTo>
                      <a:pt x="16" y="39"/>
                    </a:lnTo>
                    <a:lnTo>
                      <a:pt x="25" y="0"/>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96" name="Freeform 684"/>
              <p:cNvSpPr>
                <a:spLocks/>
              </p:cNvSpPr>
              <p:nvPr/>
            </p:nvSpPr>
            <p:spPr bwMode="auto">
              <a:xfrm>
                <a:off x="2570" y="3127"/>
                <a:ext cx="53" cy="66"/>
              </a:xfrm>
              <a:custGeom>
                <a:avLst/>
                <a:gdLst>
                  <a:gd name="T0" fmla="*/ 0 w 28"/>
                  <a:gd name="T1" fmla="*/ 0 h 43"/>
                  <a:gd name="T2" fmla="*/ 65967689 w 28"/>
                  <a:gd name="T3" fmla="*/ 511176 h 43"/>
                  <a:gd name="T4" fmla="*/ 56141537 w 28"/>
                  <a:gd name="T5" fmla="*/ 511176 h 43"/>
                  <a:gd name="T6" fmla="*/ 52625457 w 28"/>
                  <a:gd name="T7" fmla="*/ 558937 h 43"/>
                  <a:gd name="T8" fmla="*/ 44977499 w 28"/>
                  <a:gd name="T9" fmla="*/ 601450 h 43"/>
                  <a:gd name="T10" fmla="*/ 40188420 w 28"/>
                  <a:gd name="T11" fmla="*/ 607000 h 43"/>
                  <a:gd name="T12" fmla="*/ 28896236 w 28"/>
                  <a:gd name="T13" fmla="*/ 422256 h 43"/>
                  <a:gd name="T14" fmla="*/ 40188420 w 28"/>
                  <a:gd name="T15" fmla="*/ 607000 h 43"/>
                  <a:gd name="T16" fmla="*/ 37588180 w 28"/>
                  <a:gd name="T17" fmla="*/ 631009 h 43"/>
                  <a:gd name="T18" fmla="*/ 33855861 w 28"/>
                  <a:gd name="T19" fmla="*/ 680549 h 43"/>
                  <a:gd name="T20" fmla="*/ 28896236 w 28"/>
                  <a:gd name="T21" fmla="*/ 743203 h 43"/>
                  <a:gd name="T22" fmla="*/ 26581711 w 28"/>
                  <a:gd name="T23" fmla="*/ 816052 h 43"/>
                  <a:gd name="T24" fmla="*/ 0 w 28"/>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43"/>
                  <a:gd name="T41" fmla="*/ 28 w 28"/>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43">
                    <a:moveTo>
                      <a:pt x="0" y="0"/>
                    </a:moveTo>
                    <a:lnTo>
                      <a:pt x="28" y="27"/>
                    </a:lnTo>
                    <a:lnTo>
                      <a:pt x="24" y="27"/>
                    </a:lnTo>
                    <a:lnTo>
                      <a:pt x="22" y="29"/>
                    </a:lnTo>
                    <a:lnTo>
                      <a:pt x="19" y="31"/>
                    </a:lnTo>
                    <a:lnTo>
                      <a:pt x="17" y="32"/>
                    </a:lnTo>
                    <a:lnTo>
                      <a:pt x="12" y="22"/>
                    </a:lnTo>
                    <a:lnTo>
                      <a:pt x="17" y="32"/>
                    </a:lnTo>
                    <a:lnTo>
                      <a:pt x="16" y="33"/>
                    </a:lnTo>
                    <a:lnTo>
                      <a:pt x="14" y="36"/>
                    </a:lnTo>
                    <a:lnTo>
                      <a:pt x="12" y="39"/>
                    </a:lnTo>
                    <a:lnTo>
                      <a:pt x="11" y="43"/>
                    </a:lnTo>
                    <a:lnTo>
                      <a:pt x="0" y="0"/>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97" name="Line 685"/>
              <p:cNvSpPr>
                <a:spLocks noChangeShapeType="1"/>
              </p:cNvSpPr>
              <p:nvPr/>
            </p:nvSpPr>
            <p:spPr bwMode="auto">
              <a:xfrm flipH="1">
                <a:off x="2561" y="2927"/>
                <a:ext cx="44" cy="70"/>
              </a:xfrm>
              <a:prstGeom prst="line">
                <a:avLst/>
              </a:pr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98" name="Line 686"/>
              <p:cNvSpPr>
                <a:spLocks noChangeShapeType="1"/>
              </p:cNvSpPr>
              <p:nvPr/>
            </p:nvSpPr>
            <p:spPr bwMode="auto">
              <a:xfrm>
                <a:off x="2595" y="3159"/>
                <a:ext cx="56" cy="89"/>
              </a:xfrm>
              <a:prstGeom prst="line">
                <a:avLst/>
              </a:pr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99" name="Freeform 687"/>
              <p:cNvSpPr>
                <a:spLocks/>
              </p:cNvSpPr>
              <p:nvPr/>
            </p:nvSpPr>
            <p:spPr bwMode="auto">
              <a:xfrm>
                <a:off x="2455" y="3133"/>
                <a:ext cx="52" cy="63"/>
              </a:xfrm>
              <a:custGeom>
                <a:avLst/>
                <a:gdLst>
                  <a:gd name="T0" fmla="*/ 42812524 w 28"/>
                  <a:gd name="T1" fmla="*/ 0 h 43"/>
                  <a:gd name="T2" fmla="*/ 0 w 28"/>
                  <a:gd name="T3" fmla="*/ 487941 h 43"/>
                  <a:gd name="T4" fmla="*/ 5810525 w 28"/>
                  <a:gd name="T5" fmla="*/ 487941 h 43"/>
                  <a:gd name="T6" fmla="*/ 10790974 w 28"/>
                  <a:gd name="T7" fmla="*/ 533531 h 43"/>
                  <a:gd name="T8" fmla="*/ 14088078 w 28"/>
                  <a:gd name="T9" fmla="*/ 574112 h 43"/>
                  <a:gd name="T10" fmla="*/ 16440694 w 28"/>
                  <a:gd name="T11" fmla="*/ 579410 h 43"/>
                  <a:gd name="T12" fmla="*/ 24729715 w 28"/>
                  <a:gd name="T13" fmla="*/ 403062 h 43"/>
                  <a:gd name="T14" fmla="*/ 16440694 w 28"/>
                  <a:gd name="T15" fmla="*/ 579410 h 43"/>
                  <a:gd name="T16" fmla="*/ 18103773 w 28"/>
                  <a:gd name="T17" fmla="*/ 618654 h 43"/>
                  <a:gd name="T18" fmla="*/ 23052894 w 28"/>
                  <a:gd name="T19" fmla="*/ 649615 h 43"/>
                  <a:gd name="T20" fmla="*/ 24729715 w 28"/>
                  <a:gd name="T21" fmla="*/ 709421 h 43"/>
                  <a:gd name="T22" fmla="*/ 26929404 w 28"/>
                  <a:gd name="T23" fmla="*/ 778958 h 43"/>
                  <a:gd name="T24" fmla="*/ 42812524 w 28"/>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43"/>
                  <a:gd name="T41" fmla="*/ 28 w 28"/>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43">
                    <a:moveTo>
                      <a:pt x="28" y="0"/>
                    </a:moveTo>
                    <a:lnTo>
                      <a:pt x="0" y="27"/>
                    </a:lnTo>
                    <a:lnTo>
                      <a:pt x="4" y="27"/>
                    </a:lnTo>
                    <a:lnTo>
                      <a:pt x="7" y="29"/>
                    </a:lnTo>
                    <a:lnTo>
                      <a:pt x="9" y="31"/>
                    </a:lnTo>
                    <a:lnTo>
                      <a:pt x="11" y="32"/>
                    </a:lnTo>
                    <a:lnTo>
                      <a:pt x="16" y="22"/>
                    </a:lnTo>
                    <a:lnTo>
                      <a:pt x="11" y="32"/>
                    </a:lnTo>
                    <a:lnTo>
                      <a:pt x="12" y="34"/>
                    </a:lnTo>
                    <a:lnTo>
                      <a:pt x="15" y="36"/>
                    </a:lnTo>
                    <a:lnTo>
                      <a:pt x="16" y="39"/>
                    </a:lnTo>
                    <a:lnTo>
                      <a:pt x="18" y="43"/>
                    </a:lnTo>
                    <a:lnTo>
                      <a:pt x="28" y="0"/>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00" name="Freeform 688"/>
              <p:cNvSpPr>
                <a:spLocks/>
              </p:cNvSpPr>
              <p:nvPr/>
            </p:nvSpPr>
            <p:spPr bwMode="auto">
              <a:xfrm>
                <a:off x="2511" y="3011"/>
                <a:ext cx="61" cy="143"/>
              </a:xfrm>
              <a:custGeom>
                <a:avLst/>
                <a:gdLst>
                  <a:gd name="T0" fmla="*/ 45085338 w 32"/>
                  <a:gd name="T1" fmla="*/ 1461983 h 94"/>
                  <a:gd name="T2" fmla="*/ 54989812 w 32"/>
                  <a:gd name="T3" fmla="*/ 1439243 h 94"/>
                  <a:gd name="T4" fmla="*/ 64206343 w 32"/>
                  <a:gd name="T5" fmla="*/ 1394928 h 94"/>
                  <a:gd name="T6" fmla="*/ 70342330 w 32"/>
                  <a:gd name="T7" fmla="*/ 1335081 h 94"/>
                  <a:gd name="T8" fmla="*/ 77552344 w 32"/>
                  <a:gd name="T9" fmla="*/ 1249079 h 94"/>
                  <a:gd name="T10" fmla="*/ 83628246 w 32"/>
                  <a:gd name="T11" fmla="*/ 1133019 h 94"/>
                  <a:gd name="T12" fmla="*/ 88704175 w 32"/>
                  <a:gd name="T13" fmla="*/ 1012934 h 94"/>
                  <a:gd name="T14" fmla="*/ 88704175 w 32"/>
                  <a:gd name="T15" fmla="*/ 887405 h 94"/>
                  <a:gd name="T16" fmla="*/ 88704175 w 32"/>
                  <a:gd name="T17" fmla="*/ 734850 h 94"/>
                  <a:gd name="T18" fmla="*/ 88704175 w 32"/>
                  <a:gd name="T19" fmla="*/ 590563 h 94"/>
                  <a:gd name="T20" fmla="*/ 88704175 w 32"/>
                  <a:gd name="T21" fmla="*/ 449440 h 94"/>
                  <a:gd name="T22" fmla="*/ 83628246 w 32"/>
                  <a:gd name="T23" fmla="*/ 329227 h 94"/>
                  <a:gd name="T24" fmla="*/ 77552344 w 32"/>
                  <a:gd name="T25" fmla="*/ 216415 h 94"/>
                  <a:gd name="T26" fmla="*/ 70342330 w 32"/>
                  <a:gd name="T27" fmla="*/ 117949 h 94"/>
                  <a:gd name="T28" fmla="*/ 64206343 w 32"/>
                  <a:gd name="T29" fmla="*/ 61470 h 94"/>
                  <a:gd name="T30" fmla="*/ 54989812 w 32"/>
                  <a:gd name="T31" fmla="*/ 22022 h 94"/>
                  <a:gd name="T32" fmla="*/ 45085338 w 32"/>
                  <a:gd name="T33" fmla="*/ 0 h 94"/>
                  <a:gd name="T34" fmla="*/ 36900880 w 32"/>
                  <a:gd name="T35" fmla="*/ 22022 h 94"/>
                  <a:gd name="T36" fmla="*/ 27815888 w 32"/>
                  <a:gd name="T37" fmla="*/ 61470 h 94"/>
                  <a:gd name="T38" fmla="*/ 22071795 w 32"/>
                  <a:gd name="T39" fmla="*/ 117949 h 94"/>
                  <a:gd name="T40" fmla="*/ 14591936 w 32"/>
                  <a:gd name="T41" fmla="*/ 216415 h 94"/>
                  <a:gd name="T42" fmla="*/ 8391633 w 32"/>
                  <a:gd name="T43" fmla="*/ 329227 h 94"/>
                  <a:gd name="T44" fmla="*/ 6074047 w 32"/>
                  <a:gd name="T45" fmla="*/ 449440 h 94"/>
                  <a:gd name="T46" fmla="*/ 3186386 w 32"/>
                  <a:gd name="T47" fmla="*/ 590563 h 94"/>
                  <a:gd name="T48" fmla="*/ 0 w 32"/>
                  <a:gd name="T49" fmla="*/ 734850 h 94"/>
                  <a:gd name="T50" fmla="*/ 3186386 w 32"/>
                  <a:gd name="T51" fmla="*/ 887405 h 94"/>
                  <a:gd name="T52" fmla="*/ 6074047 w 32"/>
                  <a:gd name="T53" fmla="*/ 1012934 h 94"/>
                  <a:gd name="T54" fmla="*/ 8391633 w 32"/>
                  <a:gd name="T55" fmla="*/ 1133019 h 94"/>
                  <a:gd name="T56" fmla="*/ 14591936 w 32"/>
                  <a:gd name="T57" fmla="*/ 1249079 h 94"/>
                  <a:gd name="T58" fmla="*/ 22071795 w 32"/>
                  <a:gd name="T59" fmla="*/ 1335081 h 94"/>
                  <a:gd name="T60" fmla="*/ 27815888 w 32"/>
                  <a:gd name="T61" fmla="*/ 1394928 h 94"/>
                  <a:gd name="T62" fmla="*/ 36900880 w 32"/>
                  <a:gd name="T63" fmla="*/ 1439243 h 94"/>
                  <a:gd name="T64" fmla="*/ 45085338 w 32"/>
                  <a:gd name="T65" fmla="*/ 1461983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
                  <a:gd name="T100" fmla="*/ 0 h 94"/>
                  <a:gd name="T101" fmla="*/ 32 w 32"/>
                  <a:gd name="T102" fmla="*/ 94 h 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 h="94">
                    <a:moveTo>
                      <a:pt x="16" y="94"/>
                    </a:moveTo>
                    <a:lnTo>
                      <a:pt x="20" y="93"/>
                    </a:lnTo>
                    <a:lnTo>
                      <a:pt x="23" y="90"/>
                    </a:lnTo>
                    <a:lnTo>
                      <a:pt x="25" y="86"/>
                    </a:lnTo>
                    <a:lnTo>
                      <a:pt x="28" y="80"/>
                    </a:lnTo>
                    <a:lnTo>
                      <a:pt x="30" y="73"/>
                    </a:lnTo>
                    <a:lnTo>
                      <a:pt x="32" y="65"/>
                    </a:lnTo>
                    <a:lnTo>
                      <a:pt x="32" y="57"/>
                    </a:lnTo>
                    <a:lnTo>
                      <a:pt x="32" y="47"/>
                    </a:lnTo>
                    <a:lnTo>
                      <a:pt x="32" y="38"/>
                    </a:lnTo>
                    <a:lnTo>
                      <a:pt x="32" y="29"/>
                    </a:lnTo>
                    <a:lnTo>
                      <a:pt x="30" y="21"/>
                    </a:lnTo>
                    <a:lnTo>
                      <a:pt x="28" y="14"/>
                    </a:lnTo>
                    <a:lnTo>
                      <a:pt x="25" y="8"/>
                    </a:lnTo>
                    <a:lnTo>
                      <a:pt x="23" y="4"/>
                    </a:lnTo>
                    <a:lnTo>
                      <a:pt x="20" y="1"/>
                    </a:lnTo>
                    <a:lnTo>
                      <a:pt x="16" y="0"/>
                    </a:lnTo>
                    <a:lnTo>
                      <a:pt x="13" y="1"/>
                    </a:lnTo>
                    <a:lnTo>
                      <a:pt x="10" y="4"/>
                    </a:lnTo>
                    <a:lnTo>
                      <a:pt x="8" y="8"/>
                    </a:lnTo>
                    <a:lnTo>
                      <a:pt x="5" y="14"/>
                    </a:lnTo>
                    <a:lnTo>
                      <a:pt x="3" y="21"/>
                    </a:lnTo>
                    <a:lnTo>
                      <a:pt x="2" y="29"/>
                    </a:lnTo>
                    <a:lnTo>
                      <a:pt x="1" y="38"/>
                    </a:lnTo>
                    <a:lnTo>
                      <a:pt x="0" y="47"/>
                    </a:lnTo>
                    <a:lnTo>
                      <a:pt x="1" y="57"/>
                    </a:lnTo>
                    <a:lnTo>
                      <a:pt x="2" y="65"/>
                    </a:lnTo>
                    <a:lnTo>
                      <a:pt x="3" y="73"/>
                    </a:lnTo>
                    <a:lnTo>
                      <a:pt x="5" y="80"/>
                    </a:lnTo>
                    <a:lnTo>
                      <a:pt x="8" y="86"/>
                    </a:lnTo>
                    <a:lnTo>
                      <a:pt x="10" y="90"/>
                    </a:lnTo>
                    <a:lnTo>
                      <a:pt x="13" y="93"/>
                    </a:lnTo>
                    <a:lnTo>
                      <a:pt x="16" y="94"/>
                    </a:lnTo>
                    <a:close/>
                  </a:path>
                </a:pathLst>
              </a:custGeom>
              <a:solidFill>
                <a:srgbClr val="00FF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01" name="Line 689"/>
              <p:cNvSpPr>
                <a:spLocks noChangeShapeType="1"/>
              </p:cNvSpPr>
              <p:nvPr/>
            </p:nvSpPr>
            <p:spPr bwMode="auto">
              <a:xfrm flipH="1">
                <a:off x="2433" y="3168"/>
                <a:ext cx="52" cy="77"/>
              </a:xfrm>
              <a:prstGeom prst="line">
                <a:avLst/>
              </a:pr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02" name="Freeform 690"/>
              <p:cNvSpPr>
                <a:spLocks/>
              </p:cNvSpPr>
              <p:nvPr/>
            </p:nvSpPr>
            <p:spPr bwMode="auto">
              <a:xfrm>
                <a:off x="2511" y="3011"/>
                <a:ext cx="61" cy="143"/>
              </a:xfrm>
              <a:custGeom>
                <a:avLst/>
                <a:gdLst>
                  <a:gd name="T0" fmla="*/ 45085338 w 32"/>
                  <a:gd name="T1" fmla="*/ 1461983 h 94"/>
                  <a:gd name="T2" fmla="*/ 54989812 w 32"/>
                  <a:gd name="T3" fmla="*/ 1439243 h 94"/>
                  <a:gd name="T4" fmla="*/ 64206343 w 32"/>
                  <a:gd name="T5" fmla="*/ 1394928 h 94"/>
                  <a:gd name="T6" fmla="*/ 70342330 w 32"/>
                  <a:gd name="T7" fmla="*/ 1335081 h 94"/>
                  <a:gd name="T8" fmla="*/ 77552344 w 32"/>
                  <a:gd name="T9" fmla="*/ 1249079 h 94"/>
                  <a:gd name="T10" fmla="*/ 83628246 w 32"/>
                  <a:gd name="T11" fmla="*/ 1133019 h 94"/>
                  <a:gd name="T12" fmla="*/ 88704175 w 32"/>
                  <a:gd name="T13" fmla="*/ 1012934 h 94"/>
                  <a:gd name="T14" fmla="*/ 88704175 w 32"/>
                  <a:gd name="T15" fmla="*/ 887405 h 94"/>
                  <a:gd name="T16" fmla="*/ 88704175 w 32"/>
                  <a:gd name="T17" fmla="*/ 734850 h 94"/>
                  <a:gd name="T18" fmla="*/ 88704175 w 32"/>
                  <a:gd name="T19" fmla="*/ 590563 h 94"/>
                  <a:gd name="T20" fmla="*/ 88704175 w 32"/>
                  <a:gd name="T21" fmla="*/ 449440 h 94"/>
                  <a:gd name="T22" fmla="*/ 83628246 w 32"/>
                  <a:gd name="T23" fmla="*/ 329227 h 94"/>
                  <a:gd name="T24" fmla="*/ 77552344 w 32"/>
                  <a:gd name="T25" fmla="*/ 216415 h 94"/>
                  <a:gd name="T26" fmla="*/ 70342330 w 32"/>
                  <a:gd name="T27" fmla="*/ 117949 h 94"/>
                  <a:gd name="T28" fmla="*/ 64206343 w 32"/>
                  <a:gd name="T29" fmla="*/ 61470 h 94"/>
                  <a:gd name="T30" fmla="*/ 54989812 w 32"/>
                  <a:gd name="T31" fmla="*/ 22022 h 94"/>
                  <a:gd name="T32" fmla="*/ 45085338 w 32"/>
                  <a:gd name="T33" fmla="*/ 0 h 94"/>
                  <a:gd name="T34" fmla="*/ 36900880 w 32"/>
                  <a:gd name="T35" fmla="*/ 22022 h 94"/>
                  <a:gd name="T36" fmla="*/ 27815888 w 32"/>
                  <a:gd name="T37" fmla="*/ 61470 h 94"/>
                  <a:gd name="T38" fmla="*/ 22071795 w 32"/>
                  <a:gd name="T39" fmla="*/ 117949 h 94"/>
                  <a:gd name="T40" fmla="*/ 14591936 w 32"/>
                  <a:gd name="T41" fmla="*/ 216415 h 94"/>
                  <a:gd name="T42" fmla="*/ 8391633 w 32"/>
                  <a:gd name="T43" fmla="*/ 329227 h 94"/>
                  <a:gd name="T44" fmla="*/ 6074047 w 32"/>
                  <a:gd name="T45" fmla="*/ 449440 h 94"/>
                  <a:gd name="T46" fmla="*/ 3186386 w 32"/>
                  <a:gd name="T47" fmla="*/ 590563 h 94"/>
                  <a:gd name="T48" fmla="*/ 0 w 32"/>
                  <a:gd name="T49" fmla="*/ 734850 h 94"/>
                  <a:gd name="T50" fmla="*/ 3186386 w 32"/>
                  <a:gd name="T51" fmla="*/ 887405 h 94"/>
                  <a:gd name="T52" fmla="*/ 6074047 w 32"/>
                  <a:gd name="T53" fmla="*/ 1012934 h 94"/>
                  <a:gd name="T54" fmla="*/ 8391633 w 32"/>
                  <a:gd name="T55" fmla="*/ 1133019 h 94"/>
                  <a:gd name="T56" fmla="*/ 14591936 w 32"/>
                  <a:gd name="T57" fmla="*/ 1249079 h 94"/>
                  <a:gd name="T58" fmla="*/ 22071795 w 32"/>
                  <a:gd name="T59" fmla="*/ 1335081 h 94"/>
                  <a:gd name="T60" fmla="*/ 27815888 w 32"/>
                  <a:gd name="T61" fmla="*/ 1394928 h 94"/>
                  <a:gd name="T62" fmla="*/ 36900880 w 32"/>
                  <a:gd name="T63" fmla="*/ 1439243 h 94"/>
                  <a:gd name="T64" fmla="*/ 45085338 w 32"/>
                  <a:gd name="T65" fmla="*/ 1461983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
                  <a:gd name="T100" fmla="*/ 0 h 94"/>
                  <a:gd name="T101" fmla="*/ 32 w 32"/>
                  <a:gd name="T102" fmla="*/ 94 h 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 h="94">
                    <a:moveTo>
                      <a:pt x="16" y="94"/>
                    </a:moveTo>
                    <a:lnTo>
                      <a:pt x="20" y="93"/>
                    </a:lnTo>
                    <a:lnTo>
                      <a:pt x="23" y="90"/>
                    </a:lnTo>
                    <a:lnTo>
                      <a:pt x="25" y="86"/>
                    </a:lnTo>
                    <a:lnTo>
                      <a:pt x="28" y="80"/>
                    </a:lnTo>
                    <a:lnTo>
                      <a:pt x="30" y="73"/>
                    </a:lnTo>
                    <a:lnTo>
                      <a:pt x="32" y="65"/>
                    </a:lnTo>
                    <a:lnTo>
                      <a:pt x="32" y="57"/>
                    </a:lnTo>
                    <a:lnTo>
                      <a:pt x="32" y="47"/>
                    </a:lnTo>
                    <a:lnTo>
                      <a:pt x="32" y="38"/>
                    </a:lnTo>
                    <a:lnTo>
                      <a:pt x="32" y="29"/>
                    </a:lnTo>
                    <a:lnTo>
                      <a:pt x="30" y="21"/>
                    </a:lnTo>
                    <a:lnTo>
                      <a:pt x="28" y="14"/>
                    </a:lnTo>
                    <a:lnTo>
                      <a:pt x="25" y="8"/>
                    </a:lnTo>
                    <a:lnTo>
                      <a:pt x="23" y="4"/>
                    </a:lnTo>
                    <a:lnTo>
                      <a:pt x="20" y="1"/>
                    </a:lnTo>
                    <a:lnTo>
                      <a:pt x="16" y="0"/>
                    </a:lnTo>
                    <a:lnTo>
                      <a:pt x="13" y="1"/>
                    </a:lnTo>
                    <a:lnTo>
                      <a:pt x="10" y="4"/>
                    </a:lnTo>
                    <a:lnTo>
                      <a:pt x="8" y="8"/>
                    </a:lnTo>
                    <a:lnTo>
                      <a:pt x="5" y="14"/>
                    </a:lnTo>
                    <a:lnTo>
                      <a:pt x="3" y="21"/>
                    </a:lnTo>
                    <a:lnTo>
                      <a:pt x="2" y="29"/>
                    </a:lnTo>
                    <a:lnTo>
                      <a:pt x="1" y="38"/>
                    </a:lnTo>
                    <a:lnTo>
                      <a:pt x="0" y="47"/>
                    </a:lnTo>
                    <a:lnTo>
                      <a:pt x="1" y="57"/>
                    </a:lnTo>
                    <a:lnTo>
                      <a:pt x="2" y="65"/>
                    </a:lnTo>
                    <a:lnTo>
                      <a:pt x="3" y="73"/>
                    </a:lnTo>
                    <a:lnTo>
                      <a:pt x="5" y="80"/>
                    </a:lnTo>
                    <a:lnTo>
                      <a:pt x="8" y="86"/>
                    </a:lnTo>
                    <a:lnTo>
                      <a:pt x="10" y="90"/>
                    </a:lnTo>
                    <a:lnTo>
                      <a:pt x="13" y="93"/>
                    </a:lnTo>
                    <a:lnTo>
                      <a:pt x="16" y="94"/>
                    </a:lnTo>
                    <a:close/>
                  </a:path>
                </a:pathLst>
              </a:custGeom>
              <a:noFill/>
              <a:ln w="7938" cap="rnd">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03" name="Rectangle 691"/>
              <p:cNvSpPr>
                <a:spLocks noChangeArrowheads="1"/>
              </p:cNvSpPr>
              <p:nvPr/>
            </p:nvSpPr>
            <p:spPr bwMode="auto">
              <a:xfrm>
                <a:off x="1535" y="2558"/>
                <a:ext cx="670" cy="104"/>
              </a:xfrm>
              <a:prstGeom prst="rect">
                <a:avLst/>
              </a:prstGeom>
              <a:noFill/>
              <a:ln w="9525">
                <a:solidFill>
                  <a:schemeClr val="tx1"/>
                </a:solidFill>
                <a:miter lim="800000"/>
                <a:headEnd type="triangle" w="med" len="med"/>
                <a:tailEnd/>
              </a:ln>
            </p:spPr>
            <p:txBody>
              <a:bodyPr wrap="square" lIns="0" tIns="0" rIns="0" bIns="0">
                <a:spAutoFit/>
              </a:bodyPr>
              <a:lstStyle/>
              <a:p>
                <a:pPr algn="ctr"/>
                <a:r>
                  <a:rPr lang="en-US" sz="1000" b="1" dirty="0">
                    <a:solidFill>
                      <a:srgbClr val="FF0000"/>
                    </a:solidFill>
                    <a:latin typeface="Arial Unicode MS" pitchFamily="50" charset="-127"/>
                    <a:ea typeface="Arial Unicode MS" pitchFamily="50" charset="-127"/>
                    <a:cs typeface="Arial" charset="0"/>
                  </a:rPr>
                  <a:t> Satellite Detection</a:t>
                </a:r>
                <a:endParaRPr lang="en-US" sz="1000" b="1" dirty="0">
                  <a:latin typeface="Arial Unicode MS" pitchFamily="50" charset="-127"/>
                  <a:ea typeface="Arial Unicode MS" pitchFamily="50" charset="-127"/>
                  <a:cs typeface="Arial" charset="0"/>
                </a:endParaRPr>
              </a:p>
            </p:txBody>
          </p:sp>
          <p:sp>
            <p:nvSpPr>
              <p:cNvPr id="104" name="Freeform 692"/>
              <p:cNvSpPr>
                <a:spLocks/>
              </p:cNvSpPr>
              <p:nvPr/>
            </p:nvSpPr>
            <p:spPr bwMode="auto">
              <a:xfrm>
                <a:off x="3093" y="2755"/>
                <a:ext cx="362" cy="435"/>
              </a:xfrm>
              <a:custGeom>
                <a:avLst/>
                <a:gdLst>
                  <a:gd name="T0" fmla="*/ 144764780 w 192"/>
                  <a:gd name="T1" fmla="*/ 5131232 h 284"/>
                  <a:gd name="T2" fmla="*/ 77592292 w 192"/>
                  <a:gd name="T3" fmla="*/ 5023079 h 284"/>
                  <a:gd name="T4" fmla="*/ 55762689 w 192"/>
                  <a:gd name="T5" fmla="*/ 4843718 h 284"/>
                  <a:gd name="T6" fmla="*/ 71242875 w 192"/>
                  <a:gd name="T7" fmla="*/ 4571182 h 284"/>
                  <a:gd name="T8" fmla="*/ 80144572 w 192"/>
                  <a:gd name="T9" fmla="*/ 4596948 h 284"/>
                  <a:gd name="T10" fmla="*/ 85094438 w 192"/>
                  <a:gd name="T11" fmla="*/ 4324031 h 284"/>
                  <a:gd name="T12" fmla="*/ 88012097 w 192"/>
                  <a:gd name="T13" fmla="*/ 4161966 h 284"/>
                  <a:gd name="T14" fmla="*/ 90573367 w 192"/>
                  <a:gd name="T15" fmla="*/ 4056657 h 284"/>
                  <a:gd name="T16" fmla="*/ 94697571 w 192"/>
                  <a:gd name="T17" fmla="*/ 3741983 h 284"/>
                  <a:gd name="T18" fmla="*/ 92840934 w 192"/>
                  <a:gd name="T19" fmla="*/ 3381038 h 284"/>
                  <a:gd name="T20" fmla="*/ 85782962 w 192"/>
                  <a:gd name="T21" fmla="*/ 3212095 h 284"/>
                  <a:gd name="T22" fmla="*/ 75332206 w 192"/>
                  <a:gd name="T23" fmla="*/ 3032551 h 284"/>
                  <a:gd name="T24" fmla="*/ 80144572 w 192"/>
                  <a:gd name="T25" fmla="*/ 2766393 h 284"/>
                  <a:gd name="T26" fmla="*/ 85094438 w 192"/>
                  <a:gd name="T27" fmla="*/ 2213382 h 284"/>
                  <a:gd name="T28" fmla="*/ 99620890 w 192"/>
                  <a:gd name="T29" fmla="*/ 1644582 h 284"/>
                  <a:gd name="T30" fmla="*/ 109839544 w 192"/>
                  <a:gd name="T31" fmla="*/ 1266744 h 284"/>
                  <a:gd name="T32" fmla="*/ 102173472 w 192"/>
                  <a:gd name="T33" fmla="*/ 999445 h 284"/>
                  <a:gd name="T34" fmla="*/ 55762689 w 192"/>
                  <a:gd name="T35" fmla="*/ 798876 h 284"/>
                  <a:gd name="T36" fmla="*/ 9074157 w 192"/>
                  <a:gd name="T37" fmla="*/ 600504 h 284"/>
                  <a:gd name="T38" fmla="*/ 17108560 w 192"/>
                  <a:gd name="T39" fmla="*/ 448762 h 284"/>
                  <a:gd name="T40" fmla="*/ 90573367 w 192"/>
                  <a:gd name="T41" fmla="*/ 361315 h 284"/>
                  <a:gd name="T42" fmla="*/ 146293867 w 192"/>
                  <a:gd name="T43" fmla="*/ 105696 h 284"/>
                  <a:gd name="T44" fmla="*/ 183357587 w 192"/>
                  <a:gd name="T45" fmla="*/ 60569 h 284"/>
                  <a:gd name="T46" fmla="*/ 217551493 w 192"/>
                  <a:gd name="T47" fmla="*/ 0 h 284"/>
                  <a:gd name="T48" fmla="*/ 235862413 w 192"/>
                  <a:gd name="T49" fmla="*/ 39544 h 284"/>
                  <a:gd name="T50" fmla="*/ 248467731 w 192"/>
                  <a:gd name="T51" fmla="*/ 39544 h 284"/>
                  <a:gd name="T52" fmla="*/ 283170428 w 192"/>
                  <a:gd name="T53" fmla="*/ 92773 h 284"/>
                  <a:gd name="T54" fmla="*/ 309380426 w 192"/>
                  <a:gd name="T55" fmla="*/ 361315 h 284"/>
                  <a:gd name="T56" fmla="*/ 368627258 w 192"/>
                  <a:gd name="T57" fmla="*/ 469877 h 284"/>
                  <a:gd name="T58" fmla="*/ 402114420 w 192"/>
                  <a:gd name="T59" fmla="*/ 581759 h 284"/>
                  <a:gd name="T60" fmla="*/ 351857975 w 192"/>
                  <a:gd name="T61" fmla="*/ 827024 h 284"/>
                  <a:gd name="T62" fmla="*/ 336630571 w 192"/>
                  <a:gd name="T63" fmla="*/ 1102366 h 284"/>
                  <a:gd name="T64" fmla="*/ 349305635 w 192"/>
                  <a:gd name="T65" fmla="*/ 1266744 h 284"/>
                  <a:gd name="T66" fmla="*/ 354131817 w 192"/>
                  <a:gd name="T67" fmla="*/ 1494376 h 284"/>
                  <a:gd name="T68" fmla="*/ 345705425 w 192"/>
                  <a:gd name="T69" fmla="*/ 1778288 h 284"/>
                  <a:gd name="T70" fmla="*/ 355953884 w 192"/>
                  <a:gd name="T71" fmla="*/ 2033737 h 284"/>
                  <a:gd name="T72" fmla="*/ 354131817 w 192"/>
                  <a:gd name="T73" fmla="*/ 2213382 h 284"/>
                  <a:gd name="T74" fmla="*/ 354131817 w 192"/>
                  <a:gd name="T75" fmla="*/ 2387797 h 284"/>
                  <a:gd name="T76" fmla="*/ 358401244 w 192"/>
                  <a:gd name="T77" fmla="*/ 2668463 h 284"/>
                  <a:gd name="T78" fmla="*/ 358401244 w 192"/>
                  <a:gd name="T79" fmla="*/ 2898366 h 284"/>
                  <a:gd name="T80" fmla="*/ 363205948 w 192"/>
                  <a:gd name="T81" fmla="*/ 3410471 h 284"/>
                  <a:gd name="T82" fmla="*/ 354131817 w 192"/>
                  <a:gd name="T83" fmla="*/ 3939948 h 284"/>
                  <a:gd name="T84" fmla="*/ 360962514 w 192"/>
                  <a:gd name="T85" fmla="*/ 4056657 h 284"/>
                  <a:gd name="T86" fmla="*/ 363205948 w 192"/>
                  <a:gd name="T87" fmla="*/ 4397062 h 284"/>
                  <a:gd name="T88" fmla="*/ 378069422 w 192"/>
                  <a:gd name="T89" fmla="*/ 4465942 h 284"/>
                  <a:gd name="T90" fmla="*/ 390457299 w 192"/>
                  <a:gd name="T91" fmla="*/ 4633025 h 284"/>
                  <a:gd name="T92" fmla="*/ 402114420 w 192"/>
                  <a:gd name="T93" fmla="*/ 4750261 h 284"/>
                  <a:gd name="T94" fmla="*/ 395118168 w 192"/>
                  <a:gd name="T95" fmla="*/ 5053002 h 284"/>
                  <a:gd name="T96" fmla="*/ 355953884 w 192"/>
                  <a:gd name="T97" fmla="*/ 5121867 h 284"/>
                  <a:gd name="T98" fmla="*/ 175043777 w 192"/>
                  <a:gd name="T99" fmla="*/ 5152354 h 28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2"/>
                  <a:gd name="T151" fmla="*/ 0 h 284"/>
                  <a:gd name="T152" fmla="*/ 192 w 192"/>
                  <a:gd name="T153" fmla="*/ 284 h 28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2" h="284">
                    <a:moveTo>
                      <a:pt x="81" y="284"/>
                    </a:moveTo>
                    <a:lnTo>
                      <a:pt x="77" y="284"/>
                    </a:lnTo>
                    <a:lnTo>
                      <a:pt x="72" y="284"/>
                    </a:lnTo>
                    <a:lnTo>
                      <a:pt x="67" y="283"/>
                    </a:lnTo>
                    <a:lnTo>
                      <a:pt x="61" y="283"/>
                    </a:lnTo>
                    <a:lnTo>
                      <a:pt x="51" y="282"/>
                    </a:lnTo>
                    <a:lnTo>
                      <a:pt x="40" y="279"/>
                    </a:lnTo>
                    <a:lnTo>
                      <a:pt x="36" y="277"/>
                    </a:lnTo>
                    <a:lnTo>
                      <a:pt x="33" y="276"/>
                    </a:lnTo>
                    <a:lnTo>
                      <a:pt x="30" y="273"/>
                    </a:lnTo>
                    <a:lnTo>
                      <a:pt x="28" y="270"/>
                    </a:lnTo>
                    <a:lnTo>
                      <a:pt x="26" y="267"/>
                    </a:lnTo>
                    <a:lnTo>
                      <a:pt x="27" y="262"/>
                    </a:lnTo>
                    <a:lnTo>
                      <a:pt x="28" y="258"/>
                    </a:lnTo>
                    <a:lnTo>
                      <a:pt x="32" y="252"/>
                    </a:lnTo>
                    <a:lnTo>
                      <a:pt x="33" y="252"/>
                    </a:lnTo>
                    <a:lnTo>
                      <a:pt x="34" y="252"/>
                    </a:lnTo>
                    <a:lnTo>
                      <a:pt x="35" y="253"/>
                    </a:lnTo>
                    <a:lnTo>
                      <a:pt x="37" y="253"/>
                    </a:lnTo>
                    <a:lnTo>
                      <a:pt x="40" y="252"/>
                    </a:lnTo>
                    <a:lnTo>
                      <a:pt x="40" y="247"/>
                    </a:lnTo>
                    <a:lnTo>
                      <a:pt x="40" y="243"/>
                    </a:lnTo>
                    <a:lnTo>
                      <a:pt x="39" y="238"/>
                    </a:lnTo>
                    <a:lnTo>
                      <a:pt x="40" y="234"/>
                    </a:lnTo>
                    <a:lnTo>
                      <a:pt x="40" y="233"/>
                    </a:lnTo>
                    <a:lnTo>
                      <a:pt x="40" y="231"/>
                    </a:lnTo>
                    <a:lnTo>
                      <a:pt x="41" y="229"/>
                    </a:lnTo>
                    <a:lnTo>
                      <a:pt x="41" y="227"/>
                    </a:lnTo>
                    <a:lnTo>
                      <a:pt x="41" y="226"/>
                    </a:lnTo>
                    <a:lnTo>
                      <a:pt x="42" y="224"/>
                    </a:lnTo>
                    <a:lnTo>
                      <a:pt x="42" y="223"/>
                    </a:lnTo>
                    <a:lnTo>
                      <a:pt x="42" y="222"/>
                    </a:lnTo>
                    <a:lnTo>
                      <a:pt x="44" y="216"/>
                    </a:lnTo>
                    <a:lnTo>
                      <a:pt x="44" y="210"/>
                    </a:lnTo>
                    <a:lnTo>
                      <a:pt x="44" y="206"/>
                    </a:lnTo>
                    <a:lnTo>
                      <a:pt x="44" y="201"/>
                    </a:lnTo>
                    <a:lnTo>
                      <a:pt x="44" y="196"/>
                    </a:lnTo>
                    <a:lnTo>
                      <a:pt x="44" y="191"/>
                    </a:lnTo>
                    <a:lnTo>
                      <a:pt x="43" y="186"/>
                    </a:lnTo>
                    <a:lnTo>
                      <a:pt x="42" y="179"/>
                    </a:lnTo>
                    <a:lnTo>
                      <a:pt x="42" y="178"/>
                    </a:lnTo>
                    <a:lnTo>
                      <a:pt x="41" y="178"/>
                    </a:lnTo>
                    <a:lnTo>
                      <a:pt x="40" y="177"/>
                    </a:lnTo>
                    <a:lnTo>
                      <a:pt x="38" y="175"/>
                    </a:lnTo>
                    <a:lnTo>
                      <a:pt x="36" y="173"/>
                    </a:lnTo>
                    <a:lnTo>
                      <a:pt x="35" y="169"/>
                    </a:lnTo>
                    <a:lnTo>
                      <a:pt x="35" y="167"/>
                    </a:lnTo>
                    <a:lnTo>
                      <a:pt x="36" y="163"/>
                    </a:lnTo>
                    <a:lnTo>
                      <a:pt x="37" y="160"/>
                    </a:lnTo>
                    <a:lnTo>
                      <a:pt x="37" y="156"/>
                    </a:lnTo>
                    <a:lnTo>
                      <a:pt x="37" y="153"/>
                    </a:lnTo>
                    <a:lnTo>
                      <a:pt x="38" y="151"/>
                    </a:lnTo>
                    <a:lnTo>
                      <a:pt x="38" y="141"/>
                    </a:lnTo>
                    <a:lnTo>
                      <a:pt x="38" y="132"/>
                    </a:lnTo>
                    <a:lnTo>
                      <a:pt x="39" y="122"/>
                    </a:lnTo>
                    <a:lnTo>
                      <a:pt x="40" y="114"/>
                    </a:lnTo>
                    <a:lnTo>
                      <a:pt x="41" y="106"/>
                    </a:lnTo>
                    <a:lnTo>
                      <a:pt x="43" y="99"/>
                    </a:lnTo>
                    <a:lnTo>
                      <a:pt x="46" y="91"/>
                    </a:lnTo>
                    <a:lnTo>
                      <a:pt x="49" y="83"/>
                    </a:lnTo>
                    <a:lnTo>
                      <a:pt x="50" y="79"/>
                    </a:lnTo>
                    <a:lnTo>
                      <a:pt x="51" y="75"/>
                    </a:lnTo>
                    <a:lnTo>
                      <a:pt x="51" y="70"/>
                    </a:lnTo>
                    <a:lnTo>
                      <a:pt x="51" y="66"/>
                    </a:lnTo>
                    <a:lnTo>
                      <a:pt x="50" y="62"/>
                    </a:lnTo>
                    <a:lnTo>
                      <a:pt x="49" y="58"/>
                    </a:lnTo>
                    <a:lnTo>
                      <a:pt x="47" y="55"/>
                    </a:lnTo>
                    <a:lnTo>
                      <a:pt x="46" y="54"/>
                    </a:lnTo>
                    <a:lnTo>
                      <a:pt x="40" y="49"/>
                    </a:lnTo>
                    <a:lnTo>
                      <a:pt x="33" y="46"/>
                    </a:lnTo>
                    <a:lnTo>
                      <a:pt x="26" y="44"/>
                    </a:lnTo>
                    <a:lnTo>
                      <a:pt x="19" y="41"/>
                    </a:lnTo>
                    <a:lnTo>
                      <a:pt x="12" y="38"/>
                    </a:lnTo>
                    <a:lnTo>
                      <a:pt x="6" y="35"/>
                    </a:lnTo>
                    <a:lnTo>
                      <a:pt x="4" y="33"/>
                    </a:lnTo>
                    <a:lnTo>
                      <a:pt x="3" y="30"/>
                    </a:lnTo>
                    <a:lnTo>
                      <a:pt x="1" y="28"/>
                    </a:lnTo>
                    <a:lnTo>
                      <a:pt x="0" y="24"/>
                    </a:lnTo>
                    <a:lnTo>
                      <a:pt x="8" y="25"/>
                    </a:lnTo>
                    <a:lnTo>
                      <a:pt x="16" y="24"/>
                    </a:lnTo>
                    <a:lnTo>
                      <a:pt x="25" y="23"/>
                    </a:lnTo>
                    <a:lnTo>
                      <a:pt x="33" y="21"/>
                    </a:lnTo>
                    <a:lnTo>
                      <a:pt x="42" y="20"/>
                    </a:lnTo>
                    <a:lnTo>
                      <a:pt x="49" y="16"/>
                    </a:lnTo>
                    <a:lnTo>
                      <a:pt x="56" y="12"/>
                    </a:lnTo>
                    <a:lnTo>
                      <a:pt x="63" y="9"/>
                    </a:lnTo>
                    <a:lnTo>
                      <a:pt x="68" y="6"/>
                    </a:lnTo>
                    <a:lnTo>
                      <a:pt x="72" y="4"/>
                    </a:lnTo>
                    <a:lnTo>
                      <a:pt x="77" y="3"/>
                    </a:lnTo>
                    <a:lnTo>
                      <a:pt x="81" y="3"/>
                    </a:lnTo>
                    <a:lnTo>
                      <a:pt x="85" y="3"/>
                    </a:lnTo>
                    <a:lnTo>
                      <a:pt x="89" y="3"/>
                    </a:lnTo>
                    <a:lnTo>
                      <a:pt x="94" y="2"/>
                    </a:lnTo>
                    <a:lnTo>
                      <a:pt x="99" y="0"/>
                    </a:lnTo>
                    <a:lnTo>
                      <a:pt x="101" y="0"/>
                    </a:lnTo>
                    <a:lnTo>
                      <a:pt x="102" y="1"/>
                    </a:lnTo>
                    <a:lnTo>
                      <a:pt x="104" y="1"/>
                    </a:lnTo>
                    <a:lnTo>
                      <a:pt x="106" y="1"/>
                    </a:lnTo>
                    <a:lnTo>
                      <a:pt x="109" y="2"/>
                    </a:lnTo>
                    <a:lnTo>
                      <a:pt x="110" y="2"/>
                    </a:lnTo>
                    <a:lnTo>
                      <a:pt x="111" y="2"/>
                    </a:lnTo>
                    <a:lnTo>
                      <a:pt x="115" y="2"/>
                    </a:lnTo>
                    <a:lnTo>
                      <a:pt x="120" y="2"/>
                    </a:lnTo>
                    <a:lnTo>
                      <a:pt x="125" y="2"/>
                    </a:lnTo>
                    <a:lnTo>
                      <a:pt x="129" y="3"/>
                    </a:lnTo>
                    <a:lnTo>
                      <a:pt x="131" y="5"/>
                    </a:lnTo>
                    <a:lnTo>
                      <a:pt x="134" y="9"/>
                    </a:lnTo>
                    <a:lnTo>
                      <a:pt x="135" y="13"/>
                    </a:lnTo>
                    <a:lnTo>
                      <a:pt x="136" y="20"/>
                    </a:lnTo>
                    <a:lnTo>
                      <a:pt x="143" y="20"/>
                    </a:lnTo>
                    <a:lnTo>
                      <a:pt x="149" y="21"/>
                    </a:lnTo>
                    <a:lnTo>
                      <a:pt x="156" y="23"/>
                    </a:lnTo>
                    <a:lnTo>
                      <a:pt x="164" y="24"/>
                    </a:lnTo>
                    <a:lnTo>
                      <a:pt x="171" y="26"/>
                    </a:lnTo>
                    <a:lnTo>
                      <a:pt x="177" y="27"/>
                    </a:lnTo>
                    <a:lnTo>
                      <a:pt x="185" y="28"/>
                    </a:lnTo>
                    <a:lnTo>
                      <a:pt x="192" y="29"/>
                    </a:lnTo>
                    <a:lnTo>
                      <a:pt x="186" y="32"/>
                    </a:lnTo>
                    <a:lnTo>
                      <a:pt x="180" y="36"/>
                    </a:lnTo>
                    <a:lnTo>
                      <a:pt x="173" y="38"/>
                    </a:lnTo>
                    <a:lnTo>
                      <a:pt x="168" y="42"/>
                    </a:lnTo>
                    <a:lnTo>
                      <a:pt x="163" y="46"/>
                    </a:lnTo>
                    <a:lnTo>
                      <a:pt x="159" y="50"/>
                    </a:lnTo>
                    <a:lnTo>
                      <a:pt x="157" y="54"/>
                    </a:lnTo>
                    <a:lnTo>
                      <a:pt x="156" y="57"/>
                    </a:lnTo>
                    <a:lnTo>
                      <a:pt x="156" y="61"/>
                    </a:lnTo>
                    <a:lnTo>
                      <a:pt x="157" y="65"/>
                    </a:lnTo>
                    <a:lnTo>
                      <a:pt x="158" y="66"/>
                    </a:lnTo>
                    <a:lnTo>
                      <a:pt x="160" y="68"/>
                    </a:lnTo>
                    <a:lnTo>
                      <a:pt x="162" y="70"/>
                    </a:lnTo>
                    <a:lnTo>
                      <a:pt x="164" y="71"/>
                    </a:lnTo>
                    <a:lnTo>
                      <a:pt x="164" y="76"/>
                    </a:lnTo>
                    <a:lnTo>
                      <a:pt x="164" y="79"/>
                    </a:lnTo>
                    <a:lnTo>
                      <a:pt x="164" y="82"/>
                    </a:lnTo>
                    <a:lnTo>
                      <a:pt x="163" y="85"/>
                    </a:lnTo>
                    <a:lnTo>
                      <a:pt x="160" y="90"/>
                    </a:lnTo>
                    <a:lnTo>
                      <a:pt x="157" y="97"/>
                    </a:lnTo>
                    <a:lnTo>
                      <a:pt x="160" y="98"/>
                    </a:lnTo>
                    <a:lnTo>
                      <a:pt x="162" y="101"/>
                    </a:lnTo>
                    <a:lnTo>
                      <a:pt x="163" y="104"/>
                    </a:lnTo>
                    <a:lnTo>
                      <a:pt x="164" y="106"/>
                    </a:lnTo>
                    <a:lnTo>
                      <a:pt x="165" y="112"/>
                    </a:lnTo>
                    <a:lnTo>
                      <a:pt x="165" y="118"/>
                    </a:lnTo>
                    <a:lnTo>
                      <a:pt x="164" y="118"/>
                    </a:lnTo>
                    <a:lnTo>
                      <a:pt x="164" y="120"/>
                    </a:lnTo>
                    <a:lnTo>
                      <a:pt x="164" y="122"/>
                    </a:lnTo>
                    <a:lnTo>
                      <a:pt x="164" y="125"/>
                    </a:lnTo>
                    <a:lnTo>
                      <a:pt x="164" y="128"/>
                    </a:lnTo>
                    <a:lnTo>
                      <a:pt x="164" y="131"/>
                    </a:lnTo>
                    <a:lnTo>
                      <a:pt x="164" y="132"/>
                    </a:lnTo>
                    <a:lnTo>
                      <a:pt x="165" y="137"/>
                    </a:lnTo>
                    <a:lnTo>
                      <a:pt x="165" y="141"/>
                    </a:lnTo>
                    <a:lnTo>
                      <a:pt x="165" y="144"/>
                    </a:lnTo>
                    <a:lnTo>
                      <a:pt x="166" y="147"/>
                    </a:lnTo>
                    <a:lnTo>
                      <a:pt x="166" y="150"/>
                    </a:lnTo>
                    <a:lnTo>
                      <a:pt x="165" y="153"/>
                    </a:lnTo>
                    <a:lnTo>
                      <a:pt x="166" y="155"/>
                    </a:lnTo>
                    <a:lnTo>
                      <a:pt x="166" y="160"/>
                    </a:lnTo>
                    <a:lnTo>
                      <a:pt x="168" y="166"/>
                    </a:lnTo>
                    <a:lnTo>
                      <a:pt x="168" y="172"/>
                    </a:lnTo>
                    <a:lnTo>
                      <a:pt x="168" y="179"/>
                    </a:lnTo>
                    <a:lnTo>
                      <a:pt x="168" y="188"/>
                    </a:lnTo>
                    <a:lnTo>
                      <a:pt x="168" y="195"/>
                    </a:lnTo>
                    <a:lnTo>
                      <a:pt x="167" y="202"/>
                    </a:lnTo>
                    <a:lnTo>
                      <a:pt x="165" y="210"/>
                    </a:lnTo>
                    <a:lnTo>
                      <a:pt x="164" y="217"/>
                    </a:lnTo>
                    <a:lnTo>
                      <a:pt x="164" y="218"/>
                    </a:lnTo>
                    <a:lnTo>
                      <a:pt x="164" y="220"/>
                    </a:lnTo>
                    <a:lnTo>
                      <a:pt x="165" y="221"/>
                    </a:lnTo>
                    <a:lnTo>
                      <a:pt x="167" y="223"/>
                    </a:lnTo>
                    <a:lnTo>
                      <a:pt x="168" y="226"/>
                    </a:lnTo>
                    <a:lnTo>
                      <a:pt x="169" y="229"/>
                    </a:lnTo>
                    <a:lnTo>
                      <a:pt x="169" y="235"/>
                    </a:lnTo>
                    <a:lnTo>
                      <a:pt x="168" y="242"/>
                    </a:lnTo>
                    <a:lnTo>
                      <a:pt x="171" y="242"/>
                    </a:lnTo>
                    <a:lnTo>
                      <a:pt x="173" y="243"/>
                    </a:lnTo>
                    <a:lnTo>
                      <a:pt x="174" y="244"/>
                    </a:lnTo>
                    <a:lnTo>
                      <a:pt x="175" y="246"/>
                    </a:lnTo>
                    <a:lnTo>
                      <a:pt x="176" y="251"/>
                    </a:lnTo>
                    <a:lnTo>
                      <a:pt x="175" y="256"/>
                    </a:lnTo>
                    <a:lnTo>
                      <a:pt x="178" y="256"/>
                    </a:lnTo>
                    <a:lnTo>
                      <a:pt x="181" y="255"/>
                    </a:lnTo>
                    <a:lnTo>
                      <a:pt x="182" y="255"/>
                    </a:lnTo>
                    <a:lnTo>
                      <a:pt x="184" y="255"/>
                    </a:lnTo>
                    <a:lnTo>
                      <a:pt x="184" y="256"/>
                    </a:lnTo>
                    <a:lnTo>
                      <a:pt x="186" y="262"/>
                    </a:lnTo>
                    <a:lnTo>
                      <a:pt x="186" y="267"/>
                    </a:lnTo>
                    <a:lnTo>
                      <a:pt x="186" y="272"/>
                    </a:lnTo>
                    <a:lnTo>
                      <a:pt x="184" y="276"/>
                    </a:lnTo>
                    <a:lnTo>
                      <a:pt x="183" y="278"/>
                    </a:lnTo>
                    <a:lnTo>
                      <a:pt x="180" y="280"/>
                    </a:lnTo>
                    <a:lnTo>
                      <a:pt x="177" y="281"/>
                    </a:lnTo>
                    <a:lnTo>
                      <a:pt x="173" y="282"/>
                    </a:lnTo>
                    <a:lnTo>
                      <a:pt x="165" y="282"/>
                    </a:lnTo>
                    <a:lnTo>
                      <a:pt x="156" y="282"/>
                    </a:lnTo>
                    <a:lnTo>
                      <a:pt x="148" y="281"/>
                    </a:lnTo>
                    <a:lnTo>
                      <a:pt x="140" y="281"/>
                    </a:lnTo>
                    <a:lnTo>
                      <a:pt x="81" y="284"/>
                    </a:lnTo>
                    <a:close/>
                  </a:path>
                </a:pathLst>
              </a:custGeom>
              <a:solidFill>
                <a:srgbClr val="BFBFBF"/>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05" name="Freeform 693"/>
              <p:cNvSpPr>
                <a:spLocks/>
              </p:cNvSpPr>
              <p:nvPr/>
            </p:nvSpPr>
            <p:spPr bwMode="auto">
              <a:xfrm>
                <a:off x="3188" y="2755"/>
                <a:ext cx="51" cy="67"/>
              </a:xfrm>
              <a:custGeom>
                <a:avLst/>
                <a:gdLst>
                  <a:gd name="T0" fmla="*/ 0 w 27"/>
                  <a:gd name="T1" fmla="*/ 0 h 43"/>
                  <a:gd name="T2" fmla="*/ 60502620 w 27"/>
                  <a:gd name="T3" fmla="*/ 717984 h 43"/>
                  <a:gd name="T4" fmla="*/ 53773644 w 27"/>
                  <a:gd name="T5" fmla="*/ 767658 h 43"/>
                  <a:gd name="T6" fmla="*/ 48157753 w 27"/>
                  <a:gd name="T7" fmla="*/ 777033 h 43"/>
                  <a:gd name="T8" fmla="*/ 42806849 w 27"/>
                  <a:gd name="T9" fmla="*/ 832840 h 43"/>
                  <a:gd name="T10" fmla="*/ 37660460 w 27"/>
                  <a:gd name="T11" fmla="*/ 866813 h 43"/>
                  <a:gd name="T12" fmla="*/ 25495286 w 27"/>
                  <a:gd name="T13" fmla="*/ 562072 h 43"/>
                  <a:gd name="T14" fmla="*/ 37660460 w 27"/>
                  <a:gd name="T15" fmla="*/ 866813 h 43"/>
                  <a:gd name="T16" fmla="*/ 36050855 w 27"/>
                  <a:gd name="T17" fmla="*/ 875787 h 43"/>
                  <a:gd name="T18" fmla="*/ 29698908 w 27"/>
                  <a:gd name="T19" fmla="*/ 967123 h 43"/>
                  <a:gd name="T20" fmla="*/ 25495286 w 27"/>
                  <a:gd name="T21" fmla="*/ 1054820 h 43"/>
                  <a:gd name="T22" fmla="*/ 22662437 w 27"/>
                  <a:gd name="T23" fmla="*/ 1150920 h 43"/>
                  <a:gd name="T24" fmla="*/ 0 w 27"/>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43"/>
                  <a:gd name="T41" fmla="*/ 27 w 27"/>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43">
                    <a:moveTo>
                      <a:pt x="0" y="0"/>
                    </a:moveTo>
                    <a:lnTo>
                      <a:pt x="27" y="27"/>
                    </a:lnTo>
                    <a:lnTo>
                      <a:pt x="24" y="28"/>
                    </a:lnTo>
                    <a:lnTo>
                      <a:pt x="21" y="29"/>
                    </a:lnTo>
                    <a:lnTo>
                      <a:pt x="19" y="31"/>
                    </a:lnTo>
                    <a:lnTo>
                      <a:pt x="17" y="32"/>
                    </a:lnTo>
                    <a:lnTo>
                      <a:pt x="11" y="21"/>
                    </a:lnTo>
                    <a:lnTo>
                      <a:pt x="17" y="32"/>
                    </a:lnTo>
                    <a:lnTo>
                      <a:pt x="16" y="33"/>
                    </a:lnTo>
                    <a:lnTo>
                      <a:pt x="13" y="36"/>
                    </a:lnTo>
                    <a:lnTo>
                      <a:pt x="11" y="39"/>
                    </a:lnTo>
                    <a:lnTo>
                      <a:pt x="10" y="43"/>
                    </a:lnTo>
                    <a:lnTo>
                      <a:pt x="0" y="0"/>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06" name="Freeform 694"/>
              <p:cNvSpPr>
                <a:spLocks/>
              </p:cNvSpPr>
              <p:nvPr/>
            </p:nvSpPr>
            <p:spPr bwMode="auto">
              <a:xfrm>
                <a:off x="3093" y="2755"/>
                <a:ext cx="362" cy="435"/>
              </a:xfrm>
              <a:custGeom>
                <a:avLst/>
                <a:gdLst>
                  <a:gd name="T0" fmla="*/ 144764780 w 192"/>
                  <a:gd name="T1" fmla="*/ 5131232 h 284"/>
                  <a:gd name="T2" fmla="*/ 77592292 w 192"/>
                  <a:gd name="T3" fmla="*/ 5023079 h 284"/>
                  <a:gd name="T4" fmla="*/ 55762689 w 192"/>
                  <a:gd name="T5" fmla="*/ 4843718 h 284"/>
                  <a:gd name="T6" fmla="*/ 71242875 w 192"/>
                  <a:gd name="T7" fmla="*/ 4571182 h 284"/>
                  <a:gd name="T8" fmla="*/ 80144572 w 192"/>
                  <a:gd name="T9" fmla="*/ 4596948 h 284"/>
                  <a:gd name="T10" fmla="*/ 85094438 w 192"/>
                  <a:gd name="T11" fmla="*/ 4324031 h 284"/>
                  <a:gd name="T12" fmla="*/ 88012097 w 192"/>
                  <a:gd name="T13" fmla="*/ 4161966 h 284"/>
                  <a:gd name="T14" fmla="*/ 90573367 w 192"/>
                  <a:gd name="T15" fmla="*/ 4056657 h 284"/>
                  <a:gd name="T16" fmla="*/ 94697571 w 192"/>
                  <a:gd name="T17" fmla="*/ 3741983 h 284"/>
                  <a:gd name="T18" fmla="*/ 92840934 w 192"/>
                  <a:gd name="T19" fmla="*/ 3381038 h 284"/>
                  <a:gd name="T20" fmla="*/ 85782962 w 192"/>
                  <a:gd name="T21" fmla="*/ 3212095 h 284"/>
                  <a:gd name="T22" fmla="*/ 75332206 w 192"/>
                  <a:gd name="T23" fmla="*/ 3032551 h 284"/>
                  <a:gd name="T24" fmla="*/ 80144572 w 192"/>
                  <a:gd name="T25" fmla="*/ 2766393 h 284"/>
                  <a:gd name="T26" fmla="*/ 85094438 w 192"/>
                  <a:gd name="T27" fmla="*/ 2213382 h 284"/>
                  <a:gd name="T28" fmla="*/ 99620890 w 192"/>
                  <a:gd name="T29" fmla="*/ 1644582 h 284"/>
                  <a:gd name="T30" fmla="*/ 109839544 w 192"/>
                  <a:gd name="T31" fmla="*/ 1266744 h 284"/>
                  <a:gd name="T32" fmla="*/ 102173472 w 192"/>
                  <a:gd name="T33" fmla="*/ 999445 h 284"/>
                  <a:gd name="T34" fmla="*/ 55762689 w 192"/>
                  <a:gd name="T35" fmla="*/ 798876 h 284"/>
                  <a:gd name="T36" fmla="*/ 9074157 w 192"/>
                  <a:gd name="T37" fmla="*/ 600504 h 284"/>
                  <a:gd name="T38" fmla="*/ 17108560 w 192"/>
                  <a:gd name="T39" fmla="*/ 448762 h 284"/>
                  <a:gd name="T40" fmla="*/ 90573367 w 192"/>
                  <a:gd name="T41" fmla="*/ 361315 h 284"/>
                  <a:gd name="T42" fmla="*/ 146293867 w 192"/>
                  <a:gd name="T43" fmla="*/ 105696 h 284"/>
                  <a:gd name="T44" fmla="*/ 183357587 w 192"/>
                  <a:gd name="T45" fmla="*/ 60569 h 284"/>
                  <a:gd name="T46" fmla="*/ 217551493 w 192"/>
                  <a:gd name="T47" fmla="*/ 0 h 284"/>
                  <a:gd name="T48" fmla="*/ 235862413 w 192"/>
                  <a:gd name="T49" fmla="*/ 39544 h 284"/>
                  <a:gd name="T50" fmla="*/ 248467731 w 192"/>
                  <a:gd name="T51" fmla="*/ 39544 h 284"/>
                  <a:gd name="T52" fmla="*/ 283170428 w 192"/>
                  <a:gd name="T53" fmla="*/ 92773 h 284"/>
                  <a:gd name="T54" fmla="*/ 309380426 w 192"/>
                  <a:gd name="T55" fmla="*/ 361315 h 284"/>
                  <a:gd name="T56" fmla="*/ 368627258 w 192"/>
                  <a:gd name="T57" fmla="*/ 469877 h 284"/>
                  <a:gd name="T58" fmla="*/ 402114420 w 192"/>
                  <a:gd name="T59" fmla="*/ 581759 h 284"/>
                  <a:gd name="T60" fmla="*/ 351857975 w 192"/>
                  <a:gd name="T61" fmla="*/ 827024 h 284"/>
                  <a:gd name="T62" fmla="*/ 336630571 w 192"/>
                  <a:gd name="T63" fmla="*/ 1102366 h 284"/>
                  <a:gd name="T64" fmla="*/ 349305635 w 192"/>
                  <a:gd name="T65" fmla="*/ 1266744 h 284"/>
                  <a:gd name="T66" fmla="*/ 354131817 w 192"/>
                  <a:gd name="T67" fmla="*/ 1494376 h 284"/>
                  <a:gd name="T68" fmla="*/ 345705425 w 192"/>
                  <a:gd name="T69" fmla="*/ 1778288 h 284"/>
                  <a:gd name="T70" fmla="*/ 355953884 w 192"/>
                  <a:gd name="T71" fmla="*/ 2033737 h 284"/>
                  <a:gd name="T72" fmla="*/ 354131817 w 192"/>
                  <a:gd name="T73" fmla="*/ 2213382 h 284"/>
                  <a:gd name="T74" fmla="*/ 354131817 w 192"/>
                  <a:gd name="T75" fmla="*/ 2387797 h 284"/>
                  <a:gd name="T76" fmla="*/ 358401244 w 192"/>
                  <a:gd name="T77" fmla="*/ 2668463 h 284"/>
                  <a:gd name="T78" fmla="*/ 358401244 w 192"/>
                  <a:gd name="T79" fmla="*/ 2898366 h 284"/>
                  <a:gd name="T80" fmla="*/ 363205948 w 192"/>
                  <a:gd name="T81" fmla="*/ 3410471 h 284"/>
                  <a:gd name="T82" fmla="*/ 354131817 w 192"/>
                  <a:gd name="T83" fmla="*/ 3939948 h 284"/>
                  <a:gd name="T84" fmla="*/ 360962514 w 192"/>
                  <a:gd name="T85" fmla="*/ 4056657 h 284"/>
                  <a:gd name="T86" fmla="*/ 363205948 w 192"/>
                  <a:gd name="T87" fmla="*/ 4397062 h 284"/>
                  <a:gd name="T88" fmla="*/ 378069422 w 192"/>
                  <a:gd name="T89" fmla="*/ 4465942 h 284"/>
                  <a:gd name="T90" fmla="*/ 390457299 w 192"/>
                  <a:gd name="T91" fmla="*/ 4633025 h 284"/>
                  <a:gd name="T92" fmla="*/ 402114420 w 192"/>
                  <a:gd name="T93" fmla="*/ 4750261 h 284"/>
                  <a:gd name="T94" fmla="*/ 395118168 w 192"/>
                  <a:gd name="T95" fmla="*/ 5053002 h 284"/>
                  <a:gd name="T96" fmla="*/ 355953884 w 192"/>
                  <a:gd name="T97" fmla="*/ 5121867 h 2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2"/>
                  <a:gd name="T148" fmla="*/ 0 h 284"/>
                  <a:gd name="T149" fmla="*/ 192 w 192"/>
                  <a:gd name="T150" fmla="*/ 284 h 2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2" h="284">
                    <a:moveTo>
                      <a:pt x="81" y="284"/>
                    </a:moveTo>
                    <a:lnTo>
                      <a:pt x="77" y="284"/>
                    </a:lnTo>
                    <a:lnTo>
                      <a:pt x="72" y="284"/>
                    </a:lnTo>
                    <a:lnTo>
                      <a:pt x="67" y="283"/>
                    </a:lnTo>
                    <a:lnTo>
                      <a:pt x="61" y="283"/>
                    </a:lnTo>
                    <a:lnTo>
                      <a:pt x="51" y="282"/>
                    </a:lnTo>
                    <a:lnTo>
                      <a:pt x="40" y="279"/>
                    </a:lnTo>
                    <a:lnTo>
                      <a:pt x="36" y="277"/>
                    </a:lnTo>
                    <a:lnTo>
                      <a:pt x="33" y="276"/>
                    </a:lnTo>
                    <a:lnTo>
                      <a:pt x="30" y="273"/>
                    </a:lnTo>
                    <a:lnTo>
                      <a:pt x="28" y="270"/>
                    </a:lnTo>
                    <a:lnTo>
                      <a:pt x="26" y="267"/>
                    </a:lnTo>
                    <a:lnTo>
                      <a:pt x="27" y="262"/>
                    </a:lnTo>
                    <a:lnTo>
                      <a:pt x="28" y="258"/>
                    </a:lnTo>
                    <a:lnTo>
                      <a:pt x="32" y="252"/>
                    </a:lnTo>
                    <a:lnTo>
                      <a:pt x="33" y="252"/>
                    </a:lnTo>
                    <a:lnTo>
                      <a:pt x="34" y="252"/>
                    </a:lnTo>
                    <a:lnTo>
                      <a:pt x="35" y="253"/>
                    </a:lnTo>
                    <a:lnTo>
                      <a:pt x="37" y="253"/>
                    </a:lnTo>
                    <a:lnTo>
                      <a:pt x="40" y="252"/>
                    </a:lnTo>
                    <a:lnTo>
                      <a:pt x="40" y="247"/>
                    </a:lnTo>
                    <a:lnTo>
                      <a:pt x="40" y="243"/>
                    </a:lnTo>
                    <a:lnTo>
                      <a:pt x="39" y="238"/>
                    </a:lnTo>
                    <a:lnTo>
                      <a:pt x="40" y="234"/>
                    </a:lnTo>
                    <a:lnTo>
                      <a:pt x="40" y="233"/>
                    </a:lnTo>
                    <a:lnTo>
                      <a:pt x="40" y="231"/>
                    </a:lnTo>
                    <a:lnTo>
                      <a:pt x="41" y="229"/>
                    </a:lnTo>
                    <a:lnTo>
                      <a:pt x="41" y="227"/>
                    </a:lnTo>
                    <a:lnTo>
                      <a:pt x="41" y="226"/>
                    </a:lnTo>
                    <a:lnTo>
                      <a:pt x="42" y="224"/>
                    </a:lnTo>
                    <a:lnTo>
                      <a:pt x="42" y="223"/>
                    </a:lnTo>
                    <a:lnTo>
                      <a:pt x="42" y="222"/>
                    </a:lnTo>
                    <a:lnTo>
                      <a:pt x="44" y="216"/>
                    </a:lnTo>
                    <a:lnTo>
                      <a:pt x="44" y="210"/>
                    </a:lnTo>
                    <a:lnTo>
                      <a:pt x="44" y="206"/>
                    </a:lnTo>
                    <a:lnTo>
                      <a:pt x="44" y="201"/>
                    </a:lnTo>
                    <a:lnTo>
                      <a:pt x="44" y="196"/>
                    </a:lnTo>
                    <a:lnTo>
                      <a:pt x="44" y="191"/>
                    </a:lnTo>
                    <a:lnTo>
                      <a:pt x="43" y="186"/>
                    </a:lnTo>
                    <a:lnTo>
                      <a:pt x="42" y="179"/>
                    </a:lnTo>
                    <a:lnTo>
                      <a:pt x="42" y="178"/>
                    </a:lnTo>
                    <a:lnTo>
                      <a:pt x="41" y="178"/>
                    </a:lnTo>
                    <a:lnTo>
                      <a:pt x="40" y="177"/>
                    </a:lnTo>
                    <a:lnTo>
                      <a:pt x="38" y="175"/>
                    </a:lnTo>
                    <a:lnTo>
                      <a:pt x="36" y="173"/>
                    </a:lnTo>
                    <a:lnTo>
                      <a:pt x="35" y="169"/>
                    </a:lnTo>
                    <a:lnTo>
                      <a:pt x="35" y="167"/>
                    </a:lnTo>
                    <a:lnTo>
                      <a:pt x="36" y="163"/>
                    </a:lnTo>
                    <a:lnTo>
                      <a:pt x="37" y="160"/>
                    </a:lnTo>
                    <a:lnTo>
                      <a:pt x="37" y="156"/>
                    </a:lnTo>
                    <a:lnTo>
                      <a:pt x="37" y="153"/>
                    </a:lnTo>
                    <a:lnTo>
                      <a:pt x="38" y="151"/>
                    </a:lnTo>
                    <a:lnTo>
                      <a:pt x="38" y="141"/>
                    </a:lnTo>
                    <a:lnTo>
                      <a:pt x="38" y="132"/>
                    </a:lnTo>
                    <a:lnTo>
                      <a:pt x="39" y="122"/>
                    </a:lnTo>
                    <a:lnTo>
                      <a:pt x="40" y="114"/>
                    </a:lnTo>
                    <a:lnTo>
                      <a:pt x="41" y="106"/>
                    </a:lnTo>
                    <a:lnTo>
                      <a:pt x="43" y="99"/>
                    </a:lnTo>
                    <a:lnTo>
                      <a:pt x="46" y="91"/>
                    </a:lnTo>
                    <a:lnTo>
                      <a:pt x="49" y="83"/>
                    </a:lnTo>
                    <a:lnTo>
                      <a:pt x="50" y="79"/>
                    </a:lnTo>
                    <a:lnTo>
                      <a:pt x="51" y="75"/>
                    </a:lnTo>
                    <a:lnTo>
                      <a:pt x="51" y="70"/>
                    </a:lnTo>
                    <a:lnTo>
                      <a:pt x="51" y="66"/>
                    </a:lnTo>
                    <a:lnTo>
                      <a:pt x="50" y="62"/>
                    </a:lnTo>
                    <a:lnTo>
                      <a:pt x="49" y="58"/>
                    </a:lnTo>
                    <a:lnTo>
                      <a:pt x="47" y="55"/>
                    </a:lnTo>
                    <a:lnTo>
                      <a:pt x="46" y="54"/>
                    </a:lnTo>
                    <a:lnTo>
                      <a:pt x="40" y="49"/>
                    </a:lnTo>
                    <a:lnTo>
                      <a:pt x="33" y="46"/>
                    </a:lnTo>
                    <a:lnTo>
                      <a:pt x="26" y="44"/>
                    </a:lnTo>
                    <a:lnTo>
                      <a:pt x="19" y="41"/>
                    </a:lnTo>
                    <a:lnTo>
                      <a:pt x="12" y="38"/>
                    </a:lnTo>
                    <a:lnTo>
                      <a:pt x="6" y="35"/>
                    </a:lnTo>
                    <a:lnTo>
                      <a:pt x="4" y="33"/>
                    </a:lnTo>
                    <a:lnTo>
                      <a:pt x="3" y="30"/>
                    </a:lnTo>
                    <a:lnTo>
                      <a:pt x="1" y="28"/>
                    </a:lnTo>
                    <a:lnTo>
                      <a:pt x="0" y="24"/>
                    </a:lnTo>
                    <a:lnTo>
                      <a:pt x="8" y="25"/>
                    </a:lnTo>
                    <a:lnTo>
                      <a:pt x="16" y="24"/>
                    </a:lnTo>
                    <a:lnTo>
                      <a:pt x="25" y="23"/>
                    </a:lnTo>
                    <a:lnTo>
                      <a:pt x="33" y="21"/>
                    </a:lnTo>
                    <a:lnTo>
                      <a:pt x="42" y="20"/>
                    </a:lnTo>
                    <a:lnTo>
                      <a:pt x="49" y="16"/>
                    </a:lnTo>
                    <a:lnTo>
                      <a:pt x="56" y="12"/>
                    </a:lnTo>
                    <a:lnTo>
                      <a:pt x="63" y="9"/>
                    </a:lnTo>
                    <a:lnTo>
                      <a:pt x="68" y="6"/>
                    </a:lnTo>
                    <a:lnTo>
                      <a:pt x="72" y="4"/>
                    </a:lnTo>
                    <a:lnTo>
                      <a:pt x="77" y="3"/>
                    </a:lnTo>
                    <a:lnTo>
                      <a:pt x="81" y="3"/>
                    </a:lnTo>
                    <a:lnTo>
                      <a:pt x="85" y="3"/>
                    </a:lnTo>
                    <a:lnTo>
                      <a:pt x="89" y="3"/>
                    </a:lnTo>
                    <a:lnTo>
                      <a:pt x="94" y="2"/>
                    </a:lnTo>
                    <a:lnTo>
                      <a:pt x="99" y="0"/>
                    </a:lnTo>
                    <a:lnTo>
                      <a:pt x="101" y="0"/>
                    </a:lnTo>
                    <a:lnTo>
                      <a:pt x="102" y="1"/>
                    </a:lnTo>
                    <a:lnTo>
                      <a:pt x="104" y="1"/>
                    </a:lnTo>
                    <a:lnTo>
                      <a:pt x="106" y="1"/>
                    </a:lnTo>
                    <a:lnTo>
                      <a:pt x="109" y="2"/>
                    </a:lnTo>
                    <a:lnTo>
                      <a:pt x="110" y="2"/>
                    </a:lnTo>
                    <a:lnTo>
                      <a:pt x="111" y="2"/>
                    </a:lnTo>
                    <a:lnTo>
                      <a:pt x="115" y="2"/>
                    </a:lnTo>
                    <a:lnTo>
                      <a:pt x="120" y="2"/>
                    </a:lnTo>
                    <a:lnTo>
                      <a:pt x="125" y="2"/>
                    </a:lnTo>
                    <a:lnTo>
                      <a:pt x="129" y="3"/>
                    </a:lnTo>
                    <a:lnTo>
                      <a:pt x="131" y="5"/>
                    </a:lnTo>
                    <a:lnTo>
                      <a:pt x="134" y="9"/>
                    </a:lnTo>
                    <a:lnTo>
                      <a:pt x="135" y="13"/>
                    </a:lnTo>
                    <a:lnTo>
                      <a:pt x="136" y="20"/>
                    </a:lnTo>
                    <a:lnTo>
                      <a:pt x="143" y="20"/>
                    </a:lnTo>
                    <a:lnTo>
                      <a:pt x="149" y="21"/>
                    </a:lnTo>
                    <a:lnTo>
                      <a:pt x="156" y="23"/>
                    </a:lnTo>
                    <a:lnTo>
                      <a:pt x="164" y="24"/>
                    </a:lnTo>
                    <a:lnTo>
                      <a:pt x="171" y="26"/>
                    </a:lnTo>
                    <a:lnTo>
                      <a:pt x="177" y="27"/>
                    </a:lnTo>
                    <a:lnTo>
                      <a:pt x="185" y="28"/>
                    </a:lnTo>
                    <a:lnTo>
                      <a:pt x="192" y="29"/>
                    </a:lnTo>
                    <a:lnTo>
                      <a:pt x="186" y="32"/>
                    </a:lnTo>
                    <a:lnTo>
                      <a:pt x="180" y="36"/>
                    </a:lnTo>
                    <a:lnTo>
                      <a:pt x="173" y="38"/>
                    </a:lnTo>
                    <a:lnTo>
                      <a:pt x="168" y="42"/>
                    </a:lnTo>
                    <a:lnTo>
                      <a:pt x="163" y="46"/>
                    </a:lnTo>
                    <a:lnTo>
                      <a:pt x="159" y="50"/>
                    </a:lnTo>
                    <a:lnTo>
                      <a:pt x="157" y="54"/>
                    </a:lnTo>
                    <a:lnTo>
                      <a:pt x="156" y="57"/>
                    </a:lnTo>
                    <a:lnTo>
                      <a:pt x="156" y="61"/>
                    </a:lnTo>
                    <a:lnTo>
                      <a:pt x="157" y="65"/>
                    </a:lnTo>
                    <a:lnTo>
                      <a:pt x="158" y="66"/>
                    </a:lnTo>
                    <a:lnTo>
                      <a:pt x="160" y="68"/>
                    </a:lnTo>
                    <a:lnTo>
                      <a:pt x="162" y="70"/>
                    </a:lnTo>
                    <a:lnTo>
                      <a:pt x="164" y="71"/>
                    </a:lnTo>
                    <a:lnTo>
                      <a:pt x="164" y="76"/>
                    </a:lnTo>
                    <a:lnTo>
                      <a:pt x="164" y="79"/>
                    </a:lnTo>
                    <a:lnTo>
                      <a:pt x="164" y="82"/>
                    </a:lnTo>
                    <a:lnTo>
                      <a:pt x="163" y="85"/>
                    </a:lnTo>
                    <a:lnTo>
                      <a:pt x="160" y="90"/>
                    </a:lnTo>
                    <a:lnTo>
                      <a:pt x="157" y="97"/>
                    </a:lnTo>
                    <a:lnTo>
                      <a:pt x="160" y="98"/>
                    </a:lnTo>
                    <a:lnTo>
                      <a:pt x="162" y="101"/>
                    </a:lnTo>
                    <a:lnTo>
                      <a:pt x="163" y="104"/>
                    </a:lnTo>
                    <a:lnTo>
                      <a:pt x="164" y="106"/>
                    </a:lnTo>
                    <a:lnTo>
                      <a:pt x="165" y="112"/>
                    </a:lnTo>
                    <a:lnTo>
                      <a:pt x="165" y="118"/>
                    </a:lnTo>
                    <a:lnTo>
                      <a:pt x="164" y="118"/>
                    </a:lnTo>
                    <a:lnTo>
                      <a:pt x="164" y="120"/>
                    </a:lnTo>
                    <a:lnTo>
                      <a:pt x="164" y="122"/>
                    </a:lnTo>
                    <a:lnTo>
                      <a:pt x="164" y="125"/>
                    </a:lnTo>
                    <a:lnTo>
                      <a:pt x="164" y="128"/>
                    </a:lnTo>
                    <a:lnTo>
                      <a:pt x="164" y="131"/>
                    </a:lnTo>
                    <a:lnTo>
                      <a:pt x="164" y="132"/>
                    </a:lnTo>
                    <a:lnTo>
                      <a:pt x="165" y="137"/>
                    </a:lnTo>
                    <a:lnTo>
                      <a:pt x="165" y="141"/>
                    </a:lnTo>
                    <a:lnTo>
                      <a:pt x="165" y="144"/>
                    </a:lnTo>
                    <a:lnTo>
                      <a:pt x="166" y="147"/>
                    </a:lnTo>
                    <a:lnTo>
                      <a:pt x="166" y="150"/>
                    </a:lnTo>
                    <a:lnTo>
                      <a:pt x="165" y="153"/>
                    </a:lnTo>
                    <a:lnTo>
                      <a:pt x="166" y="155"/>
                    </a:lnTo>
                    <a:lnTo>
                      <a:pt x="166" y="160"/>
                    </a:lnTo>
                    <a:lnTo>
                      <a:pt x="168" y="166"/>
                    </a:lnTo>
                    <a:lnTo>
                      <a:pt x="168" y="172"/>
                    </a:lnTo>
                    <a:lnTo>
                      <a:pt x="168" y="179"/>
                    </a:lnTo>
                    <a:lnTo>
                      <a:pt x="168" y="188"/>
                    </a:lnTo>
                    <a:lnTo>
                      <a:pt x="168" y="195"/>
                    </a:lnTo>
                    <a:lnTo>
                      <a:pt x="167" y="202"/>
                    </a:lnTo>
                    <a:lnTo>
                      <a:pt x="165" y="210"/>
                    </a:lnTo>
                    <a:lnTo>
                      <a:pt x="164" y="217"/>
                    </a:lnTo>
                    <a:lnTo>
                      <a:pt x="164" y="218"/>
                    </a:lnTo>
                    <a:lnTo>
                      <a:pt x="164" y="220"/>
                    </a:lnTo>
                    <a:lnTo>
                      <a:pt x="165" y="221"/>
                    </a:lnTo>
                    <a:lnTo>
                      <a:pt x="167" y="223"/>
                    </a:lnTo>
                    <a:lnTo>
                      <a:pt x="168" y="226"/>
                    </a:lnTo>
                    <a:lnTo>
                      <a:pt x="169" y="229"/>
                    </a:lnTo>
                    <a:lnTo>
                      <a:pt x="169" y="235"/>
                    </a:lnTo>
                    <a:lnTo>
                      <a:pt x="168" y="242"/>
                    </a:lnTo>
                    <a:lnTo>
                      <a:pt x="171" y="242"/>
                    </a:lnTo>
                    <a:lnTo>
                      <a:pt x="173" y="243"/>
                    </a:lnTo>
                    <a:lnTo>
                      <a:pt x="174" y="244"/>
                    </a:lnTo>
                    <a:lnTo>
                      <a:pt x="175" y="246"/>
                    </a:lnTo>
                    <a:lnTo>
                      <a:pt x="176" y="251"/>
                    </a:lnTo>
                    <a:lnTo>
                      <a:pt x="175" y="256"/>
                    </a:lnTo>
                    <a:lnTo>
                      <a:pt x="178" y="256"/>
                    </a:lnTo>
                    <a:lnTo>
                      <a:pt x="181" y="255"/>
                    </a:lnTo>
                    <a:lnTo>
                      <a:pt x="182" y="255"/>
                    </a:lnTo>
                    <a:lnTo>
                      <a:pt x="184" y="255"/>
                    </a:lnTo>
                    <a:lnTo>
                      <a:pt x="184" y="256"/>
                    </a:lnTo>
                    <a:lnTo>
                      <a:pt x="186" y="262"/>
                    </a:lnTo>
                    <a:lnTo>
                      <a:pt x="186" y="267"/>
                    </a:lnTo>
                    <a:lnTo>
                      <a:pt x="186" y="272"/>
                    </a:lnTo>
                    <a:lnTo>
                      <a:pt x="184" y="276"/>
                    </a:lnTo>
                    <a:lnTo>
                      <a:pt x="183" y="278"/>
                    </a:lnTo>
                    <a:lnTo>
                      <a:pt x="180" y="280"/>
                    </a:lnTo>
                    <a:lnTo>
                      <a:pt x="177" y="281"/>
                    </a:lnTo>
                    <a:lnTo>
                      <a:pt x="173" y="282"/>
                    </a:lnTo>
                    <a:lnTo>
                      <a:pt x="165" y="282"/>
                    </a:lnTo>
                    <a:lnTo>
                      <a:pt x="156" y="282"/>
                    </a:lnTo>
                    <a:lnTo>
                      <a:pt x="148" y="281"/>
                    </a:lnTo>
                    <a:lnTo>
                      <a:pt x="140" y="281"/>
                    </a:lnTo>
                  </a:path>
                </a:pathLst>
              </a:cu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07" name="Line 695"/>
              <p:cNvSpPr>
                <a:spLocks noChangeShapeType="1"/>
              </p:cNvSpPr>
              <p:nvPr/>
            </p:nvSpPr>
            <p:spPr bwMode="auto">
              <a:xfrm>
                <a:off x="3210" y="2789"/>
                <a:ext cx="51" cy="75"/>
              </a:xfrm>
              <a:prstGeom prst="line">
                <a:avLst/>
              </a:pr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08" name="Freeform 696"/>
              <p:cNvSpPr>
                <a:spLocks/>
              </p:cNvSpPr>
              <p:nvPr/>
            </p:nvSpPr>
            <p:spPr bwMode="auto">
              <a:xfrm>
                <a:off x="3270" y="2679"/>
                <a:ext cx="41" cy="66"/>
              </a:xfrm>
              <a:custGeom>
                <a:avLst/>
                <a:gdLst>
                  <a:gd name="T0" fmla="*/ 18628612 w 22"/>
                  <a:gd name="T1" fmla="*/ 0 h 43"/>
                  <a:gd name="T2" fmla="*/ 36331191 w 22"/>
                  <a:gd name="T3" fmla="*/ 816052 h 43"/>
                  <a:gd name="T4" fmla="*/ 29877621 w 22"/>
                  <a:gd name="T5" fmla="*/ 784596 h 43"/>
                  <a:gd name="T6" fmla="*/ 26626546 w 22"/>
                  <a:gd name="T7" fmla="*/ 757428 h 43"/>
                  <a:gd name="T8" fmla="*/ 21551151 w 22"/>
                  <a:gd name="T9" fmla="*/ 757428 h 43"/>
                  <a:gd name="T10" fmla="*/ 18628612 w 22"/>
                  <a:gd name="T11" fmla="*/ 757428 h 43"/>
                  <a:gd name="T12" fmla="*/ 18628612 w 22"/>
                  <a:gd name="T13" fmla="*/ 511176 h 43"/>
                  <a:gd name="T14" fmla="*/ 18628612 w 22"/>
                  <a:gd name="T15" fmla="*/ 757428 h 43"/>
                  <a:gd name="T16" fmla="*/ 15393225 w 22"/>
                  <a:gd name="T17" fmla="*/ 757428 h 43"/>
                  <a:gd name="T18" fmla="*/ 9995845 w 22"/>
                  <a:gd name="T19" fmla="*/ 757428 h 43"/>
                  <a:gd name="T20" fmla="*/ 5363624 w 22"/>
                  <a:gd name="T21" fmla="*/ 784596 h 43"/>
                  <a:gd name="T22" fmla="*/ 0 w 22"/>
                  <a:gd name="T23" fmla="*/ 816052 h 43"/>
                  <a:gd name="T24" fmla="*/ 18628612 w 22"/>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
                  <a:gd name="T40" fmla="*/ 0 h 43"/>
                  <a:gd name="T41" fmla="*/ 22 w 22"/>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 h="43">
                    <a:moveTo>
                      <a:pt x="11" y="0"/>
                    </a:moveTo>
                    <a:lnTo>
                      <a:pt x="22" y="43"/>
                    </a:lnTo>
                    <a:lnTo>
                      <a:pt x="18" y="41"/>
                    </a:lnTo>
                    <a:lnTo>
                      <a:pt x="16" y="40"/>
                    </a:lnTo>
                    <a:lnTo>
                      <a:pt x="13" y="40"/>
                    </a:lnTo>
                    <a:lnTo>
                      <a:pt x="11" y="40"/>
                    </a:lnTo>
                    <a:lnTo>
                      <a:pt x="11" y="27"/>
                    </a:lnTo>
                    <a:lnTo>
                      <a:pt x="11" y="40"/>
                    </a:lnTo>
                    <a:lnTo>
                      <a:pt x="9" y="40"/>
                    </a:lnTo>
                    <a:lnTo>
                      <a:pt x="6" y="40"/>
                    </a:lnTo>
                    <a:lnTo>
                      <a:pt x="3" y="41"/>
                    </a:lnTo>
                    <a:lnTo>
                      <a:pt x="0" y="43"/>
                    </a:lnTo>
                    <a:lnTo>
                      <a:pt x="11" y="0"/>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09" name="Freeform 697"/>
              <p:cNvSpPr>
                <a:spLocks/>
              </p:cNvSpPr>
              <p:nvPr/>
            </p:nvSpPr>
            <p:spPr bwMode="auto">
              <a:xfrm>
                <a:off x="3339" y="2759"/>
                <a:ext cx="50" cy="63"/>
              </a:xfrm>
              <a:custGeom>
                <a:avLst/>
                <a:gdLst>
                  <a:gd name="T0" fmla="*/ 88620928 w 26"/>
                  <a:gd name="T1" fmla="*/ 0 h 41"/>
                  <a:gd name="T2" fmla="*/ 0 w 26"/>
                  <a:gd name="T3" fmla="*/ 522378 h 41"/>
                  <a:gd name="T4" fmla="*/ 10957985 w 26"/>
                  <a:gd name="T5" fmla="*/ 522378 h 41"/>
                  <a:gd name="T6" fmla="*/ 21073048 w 26"/>
                  <a:gd name="T7" fmla="*/ 543340 h 41"/>
                  <a:gd name="T8" fmla="*/ 26905892 w 26"/>
                  <a:gd name="T9" fmla="*/ 570208 h 41"/>
                  <a:gd name="T10" fmla="*/ 34041082 w 26"/>
                  <a:gd name="T11" fmla="*/ 613720 h 41"/>
                  <a:gd name="T12" fmla="*/ 51742093 w 26"/>
                  <a:gd name="T13" fmla="*/ 403272 h 41"/>
                  <a:gd name="T14" fmla="*/ 34041082 w 26"/>
                  <a:gd name="T15" fmla="*/ 613720 h 41"/>
                  <a:gd name="T16" fmla="*/ 36878558 w 26"/>
                  <a:gd name="T17" fmla="*/ 645045 h 41"/>
                  <a:gd name="T18" fmla="*/ 44014402 w 26"/>
                  <a:gd name="T19" fmla="*/ 661873 h 41"/>
                  <a:gd name="T20" fmla="*/ 51742093 w 26"/>
                  <a:gd name="T21" fmla="*/ 738404 h 41"/>
                  <a:gd name="T22" fmla="*/ 58005475 w 26"/>
                  <a:gd name="T23" fmla="*/ 802678 h 41"/>
                  <a:gd name="T24" fmla="*/ 88620928 w 26"/>
                  <a:gd name="T25" fmla="*/ 0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41"/>
                  <a:gd name="T41" fmla="*/ 26 w 26"/>
                  <a:gd name="T42" fmla="*/ 41 h 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41">
                    <a:moveTo>
                      <a:pt x="26" y="0"/>
                    </a:moveTo>
                    <a:lnTo>
                      <a:pt x="0" y="27"/>
                    </a:lnTo>
                    <a:lnTo>
                      <a:pt x="3" y="27"/>
                    </a:lnTo>
                    <a:lnTo>
                      <a:pt x="6" y="28"/>
                    </a:lnTo>
                    <a:lnTo>
                      <a:pt x="8" y="29"/>
                    </a:lnTo>
                    <a:lnTo>
                      <a:pt x="10" y="31"/>
                    </a:lnTo>
                    <a:lnTo>
                      <a:pt x="15" y="21"/>
                    </a:lnTo>
                    <a:lnTo>
                      <a:pt x="10" y="31"/>
                    </a:lnTo>
                    <a:lnTo>
                      <a:pt x="11" y="33"/>
                    </a:lnTo>
                    <a:lnTo>
                      <a:pt x="13" y="34"/>
                    </a:lnTo>
                    <a:lnTo>
                      <a:pt x="15" y="38"/>
                    </a:lnTo>
                    <a:lnTo>
                      <a:pt x="17" y="41"/>
                    </a:lnTo>
                    <a:lnTo>
                      <a:pt x="26" y="0"/>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10" name="Line 698"/>
              <p:cNvSpPr>
                <a:spLocks noChangeShapeType="1"/>
              </p:cNvSpPr>
              <p:nvPr/>
            </p:nvSpPr>
            <p:spPr bwMode="auto">
              <a:xfrm>
                <a:off x="3291" y="2731"/>
                <a:ext cx="1" cy="92"/>
              </a:xfrm>
              <a:prstGeom prst="line">
                <a:avLst/>
              </a:pr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11" name="Line 699"/>
              <p:cNvSpPr>
                <a:spLocks noChangeShapeType="1"/>
              </p:cNvSpPr>
              <p:nvPr/>
            </p:nvSpPr>
            <p:spPr bwMode="auto">
              <a:xfrm flipH="1">
                <a:off x="3316" y="2791"/>
                <a:ext cx="51" cy="76"/>
              </a:xfrm>
              <a:prstGeom prst="line">
                <a:avLst/>
              </a:pr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12" name="Freeform 700"/>
              <p:cNvSpPr>
                <a:spLocks/>
              </p:cNvSpPr>
              <p:nvPr/>
            </p:nvSpPr>
            <p:spPr bwMode="auto">
              <a:xfrm>
                <a:off x="3215" y="2835"/>
                <a:ext cx="151" cy="417"/>
              </a:xfrm>
              <a:custGeom>
                <a:avLst/>
                <a:gdLst>
                  <a:gd name="T0" fmla="*/ 144317591 w 80"/>
                  <a:gd name="T1" fmla="*/ 4650454 h 273"/>
                  <a:gd name="T2" fmla="*/ 150635670 w 80"/>
                  <a:gd name="T3" fmla="*/ 4566889 h 273"/>
                  <a:gd name="T4" fmla="*/ 152188070 w 80"/>
                  <a:gd name="T5" fmla="*/ 4460262 h 273"/>
                  <a:gd name="T6" fmla="*/ 157440936 w 80"/>
                  <a:gd name="T7" fmla="*/ 4330571 h 273"/>
                  <a:gd name="T8" fmla="*/ 159690231 w 80"/>
                  <a:gd name="T9" fmla="*/ 4168765 h 273"/>
                  <a:gd name="T10" fmla="*/ 161793599 w 80"/>
                  <a:gd name="T11" fmla="*/ 4040381 h 273"/>
                  <a:gd name="T12" fmla="*/ 163994091 w 80"/>
                  <a:gd name="T13" fmla="*/ 3870258 h 273"/>
                  <a:gd name="T14" fmla="*/ 166691554 w 80"/>
                  <a:gd name="T15" fmla="*/ 3679672 h 273"/>
                  <a:gd name="T16" fmla="*/ 168069036 w 80"/>
                  <a:gd name="T17" fmla="*/ 3489205 h 273"/>
                  <a:gd name="T18" fmla="*/ 170334398 w 80"/>
                  <a:gd name="T19" fmla="*/ 3102768 h 273"/>
                  <a:gd name="T20" fmla="*/ 174588127 w 80"/>
                  <a:gd name="T21" fmla="*/ 2725808 h 273"/>
                  <a:gd name="T22" fmla="*/ 174588127 w 80"/>
                  <a:gd name="T23" fmla="*/ 2545160 h 273"/>
                  <a:gd name="T24" fmla="*/ 177131086 w 80"/>
                  <a:gd name="T25" fmla="*/ 2395599 h 273"/>
                  <a:gd name="T26" fmla="*/ 177131086 w 80"/>
                  <a:gd name="T27" fmla="*/ 2256145 h 273"/>
                  <a:gd name="T28" fmla="*/ 177131086 w 80"/>
                  <a:gd name="T29" fmla="*/ 2110528 h 273"/>
                  <a:gd name="T30" fmla="*/ 174588127 w 80"/>
                  <a:gd name="T31" fmla="*/ 1673276 h 273"/>
                  <a:gd name="T32" fmla="*/ 170334398 w 80"/>
                  <a:gd name="T33" fmla="*/ 1289290 h 273"/>
                  <a:gd name="T34" fmla="*/ 166691554 w 80"/>
                  <a:gd name="T35" fmla="*/ 1103840 h 273"/>
                  <a:gd name="T36" fmla="*/ 161793599 w 80"/>
                  <a:gd name="T37" fmla="*/ 913400 h 273"/>
                  <a:gd name="T38" fmla="*/ 157440936 w 80"/>
                  <a:gd name="T39" fmla="*/ 764848 h 273"/>
                  <a:gd name="T40" fmla="*/ 150635670 w 80"/>
                  <a:gd name="T41" fmla="*/ 612875 h 273"/>
                  <a:gd name="T42" fmla="*/ 144317591 w 80"/>
                  <a:gd name="T43" fmla="*/ 481074 h 273"/>
                  <a:gd name="T44" fmla="*/ 137316026 w 80"/>
                  <a:gd name="T45" fmla="*/ 360998 h 273"/>
                  <a:gd name="T46" fmla="*/ 130362055 w 80"/>
                  <a:gd name="T47" fmla="*/ 236337 h 273"/>
                  <a:gd name="T48" fmla="*/ 121771276 w 80"/>
                  <a:gd name="T49" fmla="*/ 166169 h 273"/>
                  <a:gd name="T50" fmla="*/ 115020250 w 80"/>
                  <a:gd name="T51" fmla="*/ 84701 h 273"/>
                  <a:gd name="T52" fmla="*/ 104391847 w 80"/>
                  <a:gd name="T53" fmla="*/ 36303 h 273"/>
                  <a:gd name="T54" fmla="*/ 97529081 w 80"/>
                  <a:gd name="T55" fmla="*/ 23767 h 273"/>
                  <a:gd name="T56" fmla="*/ 89043186 w 80"/>
                  <a:gd name="T57" fmla="*/ 0 h 273"/>
                  <a:gd name="T58" fmla="*/ 79807003 w 80"/>
                  <a:gd name="T59" fmla="*/ 23767 h 273"/>
                  <a:gd name="T60" fmla="*/ 69066015 w 80"/>
                  <a:gd name="T61" fmla="*/ 36303 h 273"/>
                  <a:gd name="T62" fmla="*/ 62315849 w 80"/>
                  <a:gd name="T63" fmla="*/ 84701 h 273"/>
                  <a:gd name="T64" fmla="*/ 55306945 w 80"/>
                  <a:gd name="T65" fmla="*/ 166169 h 273"/>
                  <a:gd name="T66" fmla="*/ 47175206 w 80"/>
                  <a:gd name="T67" fmla="*/ 236337 h 273"/>
                  <a:gd name="T68" fmla="*/ 39791369 w 80"/>
                  <a:gd name="T69" fmla="*/ 360998 h 273"/>
                  <a:gd name="T70" fmla="*/ 33015035 w 80"/>
                  <a:gd name="T71" fmla="*/ 481074 h 273"/>
                  <a:gd name="T72" fmla="*/ 24993488 w 80"/>
                  <a:gd name="T73" fmla="*/ 612875 h 273"/>
                  <a:gd name="T74" fmla="*/ 19707554 w 80"/>
                  <a:gd name="T75" fmla="*/ 764848 h 273"/>
                  <a:gd name="T76" fmla="*/ 13241581 w 80"/>
                  <a:gd name="T77" fmla="*/ 913400 h 273"/>
                  <a:gd name="T78" fmla="*/ 10441091 w 80"/>
                  <a:gd name="T79" fmla="*/ 1103840 h 273"/>
                  <a:gd name="T80" fmla="*/ 7015406 w 80"/>
                  <a:gd name="T81" fmla="*/ 1289290 h 273"/>
                  <a:gd name="T82" fmla="*/ 2601141 w 80"/>
                  <a:gd name="T83" fmla="*/ 1673276 h 273"/>
                  <a:gd name="T84" fmla="*/ 0 w 80"/>
                  <a:gd name="T85" fmla="*/ 2110528 h 273"/>
                  <a:gd name="T86" fmla="*/ 0 w 80"/>
                  <a:gd name="T87" fmla="*/ 2256145 h 273"/>
                  <a:gd name="T88" fmla="*/ 0 w 80"/>
                  <a:gd name="T89" fmla="*/ 2395599 h 273"/>
                  <a:gd name="T90" fmla="*/ 2601141 w 80"/>
                  <a:gd name="T91" fmla="*/ 2575448 h 273"/>
                  <a:gd name="T92" fmla="*/ 4909652 w 80"/>
                  <a:gd name="T93" fmla="*/ 2754216 h 273"/>
                  <a:gd name="T94" fmla="*/ 9266968 w 80"/>
                  <a:gd name="T95" fmla="*/ 3128086 h 273"/>
                  <a:gd name="T96" fmla="*/ 15524074 w 80"/>
                  <a:gd name="T97" fmla="*/ 3514271 h 273"/>
                  <a:gd name="T98" fmla="*/ 19707554 w 80"/>
                  <a:gd name="T99" fmla="*/ 3697076 h 273"/>
                  <a:gd name="T100" fmla="*/ 24993488 w 80"/>
                  <a:gd name="T101" fmla="*/ 3887662 h 273"/>
                  <a:gd name="T102" fmla="*/ 26709059 w 80"/>
                  <a:gd name="T103" fmla="*/ 4040381 h 273"/>
                  <a:gd name="T104" fmla="*/ 30319845 w 80"/>
                  <a:gd name="T105" fmla="*/ 4194164 h 273"/>
                  <a:gd name="T106" fmla="*/ 35614862 w 80"/>
                  <a:gd name="T107" fmla="*/ 4350400 h 273"/>
                  <a:gd name="T108" fmla="*/ 39791369 w 80"/>
                  <a:gd name="T109" fmla="*/ 4460262 h 273"/>
                  <a:gd name="T110" fmla="*/ 44823351 w 80"/>
                  <a:gd name="T111" fmla="*/ 4585066 h 273"/>
                  <a:gd name="T112" fmla="*/ 49005053 w 80"/>
                  <a:gd name="T113" fmla="*/ 4650454 h 273"/>
                  <a:gd name="T114" fmla="*/ 144317591 w 80"/>
                  <a:gd name="T115" fmla="*/ 4650454 h 27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0"/>
                  <a:gd name="T175" fmla="*/ 0 h 273"/>
                  <a:gd name="T176" fmla="*/ 80 w 80"/>
                  <a:gd name="T177" fmla="*/ 273 h 27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0" h="273">
                    <a:moveTo>
                      <a:pt x="65" y="273"/>
                    </a:moveTo>
                    <a:lnTo>
                      <a:pt x="68" y="268"/>
                    </a:lnTo>
                    <a:lnTo>
                      <a:pt x="69" y="262"/>
                    </a:lnTo>
                    <a:lnTo>
                      <a:pt x="71" y="254"/>
                    </a:lnTo>
                    <a:lnTo>
                      <a:pt x="72" y="245"/>
                    </a:lnTo>
                    <a:lnTo>
                      <a:pt x="73" y="237"/>
                    </a:lnTo>
                    <a:lnTo>
                      <a:pt x="74" y="227"/>
                    </a:lnTo>
                    <a:lnTo>
                      <a:pt x="75" y="216"/>
                    </a:lnTo>
                    <a:lnTo>
                      <a:pt x="76" y="205"/>
                    </a:lnTo>
                    <a:lnTo>
                      <a:pt x="77" y="182"/>
                    </a:lnTo>
                    <a:lnTo>
                      <a:pt x="79" y="160"/>
                    </a:lnTo>
                    <a:lnTo>
                      <a:pt x="79" y="149"/>
                    </a:lnTo>
                    <a:lnTo>
                      <a:pt x="80" y="141"/>
                    </a:lnTo>
                    <a:lnTo>
                      <a:pt x="80" y="132"/>
                    </a:lnTo>
                    <a:lnTo>
                      <a:pt x="80" y="124"/>
                    </a:lnTo>
                    <a:lnTo>
                      <a:pt x="79" y="98"/>
                    </a:lnTo>
                    <a:lnTo>
                      <a:pt x="77" y="76"/>
                    </a:lnTo>
                    <a:lnTo>
                      <a:pt x="75" y="65"/>
                    </a:lnTo>
                    <a:lnTo>
                      <a:pt x="73" y="54"/>
                    </a:lnTo>
                    <a:lnTo>
                      <a:pt x="71" y="45"/>
                    </a:lnTo>
                    <a:lnTo>
                      <a:pt x="68" y="36"/>
                    </a:lnTo>
                    <a:lnTo>
                      <a:pt x="65" y="28"/>
                    </a:lnTo>
                    <a:lnTo>
                      <a:pt x="62" y="21"/>
                    </a:lnTo>
                    <a:lnTo>
                      <a:pt x="59" y="14"/>
                    </a:lnTo>
                    <a:lnTo>
                      <a:pt x="55" y="10"/>
                    </a:lnTo>
                    <a:lnTo>
                      <a:pt x="52" y="5"/>
                    </a:lnTo>
                    <a:lnTo>
                      <a:pt x="47" y="2"/>
                    </a:lnTo>
                    <a:lnTo>
                      <a:pt x="44" y="1"/>
                    </a:lnTo>
                    <a:lnTo>
                      <a:pt x="40" y="0"/>
                    </a:lnTo>
                    <a:lnTo>
                      <a:pt x="36" y="1"/>
                    </a:lnTo>
                    <a:lnTo>
                      <a:pt x="31" y="2"/>
                    </a:lnTo>
                    <a:lnTo>
                      <a:pt x="28" y="5"/>
                    </a:lnTo>
                    <a:lnTo>
                      <a:pt x="25" y="10"/>
                    </a:lnTo>
                    <a:lnTo>
                      <a:pt x="21" y="14"/>
                    </a:lnTo>
                    <a:lnTo>
                      <a:pt x="18" y="21"/>
                    </a:lnTo>
                    <a:lnTo>
                      <a:pt x="15" y="28"/>
                    </a:lnTo>
                    <a:lnTo>
                      <a:pt x="11" y="36"/>
                    </a:lnTo>
                    <a:lnTo>
                      <a:pt x="9" y="45"/>
                    </a:lnTo>
                    <a:lnTo>
                      <a:pt x="6" y="54"/>
                    </a:lnTo>
                    <a:lnTo>
                      <a:pt x="5" y="65"/>
                    </a:lnTo>
                    <a:lnTo>
                      <a:pt x="3" y="76"/>
                    </a:lnTo>
                    <a:lnTo>
                      <a:pt x="1" y="98"/>
                    </a:lnTo>
                    <a:lnTo>
                      <a:pt x="0" y="124"/>
                    </a:lnTo>
                    <a:lnTo>
                      <a:pt x="0" y="132"/>
                    </a:lnTo>
                    <a:lnTo>
                      <a:pt x="0" y="141"/>
                    </a:lnTo>
                    <a:lnTo>
                      <a:pt x="1" y="151"/>
                    </a:lnTo>
                    <a:lnTo>
                      <a:pt x="2" y="162"/>
                    </a:lnTo>
                    <a:lnTo>
                      <a:pt x="4" y="184"/>
                    </a:lnTo>
                    <a:lnTo>
                      <a:pt x="7" y="206"/>
                    </a:lnTo>
                    <a:lnTo>
                      <a:pt x="9" y="217"/>
                    </a:lnTo>
                    <a:lnTo>
                      <a:pt x="11" y="228"/>
                    </a:lnTo>
                    <a:lnTo>
                      <a:pt x="12" y="237"/>
                    </a:lnTo>
                    <a:lnTo>
                      <a:pt x="14" y="246"/>
                    </a:lnTo>
                    <a:lnTo>
                      <a:pt x="16" y="255"/>
                    </a:lnTo>
                    <a:lnTo>
                      <a:pt x="18" y="262"/>
                    </a:lnTo>
                    <a:lnTo>
                      <a:pt x="20" y="269"/>
                    </a:lnTo>
                    <a:lnTo>
                      <a:pt x="22" y="273"/>
                    </a:lnTo>
                    <a:lnTo>
                      <a:pt x="65" y="273"/>
                    </a:lnTo>
                    <a:close/>
                  </a:path>
                </a:pathLst>
              </a:custGeom>
              <a:solidFill>
                <a:srgbClr val="00FF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13" name="Freeform 701"/>
              <p:cNvSpPr>
                <a:spLocks/>
              </p:cNvSpPr>
              <p:nvPr/>
            </p:nvSpPr>
            <p:spPr bwMode="auto">
              <a:xfrm>
                <a:off x="3229" y="2883"/>
                <a:ext cx="122" cy="309"/>
              </a:xfrm>
              <a:custGeom>
                <a:avLst/>
                <a:gdLst>
                  <a:gd name="T0" fmla="*/ 70621735 w 65"/>
                  <a:gd name="T1" fmla="*/ 3544155 h 204"/>
                  <a:gd name="T2" fmla="*/ 77955306 w 65"/>
                  <a:gd name="T3" fmla="*/ 3520737 h 204"/>
                  <a:gd name="T4" fmla="*/ 87321298 w 65"/>
                  <a:gd name="T5" fmla="*/ 3477238 h 204"/>
                  <a:gd name="T6" fmla="*/ 95699458 w 65"/>
                  <a:gd name="T7" fmla="*/ 3411091 h 204"/>
                  <a:gd name="T8" fmla="*/ 101604105 w 65"/>
                  <a:gd name="T9" fmla="*/ 3321205 h 204"/>
                  <a:gd name="T10" fmla="*/ 106466745 w 65"/>
                  <a:gd name="T11" fmla="*/ 3195257 h 204"/>
                  <a:gd name="T12" fmla="*/ 113422228 w 65"/>
                  <a:gd name="T13" fmla="*/ 3089761 h 204"/>
                  <a:gd name="T14" fmla="*/ 117132288 w 65"/>
                  <a:gd name="T15" fmla="*/ 2956292 h 204"/>
                  <a:gd name="T16" fmla="*/ 118437845 w 65"/>
                  <a:gd name="T17" fmla="*/ 2831293 h 204"/>
                  <a:gd name="T18" fmla="*/ 122160938 w 65"/>
                  <a:gd name="T19" fmla="*/ 2533043 h 204"/>
                  <a:gd name="T20" fmla="*/ 124248976 w 65"/>
                  <a:gd name="T21" fmla="*/ 2236188 h 204"/>
                  <a:gd name="T22" fmla="*/ 124248976 w 65"/>
                  <a:gd name="T23" fmla="*/ 2102212 h 204"/>
                  <a:gd name="T24" fmla="*/ 126627502 w 65"/>
                  <a:gd name="T25" fmla="*/ 1973832 h 204"/>
                  <a:gd name="T26" fmla="*/ 126627502 w 65"/>
                  <a:gd name="T27" fmla="*/ 1841802 h 204"/>
                  <a:gd name="T28" fmla="*/ 126627502 w 65"/>
                  <a:gd name="T29" fmla="*/ 1740428 h 204"/>
                  <a:gd name="T30" fmla="*/ 124248976 w 65"/>
                  <a:gd name="T31" fmla="*/ 1386827 h 204"/>
                  <a:gd name="T32" fmla="*/ 120430686 w 65"/>
                  <a:gd name="T33" fmla="*/ 1054376 h 204"/>
                  <a:gd name="T34" fmla="*/ 114835055 w 65"/>
                  <a:gd name="T35" fmla="*/ 759655 h 204"/>
                  <a:gd name="T36" fmla="*/ 106466745 w 65"/>
                  <a:gd name="T37" fmla="*/ 496698 h 204"/>
                  <a:gd name="T38" fmla="*/ 102715843 w 65"/>
                  <a:gd name="T39" fmla="*/ 402645 h 204"/>
                  <a:gd name="T40" fmla="*/ 97112044 w 65"/>
                  <a:gd name="T41" fmla="*/ 294728 h 204"/>
                  <a:gd name="T42" fmla="*/ 93375438 w 65"/>
                  <a:gd name="T43" fmla="*/ 209345 h 204"/>
                  <a:gd name="T44" fmla="*/ 87321298 w 65"/>
                  <a:gd name="T45" fmla="*/ 136879 h 204"/>
                  <a:gd name="T46" fmla="*/ 81887353 w 65"/>
                  <a:gd name="T47" fmla="*/ 66705 h 204"/>
                  <a:gd name="T48" fmla="*/ 75652547 w 65"/>
                  <a:gd name="T49" fmla="*/ 38261 h 204"/>
                  <a:gd name="T50" fmla="*/ 70621735 w 65"/>
                  <a:gd name="T51" fmla="*/ 25017 h 204"/>
                  <a:gd name="T52" fmla="*/ 62406567 w 65"/>
                  <a:gd name="T53" fmla="*/ 0 h 204"/>
                  <a:gd name="T54" fmla="*/ 56002989 w 65"/>
                  <a:gd name="T55" fmla="*/ 25017 h 204"/>
                  <a:gd name="T56" fmla="*/ 50987402 w 65"/>
                  <a:gd name="T57" fmla="*/ 38261 h 204"/>
                  <a:gd name="T58" fmla="*/ 42691346 w 65"/>
                  <a:gd name="T59" fmla="*/ 66705 h 204"/>
                  <a:gd name="T60" fmla="*/ 39191772 w 65"/>
                  <a:gd name="T61" fmla="*/ 136879 h 204"/>
                  <a:gd name="T62" fmla="*/ 33249406 w 65"/>
                  <a:gd name="T63" fmla="*/ 209345 h 204"/>
                  <a:gd name="T64" fmla="*/ 27165423 w 65"/>
                  <a:gd name="T65" fmla="*/ 294728 h 204"/>
                  <a:gd name="T66" fmla="*/ 23810748 w 65"/>
                  <a:gd name="T67" fmla="*/ 402645 h 204"/>
                  <a:gd name="T68" fmla="*/ 17714835 w 65"/>
                  <a:gd name="T69" fmla="*/ 496698 h 204"/>
                  <a:gd name="T70" fmla="*/ 11441534 w 65"/>
                  <a:gd name="T71" fmla="*/ 759655 h 204"/>
                  <a:gd name="T72" fmla="*/ 4409662 w 65"/>
                  <a:gd name="T73" fmla="*/ 1054376 h 204"/>
                  <a:gd name="T74" fmla="*/ 2349410 w 65"/>
                  <a:gd name="T75" fmla="*/ 1386827 h 204"/>
                  <a:gd name="T76" fmla="*/ 0 w 65"/>
                  <a:gd name="T77" fmla="*/ 1740428 h 204"/>
                  <a:gd name="T78" fmla="*/ 0 w 65"/>
                  <a:gd name="T79" fmla="*/ 1973832 h 204"/>
                  <a:gd name="T80" fmla="*/ 4409662 w 65"/>
                  <a:gd name="T81" fmla="*/ 2236188 h 204"/>
                  <a:gd name="T82" fmla="*/ 8276592 w 65"/>
                  <a:gd name="T83" fmla="*/ 2486933 h 204"/>
                  <a:gd name="T84" fmla="*/ 11441534 w 65"/>
                  <a:gd name="T85" fmla="*/ 2724909 h 204"/>
                  <a:gd name="T86" fmla="*/ 20046828 w 65"/>
                  <a:gd name="T87" fmla="*/ 2956292 h 204"/>
                  <a:gd name="T88" fmla="*/ 27165423 w 65"/>
                  <a:gd name="T89" fmla="*/ 3156294 h 204"/>
                  <a:gd name="T90" fmla="*/ 33249406 w 65"/>
                  <a:gd name="T91" fmla="*/ 3243928 h 204"/>
                  <a:gd name="T92" fmla="*/ 39191772 w 65"/>
                  <a:gd name="T93" fmla="*/ 3340809 h 204"/>
                  <a:gd name="T94" fmla="*/ 42691346 w 65"/>
                  <a:gd name="T95" fmla="*/ 3411091 h 204"/>
                  <a:gd name="T96" fmla="*/ 50987402 w 65"/>
                  <a:gd name="T97" fmla="*/ 3477238 h 204"/>
                  <a:gd name="T98" fmla="*/ 70621735 w 65"/>
                  <a:gd name="T99" fmla="*/ 3544155 h 20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5"/>
                  <a:gd name="T151" fmla="*/ 0 h 204"/>
                  <a:gd name="T152" fmla="*/ 65 w 65"/>
                  <a:gd name="T153" fmla="*/ 204 h 20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5" h="204">
                    <a:moveTo>
                      <a:pt x="36" y="204"/>
                    </a:moveTo>
                    <a:lnTo>
                      <a:pt x="40" y="203"/>
                    </a:lnTo>
                    <a:lnTo>
                      <a:pt x="45" y="200"/>
                    </a:lnTo>
                    <a:lnTo>
                      <a:pt x="49" y="196"/>
                    </a:lnTo>
                    <a:lnTo>
                      <a:pt x="52" y="191"/>
                    </a:lnTo>
                    <a:lnTo>
                      <a:pt x="55" y="184"/>
                    </a:lnTo>
                    <a:lnTo>
                      <a:pt x="58" y="178"/>
                    </a:lnTo>
                    <a:lnTo>
                      <a:pt x="60" y="170"/>
                    </a:lnTo>
                    <a:lnTo>
                      <a:pt x="61" y="163"/>
                    </a:lnTo>
                    <a:lnTo>
                      <a:pt x="63" y="146"/>
                    </a:lnTo>
                    <a:lnTo>
                      <a:pt x="64" y="129"/>
                    </a:lnTo>
                    <a:lnTo>
                      <a:pt x="64" y="121"/>
                    </a:lnTo>
                    <a:lnTo>
                      <a:pt x="65" y="114"/>
                    </a:lnTo>
                    <a:lnTo>
                      <a:pt x="65" y="106"/>
                    </a:lnTo>
                    <a:lnTo>
                      <a:pt x="65" y="100"/>
                    </a:lnTo>
                    <a:lnTo>
                      <a:pt x="64" y="80"/>
                    </a:lnTo>
                    <a:lnTo>
                      <a:pt x="62" y="61"/>
                    </a:lnTo>
                    <a:lnTo>
                      <a:pt x="59" y="44"/>
                    </a:lnTo>
                    <a:lnTo>
                      <a:pt x="55" y="29"/>
                    </a:lnTo>
                    <a:lnTo>
                      <a:pt x="53" y="23"/>
                    </a:lnTo>
                    <a:lnTo>
                      <a:pt x="50" y="17"/>
                    </a:lnTo>
                    <a:lnTo>
                      <a:pt x="48" y="12"/>
                    </a:lnTo>
                    <a:lnTo>
                      <a:pt x="45" y="8"/>
                    </a:lnTo>
                    <a:lnTo>
                      <a:pt x="42" y="4"/>
                    </a:lnTo>
                    <a:lnTo>
                      <a:pt x="39" y="2"/>
                    </a:lnTo>
                    <a:lnTo>
                      <a:pt x="36" y="1"/>
                    </a:lnTo>
                    <a:lnTo>
                      <a:pt x="32" y="0"/>
                    </a:lnTo>
                    <a:lnTo>
                      <a:pt x="29" y="1"/>
                    </a:lnTo>
                    <a:lnTo>
                      <a:pt x="26" y="2"/>
                    </a:lnTo>
                    <a:lnTo>
                      <a:pt x="22" y="4"/>
                    </a:lnTo>
                    <a:lnTo>
                      <a:pt x="20" y="8"/>
                    </a:lnTo>
                    <a:lnTo>
                      <a:pt x="17" y="12"/>
                    </a:lnTo>
                    <a:lnTo>
                      <a:pt x="14" y="17"/>
                    </a:lnTo>
                    <a:lnTo>
                      <a:pt x="12" y="23"/>
                    </a:lnTo>
                    <a:lnTo>
                      <a:pt x="9" y="29"/>
                    </a:lnTo>
                    <a:lnTo>
                      <a:pt x="6" y="44"/>
                    </a:lnTo>
                    <a:lnTo>
                      <a:pt x="2" y="61"/>
                    </a:lnTo>
                    <a:lnTo>
                      <a:pt x="1" y="80"/>
                    </a:lnTo>
                    <a:lnTo>
                      <a:pt x="0" y="100"/>
                    </a:lnTo>
                    <a:lnTo>
                      <a:pt x="0" y="114"/>
                    </a:lnTo>
                    <a:lnTo>
                      <a:pt x="2" y="129"/>
                    </a:lnTo>
                    <a:lnTo>
                      <a:pt x="4" y="143"/>
                    </a:lnTo>
                    <a:lnTo>
                      <a:pt x="6" y="157"/>
                    </a:lnTo>
                    <a:lnTo>
                      <a:pt x="10" y="170"/>
                    </a:lnTo>
                    <a:lnTo>
                      <a:pt x="14" y="182"/>
                    </a:lnTo>
                    <a:lnTo>
                      <a:pt x="17" y="187"/>
                    </a:lnTo>
                    <a:lnTo>
                      <a:pt x="20" y="192"/>
                    </a:lnTo>
                    <a:lnTo>
                      <a:pt x="22" y="196"/>
                    </a:lnTo>
                    <a:lnTo>
                      <a:pt x="26" y="200"/>
                    </a:lnTo>
                    <a:lnTo>
                      <a:pt x="36" y="204"/>
                    </a:lnTo>
                    <a:close/>
                  </a:path>
                </a:pathLst>
              </a:custGeom>
              <a:solidFill>
                <a:srgbClr val="FFFF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14" name="Freeform 702"/>
              <p:cNvSpPr>
                <a:spLocks/>
              </p:cNvSpPr>
              <p:nvPr/>
            </p:nvSpPr>
            <p:spPr bwMode="auto">
              <a:xfrm>
                <a:off x="3215" y="2835"/>
                <a:ext cx="151" cy="417"/>
              </a:xfrm>
              <a:custGeom>
                <a:avLst/>
                <a:gdLst>
                  <a:gd name="T0" fmla="*/ 144317591 w 80"/>
                  <a:gd name="T1" fmla="*/ 4650454 h 273"/>
                  <a:gd name="T2" fmla="*/ 150635670 w 80"/>
                  <a:gd name="T3" fmla="*/ 4566889 h 273"/>
                  <a:gd name="T4" fmla="*/ 152188070 w 80"/>
                  <a:gd name="T5" fmla="*/ 4460262 h 273"/>
                  <a:gd name="T6" fmla="*/ 157440936 w 80"/>
                  <a:gd name="T7" fmla="*/ 4330571 h 273"/>
                  <a:gd name="T8" fmla="*/ 159690231 w 80"/>
                  <a:gd name="T9" fmla="*/ 4168765 h 273"/>
                  <a:gd name="T10" fmla="*/ 161793599 w 80"/>
                  <a:gd name="T11" fmla="*/ 4040381 h 273"/>
                  <a:gd name="T12" fmla="*/ 163994091 w 80"/>
                  <a:gd name="T13" fmla="*/ 3870258 h 273"/>
                  <a:gd name="T14" fmla="*/ 166691554 w 80"/>
                  <a:gd name="T15" fmla="*/ 3679672 h 273"/>
                  <a:gd name="T16" fmla="*/ 168069036 w 80"/>
                  <a:gd name="T17" fmla="*/ 3489205 h 273"/>
                  <a:gd name="T18" fmla="*/ 170334398 w 80"/>
                  <a:gd name="T19" fmla="*/ 3102768 h 273"/>
                  <a:gd name="T20" fmla="*/ 174588127 w 80"/>
                  <a:gd name="T21" fmla="*/ 2725808 h 273"/>
                  <a:gd name="T22" fmla="*/ 174588127 w 80"/>
                  <a:gd name="T23" fmla="*/ 2545160 h 273"/>
                  <a:gd name="T24" fmla="*/ 177131086 w 80"/>
                  <a:gd name="T25" fmla="*/ 2395599 h 273"/>
                  <a:gd name="T26" fmla="*/ 177131086 w 80"/>
                  <a:gd name="T27" fmla="*/ 2256145 h 273"/>
                  <a:gd name="T28" fmla="*/ 177131086 w 80"/>
                  <a:gd name="T29" fmla="*/ 2110528 h 273"/>
                  <a:gd name="T30" fmla="*/ 174588127 w 80"/>
                  <a:gd name="T31" fmla="*/ 1673276 h 273"/>
                  <a:gd name="T32" fmla="*/ 170334398 w 80"/>
                  <a:gd name="T33" fmla="*/ 1289290 h 273"/>
                  <a:gd name="T34" fmla="*/ 166691554 w 80"/>
                  <a:gd name="T35" fmla="*/ 1103840 h 273"/>
                  <a:gd name="T36" fmla="*/ 161793599 w 80"/>
                  <a:gd name="T37" fmla="*/ 913400 h 273"/>
                  <a:gd name="T38" fmla="*/ 157440936 w 80"/>
                  <a:gd name="T39" fmla="*/ 764848 h 273"/>
                  <a:gd name="T40" fmla="*/ 150635670 w 80"/>
                  <a:gd name="T41" fmla="*/ 612875 h 273"/>
                  <a:gd name="T42" fmla="*/ 144317591 w 80"/>
                  <a:gd name="T43" fmla="*/ 481074 h 273"/>
                  <a:gd name="T44" fmla="*/ 137316026 w 80"/>
                  <a:gd name="T45" fmla="*/ 360998 h 273"/>
                  <a:gd name="T46" fmla="*/ 130362055 w 80"/>
                  <a:gd name="T47" fmla="*/ 236337 h 273"/>
                  <a:gd name="T48" fmla="*/ 121771276 w 80"/>
                  <a:gd name="T49" fmla="*/ 166169 h 273"/>
                  <a:gd name="T50" fmla="*/ 115020250 w 80"/>
                  <a:gd name="T51" fmla="*/ 84701 h 273"/>
                  <a:gd name="T52" fmla="*/ 104391847 w 80"/>
                  <a:gd name="T53" fmla="*/ 36303 h 273"/>
                  <a:gd name="T54" fmla="*/ 97529081 w 80"/>
                  <a:gd name="T55" fmla="*/ 23767 h 273"/>
                  <a:gd name="T56" fmla="*/ 89043186 w 80"/>
                  <a:gd name="T57" fmla="*/ 0 h 273"/>
                  <a:gd name="T58" fmla="*/ 79807003 w 80"/>
                  <a:gd name="T59" fmla="*/ 23767 h 273"/>
                  <a:gd name="T60" fmla="*/ 69066015 w 80"/>
                  <a:gd name="T61" fmla="*/ 36303 h 273"/>
                  <a:gd name="T62" fmla="*/ 62315849 w 80"/>
                  <a:gd name="T63" fmla="*/ 84701 h 273"/>
                  <a:gd name="T64" fmla="*/ 55306945 w 80"/>
                  <a:gd name="T65" fmla="*/ 166169 h 273"/>
                  <a:gd name="T66" fmla="*/ 47175206 w 80"/>
                  <a:gd name="T67" fmla="*/ 236337 h 273"/>
                  <a:gd name="T68" fmla="*/ 39791369 w 80"/>
                  <a:gd name="T69" fmla="*/ 360998 h 273"/>
                  <a:gd name="T70" fmla="*/ 33015035 w 80"/>
                  <a:gd name="T71" fmla="*/ 481074 h 273"/>
                  <a:gd name="T72" fmla="*/ 24993488 w 80"/>
                  <a:gd name="T73" fmla="*/ 612875 h 273"/>
                  <a:gd name="T74" fmla="*/ 19707554 w 80"/>
                  <a:gd name="T75" fmla="*/ 764848 h 273"/>
                  <a:gd name="T76" fmla="*/ 13241581 w 80"/>
                  <a:gd name="T77" fmla="*/ 913400 h 273"/>
                  <a:gd name="T78" fmla="*/ 10441091 w 80"/>
                  <a:gd name="T79" fmla="*/ 1103840 h 273"/>
                  <a:gd name="T80" fmla="*/ 7015406 w 80"/>
                  <a:gd name="T81" fmla="*/ 1289290 h 273"/>
                  <a:gd name="T82" fmla="*/ 2601141 w 80"/>
                  <a:gd name="T83" fmla="*/ 1673276 h 273"/>
                  <a:gd name="T84" fmla="*/ 0 w 80"/>
                  <a:gd name="T85" fmla="*/ 2110528 h 273"/>
                  <a:gd name="T86" fmla="*/ 0 w 80"/>
                  <a:gd name="T87" fmla="*/ 2256145 h 273"/>
                  <a:gd name="T88" fmla="*/ 0 w 80"/>
                  <a:gd name="T89" fmla="*/ 2395599 h 273"/>
                  <a:gd name="T90" fmla="*/ 2601141 w 80"/>
                  <a:gd name="T91" fmla="*/ 2575448 h 273"/>
                  <a:gd name="T92" fmla="*/ 4909652 w 80"/>
                  <a:gd name="T93" fmla="*/ 2754216 h 273"/>
                  <a:gd name="T94" fmla="*/ 9266968 w 80"/>
                  <a:gd name="T95" fmla="*/ 3128086 h 273"/>
                  <a:gd name="T96" fmla="*/ 15524074 w 80"/>
                  <a:gd name="T97" fmla="*/ 3514271 h 273"/>
                  <a:gd name="T98" fmla="*/ 19707554 w 80"/>
                  <a:gd name="T99" fmla="*/ 3697076 h 273"/>
                  <a:gd name="T100" fmla="*/ 24993488 w 80"/>
                  <a:gd name="T101" fmla="*/ 3887662 h 273"/>
                  <a:gd name="T102" fmla="*/ 26709059 w 80"/>
                  <a:gd name="T103" fmla="*/ 4040381 h 273"/>
                  <a:gd name="T104" fmla="*/ 30319845 w 80"/>
                  <a:gd name="T105" fmla="*/ 4194164 h 273"/>
                  <a:gd name="T106" fmla="*/ 35614862 w 80"/>
                  <a:gd name="T107" fmla="*/ 4350400 h 273"/>
                  <a:gd name="T108" fmla="*/ 39791369 w 80"/>
                  <a:gd name="T109" fmla="*/ 4460262 h 273"/>
                  <a:gd name="T110" fmla="*/ 44823351 w 80"/>
                  <a:gd name="T111" fmla="*/ 4585066 h 273"/>
                  <a:gd name="T112" fmla="*/ 49005053 w 80"/>
                  <a:gd name="T113" fmla="*/ 4650454 h 273"/>
                  <a:gd name="T114" fmla="*/ 144317591 w 80"/>
                  <a:gd name="T115" fmla="*/ 4650454 h 27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0"/>
                  <a:gd name="T175" fmla="*/ 0 h 273"/>
                  <a:gd name="T176" fmla="*/ 80 w 80"/>
                  <a:gd name="T177" fmla="*/ 273 h 27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0" h="273">
                    <a:moveTo>
                      <a:pt x="65" y="273"/>
                    </a:moveTo>
                    <a:lnTo>
                      <a:pt x="68" y="268"/>
                    </a:lnTo>
                    <a:lnTo>
                      <a:pt x="69" y="262"/>
                    </a:lnTo>
                    <a:lnTo>
                      <a:pt x="71" y="254"/>
                    </a:lnTo>
                    <a:lnTo>
                      <a:pt x="72" y="245"/>
                    </a:lnTo>
                    <a:lnTo>
                      <a:pt x="73" y="237"/>
                    </a:lnTo>
                    <a:lnTo>
                      <a:pt x="74" y="227"/>
                    </a:lnTo>
                    <a:lnTo>
                      <a:pt x="75" y="216"/>
                    </a:lnTo>
                    <a:lnTo>
                      <a:pt x="76" y="205"/>
                    </a:lnTo>
                    <a:lnTo>
                      <a:pt x="77" y="182"/>
                    </a:lnTo>
                    <a:lnTo>
                      <a:pt x="79" y="160"/>
                    </a:lnTo>
                    <a:lnTo>
                      <a:pt x="79" y="149"/>
                    </a:lnTo>
                    <a:lnTo>
                      <a:pt x="80" y="141"/>
                    </a:lnTo>
                    <a:lnTo>
                      <a:pt x="80" y="132"/>
                    </a:lnTo>
                    <a:lnTo>
                      <a:pt x="80" y="124"/>
                    </a:lnTo>
                    <a:lnTo>
                      <a:pt x="79" y="98"/>
                    </a:lnTo>
                    <a:lnTo>
                      <a:pt x="77" y="76"/>
                    </a:lnTo>
                    <a:lnTo>
                      <a:pt x="75" y="65"/>
                    </a:lnTo>
                    <a:lnTo>
                      <a:pt x="73" y="54"/>
                    </a:lnTo>
                    <a:lnTo>
                      <a:pt x="71" y="45"/>
                    </a:lnTo>
                    <a:lnTo>
                      <a:pt x="68" y="36"/>
                    </a:lnTo>
                    <a:lnTo>
                      <a:pt x="65" y="28"/>
                    </a:lnTo>
                    <a:lnTo>
                      <a:pt x="62" y="21"/>
                    </a:lnTo>
                    <a:lnTo>
                      <a:pt x="59" y="14"/>
                    </a:lnTo>
                    <a:lnTo>
                      <a:pt x="55" y="10"/>
                    </a:lnTo>
                    <a:lnTo>
                      <a:pt x="52" y="5"/>
                    </a:lnTo>
                    <a:lnTo>
                      <a:pt x="47" y="2"/>
                    </a:lnTo>
                    <a:lnTo>
                      <a:pt x="44" y="1"/>
                    </a:lnTo>
                    <a:lnTo>
                      <a:pt x="40" y="0"/>
                    </a:lnTo>
                    <a:lnTo>
                      <a:pt x="36" y="1"/>
                    </a:lnTo>
                    <a:lnTo>
                      <a:pt x="31" y="2"/>
                    </a:lnTo>
                    <a:lnTo>
                      <a:pt x="28" y="5"/>
                    </a:lnTo>
                    <a:lnTo>
                      <a:pt x="25" y="10"/>
                    </a:lnTo>
                    <a:lnTo>
                      <a:pt x="21" y="14"/>
                    </a:lnTo>
                    <a:lnTo>
                      <a:pt x="18" y="21"/>
                    </a:lnTo>
                    <a:lnTo>
                      <a:pt x="15" y="28"/>
                    </a:lnTo>
                    <a:lnTo>
                      <a:pt x="11" y="36"/>
                    </a:lnTo>
                    <a:lnTo>
                      <a:pt x="9" y="45"/>
                    </a:lnTo>
                    <a:lnTo>
                      <a:pt x="6" y="54"/>
                    </a:lnTo>
                    <a:lnTo>
                      <a:pt x="5" y="65"/>
                    </a:lnTo>
                    <a:lnTo>
                      <a:pt x="3" y="76"/>
                    </a:lnTo>
                    <a:lnTo>
                      <a:pt x="1" y="98"/>
                    </a:lnTo>
                    <a:lnTo>
                      <a:pt x="0" y="124"/>
                    </a:lnTo>
                    <a:lnTo>
                      <a:pt x="0" y="132"/>
                    </a:lnTo>
                    <a:lnTo>
                      <a:pt x="0" y="141"/>
                    </a:lnTo>
                    <a:lnTo>
                      <a:pt x="1" y="151"/>
                    </a:lnTo>
                    <a:lnTo>
                      <a:pt x="2" y="162"/>
                    </a:lnTo>
                    <a:lnTo>
                      <a:pt x="4" y="184"/>
                    </a:lnTo>
                    <a:lnTo>
                      <a:pt x="7" y="206"/>
                    </a:lnTo>
                    <a:lnTo>
                      <a:pt x="9" y="217"/>
                    </a:lnTo>
                    <a:lnTo>
                      <a:pt x="11" y="228"/>
                    </a:lnTo>
                    <a:lnTo>
                      <a:pt x="12" y="237"/>
                    </a:lnTo>
                    <a:lnTo>
                      <a:pt x="14" y="246"/>
                    </a:lnTo>
                    <a:lnTo>
                      <a:pt x="16" y="255"/>
                    </a:lnTo>
                    <a:lnTo>
                      <a:pt x="18" y="262"/>
                    </a:lnTo>
                    <a:lnTo>
                      <a:pt x="20" y="269"/>
                    </a:lnTo>
                    <a:lnTo>
                      <a:pt x="22" y="273"/>
                    </a:lnTo>
                    <a:lnTo>
                      <a:pt x="65" y="273"/>
                    </a:lnTo>
                    <a:close/>
                  </a:path>
                </a:pathLst>
              </a:custGeom>
              <a:noFill/>
              <a:ln w="7938" cap="rnd">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15" name="Freeform 703"/>
              <p:cNvSpPr>
                <a:spLocks/>
              </p:cNvSpPr>
              <p:nvPr/>
            </p:nvSpPr>
            <p:spPr bwMode="auto">
              <a:xfrm>
                <a:off x="3229" y="2883"/>
                <a:ext cx="122" cy="309"/>
              </a:xfrm>
              <a:custGeom>
                <a:avLst/>
                <a:gdLst>
                  <a:gd name="T0" fmla="*/ 70621735 w 65"/>
                  <a:gd name="T1" fmla="*/ 3544155 h 204"/>
                  <a:gd name="T2" fmla="*/ 77955306 w 65"/>
                  <a:gd name="T3" fmla="*/ 3520737 h 204"/>
                  <a:gd name="T4" fmla="*/ 87321298 w 65"/>
                  <a:gd name="T5" fmla="*/ 3477238 h 204"/>
                  <a:gd name="T6" fmla="*/ 95699458 w 65"/>
                  <a:gd name="T7" fmla="*/ 3411091 h 204"/>
                  <a:gd name="T8" fmla="*/ 101604105 w 65"/>
                  <a:gd name="T9" fmla="*/ 3321205 h 204"/>
                  <a:gd name="T10" fmla="*/ 106466745 w 65"/>
                  <a:gd name="T11" fmla="*/ 3195257 h 204"/>
                  <a:gd name="T12" fmla="*/ 113422228 w 65"/>
                  <a:gd name="T13" fmla="*/ 3089761 h 204"/>
                  <a:gd name="T14" fmla="*/ 117132288 w 65"/>
                  <a:gd name="T15" fmla="*/ 2956292 h 204"/>
                  <a:gd name="T16" fmla="*/ 118437845 w 65"/>
                  <a:gd name="T17" fmla="*/ 2831293 h 204"/>
                  <a:gd name="T18" fmla="*/ 122160938 w 65"/>
                  <a:gd name="T19" fmla="*/ 2533043 h 204"/>
                  <a:gd name="T20" fmla="*/ 124248976 w 65"/>
                  <a:gd name="T21" fmla="*/ 2236188 h 204"/>
                  <a:gd name="T22" fmla="*/ 124248976 w 65"/>
                  <a:gd name="T23" fmla="*/ 2102212 h 204"/>
                  <a:gd name="T24" fmla="*/ 126627502 w 65"/>
                  <a:gd name="T25" fmla="*/ 1973832 h 204"/>
                  <a:gd name="T26" fmla="*/ 126627502 w 65"/>
                  <a:gd name="T27" fmla="*/ 1841802 h 204"/>
                  <a:gd name="T28" fmla="*/ 126627502 w 65"/>
                  <a:gd name="T29" fmla="*/ 1740428 h 204"/>
                  <a:gd name="T30" fmla="*/ 124248976 w 65"/>
                  <a:gd name="T31" fmla="*/ 1386827 h 204"/>
                  <a:gd name="T32" fmla="*/ 120430686 w 65"/>
                  <a:gd name="T33" fmla="*/ 1054376 h 204"/>
                  <a:gd name="T34" fmla="*/ 114835055 w 65"/>
                  <a:gd name="T35" fmla="*/ 759655 h 204"/>
                  <a:gd name="T36" fmla="*/ 106466745 w 65"/>
                  <a:gd name="T37" fmla="*/ 496698 h 204"/>
                  <a:gd name="T38" fmla="*/ 102715843 w 65"/>
                  <a:gd name="T39" fmla="*/ 402645 h 204"/>
                  <a:gd name="T40" fmla="*/ 97112044 w 65"/>
                  <a:gd name="T41" fmla="*/ 294728 h 204"/>
                  <a:gd name="T42" fmla="*/ 93375438 w 65"/>
                  <a:gd name="T43" fmla="*/ 209345 h 204"/>
                  <a:gd name="T44" fmla="*/ 87321298 w 65"/>
                  <a:gd name="T45" fmla="*/ 136879 h 204"/>
                  <a:gd name="T46" fmla="*/ 81887353 w 65"/>
                  <a:gd name="T47" fmla="*/ 66705 h 204"/>
                  <a:gd name="T48" fmla="*/ 75652547 w 65"/>
                  <a:gd name="T49" fmla="*/ 38261 h 204"/>
                  <a:gd name="T50" fmla="*/ 70621735 w 65"/>
                  <a:gd name="T51" fmla="*/ 25017 h 204"/>
                  <a:gd name="T52" fmla="*/ 62406567 w 65"/>
                  <a:gd name="T53" fmla="*/ 0 h 204"/>
                  <a:gd name="T54" fmla="*/ 56002989 w 65"/>
                  <a:gd name="T55" fmla="*/ 25017 h 204"/>
                  <a:gd name="T56" fmla="*/ 50987402 w 65"/>
                  <a:gd name="T57" fmla="*/ 38261 h 204"/>
                  <a:gd name="T58" fmla="*/ 42691346 w 65"/>
                  <a:gd name="T59" fmla="*/ 66705 h 204"/>
                  <a:gd name="T60" fmla="*/ 39191772 w 65"/>
                  <a:gd name="T61" fmla="*/ 136879 h 204"/>
                  <a:gd name="T62" fmla="*/ 33249406 w 65"/>
                  <a:gd name="T63" fmla="*/ 209345 h 204"/>
                  <a:gd name="T64" fmla="*/ 27165423 w 65"/>
                  <a:gd name="T65" fmla="*/ 294728 h 204"/>
                  <a:gd name="T66" fmla="*/ 23810748 w 65"/>
                  <a:gd name="T67" fmla="*/ 402645 h 204"/>
                  <a:gd name="T68" fmla="*/ 17714835 w 65"/>
                  <a:gd name="T69" fmla="*/ 496698 h 204"/>
                  <a:gd name="T70" fmla="*/ 11441534 w 65"/>
                  <a:gd name="T71" fmla="*/ 759655 h 204"/>
                  <a:gd name="T72" fmla="*/ 4409662 w 65"/>
                  <a:gd name="T73" fmla="*/ 1054376 h 204"/>
                  <a:gd name="T74" fmla="*/ 2349410 w 65"/>
                  <a:gd name="T75" fmla="*/ 1386827 h 204"/>
                  <a:gd name="T76" fmla="*/ 0 w 65"/>
                  <a:gd name="T77" fmla="*/ 1740428 h 204"/>
                  <a:gd name="T78" fmla="*/ 0 w 65"/>
                  <a:gd name="T79" fmla="*/ 1973832 h 204"/>
                  <a:gd name="T80" fmla="*/ 4409662 w 65"/>
                  <a:gd name="T81" fmla="*/ 2236188 h 204"/>
                  <a:gd name="T82" fmla="*/ 8276592 w 65"/>
                  <a:gd name="T83" fmla="*/ 2486933 h 204"/>
                  <a:gd name="T84" fmla="*/ 11441534 w 65"/>
                  <a:gd name="T85" fmla="*/ 2724909 h 204"/>
                  <a:gd name="T86" fmla="*/ 20046828 w 65"/>
                  <a:gd name="T87" fmla="*/ 2956292 h 204"/>
                  <a:gd name="T88" fmla="*/ 27165423 w 65"/>
                  <a:gd name="T89" fmla="*/ 3156294 h 204"/>
                  <a:gd name="T90" fmla="*/ 33249406 w 65"/>
                  <a:gd name="T91" fmla="*/ 3243928 h 204"/>
                  <a:gd name="T92" fmla="*/ 39191772 w 65"/>
                  <a:gd name="T93" fmla="*/ 3340809 h 204"/>
                  <a:gd name="T94" fmla="*/ 42691346 w 65"/>
                  <a:gd name="T95" fmla="*/ 3411091 h 204"/>
                  <a:gd name="T96" fmla="*/ 50987402 w 65"/>
                  <a:gd name="T97" fmla="*/ 3477238 h 204"/>
                  <a:gd name="T98" fmla="*/ 70621735 w 65"/>
                  <a:gd name="T99" fmla="*/ 3544155 h 20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5"/>
                  <a:gd name="T151" fmla="*/ 0 h 204"/>
                  <a:gd name="T152" fmla="*/ 65 w 65"/>
                  <a:gd name="T153" fmla="*/ 204 h 20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5" h="204">
                    <a:moveTo>
                      <a:pt x="36" y="204"/>
                    </a:moveTo>
                    <a:lnTo>
                      <a:pt x="40" y="203"/>
                    </a:lnTo>
                    <a:lnTo>
                      <a:pt x="45" y="200"/>
                    </a:lnTo>
                    <a:lnTo>
                      <a:pt x="49" y="196"/>
                    </a:lnTo>
                    <a:lnTo>
                      <a:pt x="52" y="191"/>
                    </a:lnTo>
                    <a:lnTo>
                      <a:pt x="55" y="184"/>
                    </a:lnTo>
                    <a:lnTo>
                      <a:pt x="58" y="178"/>
                    </a:lnTo>
                    <a:lnTo>
                      <a:pt x="60" y="170"/>
                    </a:lnTo>
                    <a:lnTo>
                      <a:pt x="61" y="163"/>
                    </a:lnTo>
                    <a:lnTo>
                      <a:pt x="63" y="146"/>
                    </a:lnTo>
                    <a:lnTo>
                      <a:pt x="64" y="129"/>
                    </a:lnTo>
                    <a:lnTo>
                      <a:pt x="64" y="121"/>
                    </a:lnTo>
                    <a:lnTo>
                      <a:pt x="65" y="114"/>
                    </a:lnTo>
                    <a:lnTo>
                      <a:pt x="65" y="106"/>
                    </a:lnTo>
                    <a:lnTo>
                      <a:pt x="65" y="100"/>
                    </a:lnTo>
                    <a:lnTo>
                      <a:pt x="64" y="80"/>
                    </a:lnTo>
                    <a:lnTo>
                      <a:pt x="62" y="61"/>
                    </a:lnTo>
                    <a:lnTo>
                      <a:pt x="59" y="44"/>
                    </a:lnTo>
                    <a:lnTo>
                      <a:pt x="55" y="29"/>
                    </a:lnTo>
                    <a:lnTo>
                      <a:pt x="53" y="23"/>
                    </a:lnTo>
                    <a:lnTo>
                      <a:pt x="50" y="17"/>
                    </a:lnTo>
                    <a:lnTo>
                      <a:pt x="48" y="12"/>
                    </a:lnTo>
                    <a:lnTo>
                      <a:pt x="45" y="8"/>
                    </a:lnTo>
                    <a:lnTo>
                      <a:pt x="42" y="4"/>
                    </a:lnTo>
                    <a:lnTo>
                      <a:pt x="39" y="2"/>
                    </a:lnTo>
                    <a:lnTo>
                      <a:pt x="36" y="1"/>
                    </a:lnTo>
                    <a:lnTo>
                      <a:pt x="32" y="0"/>
                    </a:lnTo>
                    <a:lnTo>
                      <a:pt x="29" y="1"/>
                    </a:lnTo>
                    <a:lnTo>
                      <a:pt x="26" y="2"/>
                    </a:lnTo>
                    <a:lnTo>
                      <a:pt x="22" y="4"/>
                    </a:lnTo>
                    <a:lnTo>
                      <a:pt x="20" y="8"/>
                    </a:lnTo>
                    <a:lnTo>
                      <a:pt x="17" y="12"/>
                    </a:lnTo>
                    <a:lnTo>
                      <a:pt x="14" y="17"/>
                    </a:lnTo>
                    <a:lnTo>
                      <a:pt x="12" y="23"/>
                    </a:lnTo>
                    <a:lnTo>
                      <a:pt x="9" y="29"/>
                    </a:lnTo>
                    <a:lnTo>
                      <a:pt x="6" y="44"/>
                    </a:lnTo>
                    <a:lnTo>
                      <a:pt x="2" y="61"/>
                    </a:lnTo>
                    <a:lnTo>
                      <a:pt x="1" y="80"/>
                    </a:lnTo>
                    <a:lnTo>
                      <a:pt x="0" y="100"/>
                    </a:lnTo>
                    <a:lnTo>
                      <a:pt x="0" y="114"/>
                    </a:lnTo>
                    <a:lnTo>
                      <a:pt x="2" y="129"/>
                    </a:lnTo>
                    <a:lnTo>
                      <a:pt x="4" y="143"/>
                    </a:lnTo>
                    <a:lnTo>
                      <a:pt x="6" y="157"/>
                    </a:lnTo>
                    <a:lnTo>
                      <a:pt x="10" y="170"/>
                    </a:lnTo>
                    <a:lnTo>
                      <a:pt x="14" y="182"/>
                    </a:lnTo>
                    <a:lnTo>
                      <a:pt x="17" y="187"/>
                    </a:lnTo>
                    <a:lnTo>
                      <a:pt x="20" y="192"/>
                    </a:lnTo>
                    <a:lnTo>
                      <a:pt x="22" y="196"/>
                    </a:lnTo>
                    <a:lnTo>
                      <a:pt x="26" y="200"/>
                    </a:lnTo>
                    <a:lnTo>
                      <a:pt x="36" y="204"/>
                    </a:lnTo>
                    <a:close/>
                  </a:path>
                </a:pathLst>
              </a:custGeom>
              <a:noFill/>
              <a:ln w="7938" cap="rnd">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16" name="Freeform 704"/>
              <p:cNvSpPr>
                <a:spLocks/>
              </p:cNvSpPr>
              <p:nvPr/>
            </p:nvSpPr>
            <p:spPr bwMode="auto">
              <a:xfrm>
                <a:off x="3258" y="2970"/>
                <a:ext cx="72" cy="177"/>
              </a:xfrm>
              <a:custGeom>
                <a:avLst/>
                <a:gdLst>
                  <a:gd name="T0" fmla="*/ 45739217 w 38"/>
                  <a:gd name="T1" fmla="*/ 1929550 h 116"/>
                  <a:gd name="T2" fmla="*/ 55790534 w 38"/>
                  <a:gd name="T3" fmla="*/ 1906508 h 116"/>
                  <a:gd name="T4" fmla="*/ 65445791 w 38"/>
                  <a:gd name="T5" fmla="*/ 1861726 h 116"/>
                  <a:gd name="T6" fmla="*/ 70061429 w 38"/>
                  <a:gd name="T7" fmla="*/ 1778634 h 116"/>
                  <a:gd name="T8" fmla="*/ 78239413 w 38"/>
                  <a:gd name="T9" fmla="*/ 1698106 h 116"/>
                  <a:gd name="T10" fmla="*/ 84274314 w 38"/>
                  <a:gd name="T11" fmla="*/ 1576077 h 116"/>
                  <a:gd name="T12" fmla="*/ 86663804 w 38"/>
                  <a:gd name="T13" fmla="*/ 1452729 h 116"/>
                  <a:gd name="T14" fmla="*/ 91799478 w 38"/>
                  <a:gd name="T15" fmla="*/ 1300326 h 116"/>
                  <a:gd name="T16" fmla="*/ 91799478 w 38"/>
                  <a:gd name="T17" fmla="*/ 1138270 h 116"/>
                  <a:gd name="T18" fmla="*/ 91799478 w 38"/>
                  <a:gd name="T19" fmla="*/ 973912 h 116"/>
                  <a:gd name="T20" fmla="*/ 89559567 w 38"/>
                  <a:gd name="T21" fmla="*/ 786567 h 116"/>
                  <a:gd name="T22" fmla="*/ 86663804 w 38"/>
                  <a:gd name="T23" fmla="*/ 599484 h 116"/>
                  <a:gd name="T24" fmla="*/ 81390556 w 38"/>
                  <a:gd name="T25" fmla="*/ 435950 h 116"/>
                  <a:gd name="T26" fmla="*/ 78239413 w 38"/>
                  <a:gd name="T27" fmla="*/ 260820 h 116"/>
                  <a:gd name="T28" fmla="*/ 67188281 w 38"/>
                  <a:gd name="T29" fmla="*/ 150654 h 116"/>
                  <a:gd name="T30" fmla="*/ 62517332 w 38"/>
                  <a:gd name="T31" fmla="*/ 82630 h 116"/>
                  <a:gd name="T32" fmla="*/ 57259970 w 38"/>
                  <a:gd name="T33" fmla="*/ 64707 h 116"/>
                  <a:gd name="T34" fmla="*/ 51247685 w 38"/>
                  <a:gd name="T35" fmla="*/ 35490 h 116"/>
                  <a:gd name="T36" fmla="*/ 42956107 w 38"/>
                  <a:gd name="T37" fmla="*/ 0 h 116"/>
                  <a:gd name="T38" fmla="*/ 38429962 w 38"/>
                  <a:gd name="T39" fmla="*/ 0 h 116"/>
                  <a:gd name="T40" fmla="*/ 35460501 w 38"/>
                  <a:gd name="T41" fmla="*/ 23259 h 116"/>
                  <a:gd name="T42" fmla="*/ 31671749 w 38"/>
                  <a:gd name="T43" fmla="*/ 54153 h 116"/>
                  <a:gd name="T44" fmla="*/ 27047395 w 38"/>
                  <a:gd name="T45" fmla="*/ 82630 h 116"/>
                  <a:gd name="T46" fmla="*/ 18715256 w 38"/>
                  <a:gd name="T47" fmla="*/ 192384 h 116"/>
                  <a:gd name="T48" fmla="*/ 11502151 w 38"/>
                  <a:gd name="T49" fmla="*/ 350761 h 116"/>
                  <a:gd name="T50" fmla="*/ 5213126 w 38"/>
                  <a:gd name="T51" fmla="*/ 535213 h 116"/>
                  <a:gd name="T52" fmla="*/ 2751372 w 38"/>
                  <a:gd name="T53" fmla="*/ 722029 h 116"/>
                  <a:gd name="T54" fmla="*/ 0 w 38"/>
                  <a:gd name="T55" fmla="*/ 914730 h 116"/>
                  <a:gd name="T56" fmla="*/ 2751372 w 38"/>
                  <a:gd name="T57" fmla="*/ 1138270 h 116"/>
                  <a:gd name="T58" fmla="*/ 5213126 w 38"/>
                  <a:gd name="T59" fmla="*/ 1300326 h 116"/>
                  <a:gd name="T60" fmla="*/ 9877498 w 38"/>
                  <a:gd name="T61" fmla="*/ 1452729 h 116"/>
                  <a:gd name="T62" fmla="*/ 11502151 w 38"/>
                  <a:gd name="T63" fmla="*/ 1576077 h 116"/>
                  <a:gd name="T64" fmla="*/ 16715642 w 38"/>
                  <a:gd name="T65" fmla="*/ 1698106 h 116"/>
                  <a:gd name="T66" fmla="*/ 24140143 w 38"/>
                  <a:gd name="T67" fmla="*/ 1778634 h 116"/>
                  <a:gd name="T68" fmla="*/ 31671749 w 38"/>
                  <a:gd name="T69" fmla="*/ 1861726 h 116"/>
                  <a:gd name="T70" fmla="*/ 35460501 w 38"/>
                  <a:gd name="T71" fmla="*/ 1906508 h 116"/>
                  <a:gd name="T72" fmla="*/ 45739217 w 38"/>
                  <a:gd name="T73" fmla="*/ 1929550 h 11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
                  <a:gd name="T112" fmla="*/ 0 h 116"/>
                  <a:gd name="T113" fmla="*/ 38 w 38"/>
                  <a:gd name="T114" fmla="*/ 116 h 11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 h="116">
                    <a:moveTo>
                      <a:pt x="19" y="116"/>
                    </a:moveTo>
                    <a:lnTo>
                      <a:pt x="23" y="115"/>
                    </a:lnTo>
                    <a:lnTo>
                      <a:pt x="27" y="112"/>
                    </a:lnTo>
                    <a:lnTo>
                      <a:pt x="29" y="107"/>
                    </a:lnTo>
                    <a:lnTo>
                      <a:pt x="32" y="102"/>
                    </a:lnTo>
                    <a:lnTo>
                      <a:pt x="35" y="95"/>
                    </a:lnTo>
                    <a:lnTo>
                      <a:pt x="36" y="87"/>
                    </a:lnTo>
                    <a:lnTo>
                      <a:pt x="38" y="78"/>
                    </a:lnTo>
                    <a:lnTo>
                      <a:pt x="38" y="68"/>
                    </a:lnTo>
                    <a:lnTo>
                      <a:pt x="38" y="58"/>
                    </a:lnTo>
                    <a:lnTo>
                      <a:pt x="37" y="47"/>
                    </a:lnTo>
                    <a:lnTo>
                      <a:pt x="36" y="36"/>
                    </a:lnTo>
                    <a:lnTo>
                      <a:pt x="34" y="26"/>
                    </a:lnTo>
                    <a:lnTo>
                      <a:pt x="32" y="16"/>
                    </a:lnTo>
                    <a:lnTo>
                      <a:pt x="28" y="9"/>
                    </a:lnTo>
                    <a:lnTo>
                      <a:pt x="26" y="5"/>
                    </a:lnTo>
                    <a:lnTo>
                      <a:pt x="24" y="4"/>
                    </a:lnTo>
                    <a:lnTo>
                      <a:pt x="21" y="2"/>
                    </a:lnTo>
                    <a:lnTo>
                      <a:pt x="18" y="0"/>
                    </a:lnTo>
                    <a:lnTo>
                      <a:pt x="16" y="0"/>
                    </a:lnTo>
                    <a:lnTo>
                      <a:pt x="15" y="1"/>
                    </a:lnTo>
                    <a:lnTo>
                      <a:pt x="13" y="3"/>
                    </a:lnTo>
                    <a:lnTo>
                      <a:pt x="11" y="5"/>
                    </a:lnTo>
                    <a:lnTo>
                      <a:pt x="8" y="12"/>
                    </a:lnTo>
                    <a:lnTo>
                      <a:pt x="5" y="21"/>
                    </a:lnTo>
                    <a:lnTo>
                      <a:pt x="2" y="32"/>
                    </a:lnTo>
                    <a:lnTo>
                      <a:pt x="1" y="43"/>
                    </a:lnTo>
                    <a:lnTo>
                      <a:pt x="0" y="55"/>
                    </a:lnTo>
                    <a:lnTo>
                      <a:pt x="1" y="68"/>
                    </a:lnTo>
                    <a:lnTo>
                      <a:pt x="2" y="78"/>
                    </a:lnTo>
                    <a:lnTo>
                      <a:pt x="4" y="87"/>
                    </a:lnTo>
                    <a:lnTo>
                      <a:pt x="5" y="95"/>
                    </a:lnTo>
                    <a:lnTo>
                      <a:pt x="7" y="102"/>
                    </a:lnTo>
                    <a:lnTo>
                      <a:pt x="10" y="107"/>
                    </a:lnTo>
                    <a:lnTo>
                      <a:pt x="13" y="112"/>
                    </a:lnTo>
                    <a:lnTo>
                      <a:pt x="15" y="115"/>
                    </a:lnTo>
                    <a:lnTo>
                      <a:pt x="19" y="116"/>
                    </a:lnTo>
                    <a:close/>
                  </a:path>
                </a:pathLst>
              </a:custGeom>
              <a:solidFill>
                <a:srgbClr val="FF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17" name="Freeform 705"/>
              <p:cNvSpPr>
                <a:spLocks/>
              </p:cNvSpPr>
              <p:nvPr/>
            </p:nvSpPr>
            <p:spPr bwMode="auto">
              <a:xfrm>
                <a:off x="3195" y="3185"/>
                <a:ext cx="54" cy="67"/>
              </a:xfrm>
              <a:custGeom>
                <a:avLst/>
                <a:gdLst>
                  <a:gd name="T0" fmla="*/ 0 w 29"/>
                  <a:gd name="T1" fmla="*/ 695684 h 44"/>
                  <a:gd name="T2" fmla="*/ 47229788 w 29"/>
                  <a:gd name="T3" fmla="*/ 274925 h 44"/>
                  <a:gd name="T4" fmla="*/ 41150447 w 29"/>
                  <a:gd name="T5" fmla="*/ 248900 h 44"/>
                  <a:gd name="T6" fmla="*/ 35643521 w 29"/>
                  <a:gd name="T7" fmla="*/ 238215 h 44"/>
                  <a:gd name="T8" fmla="*/ 32086374 w 29"/>
                  <a:gd name="T9" fmla="*/ 207475 h 44"/>
                  <a:gd name="T10" fmla="*/ 29413703 w 29"/>
                  <a:gd name="T11" fmla="*/ 180548 h 44"/>
                  <a:gd name="T12" fmla="*/ 19141893 w 29"/>
                  <a:gd name="T13" fmla="*/ 354934 h 44"/>
                  <a:gd name="T14" fmla="*/ 29413703 w 29"/>
                  <a:gd name="T15" fmla="*/ 180548 h 44"/>
                  <a:gd name="T16" fmla="*/ 26130340 w 29"/>
                  <a:gd name="T17" fmla="*/ 145431 h 44"/>
                  <a:gd name="T18" fmla="*/ 22369781 w 29"/>
                  <a:gd name="T19" fmla="*/ 119840 h 44"/>
                  <a:gd name="T20" fmla="*/ 19141893 w 29"/>
                  <a:gd name="T21" fmla="*/ 78701 h 44"/>
                  <a:gd name="T22" fmla="*/ 17231574 w 29"/>
                  <a:gd name="T23" fmla="*/ 0 h 44"/>
                  <a:gd name="T24" fmla="*/ 0 w 29"/>
                  <a:gd name="T25" fmla="*/ 695684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44"/>
                  <a:gd name="T41" fmla="*/ 29 w 29"/>
                  <a:gd name="T42" fmla="*/ 44 h 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44">
                    <a:moveTo>
                      <a:pt x="0" y="44"/>
                    </a:moveTo>
                    <a:lnTo>
                      <a:pt x="29" y="17"/>
                    </a:lnTo>
                    <a:lnTo>
                      <a:pt x="25" y="16"/>
                    </a:lnTo>
                    <a:lnTo>
                      <a:pt x="22" y="15"/>
                    </a:lnTo>
                    <a:lnTo>
                      <a:pt x="20" y="13"/>
                    </a:lnTo>
                    <a:lnTo>
                      <a:pt x="18" y="11"/>
                    </a:lnTo>
                    <a:lnTo>
                      <a:pt x="12" y="22"/>
                    </a:lnTo>
                    <a:lnTo>
                      <a:pt x="18" y="11"/>
                    </a:lnTo>
                    <a:lnTo>
                      <a:pt x="16" y="9"/>
                    </a:lnTo>
                    <a:lnTo>
                      <a:pt x="14" y="8"/>
                    </a:lnTo>
                    <a:lnTo>
                      <a:pt x="12" y="5"/>
                    </a:lnTo>
                    <a:lnTo>
                      <a:pt x="11" y="0"/>
                    </a:lnTo>
                    <a:lnTo>
                      <a:pt x="0" y="44"/>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18" name="Freeform 706"/>
              <p:cNvSpPr>
                <a:spLocks/>
              </p:cNvSpPr>
              <p:nvPr/>
            </p:nvSpPr>
            <p:spPr bwMode="auto">
              <a:xfrm>
                <a:off x="3258" y="2970"/>
                <a:ext cx="72" cy="177"/>
              </a:xfrm>
              <a:custGeom>
                <a:avLst/>
                <a:gdLst>
                  <a:gd name="T0" fmla="*/ 45739217 w 38"/>
                  <a:gd name="T1" fmla="*/ 1929550 h 116"/>
                  <a:gd name="T2" fmla="*/ 55790534 w 38"/>
                  <a:gd name="T3" fmla="*/ 1906508 h 116"/>
                  <a:gd name="T4" fmla="*/ 65445791 w 38"/>
                  <a:gd name="T5" fmla="*/ 1861726 h 116"/>
                  <a:gd name="T6" fmla="*/ 70061429 w 38"/>
                  <a:gd name="T7" fmla="*/ 1778634 h 116"/>
                  <a:gd name="T8" fmla="*/ 78239413 w 38"/>
                  <a:gd name="T9" fmla="*/ 1698106 h 116"/>
                  <a:gd name="T10" fmla="*/ 84274314 w 38"/>
                  <a:gd name="T11" fmla="*/ 1576077 h 116"/>
                  <a:gd name="T12" fmla="*/ 86663804 w 38"/>
                  <a:gd name="T13" fmla="*/ 1452729 h 116"/>
                  <a:gd name="T14" fmla="*/ 91799478 w 38"/>
                  <a:gd name="T15" fmla="*/ 1300326 h 116"/>
                  <a:gd name="T16" fmla="*/ 91799478 w 38"/>
                  <a:gd name="T17" fmla="*/ 1138270 h 116"/>
                  <a:gd name="T18" fmla="*/ 91799478 w 38"/>
                  <a:gd name="T19" fmla="*/ 973912 h 116"/>
                  <a:gd name="T20" fmla="*/ 89559567 w 38"/>
                  <a:gd name="T21" fmla="*/ 786567 h 116"/>
                  <a:gd name="T22" fmla="*/ 86663804 w 38"/>
                  <a:gd name="T23" fmla="*/ 599484 h 116"/>
                  <a:gd name="T24" fmla="*/ 81390556 w 38"/>
                  <a:gd name="T25" fmla="*/ 435950 h 116"/>
                  <a:gd name="T26" fmla="*/ 78239413 w 38"/>
                  <a:gd name="T27" fmla="*/ 260820 h 116"/>
                  <a:gd name="T28" fmla="*/ 67188281 w 38"/>
                  <a:gd name="T29" fmla="*/ 150654 h 116"/>
                  <a:gd name="T30" fmla="*/ 62517332 w 38"/>
                  <a:gd name="T31" fmla="*/ 82630 h 116"/>
                  <a:gd name="T32" fmla="*/ 57259970 w 38"/>
                  <a:gd name="T33" fmla="*/ 64707 h 116"/>
                  <a:gd name="T34" fmla="*/ 51247685 w 38"/>
                  <a:gd name="T35" fmla="*/ 35490 h 116"/>
                  <a:gd name="T36" fmla="*/ 42956107 w 38"/>
                  <a:gd name="T37" fmla="*/ 0 h 116"/>
                  <a:gd name="T38" fmla="*/ 38429962 w 38"/>
                  <a:gd name="T39" fmla="*/ 0 h 116"/>
                  <a:gd name="T40" fmla="*/ 35460501 w 38"/>
                  <a:gd name="T41" fmla="*/ 23259 h 116"/>
                  <a:gd name="T42" fmla="*/ 31671749 w 38"/>
                  <a:gd name="T43" fmla="*/ 54153 h 116"/>
                  <a:gd name="T44" fmla="*/ 27047395 w 38"/>
                  <a:gd name="T45" fmla="*/ 82630 h 116"/>
                  <a:gd name="T46" fmla="*/ 18715256 w 38"/>
                  <a:gd name="T47" fmla="*/ 192384 h 116"/>
                  <a:gd name="T48" fmla="*/ 11502151 w 38"/>
                  <a:gd name="T49" fmla="*/ 350761 h 116"/>
                  <a:gd name="T50" fmla="*/ 5213126 w 38"/>
                  <a:gd name="T51" fmla="*/ 535213 h 116"/>
                  <a:gd name="T52" fmla="*/ 2751372 w 38"/>
                  <a:gd name="T53" fmla="*/ 722029 h 116"/>
                  <a:gd name="T54" fmla="*/ 0 w 38"/>
                  <a:gd name="T55" fmla="*/ 914730 h 116"/>
                  <a:gd name="T56" fmla="*/ 2751372 w 38"/>
                  <a:gd name="T57" fmla="*/ 1138270 h 116"/>
                  <a:gd name="T58" fmla="*/ 5213126 w 38"/>
                  <a:gd name="T59" fmla="*/ 1300326 h 116"/>
                  <a:gd name="T60" fmla="*/ 9877498 w 38"/>
                  <a:gd name="T61" fmla="*/ 1452729 h 116"/>
                  <a:gd name="T62" fmla="*/ 11502151 w 38"/>
                  <a:gd name="T63" fmla="*/ 1576077 h 116"/>
                  <a:gd name="T64" fmla="*/ 16715642 w 38"/>
                  <a:gd name="T65" fmla="*/ 1698106 h 116"/>
                  <a:gd name="T66" fmla="*/ 24140143 w 38"/>
                  <a:gd name="T67" fmla="*/ 1778634 h 116"/>
                  <a:gd name="T68" fmla="*/ 31671749 w 38"/>
                  <a:gd name="T69" fmla="*/ 1861726 h 116"/>
                  <a:gd name="T70" fmla="*/ 35460501 w 38"/>
                  <a:gd name="T71" fmla="*/ 1906508 h 116"/>
                  <a:gd name="T72" fmla="*/ 45739217 w 38"/>
                  <a:gd name="T73" fmla="*/ 1929550 h 11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
                  <a:gd name="T112" fmla="*/ 0 h 116"/>
                  <a:gd name="T113" fmla="*/ 38 w 38"/>
                  <a:gd name="T114" fmla="*/ 116 h 11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 h="116">
                    <a:moveTo>
                      <a:pt x="19" y="116"/>
                    </a:moveTo>
                    <a:lnTo>
                      <a:pt x="23" y="115"/>
                    </a:lnTo>
                    <a:lnTo>
                      <a:pt x="27" y="112"/>
                    </a:lnTo>
                    <a:lnTo>
                      <a:pt x="29" y="107"/>
                    </a:lnTo>
                    <a:lnTo>
                      <a:pt x="32" y="102"/>
                    </a:lnTo>
                    <a:lnTo>
                      <a:pt x="35" y="95"/>
                    </a:lnTo>
                    <a:lnTo>
                      <a:pt x="36" y="87"/>
                    </a:lnTo>
                    <a:lnTo>
                      <a:pt x="38" y="78"/>
                    </a:lnTo>
                    <a:lnTo>
                      <a:pt x="38" y="68"/>
                    </a:lnTo>
                    <a:lnTo>
                      <a:pt x="38" y="58"/>
                    </a:lnTo>
                    <a:lnTo>
                      <a:pt x="37" y="47"/>
                    </a:lnTo>
                    <a:lnTo>
                      <a:pt x="36" y="36"/>
                    </a:lnTo>
                    <a:lnTo>
                      <a:pt x="34" y="26"/>
                    </a:lnTo>
                    <a:lnTo>
                      <a:pt x="32" y="16"/>
                    </a:lnTo>
                    <a:lnTo>
                      <a:pt x="28" y="9"/>
                    </a:lnTo>
                    <a:lnTo>
                      <a:pt x="26" y="5"/>
                    </a:lnTo>
                    <a:lnTo>
                      <a:pt x="24" y="4"/>
                    </a:lnTo>
                    <a:lnTo>
                      <a:pt x="21" y="2"/>
                    </a:lnTo>
                    <a:lnTo>
                      <a:pt x="18" y="0"/>
                    </a:lnTo>
                    <a:lnTo>
                      <a:pt x="16" y="0"/>
                    </a:lnTo>
                    <a:lnTo>
                      <a:pt x="15" y="1"/>
                    </a:lnTo>
                    <a:lnTo>
                      <a:pt x="13" y="3"/>
                    </a:lnTo>
                    <a:lnTo>
                      <a:pt x="11" y="5"/>
                    </a:lnTo>
                    <a:lnTo>
                      <a:pt x="8" y="12"/>
                    </a:lnTo>
                    <a:lnTo>
                      <a:pt x="5" y="21"/>
                    </a:lnTo>
                    <a:lnTo>
                      <a:pt x="2" y="32"/>
                    </a:lnTo>
                    <a:lnTo>
                      <a:pt x="1" y="43"/>
                    </a:lnTo>
                    <a:lnTo>
                      <a:pt x="0" y="55"/>
                    </a:lnTo>
                    <a:lnTo>
                      <a:pt x="1" y="68"/>
                    </a:lnTo>
                    <a:lnTo>
                      <a:pt x="2" y="78"/>
                    </a:lnTo>
                    <a:lnTo>
                      <a:pt x="4" y="87"/>
                    </a:lnTo>
                    <a:lnTo>
                      <a:pt x="5" y="95"/>
                    </a:lnTo>
                    <a:lnTo>
                      <a:pt x="7" y="102"/>
                    </a:lnTo>
                    <a:lnTo>
                      <a:pt x="10" y="107"/>
                    </a:lnTo>
                    <a:lnTo>
                      <a:pt x="13" y="112"/>
                    </a:lnTo>
                    <a:lnTo>
                      <a:pt x="15" y="115"/>
                    </a:lnTo>
                    <a:lnTo>
                      <a:pt x="19" y="116"/>
                    </a:lnTo>
                    <a:close/>
                  </a:path>
                </a:pathLst>
              </a:custGeom>
              <a:noFill/>
              <a:ln w="7938" cap="rnd">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19" name="Line 707"/>
              <p:cNvSpPr>
                <a:spLocks noChangeShapeType="1"/>
              </p:cNvSpPr>
              <p:nvPr/>
            </p:nvSpPr>
            <p:spPr bwMode="auto">
              <a:xfrm flipV="1">
                <a:off x="3214" y="3153"/>
                <a:ext cx="47" cy="74"/>
              </a:xfrm>
              <a:prstGeom prst="line">
                <a:avLst/>
              </a:pr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20" name="Freeform 708"/>
              <p:cNvSpPr>
                <a:spLocks/>
              </p:cNvSpPr>
              <p:nvPr/>
            </p:nvSpPr>
            <p:spPr bwMode="auto">
              <a:xfrm>
                <a:off x="3334" y="3184"/>
                <a:ext cx="51" cy="66"/>
              </a:xfrm>
              <a:custGeom>
                <a:avLst/>
                <a:gdLst>
                  <a:gd name="T0" fmla="*/ 60502620 w 27"/>
                  <a:gd name="T1" fmla="*/ 816052 h 43"/>
                  <a:gd name="T2" fmla="*/ 0 w 27"/>
                  <a:gd name="T3" fmla="*/ 305228 h 43"/>
                  <a:gd name="T4" fmla="*/ 9371693 w 27"/>
                  <a:gd name="T5" fmla="*/ 305228 h 43"/>
                  <a:gd name="T6" fmla="*/ 15722952 w 27"/>
                  <a:gd name="T7" fmla="*/ 257655 h 43"/>
                  <a:gd name="T8" fmla="*/ 19937889 w 27"/>
                  <a:gd name="T9" fmla="*/ 255299 h 43"/>
                  <a:gd name="T10" fmla="*/ 25495286 w 27"/>
                  <a:gd name="T11" fmla="*/ 225679 h 43"/>
                  <a:gd name="T12" fmla="*/ 36050855 w 27"/>
                  <a:gd name="T13" fmla="*/ 422256 h 43"/>
                  <a:gd name="T14" fmla="*/ 25495286 w 27"/>
                  <a:gd name="T15" fmla="*/ 225679 h 43"/>
                  <a:gd name="T16" fmla="*/ 27069334 w 27"/>
                  <a:gd name="T17" fmla="*/ 184935 h 43"/>
                  <a:gd name="T18" fmla="*/ 31089221 w 27"/>
                  <a:gd name="T19" fmla="*/ 147033 h 43"/>
                  <a:gd name="T20" fmla="*/ 36050855 w 27"/>
                  <a:gd name="T21" fmla="*/ 95794 h 43"/>
                  <a:gd name="T22" fmla="*/ 40570859 w 27"/>
                  <a:gd name="T23" fmla="*/ 0 h 43"/>
                  <a:gd name="T24" fmla="*/ 60502620 w 27"/>
                  <a:gd name="T25" fmla="*/ 816052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43"/>
                  <a:gd name="T41" fmla="*/ 27 w 27"/>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43">
                    <a:moveTo>
                      <a:pt x="27" y="43"/>
                    </a:moveTo>
                    <a:lnTo>
                      <a:pt x="0" y="16"/>
                    </a:lnTo>
                    <a:lnTo>
                      <a:pt x="4" y="16"/>
                    </a:lnTo>
                    <a:lnTo>
                      <a:pt x="7" y="14"/>
                    </a:lnTo>
                    <a:lnTo>
                      <a:pt x="9" y="13"/>
                    </a:lnTo>
                    <a:lnTo>
                      <a:pt x="11" y="12"/>
                    </a:lnTo>
                    <a:lnTo>
                      <a:pt x="16" y="22"/>
                    </a:lnTo>
                    <a:lnTo>
                      <a:pt x="11" y="12"/>
                    </a:lnTo>
                    <a:lnTo>
                      <a:pt x="12" y="10"/>
                    </a:lnTo>
                    <a:lnTo>
                      <a:pt x="14" y="8"/>
                    </a:lnTo>
                    <a:lnTo>
                      <a:pt x="16" y="5"/>
                    </a:lnTo>
                    <a:lnTo>
                      <a:pt x="18" y="0"/>
                    </a:lnTo>
                    <a:lnTo>
                      <a:pt x="27" y="43"/>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21" name="Freeform 709"/>
              <p:cNvSpPr>
                <a:spLocks/>
              </p:cNvSpPr>
              <p:nvPr/>
            </p:nvSpPr>
            <p:spPr bwMode="auto">
              <a:xfrm>
                <a:off x="3503" y="2761"/>
                <a:ext cx="327" cy="429"/>
              </a:xfrm>
              <a:custGeom>
                <a:avLst/>
                <a:gdLst>
                  <a:gd name="T0" fmla="*/ 100543820 w 174"/>
                  <a:gd name="T1" fmla="*/ 493373 h 280"/>
                  <a:gd name="T2" fmla="*/ 136700145 w 174"/>
                  <a:gd name="T3" fmla="*/ 366113 h 280"/>
                  <a:gd name="T4" fmla="*/ 150410746 w 174"/>
                  <a:gd name="T5" fmla="*/ 106079 h 280"/>
                  <a:gd name="T6" fmla="*/ 171006056 w 174"/>
                  <a:gd name="T7" fmla="*/ 0 h 280"/>
                  <a:gd name="T8" fmla="*/ 191679184 w 174"/>
                  <a:gd name="T9" fmla="*/ 60705 h 280"/>
                  <a:gd name="T10" fmla="*/ 202633425 w 174"/>
                  <a:gd name="T11" fmla="*/ 200933 h 280"/>
                  <a:gd name="T12" fmla="*/ 216733118 w 174"/>
                  <a:gd name="T13" fmla="*/ 341752 h 280"/>
                  <a:gd name="T14" fmla="*/ 262070548 w 174"/>
                  <a:gd name="T15" fmla="*/ 442236 h 280"/>
                  <a:gd name="T16" fmla="*/ 326531170 w 174"/>
                  <a:gd name="T17" fmla="*/ 523613 h 280"/>
                  <a:gd name="T18" fmla="*/ 340625091 w 174"/>
                  <a:gd name="T19" fmla="*/ 722684 h 280"/>
                  <a:gd name="T20" fmla="*/ 326531170 w 174"/>
                  <a:gd name="T21" fmla="*/ 833501 h 280"/>
                  <a:gd name="T22" fmla="*/ 324103042 w 174"/>
                  <a:gd name="T23" fmla="*/ 918278 h 280"/>
                  <a:gd name="T24" fmla="*/ 310449572 w 174"/>
                  <a:gd name="T25" fmla="*/ 955371 h 280"/>
                  <a:gd name="T26" fmla="*/ 303184431 w 174"/>
                  <a:gd name="T27" fmla="*/ 1107255 h 280"/>
                  <a:gd name="T28" fmla="*/ 287124482 w 174"/>
                  <a:gd name="T29" fmla="*/ 1229161 h 280"/>
                  <a:gd name="T30" fmla="*/ 291140010 w 174"/>
                  <a:gd name="T31" fmla="*/ 1386201 h 280"/>
                  <a:gd name="T32" fmla="*/ 294361719 w 174"/>
                  <a:gd name="T33" fmla="*/ 1569677 h 280"/>
                  <a:gd name="T34" fmla="*/ 310449572 w 174"/>
                  <a:gd name="T35" fmla="*/ 1755603 h 280"/>
                  <a:gd name="T36" fmla="*/ 312820689 w 174"/>
                  <a:gd name="T37" fmla="*/ 2155622 h 280"/>
                  <a:gd name="T38" fmla="*/ 324103042 w 174"/>
                  <a:gd name="T39" fmla="*/ 2599239 h 280"/>
                  <a:gd name="T40" fmla="*/ 326531170 w 174"/>
                  <a:gd name="T41" fmla="*/ 3027537 h 280"/>
                  <a:gd name="T42" fmla="*/ 318930220 w 174"/>
                  <a:gd name="T43" fmla="*/ 3027537 h 280"/>
                  <a:gd name="T44" fmla="*/ 268956819 w 174"/>
                  <a:gd name="T45" fmla="*/ 2504021 h 280"/>
                  <a:gd name="T46" fmla="*/ 209817740 w 174"/>
                  <a:gd name="T47" fmla="*/ 2399718 h 280"/>
                  <a:gd name="T48" fmla="*/ 157647742 w 174"/>
                  <a:gd name="T49" fmla="*/ 2647659 h 280"/>
                  <a:gd name="T50" fmla="*/ 120203384 w 174"/>
                  <a:gd name="T51" fmla="*/ 3254054 h 280"/>
                  <a:gd name="T52" fmla="*/ 66330521 w 174"/>
                  <a:gd name="T53" fmla="*/ 4531732 h 280"/>
                  <a:gd name="T54" fmla="*/ 56694128 w 174"/>
                  <a:gd name="T55" fmla="*/ 4935393 h 280"/>
                  <a:gd name="T56" fmla="*/ 34034524 w 174"/>
                  <a:gd name="T57" fmla="*/ 5091739 h 280"/>
                  <a:gd name="T58" fmla="*/ 6222174 w 174"/>
                  <a:gd name="T59" fmla="*/ 5023096 h 280"/>
                  <a:gd name="T60" fmla="*/ 6222174 w 174"/>
                  <a:gd name="T61" fmla="*/ 4803390 h 280"/>
                  <a:gd name="T62" fmla="*/ 11693399 w 174"/>
                  <a:gd name="T63" fmla="*/ 4772854 h 280"/>
                  <a:gd name="T64" fmla="*/ 0 w 174"/>
                  <a:gd name="T65" fmla="*/ 4624721 h 280"/>
                  <a:gd name="T66" fmla="*/ 6222174 w 174"/>
                  <a:gd name="T67" fmla="*/ 4401558 h 280"/>
                  <a:gd name="T68" fmla="*/ 6222174 w 174"/>
                  <a:gd name="T69" fmla="*/ 4186709 h 280"/>
                  <a:gd name="T70" fmla="*/ 9636578 w 174"/>
                  <a:gd name="T71" fmla="*/ 4009584 h 280"/>
                  <a:gd name="T72" fmla="*/ 18110118 w 174"/>
                  <a:gd name="T73" fmla="*/ 3851908 h 280"/>
                  <a:gd name="T74" fmla="*/ 11693399 w 174"/>
                  <a:gd name="T75" fmla="*/ 3408390 h 280"/>
                  <a:gd name="T76" fmla="*/ 13709372 w 174"/>
                  <a:gd name="T77" fmla="*/ 3143281 h 280"/>
                  <a:gd name="T78" fmla="*/ 21975527 w 174"/>
                  <a:gd name="T79" fmla="*/ 3018466 h 280"/>
                  <a:gd name="T80" fmla="*/ 16052439 w 174"/>
                  <a:gd name="T81" fmla="*/ 2797803 h 280"/>
                  <a:gd name="T82" fmla="*/ 25764171 w 174"/>
                  <a:gd name="T83" fmla="*/ 2636113 h 280"/>
                  <a:gd name="T84" fmla="*/ 34034524 w 174"/>
                  <a:gd name="T85" fmla="*/ 2514065 h 280"/>
                  <a:gd name="T86" fmla="*/ 24423065 w 174"/>
                  <a:gd name="T87" fmla="*/ 2155622 h 280"/>
                  <a:gd name="T88" fmla="*/ 31611598 w 174"/>
                  <a:gd name="T89" fmla="*/ 1993094 h 280"/>
                  <a:gd name="T90" fmla="*/ 38705435 w 174"/>
                  <a:gd name="T91" fmla="*/ 2017493 h 280"/>
                  <a:gd name="T92" fmla="*/ 45898501 w 174"/>
                  <a:gd name="T93" fmla="*/ 1813912 h 280"/>
                  <a:gd name="T94" fmla="*/ 56694128 w 174"/>
                  <a:gd name="T95" fmla="*/ 1621828 h 280"/>
                  <a:gd name="T96" fmla="*/ 61925254 w 174"/>
                  <a:gd name="T97" fmla="*/ 1406933 h 280"/>
                  <a:gd name="T98" fmla="*/ 66330521 w 174"/>
                  <a:gd name="T99" fmla="*/ 1277042 h 280"/>
                  <a:gd name="T100" fmla="*/ 66330521 w 174"/>
                  <a:gd name="T101" fmla="*/ 1203149 h 280"/>
                  <a:gd name="T102" fmla="*/ 56694128 w 174"/>
                  <a:gd name="T103" fmla="*/ 1158174 h 280"/>
                  <a:gd name="T104" fmla="*/ 40168952 w 174"/>
                  <a:gd name="T105" fmla="*/ 955371 h 280"/>
                  <a:gd name="T106" fmla="*/ 13709372 w 174"/>
                  <a:gd name="T107" fmla="*/ 802250 h 280"/>
                  <a:gd name="T108" fmla="*/ 9636578 w 174"/>
                  <a:gd name="T109" fmla="*/ 623551 h 280"/>
                  <a:gd name="T110" fmla="*/ 36364958 w 174"/>
                  <a:gd name="T111" fmla="*/ 560937 h 2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4"/>
                  <a:gd name="T169" fmla="*/ 0 h 280"/>
                  <a:gd name="T170" fmla="*/ 174 w 174"/>
                  <a:gd name="T171" fmla="*/ 280 h 28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4" h="280">
                    <a:moveTo>
                      <a:pt x="20" y="32"/>
                    </a:moveTo>
                    <a:lnTo>
                      <a:pt x="30" y="31"/>
                    </a:lnTo>
                    <a:lnTo>
                      <a:pt x="40" y="30"/>
                    </a:lnTo>
                    <a:lnTo>
                      <a:pt x="50" y="27"/>
                    </a:lnTo>
                    <a:lnTo>
                      <a:pt x="60" y="24"/>
                    </a:lnTo>
                    <a:lnTo>
                      <a:pt x="63" y="23"/>
                    </a:lnTo>
                    <a:lnTo>
                      <a:pt x="65" y="21"/>
                    </a:lnTo>
                    <a:lnTo>
                      <a:pt x="68" y="20"/>
                    </a:lnTo>
                    <a:lnTo>
                      <a:pt x="68" y="17"/>
                    </a:lnTo>
                    <a:lnTo>
                      <a:pt x="70" y="12"/>
                    </a:lnTo>
                    <a:lnTo>
                      <a:pt x="72" y="9"/>
                    </a:lnTo>
                    <a:lnTo>
                      <a:pt x="75" y="6"/>
                    </a:lnTo>
                    <a:lnTo>
                      <a:pt x="76" y="4"/>
                    </a:lnTo>
                    <a:lnTo>
                      <a:pt x="79" y="1"/>
                    </a:lnTo>
                    <a:lnTo>
                      <a:pt x="81" y="0"/>
                    </a:lnTo>
                    <a:lnTo>
                      <a:pt x="85" y="0"/>
                    </a:lnTo>
                    <a:lnTo>
                      <a:pt x="87" y="2"/>
                    </a:lnTo>
                    <a:lnTo>
                      <a:pt x="90" y="3"/>
                    </a:lnTo>
                    <a:lnTo>
                      <a:pt x="93" y="3"/>
                    </a:lnTo>
                    <a:lnTo>
                      <a:pt x="96" y="3"/>
                    </a:lnTo>
                    <a:lnTo>
                      <a:pt x="98" y="4"/>
                    </a:lnTo>
                    <a:lnTo>
                      <a:pt x="99" y="6"/>
                    </a:lnTo>
                    <a:lnTo>
                      <a:pt x="101" y="8"/>
                    </a:lnTo>
                    <a:lnTo>
                      <a:pt x="101" y="11"/>
                    </a:lnTo>
                    <a:lnTo>
                      <a:pt x="102" y="13"/>
                    </a:lnTo>
                    <a:lnTo>
                      <a:pt x="102" y="15"/>
                    </a:lnTo>
                    <a:lnTo>
                      <a:pt x="104" y="17"/>
                    </a:lnTo>
                    <a:lnTo>
                      <a:pt x="108" y="19"/>
                    </a:lnTo>
                    <a:lnTo>
                      <a:pt x="113" y="21"/>
                    </a:lnTo>
                    <a:lnTo>
                      <a:pt x="117" y="22"/>
                    </a:lnTo>
                    <a:lnTo>
                      <a:pt x="122" y="23"/>
                    </a:lnTo>
                    <a:lnTo>
                      <a:pt x="131" y="24"/>
                    </a:lnTo>
                    <a:lnTo>
                      <a:pt x="141" y="24"/>
                    </a:lnTo>
                    <a:lnTo>
                      <a:pt x="150" y="25"/>
                    </a:lnTo>
                    <a:lnTo>
                      <a:pt x="159" y="27"/>
                    </a:lnTo>
                    <a:lnTo>
                      <a:pt x="163" y="29"/>
                    </a:lnTo>
                    <a:lnTo>
                      <a:pt x="168" y="31"/>
                    </a:lnTo>
                    <a:lnTo>
                      <a:pt x="171" y="34"/>
                    </a:lnTo>
                    <a:lnTo>
                      <a:pt x="174" y="38"/>
                    </a:lnTo>
                    <a:lnTo>
                      <a:pt x="170" y="40"/>
                    </a:lnTo>
                    <a:lnTo>
                      <a:pt x="165" y="42"/>
                    </a:lnTo>
                    <a:lnTo>
                      <a:pt x="164" y="43"/>
                    </a:lnTo>
                    <a:lnTo>
                      <a:pt x="163" y="44"/>
                    </a:lnTo>
                    <a:lnTo>
                      <a:pt x="163" y="46"/>
                    </a:lnTo>
                    <a:lnTo>
                      <a:pt x="164" y="48"/>
                    </a:lnTo>
                    <a:lnTo>
                      <a:pt x="165" y="48"/>
                    </a:lnTo>
                    <a:lnTo>
                      <a:pt x="163" y="49"/>
                    </a:lnTo>
                    <a:lnTo>
                      <a:pt x="162" y="50"/>
                    </a:lnTo>
                    <a:lnTo>
                      <a:pt x="160" y="50"/>
                    </a:lnTo>
                    <a:lnTo>
                      <a:pt x="159" y="51"/>
                    </a:lnTo>
                    <a:lnTo>
                      <a:pt x="156" y="52"/>
                    </a:lnTo>
                    <a:lnTo>
                      <a:pt x="155" y="52"/>
                    </a:lnTo>
                    <a:lnTo>
                      <a:pt x="154" y="52"/>
                    </a:lnTo>
                    <a:lnTo>
                      <a:pt x="154" y="56"/>
                    </a:lnTo>
                    <a:lnTo>
                      <a:pt x="153" y="59"/>
                    </a:lnTo>
                    <a:lnTo>
                      <a:pt x="151" y="61"/>
                    </a:lnTo>
                    <a:lnTo>
                      <a:pt x="149" y="62"/>
                    </a:lnTo>
                    <a:lnTo>
                      <a:pt x="147" y="63"/>
                    </a:lnTo>
                    <a:lnTo>
                      <a:pt x="145" y="65"/>
                    </a:lnTo>
                    <a:lnTo>
                      <a:pt x="143" y="67"/>
                    </a:lnTo>
                    <a:lnTo>
                      <a:pt x="141" y="69"/>
                    </a:lnTo>
                    <a:lnTo>
                      <a:pt x="144" y="71"/>
                    </a:lnTo>
                    <a:lnTo>
                      <a:pt x="144" y="73"/>
                    </a:lnTo>
                    <a:lnTo>
                      <a:pt x="145" y="76"/>
                    </a:lnTo>
                    <a:lnTo>
                      <a:pt x="145" y="78"/>
                    </a:lnTo>
                    <a:lnTo>
                      <a:pt x="146" y="81"/>
                    </a:lnTo>
                    <a:lnTo>
                      <a:pt x="147" y="84"/>
                    </a:lnTo>
                    <a:lnTo>
                      <a:pt x="147" y="86"/>
                    </a:lnTo>
                    <a:lnTo>
                      <a:pt x="147" y="87"/>
                    </a:lnTo>
                    <a:lnTo>
                      <a:pt x="151" y="89"/>
                    </a:lnTo>
                    <a:lnTo>
                      <a:pt x="153" y="92"/>
                    </a:lnTo>
                    <a:lnTo>
                      <a:pt x="155" y="96"/>
                    </a:lnTo>
                    <a:lnTo>
                      <a:pt x="156" y="100"/>
                    </a:lnTo>
                    <a:lnTo>
                      <a:pt x="158" y="109"/>
                    </a:lnTo>
                    <a:lnTo>
                      <a:pt x="157" y="118"/>
                    </a:lnTo>
                    <a:lnTo>
                      <a:pt x="156" y="118"/>
                    </a:lnTo>
                    <a:lnTo>
                      <a:pt x="155" y="118"/>
                    </a:lnTo>
                    <a:lnTo>
                      <a:pt x="154" y="119"/>
                    </a:lnTo>
                    <a:lnTo>
                      <a:pt x="159" y="130"/>
                    </a:lnTo>
                    <a:lnTo>
                      <a:pt x="162" y="142"/>
                    </a:lnTo>
                    <a:lnTo>
                      <a:pt x="163" y="148"/>
                    </a:lnTo>
                    <a:lnTo>
                      <a:pt x="164" y="154"/>
                    </a:lnTo>
                    <a:lnTo>
                      <a:pt x="163" y="160"/>
                    </a:lnTo>
                    <a:lnTo>
                      <a:pt x="163" y="166"/>
                    </a:lnTo>
                    <a:lnTo>
                      <a:pt x="162" y="166"/>
                    </a:lnTo>
                    <a:lnTo>
                      <a:pt x="161" y="166"/>
                    </a:lnTo>
                    <a:lnTo>
                      <a:pt x="159" y="166"/>
                    </a:lnTo>
                    <a:lnTo>
                      <a:pt x="153" y="156"/>
                    </a:lnTo>
                    <a:lnTo>
                      <a:pt x="147" y="148"/>
                    </a:lnTo>
                    <a:lnTo>
                      <a:pt x="140" y="142"/>
                    </a:lnTo>
                    <a:lnTo>
                      <a:pt x="134" y="137"/>
                    </a:lnTo>
                    <a:lnTo>
                      <a:pt x="126" y="133"/>
                    </a:lnTo>
                    <a:lnTo>
                      <a:pt x="119" y="132"/>
                    </a:lnTo>
                    <a:lnTo>
                      <a:pt x="112" y="131"/>
                    </a:lnTo>
                    <a:lnTo>
                      <a:pt x="105" y="131"/>
                    </a:lnTo>
                    <a:lnTo>
                      <a:pt x="99" y="133"/>
                    </a:lnTo>
                    <a:lnTo>
                      <a:pt x="92" y="136"/>
                    </a:lnTo>
                    <a:lnTo>
                      <a:pt x="85" y="140"/>
                    </a:lnTo>
                    <a:lnTo>
                      <a:pt x="79" y="145"/>
                    </a:lnTo>
                    <a:lnTo>
                      <a:pt x="74" y="152"/>
                    </a:lnTo>
                    <a:lnTo>
                      <a:pt x="69" y="160"/>
                    </a:lnTo>
                    <a:lnTo>
                      <a:pt x="64" y="168"/>
                    </a:lnTo>
                    <a:lnTo>
                      <a:pt x="60" y="178"/>
                    </a:lnTo>
                    <a:lnTo>
                      <a:pt x="54" y="195"/>
                    </a:lnTo>
                    <a:lnTo>
                      <a:pt x="48" y="213"/>
                    </a:lnTo>
                    <a:lnTo>
                      <a:pt x="40" y="231"/>
                    </a:lnTo>
                    <a:lnTo>
                      <a:pt x="33" y="248"/>
                    </a:lnTo>
                    <a:lnTo>
                      <a:pt x="31" y="256"/>
                    </a:lnTo>
                    <a:lnTo>
                      <a:pt x="30" y="263"/>
                    </a:lnTo>
                    <a:lnTo>
                      <a:pt x="30" y="267"/>
                    </a:lnTo>
                    <a:lnTo>
                      <a:pt x="28" y="270"/>
                    </a:lnTo>
                    <a:lnTo>
                      <a:pt x="27" y="273"/>
                    </a:lnTo>
                    <a:lnTo>
                      <a:pt x="24" y="275"/>
                    </a:lnTo>
                    <a:lnTo>
                      <a:pt x="21" y="277"/>
                    </a:lnTo>
                    <a:lnTo>
                      <a:pt x="17" y="279"/>
                    </a:lnTo>
                    <a:lnTo>
                      <a:pt x="12" y="280"/>
                    </a:lnTo>
                    <a:lnTo>
                      <a:pt x="8" y="279"/>
                    </a:lnTo>
                    <a:lnTo>
                      <a:pt x="5" y="278"/>
                    </a:lnTo>
                    <a:lnTo>
                      <a:pt x="3" y="275"/>
                    </a:lnTo>
                    <a:lnTo>
                      <a:pt x="2" y="272"/>
                    </a:lnTo>
                    <a:lnTo>
                      <a:pt x="2" y="269"/>
                    </a:lnTo>
                    <a:lnTo>
                      <a:pt x="2" y="267"/>
                    </a:lnTo>
                    <a:lnTo>
                      <a:pt x="3" y="263"/>
                    </a:lnTo>
                    <a:lnTo>
                      <a:pt x="4" y="262"/>
                    </a:lnTo>
                    <a:lnTo>
                      <a:pt x="5" y="262"/>
                    </a:lnTo>
                    <a:lnTo>
                      <a:pt x="6" y="261"/>
                    </a:lnTo>
                    <a:lnTo>
                      <a:pt x="3" y="260"/>
                    </a:lnTo>
                    <a:lnTo>
                      <a:pt x="2" y="258"/>
                    </a:lnTo>
                    <a:lnTo>
                      <a:pt x="0" y="256"/>
                    </a:lnTo>
                    <a:lnTo>
                      <a:pt x="0" y="253"/>
                    </a:lnTo>
                    <a:lnTo>
                      <a:pt x="0" y="247"/>
                    </a:lnTo>
                    <a:lnTo>
                      <a:pt x="1" y="242"/>
                    </a:lnTo>
                    <a:lnTo>
                      <a:pt x="1" y="241"/>
                    </a:lnTo>
                    <a:lnTo>
                      <a:pt x="3" y="241"/>
                    </a:lnTo>
                    <a:lnTo>
                      <a:pt x="5" y="241"/>
                    </a:lnTo>
                    <a:lnTo>
                      <a:pt x="7" y="242"/>
                    </a:lnTo>
                    <a:lnTo>
                      <a:pt x="5" y="235"/>
                    </a:lnTo>
                    <a:lnTo>
                      <a:pt x="3" y="229"/>
                    </a:lnTo>
                    <a:lnTo>
                      <a:pt x="3" y="225"/>
                    </a:lnTo>
                    <a:lnTo>
                      <a:pt x="3" y="222"/>
                    </a:lnTo>
                    <a:lnTo>
                      <a:pt x="3" y="220"/>
                    </a:lnTo>
                    <a:lnTo>
                      <a:pt x="5" y="219"/>
                    </a:lnTo>
                    <a:lnTo>
                      <a:pt x="7" y="217"/>
                    </a:lnTo>
                    <a:lnTo>
                      <a:pt x="7" y="215"/>
                    </a:lnTo>
                    <a:lnTo>
                      <a:pt x="8" y="213"/>
                    </a:lnTo>
                    <a:lnTo>
                      <a:pt x="9" y="211"/>
                    </a:lnTo>
                    <a:lnTo>
                      <a:pt x="9" y="205"/>
                    </a:lnTo>
                    <a:lnTo>
                      <a:pt x="8" y="200"/>
                    </a:lnTo>
                    <a:lnTo>
                      <a:pt x="7" y="192"/>
                    </a:lnTo>
                    <a:lnTo>
                      <a:pt x="6" y="186"/>
                    </a:lnTo>
                    <a:lnTo>
                      <a:pt x="6" y="180"/>
                    </a:lnTo>
                    <a:lnTo>
                      <a:pt x="7" y="174"/>
                    </a:lnTo>
                    <a:lnTo>
                      <a:pt x="7" y="173"/>
                    </a:lnTo>
                    <a:lnTo>
                      <a:pt x="7" y="172"/>
                    </a:lnTo>
                    <a:lnTo>
                      <a:pt x="8" y="171"/>
                    </a:lnTo>
                    <a:lnTo>
                      <a:pt x="9" y="170"/>
                    </a:lnTo>
                    <a:lnTo>
                      <a:pt x="10" y="166"/>
                    </a:lnTo>
                    <a:lnTo>
                      <a:pt x="11" y="165"/>
                    </a:lnTo>
                    <a:lnTo>
                      <a:pt x="11" y="162"/>
                    </a:lnTo>
                    <a:lnTo>
                      <a:pt x="10" y="159"/>
                    </a:lnTo>
                    <a:lnTo>
                      <a:pt x="9" y="156"/>
                    </a:lnTo>
                    <a:lnTo>
                      <a:pt x="8" y="153"/>
                    </a:lnTo>
                    <a:lnTo>
                      <a:pt x="9" y="149"/>
                    </a:lnTo>
                    <a:lnTo>
                      <a:pt x="10" y="146"/>
                    </a:lnTo>
                    <a:lnTo>
                      <a:pt x="12" y="144"/>
                    </a:lnTo>
                    <a:lnTo>
                      <a:pt x="13" y="144"/>
                    </a:lnTo>
                    <a:lnTo>
                      <a:pt x="14" y="143"/>
                    </a:lnTo>
                    <a:lnTo>
                      <a:pt x="16" y="142"/>
                    </a:lnTo>
                    <a:lnTo>
                      <a:pt x="16" y="141"/>
                    </a:lnTo>
                    <a:lnTo>
                      <a:pt x="17" y="138"/>
                    </a:lnTo>
                    <a:lnTo>
                      <a:pt x="15" y="132"/>
                    </a:lnTo>
                    <a:lnTo>
                      <a:pt x="13" y="126"/>
                    </a:lnTo>
                    <a:lnTo>
                      <a:pt x="12" y="121"/>
                    </a:lnTo>
                    <a:lnTo>
                      <a:pt x="12" y="118"/>
                    </a:lnTo>
                    <a:lnTo>
                      <a:pt x="13" y="114"/>
                    </a:lnTo>
                    <a:lnTo>
                      <a:pt x="15" y="110"/>
                    </a:lnTo>
                    <a:lnTo>
                      <a:pt x="15" y="109"/>
                    </a:lnTo>
                    <a:lnTo>
                      <a:pt x="16" y="109"/>
                    </a:lnTo>
                    <a:lnTo>
                      <a:pt x="16" y="110"/>
                    </a:lnTo>
                    <a:lnTo>
                      <a:pt x="17" y="110"/>
                    </a:lnTo>
                    <a:lnTo>
                      <a:pt x="18" y="110"/>
                    </a:lnTo>
                    <a:lnTo>
                      <a:pt x="19" y="110"/>
                    </a:lnTo>
                    <a:lnTo>
                      <a:pt x="20" y="110"/>
                    </a:lnTo>
                    <a:lnTo>
                      <a:pt x="21" y="107"/>
                    </a:lnTo>
                    <a:lnTo>
                      <a:pt x="22" y="103"/>
                    </a:lnTo>
                    <a:lnTo>
                      <a:pt x="23" y="99"/>
                    </a:lnTo>
                    <a:lnTo>
                      <a:pt x="23" y="97"/>
                    </a:lnTo>
                    <a:lnTo>
                      <a:pt x="24" y="94"/>
                    </a:lnTo>
                    <a:lnTo>
                      <a:pt x="25" y="91"/>
                    </a:lnTo>
                    <a:lnTo>
                      <a:pt x="28" y="89"/>
                    </a:lnTo>
                    <a:lnTo>
                      <a:pt x="32" y="88"/>
                    </a:lnTo>
                    <a:lnTo>
                      <a:pt x="31" y="83"/>
                    </a:lnTo>
                    <a:lnTo>
                      <a:pt x="31" y="80"/>
                    </a:lnTo>
                    <a:lnTo>
                      <a:pt x="31" y="77"/>
                    </a:lnTo>
                    <a:lnTo>
                      <a:pt x="32" y="73"/>
                    </a:lnTo>
                    <a:lnTo>
                      <a:pt x="32" y="72"/>
                    </a:lnTo>
                    <a:lnTo>
                      <a:pt x="32" y="71"/>
                    </a:lnTo>
                    <a:lnTo>
                      <a:pt x="33" y="70"/>
                    </a:lnTo>
                    <a:lnTo>
                      <a:pt x="33" y="69"/>
                    </a:lnTo>
                    <a:lnTo>
                      <a:pt x="33" y="68"/>
                    </a:lnTo>
                    <a:lnTo>
                      <a:pt x="33" y="67"/>
                    </a:lnTo>
                    <a:lnTo>
                      <a:pt x="33" y="66"/>
                    </a:lnTo>
                    <a:lnTo>
                      <a:pt x="34" y="65"/>
                    </a:lnTo>
                    <a:lnTo>
                      <a:pt x="32" y="66"/>
                    </a:lnTo>
                    <a:lnTo>
                      <a:pt x="30" y="64"/>
                    </a:lnTo>
                    <a:lnTo>
                      <a:pt x="28" y="63"/>
                    </a:lnTo>
                    <a:lnTo>
                      <a:pt x="27" y="63"/>
                    </a:lnTo>
                    <a:lnTo>
                      <a:pt x="25" y="58"/>
                    </a:lnTo>
                    <a:lnTo>
                      <a:pt x="23" y="53"/>
                    </a:lnTo>
                    <a:lnTo>
                      <a:pt x="20" y="52"/>
                    </a:lnTo>
                    <a:lnTo>
                      <a:pt x="16" y="50"/>
                    </a:lnTo>
                    <a:lnTo>
                      <a:pt x="14" y="48"/>
                    </a:lnTo>
                    <a:lnTo>
                      <a:pt x="10" y="47"/>
                    </a:lnTo>
                    <a:lnTo>
                      <a:pt x="7" y="44"/>
                    </a:lnTo>
                    <a:lnTo>
                      <a:pt x="4" y="42"/>
                    </a:lnTo>
                    <a:lnTo>
                      <a:pt x="3" y="39"/>
                    </a:lnTo>
                    <a:lnTo>
                      <a:pt x="3" y="36"/>
                    </a:lnTo>
                    <a:lnTo>
                      <a:pt x="5" y="34"/>
                    </a:lnTo>
                    <a:lnTo>
                      <a:pt x="7" y="33"/>
                    </a:lnTo>
                    <a:lnTo>
                      <a:pt x="11" y="32"/>
                    </a:lnTo>
                    <a:lnTo>
                      <a:pt x="14" y="31"/>
                    </a:lnTo>
                    <a:lnTo>
                      <a:pt x="18" y="31"/>
                    </a:lnTo>
                    <a:lnTo>
                      <a:pt x="21" y="31"/>
                    </a:lnTo>
                    <a:lnTo>
                      <a:pt x="20" y="32"/>
                    </a:lnTo>
                    <a:close/>
                  </a:path>
                </a:pathLst>
              </a:custGeom>
              <a:solidFill>
                <a:srgbClr val="BFBFBF"/>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22" name="Line 710"/>
              <p:cNvSpPr>
                <a:spLocks noChangeShapeType="1"/>
              </p:cNvSpPr>
              <p:nvPr/>
            </p:nvSpPr>
            <p:spPr bwMode="auto">
              <a:xfrm flipH="1" flipV="1">
                <a:off x="3319" y="3150"/>
                <a:ext cx="51" cy="77"/>
              </a:xfrm>
              <a:prstGeom prst="line">
                <a:avLst/>
              </a:pr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23" name="Freeform 711"/>
              <p:cNvSpPr>
                <a:spLocks/>
              </p:cNvSpPr>
              <p:nvPr/>
            </p:nvSpPr>
            <p:spPr bwMode="auto">
              <a:xfrm>
                <a:off x="3503" y="2761"/>
                <a:ext cx="327" cy="429"/>
              </a:xfrm>
              <a:custGeom>
                <a:avLst/>
                <a:gdLst>
                  <a:gd name="T0" fmla="*/ 100543820 w 174"/>
                  <a:gd name="T1" fmla="*/ 493373 h 280"/>
                  <a:gd name="T2" fmla="*/ 136700145 w 174"/>
                  <a:gd name="T3" fmla="*/ 366113 h 280"/>
                  <a:gd name="T4" fmla="*/ 150410746 w 174"/>
                  <a:gd name="T5" fmla="*/ 106079 h 280"/>
                  <a:gd name="T6" fmla="*/ 171006056 w 174"/>
                  <a:gd name="T7" fmla="*/ 0 h 280"/>
                  <a:gd name="T8" fmla="*/ 191679184 w 174"/>
                  <a:gd name="T9" fmla="*/ 60705 h 280"/>
                  <a:gd name="T10" fmla="*/ 202633425 w 174"/>
                  <a:gd name="T11" fmla="*/ 200933 h 280"/>
                  <a:gd name="T12" fmla="*/ 216733118 w 174"/>
                  <a:gd name="T13" fmla="*/ 341752 h 280"/>
                  <a:gd name="T14" fmla="*/ 262070548 w 174"/>
                  <a:gd name="T15" fmla="*/ 442236 h 280"/>
                  <a:gd name="T16" fmla="*/ 326531170 w 174"/>
                  <a:gd name="T17" fmla="*/ 523613 h 280"/>
                  <a:gd name="T18" fmla="*/ 340625091 w 174"/>
                  <a:gd name="T19" fmla="*/ 722684 h 280"/>
                  <a:gd name="T20" fmla="*/ 326531170 w 174"/>
                  <a:gd name="T21" fmla="*/ 833501 h 280"/>
                  <a:gd name="T22" fmla="*/ 324103042 w 174"/>
                  <a:gd name="T23" fmla="*/ 918278 h 280"/>
                  <a:gd name="T24" fmla="*/ 310449572 w 174"/>
                  <a:gd name="T25" fmla="*/ 955371 h 280"/>
                  <a:gd name="T26" fmla="*/ 303184431 w 174"/>
                  <a:gd name="T27" fmla="*/ 1107255 h 280"/>
                  <a:gd name="T28" fmla="*/ 287124482 w 174"/>
                  <a:gd name="T29" fmla="*/ 1229161 h 280"/>
                  <a:gd name="T30" fmla="*/ 291140010 w 174"/>
                  <a:gd name="T31" fmla="*/ 1386201 h 280"/>
                  <a:gd name="T32" fmla="*/ 294361719 w 174"/>
                  <a:gd name="T33" fmla="*/ 1569677 h 280"/>
                  <a:gd name="T34" fmla="*/ 310449572 w 174"/>
                  <a:gd name="T35" fmla="*/ 1755603 h 280"/>
                  <a:gd name="T36" fmla="*/ 312820689 w 174"/>
                  <a:gd name="T37" fmla="*/ 2155622 h 280"/>
                  <a:gd name="T38" fmla="*/ 324103042 w 174"/>
                  <a:gd name="T39" fmla="*/ 2599239 h 280"/>
                  <a:gd name="T40" fmla="*/ 326531170 w 174"/>
                  <a:gd name="T41" fmla="*/ 3027537 h 280"/>
                  <a:gd name="T42" fmla="*/ 318930220 w 174"/>
                  <a:gd name="T43" fmla="*/ 3027537 h 280"/>
                  <a:gd name="T44" fmla="*/ 268956819 w 174"/>
                  <a:gd name="T45" fmla="*/ 2504021 h 280"/>
                  <a:gd name="T46" fmla="*/ 209817740 w 174"/>
                  <a:gd name="T47" fmla="*/ 2399718 h 280"/>
                  <a:gd name="T48" fmla="*/ 157647742 w 174"/>
                  <a:gd name="T49" fmla="*/ 2647659 h 280"/>
                  <a:gd name="T50" fmla="*/ 120203384 w 174"/>
                  <a:gd name="T51" fmla="*/ 3254054 h 280"/>
                  <a:gd name="T52" fmla="*/ 66330521 w 174"/>
                  <a:gd name="T53" fmla="*/ 4531732 h 280"/>
                  <a:gd name="T54" fmla="*/ 56694128 w 174"/>
                  <a:gd name="T55" fmla="*/ 4935393 h 280"/>
                  <a:gd name="T56" fmla="*/ 34034524 w 174"/>
                  <a:gd name="T57" fmla="*/ 5091739 h 280"/>
                  <a:gd name="T58" fmla="*/ 6222174 w 174"/>
                  <a:gd name="T59" fmla="*/ 5023096 h 280"/>
                  <a:gd name="T60" fmla="*/ 6222174 w 174"/>
                  <a:gd name="T61" fmla="*/ 4803390 h 280"/>
                  <a:gd name="T62" fmla="*/ 11693399 w 174"/>
                  <a:gd name="T63" fmla="*/ 4772854 h 280"/>
                  <a:gd name="T64" fmla="*/ 0 w 174"/>
                  <a:gd name="T65" fmla="*/ 4624721 h 280"/>
                  <a:gd name="T66" fmla="*/ 6222174 w 174"/>
                  <a:gd name="T67" fmla="*/ 4401558 h 280"/>
                  <a:gd name="T68" fmla="*/ 6222174 w 174"/>
                  <a:gd name="T69" fmla="*/ 4186709 h 280"/>
                  <a:gd name="T70" fmla="*/ 9636578 w 174"/>
                  <a:gd name="T71" fmla="*/ 4009584 h 280"/>
                  <a:gd name="T72" fmla="*/ 18110118 w 174"/>
                  <a:gd name="T73" fmla="*/ 3851908 h 280"/>
                  <a:gd name="T74" fmla="*/ 11693399 w 174"/>
                  <a:gd name="T75" fmla="*/ 3408390 h 280"/>
                  <a:gd name="T76" fmla="*/ 13709372 w 174"/>
                  <a:gd name="T77" fmla="*/ 3143281 h 280"/>
                  <a:gd name="T78" fmla="*/ 21975527 w 174"/>
                  <a:gd name="T79" fmla="*/ 3018466 h 280"/>
                  <a:gd name="T80" fmla="*/ 16052439 w 174"/>
                  <a:gd name="T81" fmla="*/ 2797803 h 280"/>
                  <a:gd name="T82" fmla="*/ 25764171 w 174"/>
                  <a:gd name="T83" fmla="*/ 2636113 h 280"/>
                  <a:gd name="T84" fmla="*/ 34034524 w 174"/>
                  <a:gd name="T85" fmla="*/ 2514065 h 280"/>
                  <a:gd name="T86" fmla="*/ 24423065 w 174"/>
                  <a:gd name="T87" fmla="*/ 2155622 h 280"/>
                  <a:gd name="T88" fmla="*/ 31611598 w 174"/>
                  <a:gd name="T89" fmla="*/ 1993094 h 280"/>
                  <a:gd name="T90" fmla="*/ 38705435 w 174"/>
                  <a:gd name="T91" fmla="*/ 2017493 h 280"/>
                  <a:gd name="T92" fmla="*/ 45898501 w 174"/>
                  <a:gd name="T93" fmla="*/ 1813912 h 280"/>
                  <a:gd name="T94" fmla="*/ 56694128 w 174"/>
                  <a:gd name="T95" fmla="*/ 1621828 h 280"/>
                  <a:gd name="T96" fmla="*/ 61925254 w 174"/>
                  <a:gd name="T97" fmla="*/ 1406933 h 280"/>
                  <a:gd name="T98" fmla="*/ 66330521 w 174"/>
                  <a:gd name="T99" fmla="*/ 1277042 h 280"/>
                  <a:gd name="T100" fmla="*/ 66330521 w 174"/>
                  <a:gd name="T101" fmla="*/ 1203149 h 280"/>
                  <a:gd name="T102" fmla="*/ 56694128 w 174"/>
                  <a:gd name="T103" fmla="*/ 1158174 h 280"/>
                  <a:gd name="T104" fmla="*/ 40168952 w 174"/>
                  <a:gd name="T105" fmla="*/ 955371 h 280"/>
                  <a:gd name="T106" fmla="*/ 13709372 w 174"/>
                  <a:gd name="T107" fmla="*/ 802250 h 280"/>
                  <a:gd name="T108" fmla="*/ 9636578 w 174"/>
                  <a:gd name="T109" fmla="*/ 623551 h 280"/>
                  <a:gd name="T110" fmla="*/ 36364958 w 174"/>
                  <a:gd name="T111" fmla="*/ 560937 h 2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4"/>
                  <a:gd name="T169" fmla="*/ 0 h 280"/>
                  <a:gd name="T170" fmla="*/ 174 w 174"/>
                  <a:gd name="T171" fmla="*/ 280 h 28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4" h="280">
                    <a:moveTo>
                      <a:pt x="20" y="32"/>
                    </a:moveTo>
                    <a:lnTo>
                      <a:pt x="30" y="31"/>
                    </a:lnTo>
                    <a:lnTo>
                      <a:pt x="40" y="30"/>
                    </a:lnTo>
                    <a:lnTo>
                      <a:pt x="50" y="27"/>
                    </a:lnTo>
                    <a:lnTo>
                      <a:pt x="60" y="24"/>
                    </a:lnTo>
                    <a:lnTo>
                      <a:pt x="63" y="23"/>
                    </a:lnTo>
                    <a:lnTo>
                      <a:pt x="65" y="21"/>
                    </a:lnTo>
                    <a:lnTo>
                      <a:pt x="68" y="20"/>
                    </a:lnTo>
                    <a:lnTo>
                      <a:pt x="68" y="17"/>
                    </a:lnTo>
                    <a:lnTo>
                      <a:pt x="70" y="12"/>
                    </a:lnTo>
                    <a:lnTo>
                      <a:pt x="72" y="9"/>
                    </a:lnTo>
                    <a:lnTo>
                      <a:pt x="75" y="6"/>
                    </a:lnTo>
                    <a:lnTo>
                      <a:pt x="76" y="4"/>
                    </a:lnTo>
                    <a:lnTo>
                      <a:pt x="79" y="1"/>
                    </a:lnTo>
                    <a:lnTo>
                      <a:pt x="81" y="0"/>
                    </a:lnTo>
                    <a:lnTo>
                      <a:pt x="85" y="0"/>
                    </a:lnTo>
                    <a:lnTo>
                      <a:pt x="87" y="2"/>
                    </a:lnTo>
                    <a:lnTo>
                      <a:pt x="90" y="3"/>
                    </a:lnTo>
                    <a:lnTo>
                      <a:pt x="93" y="3"/>
                    </a:lnTo>
                    <a:lnTo>
                      <a:pt x="96" y="3"/>
                    </a:lnTo>
                    <a:lnTo>
                      <a:pt x="98" y="4"/>
                    </a:lnTo>
                    <a:lnTo>
                      <a:pt x="99" y="6"/>
                    </a:lnTo>
                    <a:lnTo>
                      <a:pt x="101" y="8"/>
                    </a:lnTo>
                    <a:lnTo>
                      <a:pt x="101" y="11"/>
                    </a:lnTo>
                    <a:lnTo>
                      <a:pt x="102" y="13"/>
                    </a:lnTo>
                    <a:lnTo>
                      <a:pt x="102" y="15"/>
                    </a:lnTo>
                    <a:lnTo>
                      <a:pt x="104" y="17"/>
                    </a:lnTo>
                    <a:lnTo>
                      <a:pt x="108" y="19"/>
                    </a:lnTo>
                    <a:lnTo>
                      <a:pt x="113" y="21"/>
                    </a:lnTo>
                    <a:lnTo>
                      <a:pt x="117" y="22"/>
                    </a:lnTo>
                    <a:lnTo>
                      <a:pt x="122" y="23"/>
                    </a:lnTo>
                    <a:lnTo>
                      <a:pt x="131" y="24"/>
                    </a:lnTo>
                    <a:lnTo>
                      <a:pt x="141" y="24"/>
                    </a:lnTo>
                    <a:lnTo>
                      <a:pt x="150" y="25"/>
                    </a:lnTo>
                    <a:lnTo>
                      <a:pt x="159" y="27"/>
                    </a:lnTo>
                    <a:lnTo>
                      <a:pt x="163" y="29"/>
                    </a:lnTo>
                    <a:lnTo>
                      <a:pt x="168" y="31"/>
                    </a:lnTo>
                    <a:lnTo>
                      <a:pt x="171" y="34"/>
                    </a:lnTo>
                    <a:lnTo>
                      <a:pt x="174" y="38"/>
                    </a:lnTo>
                    <a:lnTo>
                      <a:pt x="170" y="40"/>
                    </a:lnTo>
                    <a:lnTo>
                      <a:pt x="165" y="42"/>
                    </a:lnTo>
                    <a:lnTo>
                      <a:pt x="164" y="43"/>
                    </a:lnTo>
                    <a:lnTo>
                      <a:pt x="163" y="44"/>
                    </a:lnTo>
                    <a:lnTo>
                      <a:pt x="163" y="46"/>
                    </a:lnTo>
                    <a:lnTo>
                      <a:pt x="164" y="48"/>
                    </a:lnTo>
                    <a:lnTo>
                      <a:pt x="165" y="48"/>
                    </a:lnTo>
                    <a:lnTo>
                      <a:pt x="163" y="49"/>
                    </a:lnTo>
                    <a:lnTo>
                      <a:pt x="162" y="50"/>
                    </a:lnTo>
                    <a:lnTo>
                      <a:pt x="160" y="50"/>
                    </a:lnTo>
                    <a:lnTo>
                      <a:pt x="159" y="51"/>
                    </a:lnTo>
                    <a:lnTo>
                      <a:pt x="156" y="52"/>
                    </a:lnTo>
                    <a:lnTo>
                      <a:pt x="155" y="52"/>
                    </a:lnTo>
                    <a:lnTo>
                      <a:pt x="154" y="52"/>
                    </a:lnTo>
                    <a:lnTo>
                      <a:pt x="154" y="56"/>
                    </a:lnTo>
                    <a:lnTo>
                      <a:pt x="153" y="59"/>
                    </a:lnTo>
                    <a:lnTo>
                      <a:pt x="151" y="61"/>
                    </a:lnTo>
                    <a:lnTo>
                      <a:pt x="149" y="62"/>
                    </a:lnTo>
                    <a:lnTo>
                      <a:pt x="147" y="63"/>
                    </a:lnTo>
                    <a:lnTo>
                      <a:pt x="145" y="65"/>
                    </a:lnTo>
                    <a:lnTo>
                      <a:pt x="143" y="67"/>
                    </a:lnTo>
                    <a:lnTo>
                      <a:pt x="141" y="69"/>
                    </a:lnTo>
                    <a:lnTo>
                      <a:pt x="144" y="71"/>
                    </a:lnTo>
                    <a:lnTo>
                      <a:pt x="144" y="73"/>
                    </a:lnTo>
                    <a:lnTo>
                      <a:pt x="145" y="76"/>
                    </a:lnTo>
                    <a:lnTo>
                      <a:pt x="145" y="78"/>
                    </a:lnTo>
                    <a:lnTo>
                      <a:pt x="146" y="81"/>
                    </a:lnTo>
                    <a:lnTo>
                      <a:pt x="147" y="84"/>
                    </a:lnTo>
                    <a:lnTo>
                      <a:pt x="147" y="86"/>
                    </a:lnTo>
                    <a:lnTo>
                      <a:pt x="147" y="87"/>
                    </a:lnTo>
                    <a:lnTo>
                      <a:pt x="151" y="89"/>
                    </a:lnTo>
                    <a:lnTo>
                      <a:pt x="153" y="92"/>
                    </a:lnTo>
                    <a:lnTo>
                      <a:pt x="155" y="96"/>
                    </a:lnTo>
                    <a:lnTo>
                      <a:pt x="156" y="100"/>
                    </a:lnTo>
                    <a:lnTo>
                      <a:pt x="158" y="109"/>
                    </a:lnTo>
                    <a:lnTo>
                      <a:pt x="157" y="118"/>
                    </a:lnTo>
                    <a:lnTo>
                      <a:pt x="156" y="118"/>
                    </a:lnTo>
                    <a:lnTo>
                      <a:pt x="155" y="118"/>
                    </a:lnTo>
                    <a:lnTo>
                      <a:pt x="154" y="119"/>
                    </a:lnTo>
                    <a:lnTo>
                      <a:pt x="159" y="130"/>
                    </a:lnTo>
                    <a:lnTo>
                      <a:pt x="162" y="142"/>
                    </a:lnTo>
                    <a:lnTo>
                      <a:pt x="163" y="148"/>
                    </a:lnTo>
                    <a:lnTo>
                      <a:pt x="164" y="154"/>
                    </a:lnTo>
                    <a:lnTo>
                      <a:pt x="163" y="160"/>
                    </a:lnTo>
                    <a:lnTo>
                      <a:pt x="163" y="166"/>
                    </a:lnTo>
                    <a:lnTo>
                      <a:pt x="162" y="166"/>
                    </a:lnTo>
                    <a:lnTo>
                      <a:pt x="161" y="166"/>
                    </a:lnTo>
                    <a:lnTo>
                      <a:pt x="159" y="166"/>
                    </a:lnTo>
                    <a:lnTo>
                      <a:pt x="153" y="156"/>
                    </a:lnTo>
                    <a:lnTo>
                      <a:pt x="147" y="148"/>
                    </a:lnTo>
                    <a:lnTo>
                      <a:pt x="140" y="142"/>
                    </a:lnTo>
                    <a:lnTo>
                      <a:pt x="134" y="137"/>
                    </a:lnTo>
                    <a:lnTo>
                      <a:pt x="126" y="133"/>
                    </a:lnTo>
                    <a:lnTo>
                      <a:pt x="119" y="132"/>
                    </a:lnTo>
                    <a:lnTo>
                      <a:pt x="112" y="131"/>
                    </a:lnTo>
                    <a:lnTo>
                      <a:pt x="105" y="131"/>
                    </a:lnTo>
                    <a:lnTo>
                      <a:pt x="99" y="133"/>
                    </a:lnTo>
                    <a:lnTo>
                      <a:pt x="92" y="136"/>
                    </a:lnTo>
                    <a:lnTo>
                      <a:pt x="85" y="140"/>
                    </a:lnTo>
                    <a:lnTo>
                      <a:pt x="79" y="145"/>
                    </a:lnTo>
                    <a:lnTo>
                      <a:pt x="74" y="152"/>
                    </a:lnTo>
                    <a:lnTo>
                      <a:pt x="69" y="160"/>
                    </a:lnTo>
                    <a:lnTo>
                      <a:pt x="64" y="168"/>
                    </a:lnTo>
                    <a:lnTo>
                      <a:pt x="60" y="178"/>
                    </a:lnTo>
                    <a:lnTo>
                      <a:pt x="54" y="195"/>
                    </a:lnTo>
                    <a:lnTo>
                      <a:pt x="48" y="213"/>
                    </a:lnTo>
                    <a:lnTo>
                      <a:pt x="40" y="231"/>
                    </a:lnTo>
                    <a:lnTo>
                      <a:pt x="33" y="248"/>
                    </a:lnTo>
                    <a:lnTo>
                      <a:pt x="31" y="256"/>
                    </a:lnTo>
                    <a:lnTo>
                      <a:pt x="30" y="263"/>
                    </a:lnTo>
                    <a:lnTo>
                      <a:pt x="30" y="267"/>
                    </a:lnTo>
                    <a:lnTo>
                      <a:pt x="28" y="270"/>
                    </a:lnTo>
                    <a:lnTo>
                      <a:pt x="27" y="273"/>
                    </a:lnTo>
                    <a:lnTo>
                      <a:pt x="24" y="275"/>
                    </a:lnTo>
                    <a:lnTo>
                      <a:pt x="21" y="277"/>
                    </a:lnTo>
                    <a:lnTo>
                      <a:pt x="17" y="279"/>
                    </a:lnTo>
                    <a:lnTo>
                      <a:pt x="12" y="280"/>
                    </a:lnTo>
                    <a:lnTo>
                      <a:pt x="8" y="279"/>
                    </a:lnTo>
                    <a:lnTo>
                      <a:pt x="5" y="278"/>
                    </a:lnTo>
                    <a:lnTo>
                      <a:pt x="3" y="275"/>
                    </a:lnTo>
                    <a:lnTo>
                      <a:pt x="2" y="272"/>
                    </a:lnTo>
                    <a:lnTo>
                      <a:pt x="2" y="269"/>
                    </a:lnTo>
                    <a:lnTo>
                      <a:pt x="2" y="267"/>
                    </a:lnTo>
                    <a:lnTo>
                      <a:pt x="3" y="263"/>
                    </a:lnTo>
                    <a:lnTo>
                      <a:pt x="4" y="262"/>
                    </a:lnTo>
                    <a:lnTo>
                      <a:pt x="5" y="262"/>
                    </a:lnTo>
                    <a:lnTo>
                      <a:pt x="6" y="261"/>
                    </a:lnTo>
                    <a:lnTo>
                      <a:pt x="3" y="260"/>
                    </a:lnTo>
                    <a:lnTo>
                      <a:pt x="2" y="258"/>
                    </a:lnTo>
                    <a:lnTo>
                      <a:pt x="0" y="256"/>
                    </a:lnTo>
                    <a:lnTo>
                      <a:pt x="0" y="253"/>
                    </a:lnTo>
                    <a:lnTo>
                      <a:pt x="0" y="247"/>
                    </a:lnTo>
                    <a:lnTo>
                      <a:pt x="1" y="242"/>
                    </a:lnTo>
                    <a:lnTo>
                      <a:pt x="1" y="241"/>
                    </a:lnTo>
                    <a:lnTo>
                      <a:pt x="3" y="241"/>
                    </a:lnTo>
                    <a:lnTo>
                      <a:pt x="5" y="241"/>
                    </a:lnTo>
                    <a:lnTo>
                      <a:pt x="7" y="242"/>
                    </a:lnTo>
                    <a:lnTo>
                      <a:pt x="5" y="235"/>
                    </a:lnTo>
                    <a:lnTo>
                      <a:pt x="3" y="229"/>
                    </a:lnTo>
                    <a:lnTo>
                      <a:pt x="3" y="225"/>
                    </a:lnTo>
                    <a:lnTo>
                      <a:pt x="3" y="222"/>
                    </a:lnTo>
                    <a:lnTo>
                      <a:pt x="3" y="220"/>
                    </a:lnTo>
                    <a:lnTo>
                      <a:pt x="5" y="219"/>
                    </a:lnTo>
                    <a:lnTo>
                      <a:pt x="7" y="217"/>
                    </a:lnTo>
                    <a:lnTo>
                      <a:pt x="7" y="215"/>
                    </a:lnTo>
                    <a:lnTo>
                      <a:pt x="8" y="213"/>
                    </a:lnTo>
                    <a:lnTo>
                      <a:pt x="9" y="211"/>
                    </a:lnTo>
                    <a:lnTo>
                      <a:pt x="9" y="205"/>
                    </a:lnTo>
                    <a:lnTo>
                      <a:pt x="8" y="200"/>
                    </a:lnTo>
                    <a:lnTo>
                      <a:pt x="7" y="192"/>
                    </a:lnTo>
                    <a:lnTo>
                      <a:pt x="6" y="186"/>
                    </a:lnTo>
                    <a:lnTo>
                      <a:pt x="6" y="180"/>
                    </a:lnTo>
                    <a:lnTo>
                      <a:pt x="7" y="174"/>
                    </a:lnTo>
                    <a:lnTo>
                      <a:pt x="7" y="173"/>
                    </a:lnTo>
                    <a:lnTo>
                      <a:pt x="7" y="172"/>
                    </a:lnTo>
                    <a:lnTo>
                      <a:pt x="8" y="171"/>
                    </a:lnTo>
                    <a:lnTo>
                      <a:pt x="9" y="170"/>
                    </a:lnTo>
                    <a:lnTo>
                      <a:pt x="10" y="166"/>
                    </a:lnTo>
                    <a:lnTo>
                      <a:pt x="11" y="165"/>
                    </a:lnTo>
                    <a:lnTo>
                      <a:pt x="11" y="162"/>
                    </a:lnTo>
                    <a:lnTo>
                      <a:pt x="10" y="159"/>
                    </a:lnTo>
                    <a:lnTo>
                      <a:pt x="9" y="156"/>
                    </a:lnTo>
                    <a:lnTo>
                      <a:pt x="8" y="153"/>
                    </a:lnTo>
                    <a:lnTo>
                      <a:pt x="9" y="149"/>
                    </a:lnTo>
                    <a:lnTo>
                      <a:pt x="10" y="146"/>
                    </a:lnTo>
                    <a:lnTo>
                      <a:pt x="12" y="144"/>
                    </a:lnTo>
                    <a:lnTo>
                      <a:pt x="13" y="144"/>
                    </a:lnTo>
                    <a:lnTo>
                      <a:pt x="14" y="143"/>
                    </a:lnTo>
                    <a:lnTo>
                      <a:pt x="16" y="142"/>
                    </a:lnTo>
                    <a:lnTo>
                      <a:pt x="16" y="141"/>
                    </a:lnTo>
                    <a:lnTo>
                      <a:pt x="17" y="138"/>
                    </a:lnTo>
                    <a:lnTo>
                      <a:pt x="15" y="132"/>
                    </a:lnTo>
                    <a:lnTo>
                      <a:pt x="13" y="126"/>
                    </a:lnTo>
                    <a:lnTo>
                      <a:pt x="12" y="121"/>
                    </a:lnTo>
                    <a:lnTo>
                      <a:pt x="12" y="118"/>
                    </a:lnTo>
                    <a:lnTo>
                      <a:pt x="13" y="114"/>
                    </a:lnTo>
                    <a:lnTo>
                      <a:pt x="15" y="110"/>
                    </a:lnTo>
                    <a:lnTo>
                      <a:pt x="15" y="109"/>
                    </a:lnTo>
                    <a:lnTo>
                      <a:pt x="16" y="109"/>
                    </a:lnTo>
                    <a:lnTo>
                      <a:pt x="16" y="110"/>
                    </a:lnTo>
                    <a:lnTo>
                      <a:pt x="17" y="110"/>
                    </a:lnTo>
                    <a:lnTo>
                      <a:pt x="18" y="110"/>
                    </a:lnTo>
                    <a:lnTo>
                      <a:pt x="19" y="110"/>
                    </a:lnTo>
                    <a:lnTo>
                      <a:pt x="20" y="110"/>
                    </a:lnTo>
                    <a:lnTo>
                      <a:pt x="21" y="107"/>
                    </a:lnTo>
                    <a:lnTo>
                      <a:pt x="22" y="103"/>
                    </a:lnTo>
                    <a:lnTo>
                      <a:pt x="23" y="99"/>
                    </a:lnTo>
                    <a:lnTo>
                      <a:pt x="23" y="97"/>
                    </a:lnTo>
                    <a:lnTo>
                      <a:pt x="24" y="94"/>
                    </a:lnTo>
                    <a:lnTo>
                      <a:pt x="25" y="91"/>
                    </a:lnTo>
                    <a:lnTo>
                      <a:pt x="28" y="89"/>
                    </a:lnTo>
                    <a:lnTo>
                      <a:pt x="32" y="88"/>
                    </a:lnTo>
                    <a:lnTo>
                      <a:pt x="31" y="83"/>
                    </a:lnTo>
                    <a:lnTo>
                      <a:pt x="31" y="80"/>
                    </a:lnTo>
                    <a:lnTo>
                      <a:pt x="31" y="77"/>
                    </a:lnTo>
                    <a:lnTo>
                      <a:pt x="32" y="73"/>
                    </a:lnTo>
                    <a:lnTo>
                      <a:pt x="32" y="72"/>
                    </a:lnTo>
                    <a:lnTo>
                      <a:pt x="32" y="71"/>
                    </a:lnTo>
                    <a:lnTo>
                      <a:pt x="33" y="70"/>
                    </a:lnTo>
                    <a:lnTo>
                      <a:pt x="33" y="69"/>
                    </a:lnTo>
                    <a:lnTo>
                      <a:pt x="33" y="68"/>
                    </a:lnTo>
                    <a:lnTo>
                      <a:pt x="33" y="67"/>
                    </a:lnTo>
                    <a:lnTo>
                      <a:pt x="33" y="66"/>
                    </a:lnTo>
                    <a:lnTo>
                      <a:pt x="34" y="65"/>
                    </a:lnTo>
                    <a:lnTo>
                      <a:pt x="32" y="66"/>
                    </a:lnTo>
                    <a:lnTo>
                      <a:pt x="30" y="64"/>
                    </a:lnTo>
                    <a:lnTo>
                      <a:pt x="28" y="63"/>
                    </a:lnTo>
                    <a:lnTo>
                      <a:pt x="27" y="63"/>
                    </a:lnTo>
                    <a:lnTo>
                      <a:pt x="25" y="58"/>
                    </a:lnTo>
                    <a:lnTo>
                      <a:pt x="23" y="53"/>
                    </a:lnTo>
                    <a:lnTo>
                      <a:pt x="20" y="52"/>
                    </a:lnTo>
                    <a:lnTo>
                      <a:pt x="16" y="50"/>
                    </a:lnTo>
                    <a:lnTo>
                      <a:pt x="14" y="48"/>
                    </a:lnTo>
                    <a:lnTo>
                      <a:pt x="10" y="47"/>
                    </a:lnTo>
                    <a:lnTo>
                      <a:pt x="7" y="44"/>
                    </a:lnTo>
                    <a:lnTo>
                      <a:pt x="4" y="42"/>
                    </a:lnTo>
                    <a:lnTo>
                      <a:pt x="3" y="39"/>
                    </a:lnTo>
                    <a:lnTo>
                      <a:pt x="3" y="36"/>
                    </a:lnTo>
                    <a:lnTo>
                      <a:pt x="5" y="34"/>
                    </a:lnTo>
                    <a:lnTo>
                      <a:pt x="7" y="33"/>
                    </a:lnTo>
                    <a:lnTo>
                      <a:pt x="11" y="32"/>
                    </a:lnTo>
                    <a:lnTo>
                      <a:pt x="14" y="31"/>
                    </a:lnTo>
                    <a:lnTo>
                      <a:pt x="18" y="31"/>
                    </a:lnTo>
                    <a:lnTo>
                      <a:pt x="21" y="31"/>
                    </a:lnTo>
                    <a:lnTo>
                      <a:pt x="20" y="32"/>
                    </a:lnTo>
                    <a:close/>
                  </a:path>
                </a:pathLst>
              </a:custGeom>
              <a:noFill/>
              <a:ln w="7938" cap="rnd">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24" name="Freeform 712"/>
              <p:cNvSpPr>
                <a:spLocks/>
              </p:cNvSpPr>
              <p:nvPr/>
            </p:nvSpPr>
            <p:spPr bwMode="auto">
              <a:xfrm>
                <a:off x="3529" y="2848"/>
                <a:ext cx="278" cy="404"/>
              </a:xfrm>
              <a:custGeom>
                <a:avLst/>
                <a:gdLst>
                  <a:gd name="T0" fmla="*/ 300586700 w 148"/>
                  <a:gd name="T1" fmla="*/ 4319821 h 265"/>
                  <a:gd name="T2" fmla="*/ 300586700 w 148"/>
                  <a:gd name="T3" fmla="*/ 4319821 h 265"/>
                  <a:gd name="T4" fmla="*/ 300586700 w 148"/>
                  <a:gd name="T5" fmla="*/ 4281290 h 265"/>
                  <a:gd name="T6" fmla="*/ 302304348 w 148"/>
                  <a:gd name="T7" fmla="*/ 4263261 h 265"/>
                  <a:gd name="T8" fmla="*/ 302304348 w 148"/>
                  <a:gd name="T9" fmla="*/ 4233910 h 265"/>
                  <a:gd name="T10" fmla="*/ 304795227 w 148"/>
                  <a:gd name="T11" fmla="*/ 4122885 h 265"/>
                  <a:gd name="T12" fmla="*/ 308241344 w 148"/>
                  <a:gd name="T13" fmla="*/ 3973887 h 265"/>
                  <a:gd name="T14" fmla="*/ 310780309 w 148"/>
                  <a:gd name="T15" fmla="*/ 3785553 h 265"/>
                  <a:gd name="T16" fmla="*/ 312728773 w 148"/>
                  <a:gd name="T17" fmla="*/ 3569204 h 265"/>
                  <a:gd name="T18" fmla="*/ 317513617 w 148"/>
                  <a:gd name="T19" fmla="*/ 3324319 h 265"/>
                  <a:gd name="T20" fmla="*/ 317513617 w 148"/>
                  <a:gd name="T21" fmla="*/ 3071003 h 265"/>
                  <a:gd name="T22" fmla="*/ 317513617 w 148"/>
                  <a:gd name="T23" fmla="*/ 2769506 h 265"/>
                  <a:gd name="T24" fmla="*/ 314986914 w 148"/>
                  <a:gd name="T25" fmla="*/ 2483098 h 265"/>
                  <a:gd name="T26" fmla="*/ 312728773 w 148"/>
                  <a:gd name="T27" fmla="*/ 2165972 h 265"/>
                  <a:gd name="T28" fmla="*/ 307329625 w 148"/>
                  <a:gd name="T29" fmla="*/ 1858638 h 265"/>
                  <a:gd name="T30" fmla="*/ 300586700 w 148"/>
                  <a:gd name="T31" fmla="*/ 1551282 h 265"/>
                  <a:gd name="T32" fmla="*/ 287783919 w 148"/>
                  <a:gd name="T33" fmla="*/ 1242396 h 265"/>
                  <a:gd name="T34" fmla="*/ 272014202 w 148"/>
                  <a:gd name="T35" fmla="*/ 931927 h 265"/>
                  <a:gd name="T36" fmla="*/ 254913212 w 148"/>
                  <a:gd name="T37" fmla="*/ 631347 h 265"/>
                  <a:gd name="T38" fmla="*/ 252857996 w 148"/>
                  <a:gd name="T39" fmla="*/ 615405 h 265"/>
                  <a:gd name="T40" fmla="*/ 249411820 w 148"/>
                  <a:gd name="T41" fmla="*/ 568510 h 265"/>
                  <a:gd name="T42" fmla="*/ 244212951 w 148"/>
                  <a:gd name="T43" fmla="*/ 506592 h 265"/>
                  <a:gd name="T44" fmla="*/ 235362517 w 148"/>
                  <a:gd name="T45" fmla="*/ 441163 h 265"/>
                  <a:gd name="T46" fmla="*/ 224996037 w 148"/>
                  <a:gd name="T47" fmla="*/ 344075 h 265"/>
                  <a:gd name="T48" fmla="*/ 214835246 w 148"/>
                  <a:gd name="T49" fmla="*/ 244606 h 265"/>
                  <a:gd name="T50" fmla="*/ 201788907 w 148"/>
                  <a:gd name="T51" fmla="*/ 160447 h 265"/>
                  <a:gd name="T52" fmla="*/ 188773222 w 148"/>
                  <a:gd name="T53" fmla="*/ 97106 h 265"/>
                  <a:gd name="T54" fmla="*/ 173825665 w 148"/>
                  <a:gd name="T55" fmla="*/ 35139 h 265"/>
                  <a:gd name="T56" fmla="*/ 156920386 w 148"/>
                  <a:gd name="T57" fmla="*/ 0 h 265"/>
                  <a:gd name="T58" fmla="*/ 147878808 w 148"/>
                  <a:gd name="T59" fmla="*/ 0 h 265"/>
                  <a:gd name="T60" fmla="*/ 141151512 w 148"/>
                  <a:gd name="T61" fmla="*/ 0 h 265"/>
                  <a:gd name="T62" fmla="*/ 133503960 w 148"/>
                  <a:gd name="T63" fmla="*/ 23049 h 265"/>
                  <a:gd name="T64" fmla="*/ 121934927 w 148"/>
                  <a:gd name="T65" fmla="*/ 53570 h 265"/>
                  <a:gd name="T66" fmla="*/ 115831072 w 148"/>
                  <a:gd name="T67" fmla="*/ 81669 h 265"/>
                  <a:gd name="T68" fmla="*/ 107042128 w 148"/>
                  <a:gd name="T69" fmla="*/ 148041 h 265"/>
                  <a:gd name="T70" fmla="*/ 96671259 w 148"/>
                  <a:gd name="T71" fmla="*/ 189814 h 265"/>
                  <a:gd name="T72" fmla="*/ 87451761 w 148"/>
                  <a:gd name="T73" fmla="*/ 280313 h 265"/>
                  <a:gd name="T74" fmla="*/ 79612886 w 148"/>
                  <a:gd name="T75" fmla="*/ 361880 h 265"/>
                  <a:gd name="T76" fmla="*/ 70819314 w 148"/>
                  <a:gd name="T77" fmla="*/ 464568 h 265"/>
                  <a:gd name="T78" fmla="*/ 62684691 w 148"/>
                  <a:gd name="T79" fmla="*/ 588148 h 265"/>
                  <a:gd name="T80" fmla="*/ 53865694 w 148"/>
                  <a:gd name="T81" fmla="*/ 717853 h 265"/>
                  <a:gd name="T82" fmla="*/ 53865694 w 148"/>
                  <a:gd name="T83" fmla="*/ 735653 h 265"/>
                  <a:gd name="T84" fmla="*/ 51280806 w 148"/>
                  <a:gd name="T85" fmla="*/ 777433 h 265"/>
                  <a:gd name="T86" fmla="*/ 46390171 w 148"/>
                  <a:gd name="T87" fmla="*/ 866710 h 265"/>
                  <a:gd name="T88" fmla="*/ 43521483 w 148"/>
                  <a:gd name="T89" fmla="*/ 938202 h 265"/>
                  <a:gd name="T90" fmla="*/ 38751185 w 148"/>
                  <a:gd name="T91" fmla="*/ 1079742 h 265"/>
                  <a:gd name="T92" fmla="*/ 32068459 w 148"/>
                  <a:gd name="T93" fmla="*/ 1219156 h 265"/>
                  <a:gd name="T94" fmla="*/ 25946954 w 148"/>
                  <a:gd name="T95" fmla="*/ 1420749 h 265"/>
                  <a:gd name="T96" fmla="*/ 19216967 w 148"/>
                  <a:gd name="T97" fmla="*/ 1628765 h 265"/>
                  <a:gd name="T98" fmla="*/ 15157489 w 148"/>
                  <a:gd name="T99" fmla="*/ 1858638 h 265"/>
                  <a:gd name="T100" fmla="*/ 9023880 w 148"/>
                  <a:gd name="T101" fmla="*/ 2139105 h 265"/>
                  <a:gd name="T102" fmla="*/ 6735808 w 148"/>
                  <a:gd name="T103" fmla="*/ 2420173 h 265"/>
                  <a:gd name="T104" fmla="*/ 2539267 w 148"/>
                  <a:gd name="T105" fmla="*/ 2736531 h 265"/>
                  <a:gd name="T106" fmla="*/ 0 w 148"/>
                  <a:gd name="T107" fmla="*/ 3101003 h 265"/>
                  <a:gd name="T108" fmla="*/ 0 w 148"/>
                  <a:gd name="T109" fmla="*/ 3474101 h 265"/>
                  <a:gd name="T110" fmla="*/ 2539267 w 148"/>
                  <a:gd name="T111" fmla="*/ 3877729 h 265"/>
                  <a:gd name="T112" fmla="*/ 6735808 w 148"/>
                  <a:gd name="T113" fmla="*/ 4319821 h 265"/>
                  <a:gd name="T114" fmla="*/ 300586700 w 148"/>
                  <a:gd name="T115" fmla="*/ 4319821 h 26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8"/>
                  <a:gd name="T175" fmla="*/ 0 h 265"/>
                  <a:gd name="T176" fmla="*/ 148 w 148"/>
                  <a:gd name="T177" fmla="*/ 265 h 26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8" h="265">
                    <a:moveTo>
                      <a:pt x="140" y="265"/>
                    </a:moveTo>
                    <a:lnTo>
                      <a:pt x="140" y="265"/>
                    </a:lnTo>
                    <a:lnTo>
                      <a:pt x="140" y="263"/>
                    </a:lnTo>
                    <a:lnTo>
                      <a:pt x="141" y="262"/>
                    </a:lnTo>
                    <a:lnTo>
                      <a:pt x="141" y="260"/>
                    </a:lnTo>
                    <a:lnTo>
                      <a:pt x="142" y="253"/>
                    </a:lnTo>
                    <a:lnTo>
                      <a:pt x="144" y="244"/>
                    </a:lnTo>
                    <a:lnTo>
                      <a:pt x="145" y="232"/>
                    </a:lnTo>
                    <a:lnTo>
                      <a:pt x="146" y="219"/>
                    </a:lnTo>
                    <a:lnTo>
                      <a:pt x="148" y="204"/>
                    </a:lnTo>
                    <a:lnTo>
                      <a:pt x="148" y="188"/>
                    </a:lnTo>
                    <a:lnTo>
                      <a:pt x="148" y="170"/>
                    </a:lnTo>
                    <a:lnTo>
                      <a:pt x="147" y="152"/>
                    </a:lnTo>
                    <a:lnTo>
                      <a:pt x="146" y="133"/>
                    </a:lnTo>
                    <a:lnTo>
                      <a:pt x="143" y="114"/>
                    </a:lnTo>
                    <a:lnTo>
                      <a:pt x="140" y="95"/>
                    </a:lnTo>
                    <a:lnTo>
                      <a:pt x="134" y="76"/>
                    </a:lnTo>
                    <a:lnTo>
                      <a:pt x="127" y="57"/>
                    </a:lnTo>
                    <a:lnTo>
                      <a:pt x="119" y="39"/>
                    </a:lnTo>
                    <a:lnTo>
                      <a:pt x="118" y="38"/>
                    </a:lnTo>
                    <a:lnTo>
                      <a:pt x="116" y="35"/>
                    </a:lnTo>
                    <a:lnTo>
                      <a:pt x="114" y="31"/>
                    </a:lnTo>
                    <a:lnTo>
                      <a:pt x="110" y="27"/>
                    </a:lnTo>
                    <a:lnTo>
                      <a:pt x="105" y="21"/>
                    </a:lnTo>
                    <a:lnTo>
                      <a:pt x="100" y="15"/>
                    </a:lnTo>
                    <a:lnTo>
                      <a:pt x="94" y="10"/>
                    </a:lnTo>
                    <a:lnTo>
                      <a:pt x="88" y="6"/>
                    </a:lnTo>
                    <a:lnTo>
                      <a:pt x="81" y="2"/>
                    </a:lnTo>
                    <a:lnTo>
                      <a:pt x="73" y="0"/>
                    </a:lnTo>
                    <a:lnTo>
                      <a:pt x="69" y="0"/>
                    </a:lnTo>
                    <a:lnTo>
                      <a:pt x="66" y="0"/>
                    </a:lnTo>
                    <a:lnTo>
                      <a:pt x="62" y="1"/>
                    </a:lnTo>
                    <a:lnTo>
                      <a:pt x="57" y="3"/>
                    </a:lnTo>
                    <a:lnTo>
                      <a:pt x="54" y="5"/>
                    </a:lnTo>
                    <a:lnTo>
                      <a:pt x="50" y="9"/>
                    </a:lnTo>
                    <a:lnTo>
                      <a:pt x="45" y="12"/>
                    </a:lnTo>
                    <a:lnTo>
                      <a:pt x="41" y="17"/>
                    </a:lnTo>
                    <a:lnTo>
                      <a:pt x="37" y="22"/>
                    </a:lnTo>
                    <a:lnTo>
                      <a:pt x="33" y="28"/>
                    </a:lnTo>
                    <a:lnTo>
                      <a:pt x="29" y="36"/>
                    </a:lnTo>
                    <a:lnTo>
                      <a:pt x="25" y="44"/>
                    </a:lnTo>
                    <a:lnTo>
                      <a:pt x="25" y="45"/>
                    </a:lnTo>
                    <a:lnTo>
                      <a:pt x="24" y="48"/>
                    </a:lnTo>
                    <a:lnTo>
                      <a:pt x="22" y="53"/>
                    </a:lnTo>
                    <a:lnTo>
                      <a:pt x="20" y="58"/>
                    </a:lnTo>
                    <a:lnTo>
                      <a:pt x="18" y="66"/>
                    </a:lnTo>
                    <a:lnTo>
                      <a:pt x="15" y="75"/>
                    </a:lnTo>
                    <a:lnTo>
                      <a:pt x="12" y="87"/>
                    </a:lnTo>
                    <a:lnTo>
                      <a:pt x="9" y="100"/>
                    </a:lnTo>
                    <a:lnTo>
                      <a:pt x="7" y="114"/>
                    </a:lnTo>
                    <a:lnTo>
                      <a:pt x="4" y="131"/>
                    </a:lnTo>
                    <a:lnTo>
                      <a:pt x="3" y="148"/>
                    </a:lnTo>
                    <a:lnTo>
                      <a:pt x="1" y="168"/>
                    </a:lnTo>
                    <a:lnTo>
                      <a:pt x="0" y="190"/>
                    </a:lnTo>
                    <a:lnTo>
                      <a:pt x="0" y="213"/>
                    </a:lnTo>
                    <a:lnTo>
                      <a:pt x="1" y="238"/>
                    </a:lnTo>
                    <a:lnTo>
                      <a:pt x="3" y="265"/>
                    </a:lnTo>
                    <a:lnTo>
                      <a:pt x="140" y="265"/>
                    </a:lnTo>
                    <a:close/>
                  </a:path>
                </a:pathLst>
              </a:custGeom>
              <a:solidFill>
                <a:srgbClr val="00FF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25" name="Freeform 713"/>
              <p:cNvSpPr>
                <a:spLocks/>
              </p:cNvSpPr>
              <p:nvPr/>
            </p:nvSpPr>
            <p:spPr bwMode="auto">
              <a:xfrm>
                <a:off x="3612" y="3070"/>
                <a:ext cx="115" cy="172"/>
              </a:xfrm>
              <a:custGeom>
                <a:avLst/>
                <a:gdLst>
                  <a:gd name="T0" fmla="*/ 55627756 w 61"/>
                  <a:gd name="T1" fmla="*/ 2156664 h 112"/>
                  <a:gd name="T2" fmla="*/ 68594972 w 61"/>
                  <a:gd name="T3" fmla="*/ 2135059 h 112"/>
                  <a:gd name="T4" fmla="*/ 82430260 w 61"/>
                  <a:gd name="T5" fmla="*/ 2088484 h 112"/>
                  <a:gd name="T6" fmla="*/ 94457100 w 61"/>
                  <a:gd name="T7" fmla="*/ 1967359 h 112"/>
                  <a:gd name="T8" fmla="*/ 104872041 w 61"/>
                  <a:gd name="T9" fmla="*/ 1848973 h 112"/>
                  <a:gd name="T10" fmla="*/ 114471167 w 61"/>
                  <a:gd name="T11" fmla="*/ 1720429 h 112"/>
                  <a:gd name="T12" fmla="*/ 122553712 w 61"/>
                  <a:gd name="T13" fmla="*/ 1541576 h 112"/>
                  <a:gd name="T14" fmla="*/ 126778080 w 61"/>
                  <a:gd name="T15" fmla="*/ 1390271 h 112"/>
                  <a:gd name="T16" fmla="*/ 131559786 w 61"/>
                  <a:gd name="T17" fmla="*/ 1221770 h 112"/>
                  <a:gd name="T18" fmla="*/ 129318365 w 61"/>
                  <a:gd name="T19" fmla="*/ 1036478 h 112"/>
                  <a:gd name="T20" fmla="*/ 124172731 w 61"/>
                  <a:gd name="T21" fmla="*/ 853816 h 112"/>
                  <a:gd name="T22" fmla="*/ 119081301 w 61"/>
                  <a:gd name="T23" fmla="*/ 639450 h 112"/>
                  <a:gd name="T24" fmla="*/ 112229746 w 61"/>
                  <a:gd name="T25" fmla="*/ 439480 h 112"/>
                  <a:gd name="T26" fmla="*/ 101991627 w 61"/>
                  <a:gd name="T27" fmla="*/ 277155 h 112"/>
                  <a:gd name="T28" fmla="*/ 90394200 w 61"/>
                  <a:gd name="T29" fmla="*/ 137697 h 112"/>
                  <a:gd name="T30" fmla="*/ 85546495 w 61"/>
                  <a:gd name="T31" fmla="*/ 76523 h 112"/>
                  <a:gd name="T32" fmla="*/ 77485789 w 61"/>
                  <a:gd name="T33" fmla="*/ 40991 h 112"/>
                  <a:gd name="T34" fmla="*/ 71136403 w 61"/>
                  <a:gd name="T35" fmla="*/ 0 h 112"/>
                  <a:gd name="T36" fmla="*/ 65006731 w 61"/>
                  <a:gd name="T37" fmla="*/ 0 h 112"/>
                  <a:gd name="T38" fmla="*/ 58185566 w 61"/>
                  <a:gd name="T39" fmla="*/ 0 h 112"/>
                  <a:gd name="T40" fmla="*/ 51509113 w 61"/>
                  <a:gd name="T41" fmla="*/ 40991 h 112"/>
                  <a:gd name="T42" fmla="*/ 45376817 w 61"/>
                  <a:gd name="T43" fmla="*/ 76523 h 112"/>
                  <a:gd name="T44" fmla="*/ 38933742 w 61"/>
                  <a:gd name="T45" fmla="*/ 137697 h 112"/>
                  <a:gd name="T46" fmla="*/ 29506904 w 61"/>
                  <a:gd name="T47" fmla="*/ 277155 h 112"/>
                  <a:gd name="T48" fmla="*/ 19299944 w 61"/>
                  <a:gd name="T49" fmla="*/ 439480 h 112"/>
                  <a:gd name="T50" fmla="*/ 10237362 w 61"/>
                  <a:gd name="T51" fmla="*/ 639450 h 112"/>
                  <a:gd name="T52" fmla="*/ 4806801 w 61"/>
                  <a:gd name="T53" fmla="*/ 853816 h 112"/>
                  <a:gd name="T54" fmla="*/ 2549695 w 61"/>
                  <a:gd name="T55" fmla="*/ 1036478 h 112"/>
                  <a:gd name="T56" fmla="*/ 0 w 61"/>
                  <a:gd name="T57" fmla="*/ 1221770 h 112"/>
                  <a:gd name="T58" fmla="*/ 0 w 61"/>
                  <a:gd name="T59" fmla="*/ 1390271 h 112"/>
                  <a:gd name="T60" fmla="*/ 4806801 w 61"/>
                  <a:gd name="T61" fmla="*/ 1541576 h 112"/>
                  <a:gd name="T62" fmla="*/ 9062002 w 61"/>
                  <a:gd name="T63" fmla="*/ 1720429 h 112"/>
                  <a:gd name="T64" fmla="*/ 15221604 w 61"/>
                  <a:gd name="T65" fmla="*/ 1848973 h 112"/>
                  <a:gd name="T66" fmla="*/ 21801498 w 61"/>
                  <a:gd name="T67" fmla="*/ 1967359 h 112"/>
                  <a:gd name="T68" fmla="*/ 29506904 w 61"/>
                  <a:gd name="T69" fmla="*/ 2088484 h 112"/>
                  <a:gd name="T70" fmla="*/ 41101171 w 61"/>
                  <a:gd name="T71" fmla="*/ 2135059 h 112"/>
                  <a:gd name="T72" fmla="*/ 55627756 w 61"/>
                  <a:gd name="T73" fmla="*/ 2156664 h 1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1"/>
                  <a:gd name="T112" fmla="*/ 0 h 112"/>
                  <a:gd name="T113" fmla="*/ 61 w 61"/>
                  <a:gd name="T114" fmla="*/ 112 h 11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1" h="112">
                    <a:moveTo>
                      <a:pt x="26" y="112"/>
                    </a:moveTo>
                    <a:lnTo>
                      <a:pt x="32" y="111"/>
                    </a:lnTo>
                    <a:lnTo>
                      <a:pt x="38" y="108"/>
                    </a:lnTo>
                    <a:lnTo>
                      <a:pt x="44" y="102"/>
                    </a:lnTo>
                    <a:lnTo>
                      <a:pt x="49" y="96"/>
                    </a:lnTo>
                    <a:lnTo>
                      <a:pt x="53" y="89"/>
                    </a:lnTo>
                    <a:lnTo>
                      <a:pt x="57" y="80"/>
                    </a:lnTo>
                    <a:lnTo>
                      <a:pt x="59" y="72"/>
                    </a:lnTo>
                    <a:lnTo>
                      <a:pt x="61" y="63"/>
                    </a:lnTo>
                    <a:lnTo>
                      <a:pt x="60" y="54"/>
                    </a:lnTo>
                    <a:lnTo>
                      <a:pt x="58" y="44"/>
                    </a:lnTo>
                    <a:lnTo>
                      <a:pt x="55" y="33"/>
                    </a:lnTo>
                    <a:lnTo>
                      <a:pt x="52" y="23"/>
                    </a:lnTo>
                    <a:lnTo>
                      <a:pt x="47" y="14"/>
                    </a:lnTo>
                    <a:lnTo>
                      <a:pt x="42" y="7"/>
                    </a:lnTo>
                    <a:lnTo>
                      <a:pt x="40" y="4"/>
                    </a:lnTo>
                    <a:lnTo>
                      <a:pt x="36" y="2"/>
                    </a:lnTo>
                    <a:lnTo>
                      <a:pt x="33" y="0"/>
                    </a:lnTo>
                    <a:lnTo>
                      <a:pt x="30" y="0"/>
                    </a:lnTo>
                    <a:lnTo>
                      <a:pt x="27" y="0"/>
                    </a:lnTo>
                    <a:lnTo>
                      <a:pt x="24" y="2"/>
                    </a:lnTo>
                    <a:lnTo>
                      <a:pt x="21" y="4"/>
                    </a:lnTo>
                    <a:lnTo>
                      <a:pt x="18" y="7"/>
                    </a:lnTo>
                    <a:lnTo>
                      <a:pt x="14" y="14"/>
                    </a:lnTo>
                    <a:lnTo>
                      <a:pt x="9" y="23"/>
                    </a:lnTo>
                    <a:lnTo>
                      <a:pt x="5" y="33"/>
                    </a:lnTo>
                    <a:lnTo>
                      <a:pt x="2" y="44"/>
                    </a:lnTo>
                    <a:lnTo>
                      <a:pt x="1" y="54"/>
                    </a:lnTo>
                    <a:lnTo>
                      <a:pt x="0" y="63"/>
                    </a:lnTo>
                    <a:lnTo>
                      <a:pt x="0" y="72"/>
                    </a:lnTo>
                    <a:lnTo>
                      <a:pt x="2" y="80"/>
                    </a:lnTo>
                    <a:lnTo>
                      <a:pt x="4" y="89"/>
                    </a:lnTo>
                    <a:lnTo>
                      <a:pt x="7" y="96"/>
                    </a:lnTo>
                    <a:lnTo>
                      <a:pt x="10" y="102"/>
                    </a:lnTo>
                    <a:lnTo>
                      <a:pt x="14" y="108"/>
                    </a:lnTo>
                    <a:lnTo>
                      <a:pt x="19" y="111"/>
                    </a:lnTo>
                    <a:lnTo>
                      <a:pt x="26" y="112"/>
                    </a:lnTo>
                    <a:close/>
                  </a:path>
                </a:pathLst>
              </a:custGeom>
              <a:solidFill>
                <a:srgbClr val="FFFF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26" name="Freeform 714"/>
              <p:cNvSpPr>
                <a:spLocks/>
              </p:cNvSpPr>
              <p:nvPr/>
            </p:nvSpPr>
            <p:spPr bwMode="auto">
              <a:xfrm>
                <a:off x="3529" y="2848"/>
                <a:ext cx="278" cy="404"/>
              </a:xfrm>
              <a:custGeom>
                <a:avLst/>
                <a:gdLst>
                  <a:gd name="T0" fmla="*/ 300586700 w 148"/>
                  <a:gd name="T1" fmla="*/ 4319821 h 265"/>
                  <a:gd name="T2" fmla="*/ 300586700 w 148"/>
                  <a:gd name="T3" fmla="*/ 4319821 h 265"/>
                  <a:gd name="T4" fmla="*/ 300586700 w 148"/>
                  <a:gd name="T5" fmla="*/ 4281290 h 265"/>
                  <a:gd name="T6" fmla="*/ 302304348 w 148"/>
                  <a:gd name="T7" fmla="*/ 4263261 h 265"/>
                  <a:gd name="T8" fmla="*/ 302304348 w 148"/>
                  <a:gd name="T9" fmla="*/ 4233910 h 265"/>
                  <a:gd name="T10" fmla="*/ 304795227 w 148"/>
                  <a:gd name="T11" fmla="*/ 4122885 h 265"/>
                  <a:gd name="T12" fmla="*/ 308241344 w 148"/>
                  <a:gd name="T13" fmla="*/ 3973887 h 265"/>
                  <a:gd name="T14" fmla="*/ 310780309 w 148"/>
                  <a:gd name="T15" fmla="*/ 3785553 h 265"/>
                  <a:gd name="T16" fmla="*/ 312728773 w 148"/>
                  <a:gd name="T17" fmla="*/ 3569204 h 265"/>
                  <a:gd name="T18" fmla="*/ 317513617 w 148"/>
                  <a:gd name="T19" fmla="*/ 3324319 h 265"/>
                  <a:gd name="T20" fmla="*/ 317513617 w 148"/>
                  <a:gd name="T21" fmla="*/ 3071003 h 265"/>
                  <a:gd name="T22" fmla="*/ 317513617 w 148"/>
                  <a:gd name="T23" fmla="*/ 2769506 h 265"/>
                  <a:gd name="T24" fmla="*/ 314986914 w 148"/>
                  <a:gd name="T25" fmla="*/ 2483098 h 265"/>
                  <a:gd name="T26" fmla="*/ 312728773 w 148"/>
                  <a:gd name="T27" fmla="*/ 2165972 h 265"/>
                  <a:gd name="T28" fmla="*/ 307329625 w 148"/>
                  <a:gd name="T29" fmla="*/ 1858638 h 265"/>
                  <a:gd name="T30" fmla="*/ 300586700 w 148"/>
                  <a:gd name="T31" fmla="*/ 1551282 h 265"/>
                  <a:gd name="T32" fmla="*/ 287783919 w 148"/>
                  <a:gd name="T33" fmla="*/ 1242396 h 265"/>
                  <a:gd name="T34" fmla="*/ 272014202 w 148"/>
                  <a:gd name="T35" fmla="*/ 931927 h 265"/>
                  <a:gd name="T36" fmla="*/ 254913212 w 148"/>
                  <a:gd name="T37" fmla="*/ 631347 h 265"/>
                  <a:gd name="T38" fmla="*/ 252857996 w 148"/>
                  <a:gd name="T39" fmla="*/ 615405 h 265"/>
                  <a:gd name="T40" fmla="*/ 249411820 w 148"/>
                  <a:gd name="T41" fmla="*/ 568510 h 265"/>
                  <a:gd name="T42" fmla="*/ 244212951 w 148"/>
                  <a:gd name="T43" fmla="*/ 506592 h 265"/>
                  <a:gd name="T44" fmla="*/ 235362517 w 148"/>
                  <a:gd name="T45" fmla="*/ 441163 h 265"/>
                  <a:gd name="T46" fmla="*/ 224996037 w 148"/>
                  <a:gd name="T47" fmla="*/ 344075 h 265"/>
                  <a:gd name="T48" fmla="*/ 214835246 w 148"/>
                  <a:gd name="T49" fmla="*/ 244606 h 265"/>
                  <a:gd name="T50" fmla="*/ 201788907 w 148"/>
                  <a:gd name="T51" fmla="*/ 160447 h 265"/>
                  <a:gd name="T52" fmla="*/ 188773222 w 148"/>
                  <a:gd name="T53" fmla="*/ 97106 h 265"/>
                  <a:gd name="T54" fmla="*/ 173825665 w 148"/>
                  <a:gd name="T55" fmla="*/ 35139 h 265"/>
                  <a:gd name="T56" fmla="*/ 156920386 w 148"/>
                  <a:gd name="T57" fmla="*/ 0 h 265"/>
                  <a:gd name="T58" fmla="*/ 147878808 w 148"/>
                  <a:gd name="T59" fmla="*/ 0 h 265"/>
                  <a:gd name="T60" fmla="*/ 141151512 w 148"/>
                  <a:gd name="T61" fmla="*/ 0 h 265"/>
                  <a:gd name="T62" fmla="*/ 133503960 w 148"/>
                  <a:gd name="T63" fmla="*/ 23049 h 265"/>
                  <a:gd name="T64" fmla="*/ 121934927 w 148"/>
                  <a:gd name="T65" fmla="*/ 53570 h 265"/>
                  <a:gd name="T66" fmla="*/ 115831072 w 148"/>
                  <a:gd name="T67" fmla="*/ 81669 h 265"/>
                  <a:gd name="T68" fmla="*/ 107042128 w 148"/>
                  <a:gd name="T69" fmla="*/ 148041 h 265"/>
                  <a:gd name="T70" fmla="*/ 96671259 w 148"/>
                  <a:gd name="T71" fmla="*/ 189814 h 265"/>
                  <a:gd name="T72" fmla="*/ 87451761 w 148"/>
                  <a:gd name="T73" fmla="*/ 280313 h 265"/>
                  <a:gd name="T74" fmla="*/ 79612886 w 148"/>
                  <a:gd name="T75" fmla="*/ 361880 h 265"/>
                  <a:gd name="T76" fmla="*/ 70819314 w 148"/>
                  <a:gd name="T77" fmla="*/ 464568 h 265"/>
                  <a:gd name="T78" fmla="*/ 62684691 w 148"/>
                  <a:gd name="T79" fmla="*/ 588148 h 265"/>
                  <a:gd name="T80" fmla="*/ 53865694 w 148"/>
                  <a:gd name="T81" fmla="*/ 717853 h 265"/>
                  <a:gd name="T82" fmla="*/ 53865694 w 148"/>
                  <a:gd name="T83" fmla="*/ 735653 h 265"/>
                  <a:gd name="T84" fmla="*/ 51280806 w 148"/>
                  <a:gd name="T85" fmla="*/ 777433 h 265"/>
                  <a:gd name="T86" fmla="*/ 46390171 w 148"/>
                  <a:gd name="T87" fmla="*/ 866710 h 265"/>
                  <a:gd name="T88" fmla="*/ 43521483 w 148"/>
                  <a:gd name="T89" fmla="*/ 938202 h 265"/>
                  <a:gd name="T90" fmla="*/ 38751185 w 148"/>
                  <a:gd name="T91" fmla="*/ 1079742 h 265"/>
                  <a:gd name="T92" fmla="*/ 32068459 w 148"/>
                  <a:gd name="T93" fmla="*/ 1219156 h 265"/>
                  <a:gd name="T94" fmla="*/ 25946954 w 148"/>
                  <a:gd name="T95" fmla="*/ 1420749 h 265"/>
                  <a:gd name="T96" fmla="*/ 19216967 w 148"/>
                  <a:gd name="T97" fmla="*/ 1628765 h 265"/>
                  <a:gd name="T98" fmla="*/ 15157489 w 148"/>
                  <a:gd name="T99" fmla="*/ 1858638 h 265"/>
                  <a:gd name="T100" fmla="*/ 9023880 w 148"/>
                  <a:gd name="T101" fmla="*/ 2139105 h 265"/>
                  <a:gd name="T102" fmla="*/ 6735808 w 148"/>
                  <a:gd name="T103" fmla="*/ 2420173 h 265"/>
                  <a:gd name="T104" fmla="*/ 2539267 w 148"/>
                  <a:gd name="T105" fmla="*/ 2736531 h 265"/>
                  <a:gd name="T106" fmla="*/ 0 w 148"/>
                  <a:gd name="T107" fmla="*/ 3101003 h 265"/>
                  <a:gd name="T108" fmla="*/ 0 w 148"/>
                  <a:gd name="T109" fmla="*/ 3474101 h 265"/>
                  <a:gd name="T110" fmla="*/ 2539267 w 148"/>
                  <a:gd name="T111" fmla="*/ 3877729 h 265"/>
                  <a:gd name="T112" fmla="*/ 6735808 w 148"/>
                  <a:gd name="T113" fmla="*/ 4319821 h 265"/>
                  <a:gd name="T114" fmla="*/ 300586700 w 148"/>
                  <a:gd name="T115" fmla="*/ 4319821 h 26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8"/>
                  <a:gd name="T175" fmla="*/ 0 h 265"/>
                  <a:gd name="T176" fmla="*/ 148 w 148"/>
                  <a:gd name="T177" fmla="*/ 265 h 26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8" h="265">
                    <a:moveTo>
                      <a:pt x="140" y="265"/>
                    </a:moveTo>
                    <a:lnTo>
                      <a:pt x="140" y="265"/>
                    </a:lnTo>
                    <a:lnTo>
                      <a:pt x="140" y="263"/>
                    </a:lnTo>
                    <a:lnTo>
                      <a:pt x="141" y="262"/>
                    </a:lnTo>
                    <a:lnTo>
                      <a:pt x="141" y="260"/>
                    </a:lnTo>
                    <a:lnTo>
                      <a:pt x="142" y="253"/>
                    </a:lnTo>
                    <a:lnTo>
                      <a:pt x="144" y="244"/>
                    </a:lnTo>
                    <a:lnTo>
                      <a:pt x="145" y="232"/>
                    </a:lnTo>
                    <a:lnTo>
                      <a:pt x="146" y="219"/>
                    </a:lnTo>
                    <a:lnTo>
                      <a:pt x="148" y="204"/>
                    </a:lnTo>
                    <a:lnTo>
                      <a:pt x="148" y="188"/>
                    </a:lnTo>
                    <a:lnTo>
                      <a:pt x="148" y="170"/>
                    </a:lnTo>
                    <a:lnTo>
                      <a:pt x="147" y="152"/>
                    </a:lnTo>
                    <a:lnTo>
                      <a:pt x="146" y="133"/>
                    </a:lnTo>
                    <a:lnTo>
                      <a:pt x="143" y="114"/>
                    </a:lnTo>
                    <a:lnTo>
                      <a:pt x="140" y="95"/>
                    </a:lnTo>
                    <a:lnTo>
                      <a:pt x="134" y="76"/>
                    </a:lnTo>
                    <a:lnTo>
                      <a:pt x="127" y="57"/>
                    </a:lnTo>
                    <a:lnTo>
                      <a:pt x="119" y="39"/>
                    </a:lnTo>
                    <a:lnTo>
                      <a:pt x="118" y="38"/>
                    </a:lnTo>
                    <a:lnTo>
                      <a:pt x="116" y="35"/>
                    </a:lnTo>
                    <a:lnTo>
                      <a:pt x="114" y="31"/>
                    </a:lnTo>
                    <a:lnTo>
                      <a:pt x="110" y="27"/>
                    </a:lnTo>
                    <a:lnTo>
                      <a:pt x="105" y="21"/>
                    </a:lnTo>
                    <a:lnTo>
                      <a:pt x="100" y="15"/>
                    </a:lnTo>
                    <a:lnTo>
                      <a:pt x="94" y="10"/>
                    </a:lnTo>
                    <a:lnTo>
                      <a:pt x="88" y="6"/>
                    </a:lnTo>
                    <a:lnTo>
                      <a:pt x="81" y="2"/>
                    </a:lnTo>
                    <a:lnTo>
                      <a:pt x="73" y="0"/>
                    </a:lnTo>
                    <a:lnTo>
                      <a:pt x="69" y="0"/>
                    </a:lnTo>
                    <a:lnTo>
                      <a:pt x="66" y="0"/>
                    </a:lnTo>
                    <a:lnTo>
                      <a:pt x="62" y="1"/>
                    </a:lnTo>
                    <a:lnTo>
                      <a:pt x="57" y="3"/>
                    </a:lnTo>
                    <a:lnTo>
                      <a:pt x="54" y="5"/>
                    </a:lnTo>
                    <a:lnTo>
                      <a:pt x="50" y="9"/>
                    </a:lnTo>
                    <a:lnTo>
                      <a:pt x="45" y="12"/>
                    </a:lnTo>
                    <a:lnTo>
                      <a:pt x="41" y="17"/>
                    </a:lnTo>
                    <a:lnTo>
                      <a:pt x="37" y="22"/>
                    </a:lnTo>
                    <a:lnTo>
                      <a:pt x="33" y="28"/>
                    </a:lnTo>
                    <a:lnTo>
                      <a:pt x="29" y="36"/>
                    </a:lnTo>
                    <a:lnTo>
                      <a:pt x="25" y="44"/>
                    </a:lnTo>
                    <a:lnTo>
                      <a:pt x="25" y="45"/>
                    </a:lnTo>
                    <a:lnTo>
                      <a:pt x="24" y="48"/>
                    </a:lnTo>
                    <a:lnTo>
                      <a:pt x="22" y="53"/>
                    </a:lnTo>
                    <a:lnTo>
                      <a:pt x="20" y="58"/>
                    </a:lnTo>
                    <a:lnTo>
                      <a:pt x="18" y="66"/>
                    </a:lnTo>
                    <a:lnTo>
                      <a:pt x="15" y="75"/>
                    </a:lnTo>
                    <a:lnTo>
                      <a:pt x="12" y="87"/>
                    </a:lnTo>
                    <a:lnTo>
                      <a:pt x="9" y="100"/>
                    </a:lnTo>
                    <a:lnTo>
                      <a:pt x="7" y="114"/>
                    </a:lnTo>
                    <a:lnTo>
                      <a:pt x="4" y="131"/>
                    </a:lnTo>
                    <a:lnTo>
                      <a:pt x="3" y="148"/>
                    </a:lnTo>
                    <a:lnTo>
                      <a:pt x="1" y="168"/>
                    </a:lnTo>
                    <a:lnTo>
                      <a:pt x="0" y="190"/>
                    </a:lnTo>
                    <a:lnTo>
                      <a:pt x="0" y="213"/>
                    </a:lnTo>
                    <a:lnTo>
                      <a:pt x="1" y="238"/>
                    </a:lnTo>
                    <a:lnTo>
                      <a:pt x="3" y="265"/>
                    </a:lnTo>
                    <a:lnTo>
                      <a:pt x="140" y="265"/>
                    </a:lnTo>
                    <a:close/>
                  </a:path>
                </a:pathLst>
              </a:custGeom>
              <a:noFill/>
              <a:ln w="7938" cap="rnd">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27" name="Freeform 715"/>
              <p:cNvSpPr>
                <a:spLocks/>
              </p:cNvSpPr>
              <p:nvPr/>
            </p:nvSpPr>
            <p:spPr bwMode="auto">
              <a:xfrm>
                <a:off x="3612" y="3070"/>
                <a:ext cx="115" cy="172"/>
              </a:xfrm>
              <a:custGeom>
                <a:avLst/>
                <a:gdLst>
                  <a:gd name="T0" fmla="*/ 55627756 w 61"/>
                  <a:gd name="T1" fmla="*/ 2156664 h 112"/>
                  <a:gd name="T2" fmla="*/ 68594972 w 61"/>
                  <a:gd name="T3" fmla="*/ 2135059 h 112"/>
                  <a:gd name="T4" fmla="*/ 82430260 w 61"/>
                  <a:gd name="T5" fmla="*/ 2088484 h 112"/>
                  <a:gd name="T6" fmla="*/ 94457100 w 61"/>
                  <a:gd name="T7" fmla="*/ 1967359 h 112"/>
                  <a:gd name="T8" fmla="*/ 104872041 w 61"/>
                  <a:gd name="T9" fmla="*/ 1848973 h 112"/>
                  <a:gd name="T10" fmla="*/ 114471167 w 61"/>
                  <a:gd name="T11" fmla="*/ 1720429 h 112"/>
                  <a:gd name="T12" fmla="*/ 122553712 w 61"/>
                  <a:gd name="T13" fmla="*/ 1541576 h 112"/>
                  <a:gd name="T14" fmla="*/ 126778080 w 61"/>
                  <a:gd name="T15" fmla="*/ 1390271 h 112"/>
                  <a:gd name="T16" fmla="*/ 131559786 w 61"/>
                  <a:gd name="T17" fmla="*/ 1221770 h 112"/>
                  <a:gd name="T18" fmla="*/ 129318365 w 61"/>
                  <a:gd name="T19" fmla="*/ 1036478 h 112"/>
                  <a:gd name="T20" fmla="*/ 124172731 w 61"/>
                  <a:gd name="T21" fmla="*/ 853816 h 112"/>
                  <a:gd name="T22" fmla="*/ 119081301 w 61"/>
                  <a:gd name="T23" fmla="*/ 639450 h 112"/>
                  <a:gd name="T24" fmla="*/ 112229746 w 61"/>
                  <a:gd name="T25" fmla="*/ 439480 h 112"/>
                  <a:gd name="T26" fmla="*/ 101991627 w 61"/>
                  <a:gd name="T27" fmla="*/ 277155 h 112"/>
                  <a:gd name="T28" fmla="*/ 90394200 w 61"/>
                  <a:gd name="T29" fmla="*/ 137697 h 112"/>
                  <a:gd name="T30" fmla="*/ 85546495 w 61"/>
                  <a:gd name="T31" fmla="*/ 76523 h 112"/>
                  <a:gd name="T32" fmla="*/ 77485789 w 61"/>
                  <a:gd name="T33" fmla="*/ 40991 h 112"/>
                  <a:gd name="T34" fmla="*/ 71136403 w 61"/>
                  <a:gd name="T35" fmla="*/ 0 h 112"/>
                  <a:gd name="T36" fmla="*/ 65006731 w 61"/>
                  <a:gd name="T37" fmla="*/ 0 h 112"/>
                  <a:gd name="T38" fmla="*/ 58185566 w 61"/>
                  <a:gd name="T39" fmla="*/ 0 h 112"/>
                  <a:gd name="T40" fmla="*/ 51509113 w 61"/>
                  <a:gd name="T41" fmla="*/ 40991 h 112"/>
                  <a:gd name="T42" fmla="*/ 45376817 w 61"/>
                  <a:gd name="T43" fmla="*/ 76523 h 112"/>
                  <a:gd name="T44" fmla="*/ 38933742 w 61"/>
                  <a:gd name="T45" fmla="*/ 137697 h 112"/>
                  <a:gd name="T46" fmla="*/ 29506904 w 61"/>
                  <a:gd name="T47" fmla="*/ 277155 h 112"/>
                  <a:gd name="T48" fmla="*/ 19299944 w 61"/>
                  <a:gd name="T49" fmla="*/ 439480 h 112"/>
                  <a:gd name="T50" fmla="*/ 10237362 w 61"/>
                  <a:gd name="T51" fmla="*/ 639450 h 112"/>
                  <a:gd name="T52" fmla="*/ 4806801 w 61"/>
                  <a:gd name="T53" fmla="*/ 853816 h 112"/>
                  <a:gd name="T54" fmla="*/ 2549695 w 61"/>
                  <a:gd name="T55" fmla="*/ 1036478 h 112"/>
                  <a:gd name="T56" fmla="*/ 0 w 61"/>
                  <a:gd name="T57" fmla="*/ 1221770 h 112"/>
                  <a:gd name="T58" fmla="*/ 0 w 61"/>
                  <a:gd name="T59" fmla="*/ 1390271 h 112"/>
                  <a:gd name="T60" fmla="*/ 4806801 w 61"/>
                  <a:gd name="T61" fmla="*/ 1541576 h 112"/>
                  <a:gd name="T62" fmla="*/ 9062002 w 61"/>
                  <a:gd name="T63" fmla="*/ 1720429 h 112"/>
                  <a:gd name="T64" fmla="*/ 15221604 w 61"/>
                  <a:gd name="T65" fmla="*/ 1848973 h 112"/>
                  <a:gd name="T66" fmla="*/ 21801498 w 61"/>
                  <a:gd name="T67" fmla="*/ 1967359 h 112"/>
                  <a:gd name="T68" fmla="*/ 29506904 w 61"/>
                  <a:gd name="T69" fmla="*/ 2088484 h 112"/>
                  <a:gd name="T70" fmla="*/ 41101171 w 61"/>
                  <a:gd name="T71" fmla="*/ 2135059 h 112"/>
                  <a:gd name="T72" fmla="*/ 55627756 w 61"/>
                  <a:gd name="T73" fmla="*/ 2156664 h 1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1"/>
                  <a:gd name="T112" fmla="*/ 0 h 112"/>
                  <a:gd name="T113" fmla="*/ 61 w 61"/>
                  <a:gd name="T114" fmla="*/ 112 h 11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1" h="112">
                    <a:moveTo>
                      <a:pt x="26" y="112"/>
                    </a:moveTo>
                    <a:lnTo>
                      <a:pt x="32" y="111"/>
                    </a:lnTo>
                    <a:lnTo>
                      <a:pt x="38" y="108"/>
                    </a:lnTo>
                    <a:lnTo>
                      <a:pt x="44" y="102"/>
                    </a:lnTo>
                    <a:lnTo>
                      <a:pt x="49" y="96"/>
                    </a:lnTo>
                    <a:lnTo>
                      <a:pt x="53" y="89"/>
                    </a:lnTo>
                    <a:lnTo>
                      <a:pt x="57" y="80"/>
                    </a:lnTo>
                    <a:lnTo>
                      <a:pt x="59" y="72"/>
                    </a:lnTo>
                    <a:lnTo>
                      <a:pt x="61" y="63"/>
                    </a:lnTo>
                    <a:lnTo>
                      <a:pt x="60" y="54"/>
                    </a:lnTo>
                    <a:lnTo>
                      <a:pt x="58" y="44"/>
                    </a:lnTo>
                    <a:lnTo>
                      <a:pt x="55" y="33"/>
                    </a:lnTo>
                    <a:lnTo>
                      <a:pt x="52" y="23"/>
                    </a:lnTo>
                    <a:lnTo>
                      <a:pt x="47" y="14"/>
                    </a:lnTo>
                    <a:lnTo>
                      <a:pt x="42" y="7"/>
                    </a:lnTo>
                    <a:lnTo>
                      <a:pt x="40" y="4"/>
                    </a:lnTo>
                    <a:lnTo>
                      <a:pt x="36" y="2"/>
                    </a:lnTo>
                    <a:lnTo>
                      <a:pt x="33" y="0"/>
                    </a:lnTo>
                    <a:lnTo>
                      <a:pt x="30" y="0"/>
                    </a:lnTo>
                    <a:lnTo>
                      <a:pt x="27" y="0"/>
                    </a:lnTo>
                    <a:lnTo>
                      <a:pt x="24" y="2"/>
                    </a:lnTo>
                    <a:lnTo>
                      <a:pt x="21" y="4"/>
                    </a:lnTo>
                    <a:lnTo>
                      <a:pt x="18" y="7"/>
                    </a:lnTo>
                    <a:lnTo>
                      <a:pt x="14" y="14"/>
                    </a:lnTo>
                    <a:lnTo>
                      <a:pt x="9" y="23"/>
                    </a:lnTo>
                    <a:lnTo>
                      <a:pt x="5" y="33"/>
                    </a:lnTo>
                    <a:lnTo>
                      <a:pt x="2" y="44"/>
                    </a:lnTo>
                    <a:lnTo>
                      <a:pt x="1" y="54"/>
                    </a:lnTo>
                    <a:lnTo>
                      <a:pt x="0" y="63"/>
                    </a:lnTo>
                    <a:lnTo>
                      <a:pt x="0" y="72"/>
                    </a:lnTo>
                    <a:lnTo>
                      <a:pt x="2" y="80"/>
                    </a:lnTo>
                    <a:lnTo>
                      <a:pt x="4" y="89"/>
                    </a:lnTo>
                    <a:lnTo>
                      <a:pt x="7" y="96"/>
                    </a:lnTo>
                    <a:lnTo>
                      <a:pt x="10" y="102"/>
                    </a:lnTo>
                    <a:lnTo>
                      <a:pt x="14" y="108"/>
                    </a:lnTo>
                    <a:lnTo>
                      <a:pt x="19" y="111"/>
                    </a:lnTo>
                    <a:lnTo>
                      <a:pt x="26" y="112"/>
                    </a:lnTo>
                    <a:close/>
                  </a:path>
                </a:pathLst>
              </a:custGeom>
              <a:noFill/>
              <a:ln w="7938" cap="rnd">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28" name="Freeform 716"/>
              <p:cNvSpPr>
                <a:spLocks/>
              </p:cNvSpPr>
              <p:nvPr/>
            </p:nvSpPr>
            <p:spPr bwMode="auto">
              <a:xfrm>
                <a:off x="3635" y="3110"/>
                <a:ext cx="69" cy="108"/>
              </a:xfrm>
              <a:custGeom>
                <a:avLst/>
                <a:gdLst>
                  <a:gd name="T0" fmla="*/ 25140196 w 37"/>
                  <a:gd name="T1" fmla="*/ 1506186 h 70"/>
                  <a:gd name="T2" fmla="*/ 33402118 w 37"/>
                  <a:gd name="T3" fmla="*/ 1477281 h 70"/>
                  <a:gd name="T4" fmla="*/ 38541206 w 37"/>
                  <a:gd name="T5" fmla="*/ 1430130 h 70"/>
                  <a:gd name="T6" fmla="*/ 44804494 w 37"/>
                  <a:gd name="T7" fmla="*/ 1347616 h 70"/>
                  <a:gd name="T8" fmla="*/ 50240558 w 37"/>
                  <a:gd name="T9" fmla="*/ 1291586 h 70"/>
                  <a:gd name="T10" fmla="*/ 55959066 w 37"/>
                  <a:gd name="T11" fmla="*/ 1180611 h 70"/>
                  <a:gd name="T12" fmla="*/ 58412034 w 37"/>
                  <a:gd name="T13" fmla="*/ 1074793 h 70"/>
                  <a:gd name="T14" fmla="*/ 62290444 w 37"/>
                  <a:gd name="T15" fmla="*/ 947788 h 70"/>
                  <a:gd name="T16" fmla="*/ 62290444 w 37"/>
                  <a:gd name="T17" fmla="*/ 837139 h 70"/>
                  <a:gd name="T18" fmla="*/ 62290444 w 37"/>
                  <a:gd name="T19" fmla="*/ 711569 h 70"/>
                  <a:gd name="T20" fmla="*/ 58412034 w 37"/>
                  <a:gd name="T21" fmla="*/ 583271 h 70"/>
                  <a:gd name="T22" fmla="*/ 56462580 w 37"/>
                  <a:gd name="T23" fmla="*/ 443044 h 70"/>
                  <a:gd name="T24" fmla="*/ 52033363 w 37"/>
                  <a:gd name="T25" fmla="*/ 313421 h 70"/>
                  <a:gd name="T26" fmla="*/ 48717605 w 37"/>
                  <a:gd name="T27" fmla="*/ 195662 h 70"/>
                  <a:gd name="T28" fmla="*/ 43460956 w 37"/>
                  <a:gd name="T29" fmla="*/ 109524 h 70"/>
                  <a:gd name="T30" fmla="*/ 36763110 w 37"/>
                  <a:gd name="T31" fmla="*/ 46011 h 70"/>
                  <a:gd name="T32" fmla="*/ 31322392 w 37"/>
                  <a:gd name="T33" fmla="*/ 0 h 70"/>
                  <a:gd name="T34" fmla="*/ 25140196 w 37"/>
                  <a:gd name="T35" fmla="*/ 46011 h 70"/>
                  <a:gd name="T36" fmla="*/ 18917666 w 37"/>
                  <a:gd name="T37" fmla="*/ 109524 h 70"/>
                  <a:gd name="T38" fmla="*/ 13480972 w 37"/>
                  <a:gd name="T39" fmla="*/ 195662 h 70"/>
                  <a:gd name="T40" fmla="*/ 10144260 w 37"/>
                  <a:gd name="T41" fmla="*/ 313421 h 70"/>
                  <a:gd name="T42" fmla="*/ 6263208 w 37"/>
                  <a:gd name="T43" fmla="*/ 443044 h 70"/>
                  <a:gd name="T44" fmla="*/ 1800952 w 37"/>
                  <a:gd name="T45" fmla="*/ 583271 h 70"/>
                  <a:gd name="T46" fmla="*/ 1800952 w 37"/>
                  <a:gd name="T47" fmla="*/ 711569 h 70"/>
                  <a:gd name="T48" fmla="*/ 0 w 37"/>
                  <a:gd name="T49" fmla="*/ 837139 h 70"/>
                  <a:gd name="T50" fmla="*/ 1800952 w 37"/>
                  <a:gd name="T51" fmla="*/ 1074793 h 70"/>
                  <a:gd name="T52" fmla="*/ 6263208 w 37"/>
                  <a:gd name="T53" fmla="*/ 1291586 h 70"/>
                  <a:gd name="T54" fmla="*/ 10144260 w 37"/>
                  <a:gd name="T55" fmla="*/ 1347616 h 70"/>
                  <a:gd name="T56" fmla="*/ 15559617 w 37"/>
                  <a:gd name="T57" fmla="*/ 1430130 h 70"/>
                  <a:gd name="T58" fmla="*/ 19713560 w 37"/>
                  <a:gd name="T59" fmla="*/ 1477281 h 70"/>
                  <a:gd name="T60" fmla="*/ 25140196 w 37"/>
                  <a:gd name="T61" fmla="*/ 1506186 h 7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7"/>
                  <a:gd name="T94" fmla="*/ 0 h 70"/>
                  <a:gd name="T95" fmla="*/ 37 w 37"/>
                  <a:gd name="T96" fmla="*/ 70 h 7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7" h="70">
                    <a:moveTo>
                      <a:pt x="15" y="70"/>
                    </a:moveTo>
                    <a:lnTo>
                      <a:pt x="20" y="69"/>
                    </a:lnTo>
                    <a:lnTo>
                      <a:pt x="23" y="67"/>
                    </a:lnTo>
                    <a:lnTo>
                      <a:pt x="27" y="63"/>
                    </a:lnTo>
                    <a:lnTo>
                      <a:pt x="30" y="60"/>
                    </a:lnTo>
                    <a:lnTo>
                      <a:pt x="33" y="55"/>
                    </a:lnTo>
                    <a:lnTo>
                      <a:pt x="35" y="50"/>
                    </a:lnTo>
                    <a:lnTo>
                      <a:pt x="37" y="44"/>
                    </a:lnTo>
                    <a:lnTo>
                      <a:pt x="37" y="39"/>
                    </a:lnTo>
                    <a:lnTo>
                      <a:pt x="37" y="33"/>
                    </a:lnTo>
                    <a:lnTo>
                      <a:pt x="35" y="27"/>
                    </a:lnTo>
                    <a:lnTo>
                      <a:pt x="34" y="21"/>
                    </a:lnTo>
                    <a:lnTo>
                      <a:pt x="31" y="15"/>
                    </a:lnTo>
                    <a:lnTo>
                      <a:pt x="29" y="9"/>
                    </a:lnTo>
                    <a:lnTo>
                      <a:pt x="26" y="5"/>
                    </a:lnTo>
                    <a:lnTo>
                      <a:pt x="22" y="2"/>
                    </a:lnTo>
                    <a:lnTo>
                      <a:pt x="19" y="0"/>
                    </a:lnTo>
                    <a:lnTo>
                      <a:pt x="15" y="2"/>
                    </a:lnTo>
                    <a:lnTo>
                      <a:pt x="11" y="5"/>
                    </a:lnTo>
                    <a:lnTo>
                      <a:pt x="8" y="9"/>
                    </a:lnTo>
                    <a:lnTo>
                      <a:pt x="6" y="15"/>
                    </a:lnTo>
                    <a:lnTo>
                      <a:pt x="4" y="21"/>
                    </a:lnTo>
                    <a:lnTo>
                      <a:pt x="1" y="27"/>
                    </a:lnTo>
                    <a:lnTo>
                      <a:pt x="1" y="33"/>
                    </a:lnTo>
                    <a:lnTo>
                      <a:pt x="0" y="39"/>
                    </a:lnTo>
                    <a:lnTo>
                      <a:pt x="1" y="50"/>
                    </a:lnTo>
                    <a:lnTo>
                      <a:pt x="4" y="60"/>
                    </a:lnTo>
                    <a:lnTo>
                      <a:pt x="6" y="63"/>
                    </a:lnTo>
                    <a:lnTo>
                      <a:pt x="9" y="67"/>
                    </a:lnTo>
                    <a:lnTo>
                      <a:pt x="12" y="69"/>
                    </a:lnTo>
                    <a:lnTo>
                      <a:pt x="15" y="70"/>
                    </a:lnTo>
                    <a:close/>
                  </a:path>
                </a:pathLst>
              </a:custGeom>
              <a:solidFill>
                <a:srgbClr val="FF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29" name="Freeform 717"/>
              <p:cNvSpPr>
                <a:spLocks/>
              </p:cNvSpPr>
              <p:nvPr/>
            </p:nvSpPr>
            <p:spPr bwMode="auto">
              <a:xfrm>
                <a:off x="3580" y="2772"/>
                <a:ext cx="57" cy="49"/>
              </a:xfrm>
              <a:custGeom>
                <a:avLst/>
                <a:gdLst>
                  <a:gd name="T0" fmla="*/ 0 w 30"/>
                  <a:gd name="T1" fmla="*/ 0 h 32"/>
                  <a:gd name="T2" fmla="*/ 77168222 w 30"/>
                  <a:gd name="T3" fmla="*/ 343519 h 32"/>
                  <a:gd name="T4" fmla="*/ 69289760 w 30"/>
                  <a:gd name="T5" fmla="*/ 353869 h 32"/>
                  <a:gd name="T6" fmla="*/ 65093588 w 30"/>
                  <a:gd name="T7" fmla="*/ 417972 h 32"/>
                  <a:gd name="T8" fmla="*/ 60164822 w 30"/>
                  <a:gd name="T9" fmla="*/ 510727 h 32"/>
                  <a:gd name="T10" fmla="*/ 57172277 w 30"/>
                  <a:gd name="T11" fmla="*/ 552921 h 32"/>
                  <a:gd name="T12" fmla="*/ 39576640 w 30"/>
                  <a:gd name="T13" fmla="*/ 353869 h 32"/>
                  <a:gd name="T14" fmla="*/ 57172277 w 30"/>
                  <a:gd name="T15" fmla="*/ 552921 h 32"/>
                  <a:gd name="T16" fmla="*/ 54261296 w 30"/>
                  <a:gd name="T17" fmla="*/ 612175 h 32"/>
                  <a:gd name="T18" fmla="*/ 51464132 w 30"/>
                  <a:gd name="T19" fmla="*/ 680003 h 32"/>
                  <a:gd name="T20" fmla="*/ 48515788 w 30"/>
                  <a:gd name="T21" fmla="*/ 798011 h 32"/>
                  <a:gd name="T22" fmla="*/ 46637039 w 30"/>
                  <a:gd name="T23" fmla="*/ 900817 h 32"/>
                  <a:gd name="T24" fmla="*/ 0 w 3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32"/>
                  <a:gd name="T41" fmla="*/ 30 w 3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32">
                    <a:moveTo>
                      <a:pt x="0" y="0"/>
                    </a:moveTo>
                    <a:lnTo>
                      <a:pt x="30" y="12"/>
                    </a:lnTo>
                    <a:lnTo>
                      <a:pt x="27" y="13"/>
                    </a:lnTo>
                    <a:lnTo>
                      <a:pt x="25" y="15"/>
                    </a:lnTo>
                    <a:lnTo>
                      <a:pt x="23" y="18"/>
                    </a:lnTo>
                    <a:lnTo>
                      <a:pt x="22" y="20"/>
                    </a:lnTo>
                    <a:lnTo>
                      <a:pt x="15" y="13"/>
                    </a:lnTo>
                    <a:lnTo>
                      <a:pt x="22" y="20"/>
                    </a:lnTo>
                    <a:lnTo>
                      <a:pt x="21" y="22"/>
                    </a:lnTo>
                    <a:lnTo>
                      <a:pt x="20" y="24"/>
                    </a:lnTo>
                    <a:lnTo>
                      <a:pt x="19" y="28"/>
                    </a:lnTo>
                    <a:lnTo>
                      <a:pt x="18" y="32"/>
                    </a:lnTo>
                    <a:lnTo>
                      <a:pt x="0" y="0"/>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30" name="Freeform 718"/>
              <p:cNvSpPr>
                <a:spLocks/>
              </p:cNvSpPr>
              <p:nvPr/>
            </p:nvSpPr>
            <p:spPr bwMode="auto">
              <a:xfrm>
                <a:off x="3635" y="3110"/>
                <a:ext cx="69" cy="108"/>
              </a:xfrm>
              <a:custGeom>
                <a:avLst/>
                <a:gdLst>
                  <a:gd name="T0" fmla="*/ 25140196 w 37"/>
                  <a:gd name="T1" fmla="*/ 1506186 h 70"/>
                  <a:gd name="T2" fmla="*/ 33402118 w 37"/>
                  <a:gd name="T3" fmla="*/ 1477281 h 70"/>
                  <a:gd name="T4" fmla="*/ 38541206 w 37"/>
                  <a:gd name="T5" fmla="*/ 1430130 h 70"/>
                  <a:gd name="T6" fmla="*/ 44804494 w 37"/>
                  <a:gd name="T7" fmla="*/ 1347616 h 70"/>
                  <a:gd name="T8" fmla="*/ 50240558 w 37"/>
                  <a:gd name="T9" fmla="*/ 1291586 h 70"/>
                  <a:gd name="T10" fmla="*/ 55959066 w 37"/>
                  <a:gd name="T11" fmla="*/ 1180611 h 70"/>
                  <a:gd name="T12" fmla="*/ 58412034 w 37"/>
                  <a:gd name="T13" fmla="*/ 1074793 h 70"/>
                  <a:gd name="T14" fmla="*/ 62290444 w 37"/>
                  <a:gd name="T15" fmla="*/ 947788 h 70"/>
                  <a:gd name="T16" fmla="*/ 62290444 w 37"/>
                  <a:gd name="T17" fmla="*/ 837139 h 70"/>
                  <a:gd name="T18" fmla="*/ 62290444 w 37"/>
                  <a:gd name="T19" fmla="*/ 711569 h 70"/>
                  <a:gd name="T20" fmla="*/ 58412034 w 37"/>
                  <a:gd name="T21" fmla="*/ 583271 h 70"/>
                  <a:gd name="T22" fmla="*/ 56462580 w 37"/>
                  <a:gd name="T23" fmla="*/ 443044 h 70"/>
                  <a:gd name="T24" fmla="*/ 52033363 w 37"/>
                  <a:gd name="T25" fmla="*/ 313421 h 70"/>
                  <a:gd name="T26" fmla="*/ 48717605 w 37"/>
                  <a:gd name="T27" fmla="*/ 195662 h 70"/>
                  <a:gd name="T28" fmla="*/ 43460956 w 37"/>
                  <a:gd name="T29" fmla="*/ 109524 h 70"/>
                  <a:gd name="T30" fmla="*/ 36763110 w 37"/>
                  <a:gd name="T31" fmla="*/ 46011 h 70"/>
                  <a:gd name="T32" fmla="*/ 31322392 w 37"/>
                  <a:gd name="T33" fmla="*/ 0 h 70"/>
                  <a:gd name="T34" fmla="*/ 25140196 w 37"/>
                  <a:gd name="T35" fmla="*/ 46011 h 70"/>
                  <a:gd name="T36" fmla="*/ 18917666 w 37"/>
                  <a:gd name="T37" fmla="*/ 109524 h 70"/>
                  <a:gd name="T38" fmla="*/ 13480972 w 37"/>
                  <a:gd name="T39" fmla="*/ 195662 h 70"/>
                  <a:gd name="T40" fmla="*/ 10144260 w 37"/>
                  <a:gd name="T41" fmla="*/ 313421 h 70"/>
                  <a:gd name="T42" fmla="*/ 6263208 w 37"/>
                  <a:gd name="T43" fmla="*/ 443044 h 70"/>
                  <a:gd name="T44" fmla="*/ 1800952 w 37"/>
                  <a:gd name="T45" fmla="*/ 583271 h 70"/>
                  <a:gd name="T46" fmla="*/ 1800952 w 37"/>
                  <a:gd name="T47" fmla="*/ 711569 h 70"/>
                  <a:gd name="T48" fmla="*/ 0 w 37"/>
                  <a:gd name="T49" fmla="*/ 837139 h 70"/>
                  <a:gd name="T50" fmla="*/ 1800952 w 37"/>
                  <a:gd name="T51" fmla="*/ 1074793 h 70"/>
                  <a:gd name="T52" fmla="*/ 6263208 w 37"/>
                  <a:gd name="T53" fmla="*/ 1291586 h 70"/>
                  <a:gd name="T54" fmla="*/ 10144260 w 37"/>
                  <a:gd name="T55" fmla="*/ 1347616 h 70"/>
                  <a:gd name="T56" fmla="*/ 15559617 w 37"/>
                  <a:gd name="T57" fmla="*/ 1430130 h 70"/>
                  <a:gd name="T58" fmla="*/ 19713560 w 37"/>
                  <a:gd name="T59" fmla="*/ 1477281 h 70"/>
                  <a:gd name="T60" fmla="*/ 25140196 w 37"/>
                  <a:gd name="T61" fmla="*/ 1506186 h 7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7"/>
                  <a:gd name="T94" fmla="*/ 0 h 70"/>
                  <a:gd name="T95" fmla="*/ 37 w 37"/>
                  <a:gd name="T96" fmla="*/ 70 h 7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7" h="70">
                    <a:moveTo>
                      <a:pt x="15" y="70"/>
                    </a:moveTo>
                    <a:lnTo>
                      <a:pt x="20" y="69"/>
                    </a:lnTo>
                    <a:lnTo>
                      <a:pt x="23" y="67"/>
                    </a:lnTo>
                    <a:lnTo>
                      <a:pt x="27" y="63"/>
                    </a:lnTo>
                    <a:lnTo>
                      <a:pt x="30" y="60"/>
                    </a:lnTo>
                    <a:lnTo>
                      <a:pt x="33" y="55"/>
                    </a:lnTo>
                    <a:lnTo>
                      <a:pt x="35" y="50"/>
                    </a:lnTo>
                    <a:lnTo>
                      <a:pt x="37" y="44"/>
                    </a:lnTo>
                    <a:lnTo>
                      <a:pt x="37" y="39"/>
                    </a:lnTo>
                    <a:lnTo>
                      <a:pt x="37" y="33"/>
                    </a:lnTo>
                    <a:lnTo>
                      <a:pt x="35" y="27"/>
                    </a:lnTo>
                    <a:lnTo>
                      <a:pt x="34" y="21"/>
                    </a:lnTo>
                    <a:lnTo>
                      <a:pt x="31" y="15"/>
                    </a:lnTo>
                    <a:lnTo>
                      <a:pt x="29" y="9"/>
                    </a:lnTo>
                    <a:lnTo>
                      <a:pt x="26" y="5"/>
                    </a:lnTo>
                    <a:lnTo>
                      <a:pt x="22" y="2"/>
                    </a:lnTo>
                    <a:lnTo>
                      <a:pt x="19" y="0"/>
                    </a:lnTo>
                    <a:lnTo>
                      <a:pt x="15" y="2"/>
                    </a:lnTo>
                    <a:lnTo>
                      <a:pt x="11" y="5"/>
                    </a:lnTo>
                    <a:lnTo>
                      <a:pt x="8" y="9"/>
                    </a:lnTo>
                    <a:lnTo>
                      <a:pt x="6" y="15"/>
                    </a:lnTo>
                    <a:lnTo>
                      <a:pt x="4" y="21"/>
                    </a:lnTo>
                    <a:lnTo>
                      <a:pt x="1" y="27"/>
                    </a:lnTo>
                    <a:lnTo>
                      <a:pt x="1" y="33"/>
                    </a:lnTo>
                    <a:lnTo>
                      <a:pt x="0" y="39"/>
                    </a:lnTo>
                    <a:lnTo>
                      <a:pt x="1" y="50"/>
                    </a:lnTo>
                    <a:lnTo>
                      <a:pt x="4" y="60"/>
                    </a:lnTo>
                    <a:lnTo>
                      <a:pt x="6" y="63"/>
                    </a:lnTo>
                    <a:lnTo>
                      <a:pt x="9" y="67"/>
                    </a:lnTo>
                    <a:lnTo>
                      <a:pt x="12" y="69"/>
                    </a:lnTo>
                    <a:lnTo>
                      <a:pt x="15" y="70"/>
                    </a:lnTo>
                    <a:close/>
                  </a:path>
                </a:pathLst>
              </a:custGeom>
              <a:noFill/>
              <a:ln w="7938" cap="rnd">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31" name="Line 719"/>
              <p:cNvSpPr>
                <a:spLocks noChangeShapeType="1"/>
              </p:cNvSpPr>
              <p:nvPr/>
            </p:nvSpPr>
            <p:spPr bwMode="auto">
              <a:xfrm>
                <a:off x="3616" y="2798"/>
                <a:ext cx="35" cy="27"/>
              </a:xfrm>
              <a:prstGeom prst="line">
                <a:avLst/>
              </a:pr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32" name="Freeform 720"/>
              <p:cNvSpPr>
                <a:spLocks/>
              </p:cNvSpPr>
              <p:nvPr/>
            </p:nvSpPr>
            <p:spPr bwMode="auto">
              <a:xfrm>
                <a:off x="3706" y="2765"/>
                <a:ext cx="53" cy="53"/>
              </a:xfrm>
              <a:custGeom>
                <a:avLst/>
                <a:gdLst>
                  <a:gd name="T0" fmla="*/ 46355162 w 29"/>
                  <a:gd name="T1" fmla="*/ 0 h 33"/>
                  <a:gd name="T2" fmla="*/ 0 w 29"/>
                  <a:gd name="T3" fmla="*/ 175851 h 33"/>
                  <a:gd name="T4" fmla="*/ 3194619 w 29"/>
                  <a:gd name="T5" fmla="*/ 208174 h 33"/>
                  <a:gd name="T6" fmla="*/ 5948600 w 29"/>
                  <a:gd name="T7" fmla="*/ 236422 h 33"/>
                  <a:gd name="T8" fmla="*/ 9082622 w 29"/>
                  <a:gd name="T9" fmla="*/ 266441 h 33"/>
                  <a:gd name="T10" fmla="*/ 11076701 w 29"/>
                  <a:gd name="T11" fmla="*/ 292435 h 33"/>
                  <a:gd name="T12" fmla="*/ 21955526 w 29"/>
                  <a:gd name="T13" fmla="*/ 208174 h 33"/>
                  <a:gd name="T14" fmla="*/ 11076701 w 29"/>
                  <a:gd name="T15" fmla="*/ 292435 h 33"/>
                  <a:gd name="T16" fmla="*/ 14842814 w 29"/>
                  <a:gd name="T17" fmla="*/ 343578 h 33"/>
                  <a:gd name="T18" fmla="*/ 14842814 w 29"/>
                  <a:gd name="T19" fmla="*/ 379427 h 33"/>
                  <a:gd name="T20" fmla="*/ 16912471 w 29"/>
                  <a:gd name="T21" fmla="*/ 418909 h 33"/>
                  <a:gd name="T22" fmla="*/ 16912471 w 29"/>
                  <a:gd name="T23" fmla="*/ 495555 h 33"/>
                  <a:gd name="T24" fmla="*/ 46355162 w 29"/>
                  <a:gd name="T25" fmla="*/ 0 h 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33"/>
                  <a:gd name="T41" fmla="*/ 29 w 29"/>
                  <a:gd name="T42" fmla="*/ 33 h 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33">
                    <a:moveTo>
                      <a:pt x="29" y="0"/>
                    </a:moveTo>
                    <a:lnTo>
                      <a:pt x="0" y="12"/>
                    </a:lnTo>
                    <a:lnTo>
                      <a:pt x="2" y="14"/>
                    </a:lnTo>
                    <a:lnTo>
                      <a:pt x="4" y="16"/>
                    </a:lnTo>
                    <a:lnTo>
                      <a:pt x="6" y="18"/>
                    </a:lnTo>
                    <a:lnTo>
                      <a:pt x="7" y="20"/>
                    </a:lnTo>
                    <a:lnTo>
                      <a:pt x="14" y="14"/>
                    </a:lnTo>
                    <a:lnTo>
                      <a:pt x="7" y="20"/>
                    </a:lnTo>
                    <a:lnTo>
                      <a:pt x="9" y="23"/>
                    </a:lnTo>
                    <a:lnTo>
                      <a:pt x="9" y="25"/>
                    </a:lnTo>
                    <a:lnTo>
                      <a:pt x="11" y="28"/>
                    </a:lnTo>
                    <a:lnTo>
                      <a:pt x="11" y="33"/>
                    </a:lnTo>
                    <a:lnTo>
                      <a:pt x="29" y="0"/>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33" name="Freeform 721"/>
              <p:cNvSpPr>
                <a:spLocks/>
              </p:cNvSpPr>
              <p:nvPr/>
            </p:nvSpPr>
            <p:spPr bwMode="auto">
              <a:xfrm>
                <a:off x="3531" y="2817"/>
                <a:ext cx="59" cy="37"/>
              </a:xfrm>
              <a:custGeom>
                <a:avLst/>
                <a:gdLst>
                  <a:gd name="T0" fmla="*/ 0 w 31"/>
                  <a:gd name="T1" fmla="*/ 107528 h 24"/>
                  <a:gd name="T2" fmla="*/ 57404672 w 31"/>
                  <a:gd name="T3" fmla="*/ 0 h 24"/>
                  <a:gd name="T4" fmla="*/ 50895001 w 31"/>
                  <a:gd name="T5" fmla="*/ 69748 h 24"/>
                  <a:gd name="T6" fmla="*/ 50035688 w 31"/>
                  <a:gd name="T7" fmla="*/ 150827 h 24"/>
                  <a:gd name="T8" fmla="*/ 48318095 w 31"/>
                  <a:gd name="T9" fmla="*/ 193804 h 24"/>
                  <a:gd name="T10" fmla="*/ 48318095 w 31"/>
                  <a:gd name="T11" fmla="*/ 255565 h 24"/>
                  <a:gd name="T12" fmla="*/ 33805134 w 31"/>
                  <a:gd name="T13" fmla="*/ 193804 h 24"/>
                  <a:gd name="T14" fmla="*/ 48318095 w 31"/>
                  <a:gd name="T15" fmla="*/ 255565 h 24"/>
                  <a:gd name="T16" fmla="*/ 48318095 w 31"/>
                  <a:gd name="T17" fmla="*/ 298781 h 24"/>
                  <a:gd name="T18" fmla="*/ 48318095 w 31"/>
                  <a:gd name="T19" fmla="*/ 358476 h 24"/>
                  <a:gd name="T20" fmla="*/ 48318095 w 31"/>
                  <a:gd name="T21" fmla="*/ 436585 h 24"/>
                  <a:gd name="T22" fmla="*/ 48318095 w 31"/>
                  <a:gd name="T23" fmla="*/ 509404 h 24"/>
                  <a:gd name="T24" fmla="*/ 0 w 31"/>
                  <a:gd name="T25" fmla="*/ 107528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24"/>
                  <a:gd name="T41" fmla="*/ 31 w 31"/>
                  <a:gd name="T42" fmla="*/ 24 h 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24">
                    <a:moveTo>
                      <a:pt x="0" y="5"/>
                    </a:moveTo>
                    <a:lnTo>
                      <a:pt x="31" y="0"/>
                    </a:lnTo>
                    <a:lnTo>
                      <a:pt x="28" y="3"/>
                    </a:lnTo>
                    <a:lnTo>
                      <a:pt x="27" y="7"/>
                    </a:lnTo>
                    <a:lnTo>
                      <a:pt x="26" y="9"/>
                    </a:lnTo>
                    <a:lnTo>
                      <a:pt x="26" y="12"/>
                    </a:lnTo>
                    <a:lnTo>
                      <a:pt x="18" y="9"/>
                    </a:lnTo>
                    <a:lnTo>
                      <a:pt x="26" y="12"/>
                    </a:lnTo>
                    <a:lnTo>
                      <a:pt x="26" y="14"/>
                    </a:lnTo>
                    <a:lnTo>
                      <a:pt x="26" y="17"/>
                    </a:lnTo>
                    <a:lnTo>
                      <a:pt x="26" y="21"/>
                    </a:lnTo>
                    <a:lnTo>
                      <a:pt x="26" y="24"/>
                    </a:lnTo>
                    <a:lnTo>
                      <a:pt x="0" y="5"/>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34" name="Line 722"/>
              <p:cNvSpPr>
                <a:spLocks noChangeShapeType="1"/>
              </p:cNvSpPr>
              <p:nvPr/>
            </p:nvSpPr>
            <p:spPr bwMode="auto">
              <a:xfrm flipH="1">
                <a:off x="3689" y="2791"/>
                <a:ext cx="38" cy="26"/>
              </a:xfrm>
              <a:prstGeom prst="line">
                <a:avLst/>
              </a:pr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35" name="Line 723"/>
              <p:cNvSpPr>
                <a:spLocks noChangeShapeType="1"/>
              </p:cNvSpPr>
              <p:nvPr/>
            </p:nvSpPr>
            <p:spPr bwMode="auto">
              <a:xfrm>
                <a:off x="3573" y="2832"/>
                <a:ext cx="44" cy="14"/>
              </a:xfrm>
              <a:prstGeom prst="line">
                <a:avLst/>
              </a:pr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36" name="Freeform 724"/>
              <p:cNvSpPr>
                <a:spLocks/>
              </p:cNvSpPr>
              <p:nvPr/>
            </p:nvSpPr>
            <p:spPr bwMode="auto">
              <a:xfrm>
                <a:off x="3754" y="2809"/>
                <a:ext cx="56" cy="39"/>
              </a:xfrm>
              <a:custGeom>
                <a:avLst/>
                <a:gdLst>
                  <a:gd name="T0" fmla="*/ 51725096 w 30"/>
                  <a:gd name="T1" fmla="*/ 158792 h 25"/>
                  <a:gd name="T2" fmla="*/ 0 w 30"/>
                  <a:gd name="T3" fmla="*/ 0 h 25"/>
                  <a:gd name="T4" fmla="*/ 3411550 w 30"/>
                  <a:gd name="T5" fmla="*/ 101790 h 25"/>
                  <a:gd name="T6" fmla="*/ 5519603 w 30"/>
                  <a:gd name="T7" fmla="*/ 219289 h 25"/>
                  <a:gd name="T8" fmla="*/ 5519603 w 30"/>
                  <a:gd name="T9" fmla="*/ 284148 h 25"/>
                  <a:gd name="T10" fmla="*/ 6368227 w 30"/>
                  <a:gd name="T11" fmla="*/ 342091 h 25"/>
                  <a:gd name="T12" fmla="*/ 20362110 w 30"/>
                  <a:gd name="T13" fmla="*/ 284148 h 25"/>
                  <a:gd name="T14" fmla="*/ 6368227 w 30"/>
                  <a:gd name="T15" fmla="*/ 342091 h 25"/>
                  <a:gd name="T16" fmla="*/ 6368227 w 30"/>
                  <a:gd name="T17" fmla="*/ 386437 h 25"/>
                  <a:gd name="T18" fmla="*/ 6368227 w 30"/>
                  <a:gd name="T19" fmla="*/ 482719 h 25"/>
                  <a:gd name="T20" fmla="*/ 6368227 w 30"/>
                  <a:gd name="T21" fmla="*/ 582850 h 25"/>
                  <a:gd name="T22" fmla="*/ 5519603 w 30"/>
                  <a:gd name="T23" fmla="*/ 691503 h 25"/>
                  <a:gd name="T24" fmla="*/ 51725096 w 30"/>
                  <a:gd name="T25" fmla="*/ 158792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25"/>
                  <a:gd name="T41" fmla="*/ 30 w 30"/>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25">
                    <a:moveTo>
                      <a:pt x="30" y="6"/>
                    </a:moveTo>
                    <a:lnTo>
                      <a:pt x="0" y="0"/>
                    </a:lnTo>
                    <a:lnTo>
                      <a:pt x="2" y="4"/>
                    </a:lnTo>
                    <a:lnTo>
                      <a:pt x="3" y="8"/>
                    </a:lnTo>
                    <a:lnTo>
                      <a:pt x="3" y="10"/>
                    </a:lnTo>
                    <a:lnTo>
                      <a:pt x="4" y="12"/>
                    </a:lnTo>
                    <a:lnTo>
                      <a:pt x="12" y="10"/>
                    </a:lnTo>
                    <a:lnTo>
                      <a:pt x="4" y="12"/>
                    </a:lnTo>
                    <a:lnTo>
                      <a:pt x="4" y="14"/>
                    </a:lnTo>
                    <a:lnTo>
                      <a:pt x="4" y="17"/>
                    </a:lnTo>
                    <a:lnTo>
                      <a:pt x="4" y="21"/>
                    </a:lnTo>
                    <a:lnTo>
                      <a:pt x="3" y="25"/>
                    </a:lnTo>
                    <a:lnTo>
                      <a:pt x="30" y="6"/>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37" name="Freeform 725"/>
              <p:cNvSpPr>
                <a:spLocks/>
              </p:cNvSpPr>
              <p:nvPr/>
            </p:nvSpPr>
            <p:spPr bwMode="auto">
              <a:xfrm>
                <a:off x="3560" y="3179"/>
                <a:ext cx="52" cy="63"/>
              </a:xfrm>
              <a:custGeom>
                <a:avLst/>
                <a:gdLst>
                  <a:gd name="T0" fmla="*/ 0 w 28"/>
                  <a:gd name="T1" fmla="*/ 802678 h 41"/>
                  <a:gd name="T2" fmla="*/ 42812524 w 28"/>
                  <a:gd name="T3" fmla="*/ 312738 h 41"/>
                  <a:gd name="T4" fmla="*/ 37561239 w 28"/>
                  <a:gd name="T5" fmla="*/ 292882 h 41"/>
                  <a:gd name="T6" fmla="*/ 33621274 w 28"/>
                  <a:gd name="T7" fmla="*/ 280325 h 41"/>
                  <a:gd name="T8" fmla="*/ 28852006 w 28"/>
                  <a:gd name="T9" fmla="*/ 230122 h 41"/>
                  <a:gd name="T10" fmla="*/ 26929404 w 28"/>
                  <a:gd name="T11" fmla="*/ 190606 h 41"/>
                  <a:gd name="T12" fmla="*/ 18103773 w 28"/>
                  <a:gd name="T13" fmla="*/ 399405 h 41"/>
                  <a:gd name="T14" fmla="*/ 26929404 w 28"/>
                  <a:gd name="T15" fmla="*/ 190606 h 41"/>
                  <a:gd name="T16" fmla="*/ 24729715 w 28"/>
                  <a:gd name="T17" fmla="*/ 149762 h 41"/>
                  <a:gd name="T18" fmla="*/ 21119891 w 28"/>
                  <a:gd name="T19" fmla="*/ 138937 h 41"/>
                  <a:gd name="T20" fmla="*/ 18103773 w 28"/>
                  <a:gd name="T21" fmla="*/ 77267 h 41"/>
                  <a:gd name="T22" fmla="*/ 15535698 w 28"/>
                  <a:gd name="T23" fmla="*/ 0 h 41"/>
                  <a:gd name="T24" fmla="*/ 0 w 28"/>
                  <a:gd name="T25" fmla="*/ 802678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41"/>
                  <a:gd name="T41" fmla="*/ 28 w 28"/>
                  <a:gd name="T42" fmla="*/ 41 h 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41">
                    <a:moveTo>
                      <a:pt x="0" y="41"/>
                    </a:moveTo>
                    <a:lnTo>
                      <a:pt x="28" y="16"/>
                    </a:lnTo>
                    <a:lnTo>
                      <a:pt x="25" y="15"/>
                    </a:lnTo>
                    <a:lnTo>
                      <a:pt x="22" y="14"/>
                    </a:lnTo>
                    <a:lnTo>
                      <a:pt x="19" y="12"/>
                    </a:lnTo>
                    <a:lnTo>
                      <a:pt x="18" y="10"/>
                    </a:lnTo>
                    <a:lnTo>
                      <a:pt x="12" y="20"/>
                    </a:lnTo>
                    <a:lnTo>
                      <a:pt x="18" y="10"/>
                    </a:lnTo>
                    <a:lnTo>
                      <a:pt x="16" y="8"/>
                    </a:lnTo>
                    <a:lnTo>
                      <a:pt x="14" y="7"/>
                    </a:lnTo>
                    <a:lnTo>
                      <a:pt x="12" y="4"/>
                    </a:lnTo>
                    <a:lnTo>
                      <a:pt x="10" y="0"/>
                    </a:lnTo>
                    <a:lnTo>
                      <a:pt x="0" y="41"/>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38" name="Line 726"/>
              <p:cNvSpPr>
                <a:spLocks noChangeShapeType="1"/>
              </p:cNvSpPr>
              <p:nvPr/>
            </p:nvSpPr>
            <p:spPr bwMode="auto">
              <a:xfrm flipH="1">
                <a:off x="3725" y="2828"/>
                <a:ext cx="42" cy="7"/>
              </a:xfrm>
              <a:prstGeom prst="line">
                <a:avLst/>
              </a:pr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39" name="Line 727"/>
              <p:cNvSpPr>
                <a:spLocks noChangeShapeType="1"/>
              </p:cNvSpPr>
              <p:nvPr/>
            </p:nvSpPr>
            <p:spPr bwMode="auto">
              <a:xfrm flipV="1">
                <a:off x="3583" y="3135"/>
                <a:ext cx="50" cy="75"/>
              </a:xfrm>
              <a:prstGeom prst="line">
                <a:avLst/>
              </a:pr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40" name="Freeform 728"/>
              <p:cNvSpPr>
                <a:spLocks/>
              </p:cNvSpPr>
              <p:nvPr/>
            </p:nvSpPr>
            <p:spPr bwMode="auto">
              <a:xfrm>
                <a:off x="3724" y="3174"/>
                <a:ext cx="50" cy="68"/>
              </a:xfrm>
              <a:custGeom>
                <a:avLst/>
                <a:gdLst>
                  <a:gd name="T0" fmla="*/ 26793914 w 28"/>
                  <a:gd name="T1" fmla="*/ 977140 h 44"/>
                  <a:gd name="T2" fmla="*/ 0 w 28"/>
                  <a:gd name="T3" fmla="*/ 365191 h 44"/>
                  <a:gd name="T4" fmla="*/ 3828679 w 28"/>
                  <a:gd name="T5" fmla="*/ 365191 h 44"/>
                  <a:gd name="T6" fmla="*/ 6973664 w 28"/>
                  <a:gd name="T7" fmla="*/ 339186 h 44"/>
                  <a:gd name="T8" fmla="*/ 8443408 w 28"/>
                  <a:gd name="T9" fmla="*/ 287682 h 44"/>
                  <a:gd name="T10" fmla="*/ 10460079 w 28"/>
                  <a:gd name="T11" fmla="*/ 273674 h 44"/>
                  <a:gd name="T12" fmla="*/ 15379060 w 28"/>
                  <a:gd name="T13" fmla="*/ 495136 h 44"/>
                  <a:gd name="T14" fmla="*/ 10460079 w 28"/>
                  <a:gd name="T15" fmla="*/ 273674 h 44"/>
                  <a:gd name="T16" fmla="*/ 12702029 w 28"/>
                  <a:gd name="T17" fmla="*/ 219473 h 44"/>
                  <a:gd name="T18" fmla="*/ 14069421 w 28"/>
                  <a:gd name="T19" fmla="*/ 156845 h 44"/>
                  <a:gd name="T20" fmla="*/ 15379060 w 28"/>
                  <a:gd name="T21" fmla="*/ 114583 h 44"/>
                  <a:gd name="T22" fmla="*/ 17269502 w 28"/>
                  <a:gd name="T23" fmla="*/ 0 h 44"/>
                  <a:gd name="T24" fmla="*/ 26793914 w 28"/>
                  <a:gd name="T25" fmla="*/ 977140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44"/>
                  <a:gd name="T41" fmla="*/ 28 w 28"/>
                  <a:gd name="T42" fmla="*/ 44 h 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44">
                    <a:moveTo>
                      <a:pt x="28" y="44"/>
                    </a:moveTo>
                    <a:lnTo>
                      <a:pt x="0" y="16"/>
                    </a:lnTo>
                    <a:lnTo>
                      <a:pt x="4" y="16"/>
                    </a:lnTo>
                    <a:lnTo>
                      <a:pt x="7" y="15"/>
                    </a:lnTo>
                    <a:lnTo>
                      <a:pt x="9" y="13"/>
                    </a:lnTo>
                    <a:lnTo>
                      <a:pt x="11" y="12"/>
                    </a:lnTo>
                    <a:lnTo>
                      <a:pt x="16" y="22"/>
                    </a:lnTo>
                    <a:lnTo>
                      <a:pt x="11" y="12"/>
                    </a:lnTo>
                    <a:lnTo>
                      <a:pt x="13" y="10"/>
                    </a:lnTo>
                    <a:lnTo>
                      <a:pt x="15" y="7"/>
                    </a:lnTo>
                    <a:lnTo>
                      <a:pt x="16" y="5"/>
                    </a:lnTo>
                    <a:lnTo>
                      <a:pt x="18" y="0"/>
                    </a:lnTo>
                    <a:lnTo>
                      <a:pt x="28" y="44"/>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41" name="Line 729"/>
              <p:cNvSpPr>
                <a:spLocks noChangeShapeType="1"/>
              </p:cNvSpPr>
              <p:nvPr/>
            </p:nvSpPr>
            <p:spPr bwMode="auto">
              <a:xfrm flipH="1" flipV="1">
                <a:off x="3704" y="3133"/>
                <a:ext cx="50" cy="75"/>
              </a:xfrm>
              <a:prstGeom prst="line">
                <a:avLst/>
              </a:pr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42" name="Line 730"/>
              <p:cNvSpPr>
                <a:spLocks noChangeShapeType="1"/>
              </p:cNvSpPr>
              <p:nvPr/>
            </p:nvSpPr>
            <p:spPr bwMode="auto">
              <a:xfrm>
                <a:off x="1800" y="3190"/>
                <a:ext cx="2" cy="56"/>
              </a:xfrm>
              <a:prstGeom prst="line">
                <a:avLst/>
              </a:prstGeom>
              <a:noFill/>
              <a:ln w="6350" cap="rnd">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43" name="Line 731"/>
              <p:cNvSpPr>
                <a:spLocks noChangeShapeType="1"/>
              </p:cNvSpPr>
              <p:nvPr/>
            </p:nvSpPr>
            <p:spPr bwMode="auto">
              <a:xfrm flipV="1">
                <a:off x="2175" y="3194"/>
                <a:ext cx="2" cy="58"/>
              </a:xfrm>
              <a:prstGeom prst="line">
                <a:avLst/>
              </a:prstGeom>
              <a:noFill/>
              <a:ln w="6350" cap="rnd">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44" name="Line 732"/>
              <p:cNvSpPr>
                <a:spLocks noChangeShapeType="1"/>
              </p:cNvSpPr>
              <p:nvPr/>
            </p:nvSpPr>
            <p:spPr bwMode="auto">
              <a:xfrm flipV="1">
                <a:off x="2546" y="3194"/>
                <a:ext cx="1" cy="58"/>
              </a:xfrm>
              <a:prstGeom prst="line">
                <a:avLst/>
              </a:prstGeom>
              <a:noFill/>
              <a:ln w="6350" cap="rnd">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45" name="Line 733"/>
              <p:cNvSpPr>
                <a:spLocks noChangeShapeType="1"/>
              </p:cNvSpPr>
              <p:nvPr/>
            </p:nvSpPr>
            <p:spPr bwMode="auto">
              <a:xfrm flipV="1">
                <a:off x="2918" y="3194"/>
                <a:ext cx="2" cy="58"/>
              </a:xfrm>
              <a:prstGeom prst="line">
                <a:avLst/>
              </a:prstGeom>
              <a:noFill/>
              <a:ln w="6350" cap="rnd">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46" name="Line 734"/>
              <p:cNvSpPr>
                <a:spLocks noChangeShapeType="1"/>
              </p:cNvSpPr>
              <p:nvPr/>
            </p:nvSpPr>
            <p:spPr bwMode="auto">
              <a:xfrm flipV="1">
                <a:off x="3292" y="3206"/>
                <a:ext cx="2" cy="56"/>
              </a:xfrm>
              <a:prstGeom prst="line">
                <a:avLst/>
              </a:prstGeom>
              <a:noFill/>
              <a:ln w="6350" cap="rnd">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47" name="Line 735"/>
              <p:cNvSpPr>
                <a:spLocks noChangeShapeType="1"/>
              </p:cNvSpPr>
              <p:nvPr/>
            </p:nvSpPr>
            <p:spPr bwMode="auto">
              <a:xfrm flipV="1">
                <a:off x="3665" y="3194"/>
                <a:ext cx="2" cy="58"/>
              </a:xfrm>
              <a:prstGeom prst="line">
                <a:avLst/>
              </a:prstGeom>
              <a:noFill/>
              <a:ln w="6350" cap="rnd">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48" name="Freeform 740"/>
              <p:cNvSpPr>
                <a:spLocks/>
              </p:cNvSpPr>
              <p:nvPr/>
            </p:nvSpPr>
            <p:spPr bwMode="auto">
              <a:xfrm>
                <a:off x="1597" y="3206"/>
                <a:ext cx="184" cy="46"/>
              </a:xfrm>
              <a:custGeom>
                <a:avLst/>
                <a:gdLst>
                  <a:gd name="T0" fmla="*/ 0 w 98"/>
                  <a:gd name="T1" fmla="*/ 563016 h 30"/>
                  <a:gd name="T2" fmla="*/ 9233834 w 98"/>
                  <a:gd name="T3" fmla="*/ 530848 h 30"/>
                  <a:gd name="T4" fmla="*/ 19634844 w 98"/>
                  <a:gd name="T5" fmla="*/ 501083 h 30"/>
                  <a:gd name="T6" fmla="*/ 30624718 w 98"/>
                  <a:gd name="T7" fmla="*/ 485202 h 30"/>
                  <a:gd name="T8" fmla="*/ 44728283 w 98"/>
                  <a:gd name="T9" fmla="*/ 458757 h 30"/>
                  <a:gd name="T10" fmla="*/ 55127630 w 98"/>
                  <a:gd name="T11" fmla="*/ 427294 h 30"/>
                  <a:gd name="T12" fmla="*/ 66992652 w 98"/>
                  <a:gd name="T13" fmla="*/ 427294 h 30"/>
                  <a:gd name="T14" fmla="*/ 79545684 w 98"/>
                  <a:gd name="T15" fmla="*/ 386615 h 30"/>
                  <a:gd name="T16" fmla="*/ 88785395 w 98"/>
                  <a:gd name="T17" fmla="*/ 379166 h 30"/>
                  <a:gd name="T18" fmla="*/ 106832890 w 98"/>
                  <a:gd name="T19" fmla="*/ 299189 h 30"/>
                  <a:gd name="T20" fmla="*/ 119538229 w 98"/>
                  <a:gd name="T21" fmla="*/ 247282 h 30"/>
                  <a:gd name="T22" fmla="*/ 127747630 w 98"/>
                  <a:gd name="T23" fmla="*/ 206371 h 30"/>
                  <a:gd name="T24" fmla="*/ 132088287 w 98"/>
                  <a:gd name="T25" fmla="*/ 206371 h 30"/>
                  <a:gd name="T26" fmla="*/ 136981093 w 98"/>
                  <a:gd name="T27" fmla="*/ 181741 h 30"/>
                  <a:gd name="T28" fmla="*/ 139555230 w 98"/>
                  <a:gd name="T29" fmla="*/ 181741 h 30"/>
                  <a:gd name="T30" fmla="*/ 141322110 w 98"/>
                  <a:gd name="T31" fmla="*/ 164439 h 30"/>
                  <a:gd name="T32" fmla="*/ 143912949 w 98"/>
                  <a:gd name="T33" fmla="*/ 164439 h 30"/>
                  <a:gd name="T34" fmla="*/ 146489850 w 98"/>
                  <a:gd name="T35" fmla="*/ 145052 h 30"/>
                  <a:gd name="T36" fmla="*/ 152107360 w 98"/>
                  <a:gd name="T37" fmla="*/ 134590 h 30"/>
                  <a:gd name="T38" fmla="*/ 166236753 w 98"/>
                  <a:gd name="T39" fmla="*/ 61695 h 30"/>
                  <a:gd name="T40" fmla="*/ 176841639 w 98"/>
                  <a:gd name="T41" fmla="*/ 26241 h 30"/>
                  <a:gd name="T42" fmla="*/ 183611996 w 98"/>
                  <a:gd name="T43" fmla="*/ 0 h 30"/>
                  <a:gd name="T44" fmla="*/ 187241766 w 98"/>
                  <a:gd name="T45" fmla="*/ 0 h 30"/>
                  <a:gd name="T46" fmla="*/ 192100927 w 98"/>
                  <a:gd name="T47" fmla="*/ 0 h 30"/>
                  <a:gd name="T48" fmla="*/ 196453840 w 98"/>
                  <a:gd name="T49" fmla="*/ 26241 h 30"/>
                  <a:gd name="T50" fmla="*/ 201674331 w 98"/>
                  <a:gd name="T51" fmla="*/ 40236 h 30"/>
                  <a:gd name="T52" fmla="*/ 206019794 w 98"/>
                  <a:gd name="T53" fmla="*/ 61695 h 30"/>
                  <a:gd name="T54" fmla="*/ 207261801 w 98"/>
                  <a:gd name="T55" fmla="*/ 94599 h 30"/>
                  <a:gd name="T56" fmla="*/ 209543821 w 98"/>
                  <a:gd name="T57" fmla="*/ 107243 h 30"/>
                  <a:gd name="T58" fmla="*/ 209543821 w 98"/>
                  <a:gd name="T59" fmla="*/ 134590 h 30"/>
                  <a:gd name="T60" fmla="*/ 212126369 w 98"/>
                  <a:gd name="T61" fmla="*/ 145052 h 30"/>
                  <a:gd name="T62" fmla="*/ 213883997 w 98"/>
                  <a:gd name="T63" fmla="*/ 181741 h 30"/>
                  <a:gd name="T64" fmla="*/ 216444315 w 98"/>
                  <a:gd name="T65" fmla="*/ 247282 h 30"/>
                  <a:gd name="T66" fmla="*/ 216444315 w 98"/>
                  <a:gd name="T67" fmla="*/ 386615 h 30"/>
                  <a:gd name="T68" fmla="*/ 216444315 w 98"/>
                  <a:gd name="T69" fmla="*/ 485202 h 30"/>
                  <a:gd name="T70" fmla="*/ 213883997 w 98"/>
                  <a:gd name="T71" fmla="*/ 530848 h 30"/>
                  <a:gd name="T72" fmla="*/ 212126369 w 98"/>
                  <a:gd name="T73" fmla="*/ 563016 h 30"/>
                  <a:gd name="T74" fmla="*/ 0 w 98"/>
                  <a:gd name="T75" fmla="*/ 563016 h 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8"/>
                  <a:gd name="T115" fmla="*/ 0 h 30"/>
                  <a:gd name="T116" fmla="*/ 98 w 98"/>
                  <a:gd name="T117" fmla="*/ 30 h 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8" h="30">
                    <a:moveTo>
                      <a:pt x="0" y="30"/>
                    </a:moveTo>
                    <a:lnTo>
                      <a:pt x="4" y="29"/>
                    </a:lnTo>
                    <a:lnTo>
                      <a:pt x="9" y="27"/>
                    </a:lnTo>
                    <a:lnTo>
                      <a:pt x="14" y="26"/>
                    </a:lnTo>
                    <a:lnTo>
                      <a:pt x="20" y="25"/>
                    </a:lnTo>
                    <a:lnTo>
                      <a:pt x="25" y="23"/>
                    </a:lnTo>
                    <a:lnTo>
                      <a:pt x="30" y="23"/>
                    </a:lnTo>
                    <a:lnTo>
                      <a:pt x="36" y="21"/>
                    </a:lnTo>
                    <a:lnTo>
                      <a:pt x="40" y="20"/>
                    </a:lnTo>
                    <a:lnTo>
                      <a:pt x="48" y="16"/>
                    </a:lnTo>
                    <a:lnTo>
                      <a:pt x="54" y="13"/>
                    </a:lnTo>
                    <a:lnTo>
                      <a:pt x="58" y="11"/>
                    </a:lnTo>
                    <a:lnTo>
                      <a:pt x="60" y="11"/>
                    </a:lnTo>
                    <a:lnTo>
                      <a:pt x="62" y="10"/>
                    </a:lnTo>
                    <a:lnTo>
                      <a:pt x="63" y="10"/>
                    </a:lnTo>
                    <a:lnTo>
                      <a:pt x="64" y="9"/>
                    </a:lnTo>
                    <a:lnTo>
                      <a:pt x="65" y="9"/>
                    </a:lnTo>
                    <a:lnTo>
                      <a:pt x="66" y="8"/>
                    </a:lnTo>
                    <a:lnTo>
                      <a:pt x="69" y="7"/>
                    </a:lnTo>
                    <a:lnTo>
                      <a:pt x="75" y="3"/>
                    </a:lnTo>
                    <a:lnTo>
                      <a:pt x="80" y="1"/>
                    </a:lnTo>
                    <a:lnTo>
                      <a:pt x="83" y="0"/>
                    </a:lnTo>
                    <a:lnTo>
                      <a:pt x="85" y="0"/>
                    </a:lnTo>
                    <a:lnTo>
                      <a:pt x="87" y="0"/>
                    </a:lnTo>
                    <a:lnTo>
                      <a:pt x="89" y="1"/>
                    </a:lnTo>
                    <a:lnTo>
                      <a:pt x="91" y="2"/>
                    </a:lnTo>
                    <a:lnTo>
                      <a:pt x="93" y="3"/>
                    </a:lnTo>
                    <a:lnTo>
                      <a:pt x="94" y="5"/>
                    </a:lnTo>
                    <a:lnTo>
                      <a:pt x="95" y="6"/>
                    </a:lnTo>
                    <a:lnTo>
                      <a:pt x="95" y="7"/>
                    </a:lnTo>
                    <a:lnTo>
                      <a:pt x="96" y="8"/>
                    </a:lnTo>
                    <a:lnTo>
                      <a:pt x="97" y="10"/>
                    </a:lnTo>
                    <a:lnTo>
                      <a:pt x="98" y="13"/>
                    </a:lnTo>
                    <a:lnTo>
                      <a:pt x="98" y="21"/>
                    </a:lnTo>
                    <a:lnTo>
                      <a:pt x="98" y="26"/>
                    </a:lnTo>
                    <a:lnTo>
                      <a:pt x="97" y="29"/>
                    </a:lnTo>
                    <a:lnTo>
                      <a:pt x="96" y="30"/>
                    </a:lnTo>
                    <a:lnTo>
                      <a:pt x="0" y="30"/>
                    </a:lnTo>
                    <a:close/>
                  </a:path>
                </a:pathLst>
              </a:custGeom>
              <a:solidFill>
                <a:srgbClr val="BFBFBF"/>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49" name="Freeform 741"/>
              <p:cNvSpPr>
                <a:spLocks/>
              </p:cNvSpPr>
              <p:nvPr/>
            </p:nvSpPr>
            <p:spPr bwMode="auto">
              <a:xfrm>
                <a:off x="1597" y="3206"/>
                <a:ext cx="184" cy="46"/>
              </a:xfrm>
              <a:custGeom>
                <a:avLst/>
                <a:gdLst>
                  <a:gd name="T0" fmla="*/ 0 w 98"/>
                  <a:gd name="T1" fmla="*/ 563016 h 30"/>
                  <a:gd name="T2" fmla="*/ 9233834 w 98"/>
                  <a:gd name="T3" fmla="*/ 530848 h 30"/>
                  <a:gd name="T4" fmla="*/ 19634844 w 98"/>
                  <a:gd name="T5" fmla="*/ 501083 h 30"/>
                  <a:gd name="T6" fmla="*/ 30624718 w 98"/>
                  <a:gd name="T7" fmla="*/ 485202 h 30"/>
                  <a:gd name="T8" fmla="*/ 44728283 w 98"/>
                  <a:gd name="T9" fmla="*/ 458757 h 30"/>
                  <a:gd name="T10" fmla="*/ 55127630 w 98"/>
                  <a:gd name="T11" fmla="*/ 427294 h 30"/>
                  <a:gd name="T12" fmla="*/ 66992652 w 98"/>
                  <a:gd name="T13" fmla="*/ 427294 h 30"/>
                  <a:gd name="T14" fmla="*/ 79545684 w 98"/>
                  <a:gd name="T15" fmla="*/ 386615 h 30"/>
                  <a:gd name="T16" fmla="*/ 88785395 w 98"/>
                  <a:gd name="T17" fmla="*/ 379166 h 30"/>
                  <a:gd name="T18" fmla="*/ 97264713 w 98"/>
                  <a:gd name="T19" fmla="*/ 341033 h 30"/>
                  <a:gd name="T20" fmla="*/ 106832890 w 98"/>
                  <a:gd name="T21" fmla="*/ 299189 h 30"/>
                  <a:gd name="T22" fmla="*/ 112369651 w 98"/>
                  <a:gd name="T23" fmla="*/ 252140 h 30"/>
                  <a:gd name="T24" fmla="*/ 119538229 w 98"/>
                  <a:gd name="T25" fmla="*/ 247282 h 30"/>
                  <a:gd name="T26" fmla="*/ 127747630 w 98"/>
                  <a:gd name="T27" fmla="*/ 206371 h 30"/>
                  <a:gd name="T28" fmla="*/ 132088287 w 98"/>
                  <a:gd name="T29" fmla="*/ 206371 h 30"/>
                  <a:gd name="T30" fmla="*/ 136981093 w 98"/>
                  <a:gd name="T31" fmla="*/ 181741 h 30"/>
                  <a:gd name="T32" fmla="*/ 139555230 w 98"/>
                  <a:gd name="T33" fmla="*/ 181741 h 30"/>
                  <a:gd name="T34" fmla="*/ 141322110 w 98"/>
                  <a:gd name="T35" fmla="*/ 164439 h 30"/>
                  <a:gd name="T36" fmla="*/ 143912949 w 98"/>
                  <a:gd name="T37" fmla="*/ 164439 h 30"/>
                  <a:gd name="T38" fmla="*/ 146489850 w 98"/>
                  <a:gd name="T39" fmla="*/ 145052 h 30"/>
                  <a:gd name="T40" fmla="*/ 152107360 w 98"/>
                  <a:gd name="T41" fmla="*/ 134590 h 30"/>
                  <a:gd name="T42" fmla="*/ 159394539 w 98"/>
                  <a:gd name="T43" fmla="*/ 94599 h 30"/>
                  <a:gd name="T44" fmla="*/ 166236753 w 98"/>
                  <a:gd name="T45" fmla="*/ 61695 h 30"/>
                  <a:gd name="T46" fmla="*/ 172500382 w 98"/>
                  <a:gd name="T47" fmla="*/ 40236 h 30"/>
                  <a:gd name="T48" fmla="*/ 176841639 w 98"/>
                  <a:gd name="T49" fmla="*/ 26241 h 30"/>
                  <a:gd name="T50" fmla="*/ 179418539 w 98"/>
                  <a:gd name="T51" fmla="*/ 26241 h 30"/>
                  <a:gd name="T52" fmla="*/ 183611996 w 98"/>
                  <a:gd name="T53" fmla="*/ 0 h 30"/>
                  <a:gd name="T54" fmla="*/ 185877794 w 98"/>
                  <a:gd name="T55" fmla="*/ 0 h 30"/>
                  <a:gd name="T56" fmla="*/ 187241766 w 98"/>
                  <a:gd name="T57" fmla="*/ 0 h 30"/>
                  <a:gd name="T58" fmla="*/ 192100927 w 98"/>
                  <a:gd name="T59" fmla="*/ 0 h 30"/>
                  <a:gd name="T60" fmla="*/ 196453840 w 98"/>
                  <a:gd name="T61" fmla="*/ 26241 h 30"/>
                  <a:gd name="T62" fmla="*/ 201674331 w 98"/>
                  <a:gd name="T63" fmla="*/ 40236 h 30"/>
                  <a:gd name="T64" fmla="*/ 206019794 w 98"/>
                  <a:gd name="T65" fmla="*/ 61695 h 30"/>
                  <a:gd name="T66" fmla="*/ 207261801 w 98"/>
                  <a:gd name="T67" fmla="*/ 69941 h 30"/>
                  <a:gd name="T68" fmla="*/ 207261801 w 98"/>
                  <a:gd name="T69" fmla="*/ 94599 h 30"/>
                  <a:gd name="T70" fmla="*/ 209543821 w 98"/>
                  <a:gd name="T71" fmla="*/ 107243 h 30"/>
                  <a:gd name="T72" fmla="*/ 209543821 w 98"/>
                  <a:gd name="T73" fmla="*/ 134590 h 30"/>
                  <a:gd name="T74" fmla="*/ 212126369 w 98"/>
                  <a:gd name="T75" fmla="*/ 145052 h 30"/>
                  <a:gd name="T76" fmla="*/ 213883997 w 98"/>
                  <a:gd name="T77" fmla="*/ 181741 h 30"/>
                  <a:gd name="T78" fmla="*/ 216444315 w 98"/>
                  <a:gd name="T79" fmla="*/ 247282 h 30"/>
                  <a:gd name="T80" fmla="*/ 216444315 w 98"/>
                  <a:gd name="T81" fmla="*/ 316436 h 30"/>
                  <a:gd name="T82" fmla="*/ 216444315 w 98"/>
                  <a:gd name="T83" fmla="*/ 386615 h 30"/>
                  <a:gd name="T84" fmla="*/ 216444315 w 98"/>
                  <a:gd name="T85" fmla="*/ 427294 h 30"/>
                  <a:gd name="T86" fmla="*/ 216444315 w 98"/>
                  <a:gd name="T87" fmla="*/ 485202 h 30"/>
                  <a:gd name="T88" fmla="*/ 213883997 w 98"/>
                  <a:gd name="T89" fmla="*/ 522917 h 30"/>
                  <a:gd name="T90" fmla="*/ 213883997 w 98"/>
                  <a:gd name="T91" fmla="*/ 530848 h 30"/>
                  <a:gd name="T92" fmla="*/ 212126369 w 98"/>
                  <a:gd name="T93" fmla="*/ 563016 h 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8"/>
                  <a:gd name="T142" fmla="*/ 0 h 30"/>
                  <a:gd name="T143" fmla="*/ 98 w 98"/>
                  <a:gd name="T144" fmla="*/ 30 h 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8" h="30">
                    <a:moveTo>
                      <a:pt x="0" y="30"/>
                    </a:moveTo>
                    <a:lnTo>
                      <a:pt x="4" y="29"/>
                    </a:lnTo>
                    <a:lnTo>
                      <a:pt x="9" y="27"/>
                    </a:lnTo>
                    <a:lnTo>
                      <a:pt x="14" y="26"/>
                    </a:lnTo>
                    <a:lnTo>
                      <a:pt x="20" y="25"/>
                    </a:lnTo>
                    <a:lnTo>
                      <a:pt x="25" y="23"/>
                    </a:lnTo>
                    <a:lnTo>
                      <a:pt x="30" y="23"/>
                    </a:lnTo>
                    <a:lnTo>
                      <a:pt x="36" y="21"/>
                    </a:lnTo>
                    <a:lnTo>
                      <a:pt x="40" y="20"/>
                    </a:lnTo>
                    <a:lnTo>
                      <a:pt x="44" y="18"/>
                    </a:lnTo>
                    <a:lnTo>
                      <a:pt x="48" y="16"/>
                    </a:lnTo>
                    <a:lnTo>
                      <a:pt x="51" y="14"/>
                    </a:lnTo>
                    <a:lnTo>
                      <a:pt x="54" y="13"/>
                    </a:lnTo>
                    <a:lnTo>
                      <a:pt x="58" y="11"/>
                    </a:lnTo>
                    <a:lnTo>
                      <a:pt x="60" y="11"/>
                    </a:lnTo>
                    <a:lnTo>
                      <a:pt x="62" y="10"/>
                    </a:lnTo>
                    <a:lnTo>
                      <a:pt x="63" y="10"/>
                    </a:lnTo>
                    <a:lnTo>
                      <a:pt x="64" y="9"/>
                    </a:lnTo>
                    <a:lnTo>
                      <a:pt x="65" y="9"/>
                    </a:lnTo>
                    <a:lnTo>
                      <a:pt x="66" y="8"/>
                    </a:lnTo>
                    <a:lnTo>
                      <a:pt x="69" y="7"/>
                    </a:lnTo>
                    <a:lnTo>
                      <a:pt x="72" y="5"/>
                    </a:lnTo>
                    <a:lnTo>
                      <a:pt x="75" y="3"/>
                    </a:lnTo>
                    <a:lnTo>
                      <a:pt x="78" y="2"/>
                    </a:lnTo>
                    <a:lnTo>
                      <a:pt x="80" y="1"/>
                    </a:lnTo>
                    <a:lnTo>
                      <a:pt x="81" y="1"/>
                    </a:lnTo>
                    <a:lnTo>
                      <a:pt x="83" y="0"/>
                    </a:lnTo>
                    <a:lnTo>
                      <a:pt x="84" y="0"/>
                    </a:lnTo>
                    <a:lnTo>
                      <a:pt x="85" y="0"/>
                    </a:lnTo>
                    <a:lnTo>
                      <a:pt x="87" y="0"/>
                    </a:lnTo>
                    <a:lnTo>
                      <a:pt x="89" y="1"/>
                    </a:lnTo>
                    <a:lnTo>
                      <a:pt x="91" y="2"/>
                    </a:lnTo>
                    <a:lnTo>
                      <a:pt x="93" y="3"/>
                    </a:lnTo>
                    <a:lnTo>
                      <a:pt x="94" y="4"/>
                    </a:lnTo>
                    <a:lnTo>
                      <a:pt x="94" y="5"/>
                    </a:lnTo>
                    <a:lnTo>
                      <a:pt x="95" y="6"/>
                    </a:lnTo>
                    <a:lnTo>
                      <a:pt x="95" y="7"/>
                    </a:lnTo>
                    <a:lnTo>
                      <a:pt x="96" y="8"/>
                    </a:lnTo>
                    <a:lnTo>
                      <a:pt x="97" y="10"/>
                    </a:lnTo>
                    <a:lnTo>
                      <a:pt x="98" y="13"/>
                    </a:lnTo>
                    <a:lnTo>
                      <a:pt x="98" y="17"/>
                    </a:lnTo>
                    <a:lnTo>
                      <a:pt x="98" y="21"/>
                    </a:lnTo>
                    <a:lnTo>
                      <a:pt x="98" y="23"/>
                    </a:lnTo>
                    <a:lnTo>
                      <a:pt x="98" y="26"/>
                    </a:lnTo>
                    <a:lnTo>
                      <a:pt x="97" y="28"/>
                    </a:lnTo>
                    <a:lnTo>
                      <a:pt x="97" y="29"/>
                    </a:lnTo>
                    <a:lnTo>
                      <a:pt x="96" y="30"/>
                    </a:lnTo>
                  </a:path>
                </a:pathLst>
              </a:custGeom>
              <a:noFill/>
              <a:ln w="12700">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50" name="Freeform 742"/>
              <p:cNvSpPr>
                <a:spLocks/>
              </p:cNvSpPr>
              <p:nvPr/>
            </p:nvSpPr>
            <p:spPr bwMode="auto">
              <a:xfrm>
                <a:off x="1698" y="3224"/>
                <a:ext cx="74" cy="28"/>
              </a:xfrm>
              <a:custGeom>
                <a:avLst/>
                <a:gdLst>
                  <a:gd name="T0" fmla="*/ 97385328 w 39"/>
                  <a:gd name="T1" fmla="*/ 140056 h 19"/>
                  <a:gd name="T2" fmla="*/ 97385328 w 39"/>
                  <a:gd name="T3" fmla="*/ 138008 h 19"/>
                  <a:gd name="T4" fmla="*/ 97385328 w 39"/>
                  <a:gd name="T5" fmla="*/ 127599 h 19"/>
                  <a:gd name="T6" fmla="*/ 97385328 w 39"/>
                  <a:gd name="T7" fmla="*/ 107625 h 19"/>
                  <a:gd name="T8" fmla="*/ 95019211 w 39"/>
                  <a:gd name="T9" fmla="*/ 74213 h 19"/>
                  <a:gd name="T10" fmla="*/ 95019211 w 39"/>
                  <a:gd name="T11" fmla="*/ 50359 h 19"/>
                  <a:gd name="T12" fmla="*/ 89646403 w 39"/>
                  <a:gd name="T13" fmla="*/ 29695 h 19"/>
                  <a:gd name="T14" fmla="*/ 85273924 w 39"/>
                  <a:gd name="T15" fmla="*/ 13673 h 19"/>
                  <a:gd name="T16" fmla="*/ 77938591 w 39"/>
                  <a:gd name="T17" fmla="*/ 1 h 19"/>
                  <a:gd name="T18" fmla="*/ 67270998 w 39"/>
                  <a:gd name="T19" fmla="*/ 0 h 19"/>
                  <a:gd name="T20" fmla="*/ 55487212 w 39"/>
                  <a:gd name="T21" fmla="*/ 1 h 19"/>
                  <a:gd name="T22" fmla="*/ 55487212 w 39"/>
                  <a:gd name="T23" fmla="*/ 1 h 19"/>
                  <a:gd name="T24" fmla="*/ 50077701 w 39"/>
                  <a:gd name="T25" fmla="*/ 13673 h 19"/>
                  <a:gd name="T26" fmla="*/ 44941662 w 39"/>
                  <a:gd name="T27" fmla="*/ 20150 h 19"/>
                  <a:gd name="T28" fmla="*/ 37015302 w 39"/>
                  <a:gd name="T29" fmla="*/ 29695 h 19"/>
                  <a:gd name="T30" fmla="*/ 19508070 w 39"/>
                  <a:gd name="T31" fmla="*/ 63547 h 19"/>
                  <a:gd name="T32" fmla="*/ 0 w 39"/>
                  <a:gd name="T33" fmla="*/ 93648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19"/>
                  <a:gd name="T53" fmla="*/ 39 w 39"/>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19">
                    <a:moveTo>
                      <a:pt x="39" y="19"/>
                    </a:moveTo>
                    <a:lnTo>
                      <a:pt x="39" y="18"/>
                    </a:lnTo>
                    <a:lnTo>
                      <a:pt x="39" y="17"/>
                    </a:lnTo>
                    <a:lnTo>
                      <a:pt x="39" y="14"/>
                    </a:lnTo>
                    <a:lnTo>
                      <a:pt x="38" y="10"/>
                    </a:lnTo>
                    <a:lnTo>
                      <a:pt x="38" y="7"/>
                    </a:lnTo>
                    <a:lnTo>
                      <a:pt x="36" y="4"/>
                    </a:lnTo>
                    <a:lnTo>
                      <a:pt x="34" y="2"/>
                    </a:lnTo>
                    <a:lnTo>
                      <a:pt x="31" y="1"/>
                    </a:lnTo>
                    <a:lnTo>
                      <a:pt x="27" y="0"/>
                    </a:lnTo>
                    <a:lnTo>
                      <a:pt x="22" y="1"/>
                    </a:lnTo>
                    <a:lnTo>
                      <a:pt x="20" y="2"/>
                    </a:lnTo>
                    <a:lnTo>
                      <a:pt x="18" y="3"/>
                    </a:lnTo>
                    <a:lnTo>
                      <a:pt x="15" y="4"/>
                    </a:lnTo>
                    <a:lnTo>
                      <a:pt x="8" y="8"/>
                    </a:lnTo>
                    <a:lnTo>
                      <a:pt x="0" y="12"/>
                    </a:lnTo>
                  </a:path>
                </a:pathLst>
              </a:cu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51" name="Freeform 743"/>
              <p:cNvSpPr>
                <a:spLocks/>
              </p:cNvSpPr>
              <p:nvPr/>
            </p:nvSpPr>
            <p:spPr bwMode="auto">
              <a:xfrm>
                <a:off x="1687" y="3231"/>
                <a:ext cx="25" cy="17"/>
              </a:xfrm>
              <a:custGeom>
                <a:avLst/>
                <a:gdLst>
                  <a:gd name="T0" fmla="*/ 0 w 13"/>
                  <a:gd name="T1" fmla="*/ 252607 h 9"/>
                  <a:gd name="T2" fmla="*/ 36878558 w 13"/>
                  <a:gd name="T3" fmla="*/ 0 h 9"/>
                  <a:gd name="T4" fmla="*/ 36878558 w 13"/>
                  <a:gd name="T5" fmla="*/ 104393 h 9"/>
                  <a:gd name="T6" fmla="*/ 36878558 w 13"/>
                  <a:gd name="T7" fmla="*/ 162390 h 9"/>
                  <a:gd name="T8" fmla="*/ 22887493 w 13"/>
                  <a:gd name="T9" fmla="*/ 182775 h 9"/>
                  <a:gd name="T10" fmla="*/ 36878558 w 13"/>
                  <a:gd name="T11" fmla="*/ 162390 h 9"/>
                  <a:gd name="T12" fmla="*/ 36878558 w 13"/>
                  <a:gd name="T13" fmla="*/ 182775 h 9"/>
                  <a:gd name="T14" fmla="*/ 36878558 w 13"/>
                  <a:gd name="T15" fmla="*/ 213189 h 9"/>
                  <a:gd name="T16" fmla="*/ 36878558 w 13"/>
                  <a:gd name="T17" fmla="*/ 252607 h 9"/>
                  <a:gd name="T18" fmla="*/ 44014402 w 13"/>
                  <a:gd name="T19" fmla="*/ 284316 h 9"/>
                  <a:gd name="T20" fmla="*/ 0 w 13"/>
                  <a:gd name="T21" fmla="*/ 252607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
                  <a:gd name="T34" fmla="*/ 0 h 9"/>
                  <a:gd name="T35" fmla="*/ 13 w 13"/>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 h="9">
                    <a:moveTo>
                      <a:pt x="0" y="8"/>
                    </a:moveTo>
                    <a:lnTo>
                      <a:pt x="11" y="0"/>
                    </a:lnTo>
                    <a:lnTo>
                      <a:pt x="11" y="3"/>
                    </a:lnTo>
                    <a:lnTo>
                      <a:pt x="11" y="5"/>
                    </a:lnTo>
                    <a:lnTo>
                      <a:pt x="7" y="6"/>
                    </a:lnTo>
                    <a:lnTo>
                      <a:pt x="11" y="5"/>
                    </a:lnTo>
                    <a:lnTo>
                      <a:pt x="11" y="6"/>
                    </a:lnTo>
                    <a:lnTo>
                      <a:pt x="11" y="7"/>
                    </a:lnTo>
                    <a:lnTo>
                      <a:pt x="11" y="8"/>
                    </a:lnTo>
                    <a:lnTo>
                      <a:pt x="13" y="9"/>
                    </a:lnTo>
                    <a:lnTo>
                      <a:pt x="0" y="8"/>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52" name="Freeform 744"/>
              <p:cNvSpPr>
                <a:spLocks/>
              </p:cNvSpPr>
              <p:nvPr/>
            </p:nvSpPr>
            <p:spPr bwMode="auto">
              <a:xfrm>
                <a:off x="1810" y="3098"/>
                <a:ext cx="24" cy="38"/>
              </a:xfrm>
              <a:custGeom>
                <a:avLst/>
                <a:gdLst>
                  <a:gd name="T0" fmla="*/ 5038442 w 13"/>
                  <a:gd name="T1" fmla="*/ 0 h 25"/>
                  <a:gd name="T2" fmla="*/ 0 w 13"/>
                  <a:gd name="T3" fmla="*/ 382359 h 25"/>
                  <a:gd name="T4" fmla="*/ 2729156 w 13"/>
                  <a:gd name="T5" fmla="*/ 365580 h 25"/>
                  <a:gd name="T6" fmla="*/ 5038442 w 13"/>
                  <a:gd name="T7" fmla="*/ 350959 h 25"/>
                  <a:gd name="T8" fmla="*/ 6517462 w 13"/>
                  <a:gd name="T9" fmla="*/ 330583 h 25"/>
                  <a:gd name="T10" fmla="*/ 9301736 w 13"/>
                  <a:gd name="T11" fmla="*/ 330583 h 25"/>
                  <a:gd name="T12" fmla="*/ 7830906 w 13"/>
                  <a:gd name="T13" fmla="*/ 230894 h 25"/>
                  <a:gd name="T14" fmla="*/ 9301736 w 13"/>
                  <a:gd name="T15" fmla="*/ 330583 h 25"/>
                  <a:gd name="T16" fmla="*/ 9301736 w 13"/>
                  <a:gd name="T17" fmla="*/ 330583 h 25"/>
                  <a:gd name="T18" fmla="*/ 12032241 w 13"/>
                  <a:gd name="T19" fmla="*/ 330583 h 25"/>
                  <a:gd name="T20" fmla="*/ 14457053 w 13"/>
                  <a:gd name="T21" fmla="*/ 350959 h 25"/>
                  <a:gd name="T22" fmla="*/ 17172438 w 13"/>
                  <a:gd name="T23" fmla="*/ 365580 h 25"/>
                  <a:gd name="T24" fmla="*/ 5038442 w 13"/>
                  <a:gd name="T25" fmla="*/ 0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25"/>
                  <a:gd name="T41" fmla="*/ 13 w 13"/>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25">
                    <a:moveTo>
                      <a:pt x="4" y="0"/>
                    </a:moveTo>
                    <a:lnTo>
                      <a:pt x="0" y="25"/>
                    </a:lnTo>
                    <a:lnTo>
                      <a:pt x="2" y="24"/>
                    </a:lnTo>
                    <a:lnTo>
                      <a:pt x="4" y="23"/>
                    </a:lnTo>
                    <a:lnTo>
                      <a:pt x="5" y="22"/>
                    </a:lnTo>
                    <a:lnTo>
                      <a:pt x="7" y="22"/>
                    </a:lnTo>
                    <a:lnTo>
                      <a:pt x="6" y="15"/>
                    </a:lnTo>
                    <a:lnTo>
                      <a:pt x="7" y="22"/>
                    </a:lnTo>
                    <a:lnTo>
                      <a:pt x="9" y="22"/>
                    </a:lnTo>
                    <a:lnTo>
                      <a:pt x="11" y="23"/>
                    </a:lnTo>
                    <a:lnTo>
                      <a:pt x="13" y="24"/>
                    </a:lnTo>
                    <a:lnTo>
                      <a:pt x="4" y="0"/>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53" name="Freeform 745"/>
              <p:cNvSpPr>
                <a:spLocks/>
              </p:cNvSpPr>
              <p:nvPr/>
            </p:nvSpPr>
            <p:spPr bwMode="auto">
              <a:xfrm>
                <a:off x="1821" y="3121"/>
                <a:ext cx="28" cy="132"/>
              </a:xfrm>
              <a:custGeom>
                <a:avLst/>
                <a:gdLst>
                  <a:gd name="T0" fmla="*/ 25601275 w 15"/>
                  <a:gd name="T1" fmla="*/ 1250377 h 87"/>
                  <a:gd name="T2" fmla="*/ 20362110 w 15"/>
                  <a:gd name="T3" fmla="*/ 1267106 h 87"/>
                  <a:gd name="T4" fmla="*/ 15823707 w 15"/>
                  <a:gd name="T5" fmla="*/ 1267106 h 87"/>
                  <a:gd name="T6" fmla="*/ 11887352 w 15"/>
                  <a:gd name="T7" fmla="*/ 1250377 h 87"/>
                  <a:gd name="T8" fmla="*/ 8476983 w 15"/>
                  <a:gd name="T9" fmla="*/ 1213227 h 87"/>
                  <a:gd name="T10" fmla="*/ 6368227 w 15"/>
                  <a:gd name="T11" fmla="*/ 1154502 h 87"/>
                  <a:gd name="T12" fmla="*/ 5519603 w 15"/>
                  <a:gd name="T13" fmla="*/ 1077487 h 87"/>
                  <a:gd name="T14" fmla="*/ 3411550 w 15"/>
                  <a:gd name="T15" fmla="*/ 1042744 h 87"/>
                  <a:gd name="T16" fmla="*/ 1827616 w 15"/>
                  <a:gd name="T17" fmla="*/ 990835 h 87"/>
                  <a:gd name="T18" fmla="*/ 1827616 w 15"/>
                  <a:gd name="T19" fmla="*/ 930521 h 87"/>
                  <a:gd name="T20" fmla="*/ 1827616 w 15"/>
                  <a:gd name="T21" fmla="*/ 873534 h 87"/>
                  <a:gd name="T22" fmla="*/ 1827616 w 15"/>
                  <a:gd name="T23" fmla="*/ 870114 h 87"/>
                  <a:gd name="T24" fmla="*/ 1827616 w 15"/>
                  <a:gd name="T25" fmla="*/ 824113 h 87"/>
                  <a:gd name="T26" fmla="*/ 1827616 w 15"/>
                  <a:gd name="T27" fmla="*/ 799627 h 87"/>
                  <a:gd name="T28" fmla="*/ 1827616 w 15"/>
                  <a:gd name="T29" fmla="*/ 744354 h 87"/>
                  <a:gd name="T30" fmla="*/ 1827616 w 15"/>
                  <a:gd name="T31" fmla="*/ 687263 h 87"/>
                  <a:gd name="T32" fmla="*/ 1827616 w 15"/>
                  <a:gd name="T33" fmla="*/ 648200 h 87"/>
                  <a:gd name="T34" fmla="*/ 1827616 w 15"/>
                  <a:gd name="T35" fmla="*/ 573484 h 87"/>
                  <a:gd name="T36" fmla="*/ 1827616 w 15"/>
                  <a:gd name="T37" fmla="*/ 427223 h 87"/>
                  <a:gd name="T38" fmla="*/ 1827616 w 15"/>
                  <a:gd name="T39" fmla="*/ 281579 h 87"/>
                  <a:gd name="T40" fmla="*/ 0 w 15"/>
                  <a:gd name="T41" fmla="*/ 134010 h 87"/>
                  <a:gd name="T42" fmla="*/ 0 w 15"/>
                  <a:gd name="T43" fmla="*/ 0 h 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87"/>
                  <a:gd name="T68" fmla="*/ 15 w 15"/>
                  <a:gd name="T69" fmla="*/ 87 h 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87">
                    <a:moveTo>
                      <a:pt x="15" y="86"/>
                    </a:moveTo>
                    <a:lnTo>
                      <a:pt x="12" y="87"/>
                    </a:lnTo>
                    <a:lnTo>
                      <a:pt x="9" y="87"/>
                    </a:lnTo>
                    <a:lnTo>
                      <a:pt x="7" y="86"/>
                    </a:lnTo>
                    <a:lnTo>
                      <a:pt x="5" y="83"/>
                    </a:lnTo>
                    <a:lnTo>
                      <a:pt x="4" y="79"/>
                    </a:lnTo>
                    <a:lnTo>
                      <a:pt x="3" y="74"/>
                    </a:lnTo>
                    <a:lnTo>
                      <a:pt x="2" y="71"/>
                    </a:lnTo>
                    <a:lnTo>
                      <a:pt x="1" y="68"/>
                    </a:lnTo>
                    <a:lnTo>
                      <a:pt x="1" y="64"/>
                    </a:lnTo>
                    <a:lnTo>
                      <a:pt x="1" y="60"/>
                    </a:lnTo>
                    <a:lnTo>
                      <a:pt x="1" y="59"/>
                    </a:lnTo>
                    <a:lnTo>
                      <a:pt x="1" y="57"/>
                    </a:lnTo>
                    <a:lnTo>
                      <a:pt x="1" y="55"/>
                    </a:lnTo>
                    <a:lnTo>
                      <a:pt x="1" y="51"/>
                    </a:lnTo>
                    <a:lnTo>
                      <a:pt x="1" y="47"/>
                    </a:lnTo>
                    <a:lnTo>
                      <a:pt x="1" y="44"/>
                    </a:lnTo>
                    <a:lnTo>
                      <a:pt x="1" y="39"/>
                    </a:lnTo>
                    <a:lnTo>
                      <a:pt x="1" y="29"/>
                    </a:lnTo>
                    <a:lnTo>
                      <a:pt x="1" y="19"/>
                    </a:lnTo>
                    <a:lnTo>
                      <a:pt x="0" y="9"/>
                    </a:lnTo>
                    <a:lnTo>
                      <a:pt x="0" y="0"/>
                    </a:lnTo>
                  </a:path>
                </a:pathLst>
              </a:custGeom>
              <a:noFill/>
              <a:ln w="1428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54" name="Rectangle 750"/>
              <p:cNvSpPr>
                <a:spLocks noChangeArrowheads="1"/>
              </p:cNvSpPr>
              <p:nvPr/>
            </p:nvSpPr>
            <p:spPr bwMode="auto">
              <a:xfrm>
                <a:off x="3723" y="3339"/>
                <a:ext cx="236" cy="104"/>
              </a:xfrm>
              <a:prstGeom prst="rect">
                <a:avLst/>
              </a:prstGeom>
              <a:noFill/>
              <a:ln w="9525">
                <a:noFill/>
                <a:miter lim="800000"/>
                <a:headEnd type="triangle" w="med" len="med"/>
                <a:tailEnd/>
              </a:ln>
            </p:spPr>
            <p:txBody>
              <a:bodyPr wrap="square" lIns="0" tIns="0" rIns="0" bIns="0">
                <a:spAutoFit/>
              </a:bodyPr>
              <a:lstStyle/>
              <a:p>
                <a:pPr algn="ctr"/>
                <a:r>
                  <a:rPr lang="en-US" sz="1000" b="1" dirty="0">
                    <a:solidFill>
                      <a:srgbClr val="000000"/>
                    </a:solidFill>
                    <a:latin typeface="Arial Unicode MS" pitchFamily="50" charset="-127"/>
                    <a:ea typeface="Arial Unicode MS" pitchFamily="50" charset="-127"/>
                    <a:cs typeface="Arial" charset="0"/>
                  </a:rPr>
                  <a:t> Time</a:t>
                </a:r>
                <a:endParaRPr lang="en-US" sz="1000" b="1" dirty="0">
                  <a:latin typeface="Arial Unicode MS" pitchFamily="50" charset="-127"/>
                  <a:ea typeface="Arial Unicode MS" pitchFamily="50" charset="-127"/>
                  <a:cs typeface="Arial" charset="0"/>
                </a:endParaRPr>
              </a:p>
            </p:txBody>
          </p:sp>
          <p:sp>
            <p:nvSpPr>
              <p:cNvPr id="155" name="Freeform 751"/>
              <p:cNvSpPr>
                <a:spLocks/>
              </p:cNvSpPr>
              <p:nvPr/>
            </p:nvSpPr>
            <p:spPr bwMode="auto">
              <a:xfrm>
                <a:off x="2788" y="2835"/>
                <a:ext cx="262" cy="358"/>
              </a:xfrm>
              <a:custGeom>
                <a:avLst/>
                <a:gdLst>
                  <a:gd name="T0" fmla="*/ 274165727 w 139"/>
                  <a:gd name="T1" fmla="*/ 4115602 h 234"/>
                  <a:gd name="T2" fmla="*/ 289343535 w 139"/>
                  <a:gd name="T3" fmla="*/ 4031255 h 234"/>
                  <a:gd name="T4" fmla="*/ 296086439 w 139"/>
                  <a:gd name="T5" fmla="*/ 3903421 h 234"/>
                  <a:gd name="T6" fmla="*/ 293559177 w 139"/>
                  <a:gd name="T7" fmla="*/ 3677312 h 234"/>
                  <a:gd name="T8" fmla="*/ 296086439 w 139"/>
                  <a:gd name="T9" fmla="*/ 3502455 h 234"/>
                  <a:gd name="T10" fmla="*/ 298323217 w 139"/>
                  <a:gd name="T11" fmla="*/ 3291110 h 234"/>
                  <a:gd name="T12" fmla="*/ 285784136 w 139"/>
                  <a:gd name="T13" fmla="*/ 2988957 h 234"/>
                  <a:gd name="T14" fmla="*/ 271643531 w 139"/>
                  <a:gd name="T15" fmla="*/ 2877820 h 234"/>
                  <a:gd name="T16" fmla="*/ 276629295 w 139"/>
                  <a:gd name="T17" fmla="*/ 2665689 h 234"/>
                  <a:gd name="T18" fmla="*/ 270101841 w 139"/>
                  <a:gd name="T19" fmla="*/ 2460168 h 234"/>
                  <a:gd name="T20" fmla="*/ 259918482 w 139"/>
                  <a:gd name="T21" fmla="*/ 2348180 h 234"/>
                  <a:gd name="T22" fmla="*/ 263984057 w 139"/>
                  <a:gd name="T23" fmla="*/ 2205378 h 234"/>
                  <a:gd name="T24" fmla="*/ 262149229 w 139"/>
                  <a:gd name="T25" fmla="*/ 2001132 h 234"/>
                  <a:gd name="T26" fmla="*/ 247049651 w 139"/>
                  <a:gd name="T27" fmla="*/ 1790211 h 234"/>
                  <a:gd name="T28" fmla="*/ 244415629 w 139"/>
                  <a:gd name="T29" fmla="*/ 1664220 h 234"/>
                  <a:gd name="T30" fmla="*/ 233225225 w 139"/>
                  <a:gd name="T31" fmla="*/ 1370092 h 234"/>
                  <a:gd name="T32" fmla="*/ 216277248 w 139"/>
                  <a:gd name="T33" fmla="*/ 1258131 h 234"/>
                  <a:gd name="T34" fmla="*/ 221154804 w 139"/>
                  <a:gd name="T35" fmla="*/ 1042299 h 234"/>
                  <a:gd name="T36" fmla="*/ 216277248 w 139"/>
                  <a:gd name="T37" fmla="*/ 725493 h 234"/>
                  <a:gd name="T38" fmla="*/ 193262032 w 139"/>
                  <a:gd name="T39" fmla="*/ 457642 h 234"/>
                  <a:gd name="T40" fmla="*/ 184264135 w 139"/>
                  <a:gd name="T41" fmla="*/ 409108 h 234"/>
                  <a:gd name="T42" fmla="*/ 160443090 w 139"/>
                  <a:gd name="T43" fmla="*/ 67748 h 234"/>
                  <a:gd name="T44" fmla="*/ 141250132 w 139"/>
                  <a:gd name="T45" fmla="*/ 25482 h 234"/>
                  <a:gd name="T46" fmla="*/ 123734003 w 139"/>
                  <a:gd name="T47" fmla="*/ 174785 h 234"/>
                  <a:gd name="T48" fmla="*/ 115886764 w 139"/>
                  <a:gd name="T49" fmla="*/ 371165 h 234"/>
                  <a:gd name="T50" fmla="*/ 107054435 w 139"/>
                  <a:gd name="T51" fmla="*/ 428610 h 234"/>
                  <a:gd name="T52" fmla="*/ 92259757 w 139"/>
                  <a:gd name="T53" fmla="*/ 499923 h 234"/>
                  <a:gd name="T54" fmla="*/ 85120573 w 139"/>
                  <a:gd name="T55" fmla="*/ 655737 h 234"/>
                  <a:gd name="T56" fmla="*/ 90086010 w 139"/>
                  <a:gd name="T57" fmla="*/ 874772 h 234"/>
                  <a:gd name="T58" fmla="*/ 94150499 w 139"/>
                  <a:gd name="T59" fmla="*/ 957574 h 234"/>
                  <a:gd name="T60" fmla="*/ 77168564 w 139"/>
                  <a:gd name="T61" fmla="*/ 997943 h 234"/>
                  <a:gd name="T62" fmla="*/ 64727739 w 139"/>
                  <a:gd name="T63" fmla="*/ 1128892 h 234"/>
                  <a:gd name="T64" fmla="*/ 62770905 w 139"/>
                  <a:gd name="T65" fmla="*/ 1395868 h 234"/>
                  <a:gd name="T66" fmla="*/ 55368379 w 139"/>
                  <a:gd name="T67" fmla="*/ 1499806 h 234"/>
                  <a:gd name="T68" fmla="*/ 40940577 w 139"/>
                  <a:gd name="T69" fmla="*/ 1630412 h 234"/>
                  <a:gd name="T70" fmla="*/ 36175421 w 139"/>
                  <a:gd name="T71" fmla="*/ 1807018 h 234"/>
                  <a:gd name="T72" fmla="*/ 43544954 w 139"/>
                  <a:gd name="T73" fmla="*/ 2047523 h 234"/>
                  <a:gd name="T74" fmla="*/ 46450431 w 139"/>
                  <a:gd name="T75" fmla="*/ 2135559 h 234"/>
                  <a:gd name="T76" fmla="*/ 34340291 w 139"/>
                  <a:gd name="T77" fmla="*/ 2205378 h 234"/>
                  <a:gd name="T78" fmla="*/ 25968049 w 139"/>
                  <a:gd name="T79" fmla="*/ 2403606 h 234"/>
                  <a:gd name="T80" fmla="*/ 31902237 w 139"/>
                  <a:gd name="T81" fmla="*/ 2634955 h 234"/>
                  <a:gd name="T82" fmla="*/ 28608736 w 139"/>
                  <a:gd name="T83" fmla="*/ 2702735 h 234"/>
                  <a:gd name="T84" fmla="*/ 12710866 w 139"/>
                  <a:gd name="T85" fmla="*/ 2793428 h 234"/>
                  <a:gd name="T86" fmla="*/ 8979415 w 139"/>
                  <a:gd name="T87" fmla="*/ 2944830 h 234"/>
                  <a:gd name="T88" fmla="*/ 19192302 w 139"/>
                  <a:gd name="T89" fmla="*/ 3232236 h 234"/>
                  <a:gd name="T90" fmla="*/ 23958619 w 139"/>
                  <a:gd name="T91" fmla="*/ 3331744 h 234"/>
                  <a:gd name="T92" fmla="*/ 8979415 w 139"/>
                  <a:gd name="T93" fmla="*/ 3361315 h 234"/>
                  <a:gd name="T94" fmla="*/ 0 w 139"/>
                  <a:gd name="T95" fmla="*/ 3502455 h 234"/>
                  <a:gd name="T96" fmla="*/ 0 w 139"/>
                  <a:gd name="T97" fmla="*/ 3707317 h 234"/>
                  <a:gd name="T98" fmla="*/ 8979415 w 139"/>
                  <a:gd name="T99" fmla="*/ 4042536 h 234"/>
                  <a:gd name="T100" fmla="*/ 12710866 w 139"/>
                  <a:gd name="T101" fmla="*/ 4134952 h 23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39"/>
                  <a:gd name="T154" fmla="*/ 0 h 234"/>
                  <a:gd name="T155" fmla="*/ 139 w 139"/>
                  <a:gd name="T156" fmla="*/ 234 h 23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39" h="234">
                    <a:moveTo>
                      <a:pt x="6" y="234"/>
                    </a:moveTo>
                    <a:lnTo>
                      <a:pt x="124" y="234"/>
                    </a:lnTo>
                    <a:lnTo>
                      <a:pt x="128" y="233"/>
                    </a:lnTo>
                    <a:lnTo>
                      <a:pt x="131" y="232"/>
                    </a:lnTo>
                    <a:lnTo>
                      <a:pt x="133" y="230"/>
                    </a:lnTo>
                    <a:lnTo>
                      <a:pt x="135" y="228"/>
                    </a:lnTo>
                    <a:lnTo>
                      <a:pt x="137" y="226"/>
                    </a:lnTo>
                    <a:lnTo>
                      <a:pt x="138" y="224"/>
                    </a:lnTo>
                    <a:lnTo>
                      <a:pt x="138" y="221"/>
                    </a:lnTo>
                    <a:lnTo>
                      <a:pt x="139" y="219"/>
                    </a:lnTo>
                    <a:lnTo>
                      <a:pt x="138" y="213"/>
                    </a:lnTo>
                    <a:lnTo>
                      <a:pt x="137" y="208"/>
                    </a:lnTo>
                    <a:lnTo>
                      <a:pt x="136" y="205"/>
                    </a:lnTo>
                    <a:lnTo>
                      <a:pt x="136" y="203"/>
                    </a:lnTo>
                    <a:lnTo>
                      <a:pt x="138" y="198"/>
                    </a:lnTo>
                    <a:lnTo>
                      <a:pt x="139" y="194"/>
                    </a:lnTo>
                    <a:lnTo>
                      <a:pt x="139" y="190"/>
                    </a:lnTo>
                    <a:lnTo>
                      <a:pt x="139" y="186"/>
                    </a:lnTo>
                    <a:lnTo>
                      <a:pt x="138" y="180"/>
                    </a:lnTo>
                    <a:lnTo>
                      <a:pt x="136" y="173"/>
                    </a:lnTo>
                    <a:lnTo>
                      <a:pt x="133" y="169"/>
                    </a:lnTo>
                    <a:lnTo>
                      <a:pt x="130" y="166"/>
                    </a:lnTo>
                    <a:lnTo>
                      <a:pt x="128" y="163"/>
                    </a:lnTo>
                    <a:lnTo>
                      <a:pt x="127" y="163"/>
                    </a:lnTo>
                    <a:lnTo>
                      <a:pt x="128" y="159"/>
                    </a:lnTo>
                    <a:lnTo>
                      <a:pt x="129" y="154"/>
                    </a:lnTo>
                    <a:lnTo>
                      <a:pt x="129" y="151"/>
                    </a:lnTo>
                    <a:lnTo>
                      <a:pt x="129" y="148"/>
                    </a:lnTo>
                    <a:lnTo>
                      <a:pt x="128" y="142"/>
                    </a:lnTo>
                    <a:lnTo>
                      <a:pt x="126" y="139"/>
                    </a:lnTo>
                    <a:lnTo>
                      <a:pt x="124" y="136"/>
                    </a:lnTo>
                    <a:lnTo>
                      <a:pt x="122" y="134"/>
                    </a:lnTo>
                    <a:lnTo>
                      <a:pt x="121" y="133"/>
                    </a:lnTo>
                    <a:lnTo>
                      <a:pt x="120" y="132"/>
                    </a:lnTo>
                    <a:lnTo>
                      <a:pt x="122" y="129"/>
                    </a:lnTo>
                    <a:lnTo>
                      <a:pt x="123" y="125"/>
                    </a:lnTo>
                    <a:lnTo>
                      <a:pt x="123" y="122"/>
                    </a:lnTo>
                    <a:lnTo>
                      <a:pt x="123" y="118"/>
                    </a:lnTo>
                    <a:lnTo>
                      <a:pt x="122" y="113"/>
                    </a:lnTo>
                    <a:lnTo>
                      <a:pt x="120" y="108"/>
                    </a:lnTo>
                    <a:lnTo>
                      <a:pt x="118" y="104"/>
                    </a:lnTo>
                    <a:lnTo>
                      <a:pt x="115" y="101"/>
                    </a:lnTo>
                    <a:lnTo>
                      <a:pt x="114" y="100"/>
                    </a:lnTo>
                    <a:lnTo>
                      <a:pt x="113" y="99"/>
                    </a:lnTo>
                    <a:lnTo>
                      <a:pt x="114" y="94"/>
                    </a:lnTo>
                    <a:lnTo>
                      <a:pt x="113" y="88"/>
                    </a:lnTo>
                    <a:lnTo>
                      <a:pt x="111" y="83"/>
                    </a:lnTo>
                    <a:lnTo>
                      <a:pt x="109" y="78"/>
                    </a:lnTo>
                    <a:lnTo>
                      <a:pt x="106" y="76"/>
                    </a:lnTo>
                    <a:lnTo>
                      <a:pt x="103" y="73"/>
                    </a:lnTo>
                    <a:lnTo>
                      <a:pt x="101" y="71"/>
                    </a:lnTo>
                    <a:lnTo>
                      <a:pt x="101" y="70"/>
                    </a:lnTo>
                    <a:lnTo>
                      <a:pt x="103" y="65"/>
                    </a:lnTo>
                    <a:lnTo>
                      <a:pt x="103" y="59"/>
                    </a:lnTo>
                    <a:lnTo>
                      <a:pt x="103" y="54"/>
                    </a:lnTo>
                    <a:lnTo>
                      <a:pt x="103" y="50"/>
                    </a:lnTo>
                    <a:lnTo>
                      <a:pt x="101" y="41"/>
                    </a:lnTo>
                    <a:lnTo>
                      <a:pt x="97" y="35"/>
                    </a:lnTo>
                    <a:lnTo>
                      <a:pt x="94" y="29"/>
                    </a:lnTo>
                    <a:lnTo>
                      <a:pt x="90" y="26"/>
                    </a:lnTo>
                    <a:lnTo>
                      <a:pt x="88" y="25"/>
                    </a:lnTo>
                    <a:lnTo>
                      <a:pt x="87" y="24"/>
                    </a:lnTo>
                    <a:lnTo>
                      <a:pt x="86" y="23"/>
                    </a:lnTo>
                    <a:lnTo>
                      <a:pt x="82" y="14"/>
                    </a:lnTo>
                    <a:lnTo>
                      <a:pt x="78" y="8"/>
                    </a:lnTo>
                    <a:lnTo>
                      <a:pt x="75" y="4"/>
                    </a:lnTo>
                    <a:lnTo>
                      <a:pt x="72" y="2"/>
                    </a:lnTo>
                    <a:lnTo>
                      <a:pt x="69" y="0"/>
                    </a:lnTo>
                    <a:lnTo>
                      <a:pt x="66" y="1"/>
                    </a:lnTo>
                    <a:lnTo>
                      <a:pt x="64" y="2"/>
                    </a:lnTo>
                    <a:lnTo>
                      <a:pt x="62" y="4"/>
                    </a:lnTo>
                    <a:lnTo>
                      <a:pt x="58" y="10"/>
                    </a:lnTo>
                    <a:lnTo>
                      <a:pt x="56" y="16"/>
                    </a:lnTo>
                    <a:lnTo>
                      <a:pt x="55" y="19"/>
                    </a:lnTo>
                    <a:lnTo>
                      <a:pt x="54" y="21"/>
                    </a:lnTo>
                    <a:lnTo>
                      <a:pt x="54" y="22"/>
                    </a:lnTo>
                    <a:lnTo>
                      <a:pt x="54" y="23"/>
                    </a:lnTo>
                    <a:lnTo>
                      <a:pt x="50" y="24"/>
                    </a:lnTo>
                    <a:lnTo>
                      <a:pt x="47" y="25"/>
                    </a:lnTo>
                    <a:lnTo>
                      <a:pt x="45" y="27"/>
                    </a:lnTo>
                    <a:lnTo>
                      <a:pt x="43" y="28"/>
                    </a:lnTo>
                    <a:lnTo>
                      <a:pt x="42" y="31"/>
                    </a:lnTo>
                    <a:lnTo>
                      <a:pt x="41" y="34"/>
                    </a:lnTo>
                    <a:lnTo>
                      <a:pt x="40" y="37"/>
                    </a:lnTo>
                    <a:lnTo>
                      <a:pt x="40" y="40"/>
                    </a:lnTo>
                    <a:lnTo>
                      <a:pt x="41" y="45"/>
                    </a:lnTo>
                    <a:lnTo>
                      <a:pt x="42" y="50"/>
                    </a:lnTo>
                    <a:lnTo>
                      <a:pt x="43" y="52"/>
                    </a:lnTo>
                    <a:lnTo>
                      <a:pt x="43" y="53"/>
                    </a:lnTo>
                    <a:lnTo>
                      <a:pt x="44" y="54"/>
                    </a:lnTo>
                    <a:lnTo>
                      <a:pt x="44" y="55"/>
                    </a:lnTo>
                    <a:lnTo>
                      <a:pt x="40" y="55"/>
                    </a:lnTo>
                    <a:lnTo>
                      <a:pt x="36" y="56"/>
                    </a:lnTo>
                    <a:lnTo>
                      <a:pt x="34" y="58"/>
                    </a:lnTo>
                    <a:lnTo>
                      <a:pt x="32" y="60"/>
                    </a:lnTo>
                    <a:lnTo>
                      <a:pt x="30" y="64"/>
                    </a:lnTo>
                    <a:lnTo>
                      <a:pt x="28" y="69"/>
                    </a:lnTo>
                    <a:lnTo>
                      <a:pt x="28" y="74"/>
                    </a:lnTo>
                    <a:lnTo>
                      <a:pt x="29" y="79"/>
                    </a:lnTo>
                    <a:lnTo>
                      <a:pt x="30" y="82"/>
                    </a:lnTo>
                    <a:lnTo>
                      <a:pt x="30" y="84"/>
                    </a:lnTo>
                    <a:lnTo>
                      <a:pt x="26" y="85"/>
                    </a:lnTo>
                    <a:lnTo>
                      <a:pt x="23" y="86"/>
                    </a:lnTo>
                    <a:lnTo>
                      <a:pt x="21" y="89"/>
                    </a:lnTo>
                    <a:lnTo>
                      <a:pt x="19" y="92"/>
                    </a:lnTo>
                    <a:lnTo>
                      <a:pt x="18" y="96"/>
                    </a:lnTo>
                    <a:lnTo>
                      <a:pt x="17" y="98"/>
                    </a:lnTo>
                    <a:lnTo>
                      <a:pt x="17" y="102"/>
                    </a:lnTo>
                    <a:lnTo>
                      <a:pt x="17" y="105"/>
                    </a:lnTo>
                    <a:lnTo>
                      <a:pt x="18" y="111"/>
                    </a:lnTo>
                    <a:lnTo>
                      <a:pt x="20" y="116"/>
                    </a:lnTo>
                    <a:lnTo>
                      <a:pt x="21" y="118"/>
                    </a:lnTo>
                    <a:lnTo>
                      <a:pt x="21" y="120"/>
                    </a:lnTo>
                    <a:lnTo>
                      <a:pt x="22" y="121"/>
                    </a:lnTo>
                    <a:lnTo>
                      <a:pt x="22" y="122"/>
                    </a:lnTo>
                    <a:lnTo>
                      <a:pt x="18" y="123"/>
                    </a:lnTo>
                    <a:lnTo>
                      <a:pt x="16" y="125"/>
                    </a:lnTo>
                    <a:lnTo>
                      <a:pt x="14" y="128"/>
                    </a:lnTo>
                    <a:lnTo>
                      <a:pt x="13" y="131"/>
                    </a:lnTo>
                    <a:lnTo>
                      <a:pt x="12" y="136"/>
                    </a:lnTo>
                    <a:lnTo>
                      <a:pt x="13" y="141"/>
                    </a:lnTo>
                    <a:lnTo>
                      <a:pt x="14" y="145"/>
                    </a:lnTo>
                    <a:lnTo>
                      <a:pt x="15" y="149"/>
                    </a:lnTo>
                    <a:lnTo>
                      <a:pt x="17" y="152"/>
                    </a:lnTo>
                    <a:lnTo>
                      <a:pt x="18" y="153"/>
                    </a:lnTo>
                    <a:lnTo>
                      <a:pt x="13" y="153"/>
                    </a:lnTo>
                    <a:lnTo>
                      <a:pt x="10" y="154"/>
                    </a:lnTo>
                    <a:lnTo>
                      <a:pt x="8" y="155"/>
                    </a:lnTo>
                    <a:lnTo>
                      <a:pt x="6" y="158"/>
                    </a:lnTo>
                    <a:lnTo>
                      <a:pt x="5" y="161"/>
                    </a:lnTo>
                    <a:lnTo>
                      <a:pt x="4" y="163"/>
                    </a:lnTo>
                    <a:lnTo>
                      <a:pt x="4" y="167"/>
                    </a:lnTo>
                    <a:lnTo>
                      <a:pt x="5" y="171"/>
                    </a:lnTo>
                    <a:lnTo>
                      <a:pt x="6" y="177"/>
                    </a:lnTo>
                    <a:lnTo>
                      <a:pt x="9" y="183"/>
                    </a:lnTo>
                    <a:lnTo>
                      <a:pt x="9" y="186"/>
                    </a:lnTo>
                    <a:lnTo>
                      <a:pt x="10" y="188"/>
                    </a:lnTo>
                    <a:lnTo>
                      <a:pt x="11" y="188"/>
                    </a:lnTo>
                    <a:lnTo>
                      <a:pt x="11" y="189"/>
                    </a:lnTo>
                    <a:lnTo>
                      <a:pt x="7" y="189"/>
                    </a:lnTo>
                    <a:lnTo>
                      <a:pt x="4" y="190"/>
                    </a:lnTo>
                    <a:lnTo>
                      <a:pt x="2" y="192"/>
                    </a:lnTo>
                    <a:lnTo>
                      <a:pt x="1" y="195"/>
                    </a:lnTo>
                    <a:lnTo>
                      <a:pt x="0" y="198"/>
                    </a:lnTo>
                    <a:lnTo>
                      <a:pt x="0" y="202"/>
                    </a:lnTo>
                    <a:lnTo>
                      <a:pt x="0" y="206"/>
                    </a:lnTo>
                    <a:lnTo>
                      <a:pt x="0" y="210"/>
                    </a:lnTo>
                    <a:lnTo>
                      <a:pt x="2" y="219"/>
                    </a:lnTo>
                    <a:lnTo>
                      <a:pt x="4" y="227"/>
                    </a:lnTo>
                    <a:lnTo>
                      <a:pt x="4" y="229"/>
                    </a:lnTo>
                    <a:lnTo>
                      <a:pt x="5" y="232"/>
                    </a:lnTo>
                    <a:lnTo>
                      <a:pt x="6" y="233"/>
                    </a:lnTo>
                    <a:lnTo>
                      <a:pt x="6" y="234"/>
                    </a:lnTo>
                    <a:close/>
                  </a:path>
                </a:pathLst>
              </a:custGeom>
              <a:solidFill>
                <a:srgbClr val="BFBFBF"/>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56" name="Freeform 752"/>
              <p:cNvSpPr>
                <a:spLocks/>
              </p:cNvSpPr>
              <p:nvPr/>
            </p:nvSpPr>
            <p:spPr bwMode="auto">
              <a:xfrm>
                <a:off x="2845" y="2919"/>
                <a:ext cx="160" cy="254"/>
              </a:xfrm>
              <a:custGeom>
                <a:avLst/>
                <a:gdLst>
                  <a:gd name="T0" fmla="*/ 5788208 w 86"/>
                  <a:gd name="T1" fmla="*/ 1342177 h 166"/>
                  <a:gd name="T2" fmla="*/ 18549939 w 86"/>
                  <a:gd name="T3" fmla="*/ 870290 h 166"/>
                  <a:gd name="T4" fmla="*/ 29265485 w 86"/>
                  <a:gd name="T5" fmla="*/ 530976 h 166"/>
                  <a:gd name="T6" fmla="*/ 35926357 w 86"/>
                  <a:gd name="T7" fmla="*/ 354754 h 166"/>
                  <a:gd name="T8" fmla="*/ 45836620 w 86"/>
                  <a:gd name="T9" fmla="*/ 195761 h 166"/>
                  <a:gd name="T10" fmla="*/ 60261084 w 86"/>
                  <a:gd name="T11" fmla="*/ 59745 h 166"/>
                  <a:gd name="T12" fmla="*/ 71097396 w 86"/>
                  <a:gd name="T13" fmla="*/ 0 h 166"/>
                  <a:gd name="T14" fmla="*/ 83731706 w 86"/>
                  <a:gd name="T15" fmla="*/ 39046 h 166"/>
                  <a:gd name="T16" fmla="*/ 96189614 w 86"/>
                  <a:gd name="T17" fmla="*/ 175180 h 166"/>
                  <a:gd name="T18" fmla="*/ 106166288 w 86"/>
                  <a:gd name="T19" fmla="*/ 327495 h 166"/>
                  <a:gd name="T20" fmla="*/ 109259838 w 86"/>
                  <a:gd name="T21" fmla="*/ 395161 h 166"/>
                  <a:gd name="T22" fmla="*/ 121709650 w 86"/>
                  <a:gd name="T23" fmla="*/ 658962 h 166"/>
                  <a:gd name="T24" fmla="*/ 140255385 w 86"/>
                  <a:gd name="T25" fmla="*/ 1099722 h 166"/>
                  <a:gd name="T26" fmla="*/ 148451549 w 86"/>
                  <a:gd name="T27" fmla="*/ 1446085 h 166"/>
                  <a:gd name="T28" fmla="*/ 152833315 w 86"/>
                  <a:gd name="T29" fmla="*/ 1614888 h 166"/>
                  <a:gd name="T30" fmla="*/ 152833315 w 86"/>
                  <a:gd name="T31" fmla="*/ 1682707 h 166"/>
                  <a:gd name="T32" fmla="*/ 156753567 w 86"/>
                  <a:gd name="T33" fmla="*/ 1910753 h 166"/>
                  <a:gd name="T34" fmla="*/ 155094806 w 86"/>
                  <a:gd name="T35" fmla="*/ 2130159 h 166"/>
                  <a:gd name="T36" fmla="*/ 144282204 w 86"/>
                  <a:gd name="T37" fmla="*/ 2445102 h 166"/>
                  <a:gd name="T38" fmla="*/ 133100961 w 86"/>
                  <a:gd name="T39" fmla="*/ 2616480 h 166"/>
                  <a:gd name="T40" fmla="*/ 127474321 w 86"/>
                  <a:gd name="T41" fmla="*/ 2671717 h 166"/>
                  <a:gd name="T42" fmla="*/ 125912246 w 86"/>
                  <a:gd name="T43" fmla="*/ 2700356 h 166"/>
                  <a:gd name="T44" fmla="*/ 92450170 w 86"/>
                  <a:gd name="T45" fmla="*/ 2885126 h 166"/>
                  <a:gd name="T46" fmla="*/ 67257517 w 86"/>
                  <a:gd name="T47" fmla="*/ 2942588 h 166"/>
                  <a:gd name="T48" fmla="*/ 47828924 w 86"/>
                  <a:gd name="T49" fmla="*/ 2923682 h 166"/>
                  <a:gd name="T50" fmla="*/ 31174947 w 86"/>
                  <a:gd name="T51" fmla="*/ 2847259 h 166"/>
                  <a:gd name="T52" fmla="*/ 18549939 w 86"/>
                  <a:gd name="T53" fmla="*/ 2746837 h 166"/>
                  <a:gd name="T54" fmla="*/ 10836063 w 86"/>
                  <a:gd name="T55" fmla="*/ 2642749 h 166"/>
                  <a:gd name="T56" fmla="*/ 5788208 w 86"/>
                  <a:gd name="T57" fmla="*/ 2555855 h 166"/>
                  <a:gd name="T58" fmla="*/ 5788208 w 86"/>
                  <a:gd name="T59" fmla="*/ 2512349 h 166"/>
                  <a:gd name="T60" fmla="*/ 0 w 86"/>
                  <a:gd name="T61" fmla="*/ 2212684 h 166"/>
                  <a:gd name="T62" fmla="*/ 0 w 86"/>
                  <a:gd name="T63" fmla="*/ 1910753 h 166"/>
                  <a:gd name="T64" fmla="*/ 1896383 w 86"/>
                  <a:gd name="T65" fmla="*/ 1743664 h 166"/>
                  <a:gd name="T66" fmla="*/ 1896383 w 86"/>
                  <a:gd name="T67" fmla="*/ 1641930 h 1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6"/>
                  <a:gd name="T103" fmla="*/ 0 h 166"/>
                  <a:gd name="T104" fmla="*/ 86 w 86"/>
                  <a:gd name="T105" fmla="*/ 166 h 1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6" h="166">
                    <a:moveTo>
                      <a:pt x="1" y="93"/>
                    </a:moveTo>
                    <a:lnTo>
                      <a:pt x="3" y="76"/>
                    </a:lnTo>
                    <a:lnTo>
                      <a:pt x="6" y="62"/>
                    </a:lnTo>
                    <a:lnTo>
                      <a:pt x="10" y="49"/>
                    </a:lnTo>
                    <a:lnTo>
                      <a:pt x="12" y="39"/>
                    </a:lnTo>
                    <a:lnTo>
                      <a:pt x="16" y="30"/>
                    </a:lnTo>
                    <a:lnTo>
                      <a:pt x="19" y="24"/>
                    </a:lnTo>
                    <a:lnTo>
                      <a:pt x="20" y="20"/>
                    </a:lnTo>
                    <a:lnTo>
                      <a:pt x="21" y="18"/>
                    </a:lnTo>
                    <a:lnTo>
                      <a:pt x="25" y="11"/>
                    </a:lnTo>
                    <a:lnTo>
                      <a:pt x="29" y="7"/>
                    </a:lnTo>
                    <a:lnTo>
                      <a:pt x="33" y="3"/>
                    </a:lnTo>
                    <a:lnTo>
                      <a:pt x="37" y="1"/>
                    </a:lnTo>
                    <a:lnTo>
                      <a:pt x="39" y="0"/>
                    </a:lnTo>
                    <a:lnTo>
                      <a:pt x="43" y="0"/>
                    </a:lnTo>
                    <a:lnTo>
                      <a:pt x="46" y="2"/>
                    </a:lnTo>
                    <a:lnTo>
                      <a:pt x="48" y="4"/>
                    </a:lnTo>
                    <a:lnTo>
                      <a:pt x="53" y="10"/>
                    </a:lnTo>
                    <a:lnTo>
                      <a:pt x="57" y="16"/>
                    </a:lnTo>
                    <a:lnTo>
                      <a:pt x="58" y="18"/>
                    </a:lnTo>
                    <a:lnTo>
                      <a:pt x="59" y="21"/>
                    </a:lnTo>
                    <a:lnTo>
                      <a:pt x="60" y="22"/>
                    </a:lnTo>
                    <a:lnTo>
                      <a:pt x="60" y="23"/>
                    </a:lnTo>
                    <a:lnTo>
                      <a:pt x="67" y="37"/>
                    </a:lnTo>
                    <a:lnTo>
                      <a:pt x="73" y="50"/>
                    </a:lnTo>
                    <a:lnTo>
                      <a:pt x="77" y="62"/>
                    </a:lnTo>
                    <a:lnTo>
                      <a:pt x="79" y="73"/>
                    </a:lnTo>
                    <a:lnTo>
                      <a:pt x="81" y="82"/>
                    </a:lnTo>
                    <a:lnTo>
                      <a:pt x="83" y="89"/>
                    </a:lnTo>
                    <a:lnTo>
                      <a:pt x="84" y="91"/>
                    </a:lnTo>
                    <a:lnTo>
                      <a:pt x="84" y="93"/>
                    </a:lnTo>
                    <a:lnTo>
                      <a:pt x="84" y="95"/>
                    </a:lnTo>
                    <a:lnTo>
                      <a:pt x="85" y="102"/>
                    </a:lnTo>
                    <a:lnTo>
                      <a:pt x="86" y="108"/>
                    </a:lnTo>
                    <a:lnTo>
                      <a:pt x="86" y="115"/>
                    </a:lnTo>
                    <a:lnTo>
                      <a:pt x="85" y="120"/>
                    </a:lnTo>
                    <a:lnTo>
                      <a:pt x="83" y="130"/>
                    </a:lnTo>
                    <a:lnTo>
                      <a:pt x="79" y="138"/>
                    </a:lnTo>
                    <a:lnTo>
                      <a:pt x="76" y="144"/>
                    </a:lnTo>
                    <a:lnTo>
                      <a:pt x="73" y="148"/>
                    </a:lnTo>
                    <a:lnTo>
                      <a:pt x="71" y="150"/>
                    </a:lnTo>
                    <a:lnTo>
                      <a:pt x="70" y="151"/>
                    </a:lnTo>
                    <a:lnTo>
                      <a:pt x="69" y="152"/>
                    </a:lnTo>
                    <a:lnTo>
                      <a:pt x="60" y="158"/>
                    </a:lnTo>
                    <a:lnTo>
                      <a:pt x="51" y="163"/>
                    </a:lnTo>
                    <a:lnTo>
                      <a:pt x="43" y="165"/>
                    </a:lnTo>
                    <a:lnTo>
                      <a:pt x="37" y="166"/>
                    </a:lnTo>
                    <a:lnTo>
                      <a:pt x="31" y="166"/>
                    </a:lnTo>
                    <a:lnTo>
                      <a:pt x="26" y="165"/>
                    </a:lnTo>
                    <a:lnTo>
                      <a:pt x="21" y="164"/>
                    </a:lnTo>
                    <a:lnTo>
                      <a:pt x="17" y="161"/>
                    </a:lnTo>
                    <a:lnTo>
                      <a:pt x="13" y="158"/>
                    </a:lnTo>
                    <a:lnTo>
                      <a:pt x="10" y="155"/>
                    </a:lnTo>
                    <a:lnTo>
                      <a:pt x="8" y="152"/>
                    </a:lnTo>
                    <a:lnTo>
                      <a:pt x="6" y="149"/>
                    </a:lnTo>
                    <a:lnTo>
                      <a:pt x="5" y="146"/>
                    </a:lnTo>
                    <a:lnTo>
                      <a:pt x="3" y="144"/>
                    </a:lnTo>
                    <a:lnTo>
                      <a:pt x="3" y="143"/>
                    </a:lnTo>
                    <a:lnTo>
                      <a:pt x="3" y="142"/>
                    </a:lnTo>
                    <a:lnTo>
                      <a:pt x="1" y="133"/>
                    </a:lnTo>
                    <a:lnTo>
                      <a:pt x="0" y="125"/>
                    </a:lnTo>
                    <a:lnTo>
                      <a:pt x="0" y="116"/>
                    </a:lnTo>
                    <a:lnTo>
                      <a:pt x="0" y="108"/>
                    </a:lnTo>
                    <a:lnTo>
                      <a:pt x="0" y="102"/>
                    </a:lnTo>
                    <a:lnTo>
                      <a:pt x="1" y="98"/>
                    </a:lnTo>
                    <a:lnTo>
                      <a:pt x="1" y="94"/>
                    </a:lnTo>
                    <a:lnTo>
                      <a:pt x="1" y="93"/>
                    </a:lnTo>
                    <a:close/>
                  </a:path>
                </a:pathLst>
              </a:custGeom>
              <a:solidFill>
                <a:srgbClr val="00FF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57" name="Freeform 753"/>
              <p:cNvSpPr>
                <a:spLocks/>
              </p:cNvSpPr>
              <p:nvPr/>
            </p:nvSpPr>
            <p:spPr bwMode="auto">
              <a:xfrm>
                <a:off x="2788" y="2835"/>
                <a:ext cx="262" cy="358"/>
              </a:xfrm>
              <a:custGeom>
                <a:avLst/>
                <a:gdLst>
                  <a:gd name="T0" fmla="*/ 274165727 w 139"/>
                  <a:gd name="T1" fmla="*/ 4115602 h 234"/>
                  <a:gd name="T2" fmla="*/ 289343535 w 139"/>
                  <a:gd name="T3" fmla="*/ 4031255 h 234"/>
                  <a:gd name="T4" fmla="*/ 296086439 w 139"/>
                  <a:gd name="T5" fmla="*/ 3903421 h 234"/>
                  <a:gd name="T6" fmla="*/ 293559177 w 139"/>
                  <a:gd name="T7" fmla="*/ 3677312 h 234"/>
                  <a:gd name="T8" fmla="*/ 296086439 w 139"/>
                  <a:gd name="T9" fmla="*/ 3502455 h 234"/>
                  <a:gd name="T10" fmla="*/ 298323217 w 139"/>
                  <a:gd name="T11" fmla="*/ 3291110 h 234"/>
                  <a:gd name="T12" fmla="*/ 285784136 w 139"/>
                  <a:gd name="T13" fmla="*/ 2988957 h 234"/>
                  <a:gd name="T14" fmla="*/ 271643531 w 139"/>
                  <a:gd name="T15" fmla="*/ 2877820 h 234"/>
                  <a:gd name="T16" fmla="*/ 276629295 w 139"/>
                  <a:gd name="T17" fmla="*/ 2665689 h 234"/>
                  <a:gd name="T18" fmla="*/ 270101841 w 139"/>
                  <a:gd name="T19" fmla="*/ 2460168 h 234"/>
                  <a:gd name="T20" fmla="*/ 259918482 w 139"/>
                  <a:gd name="T21" fmla="*/ 2348180 h 234"/>
                  <a:gd name="T22" fmla="*/ 263984057 w 139"/>
                  <a:gd name="T23" fmla="*/ 2205378 h 234"/>
                  <a:gd name="T24" fmla="*/ 262149229 w 139"/>
                  <a:gd name="T25" fmla="*/ 2001132 h 234"/>
                  <a:gd name="T26" fmla="*/ 247049651 w 139"/>
                  <a:gd name="T27" fmla="*/ 1790211 h 234"/>
                  <a:gd name="T28" fmla="*/ 244415629 w 139"/>
                  <a:gd name="T29" fmla="*/ 1664220 h 234"/>
                  <a:gd name="T30" fmla="*/ 233225225 w 139"/>
                  <a:gd name="T31" fmla="*/ 1370092 h 234"/>
                  <a:gd name="T32" fmla="*/ 216277248 w 139"/>
                  <a:gd name="T33" fmla="*/ 1258131 h 234"/>
                  <a:gd name="T34" fmla="*/ 221154804 w 139"/>
                  <a:gd name="T35" fmla="*/ 1042299 h 234"/>
                  <a:gd name="T36" fmla="*/ 216277248 w 139"/>
                  <a:gd name="T37" fmla="*/ 725493 h 234"/>
                  <a:gd name="T38" fmla="*/ 193262032 w 139"/>
                  <a:gd name="T39" fmla="*/ 457642 h 234"/>
                  <a:gd name="T40" fmla="*/ 184264135 w 139"/>
                  <a:gd name="T41" fmla="*/ 409108 h 234"/>
                  <a:gd name="T42" fmla="*/ 160443090 w 139"/>
                  <a:gd name="T43" fmla="*/ 67748 h 234"/>
                  <a:gd name="T44" fmla="*/ 141250132 w 139"/>
                  <a:gd name="T45" fmla="*/ 25482 h 234"/>
                  <a:gd name="T46" fmla="*/ 123734003 w 139"/>
                  <a:gd name="T47" fmla="*/ 174785 h 234"/>
                  <a:gd name="T48" fmla="*/ 115886764 w 139"/>
                  <a:gd name="T49" fmla="*/ 371165 h 234"/>
                  <a:gd name="T50" fmla="*/ 107054435 w 139"/>
                  <a:gd name="T51" fmla="*/ 428610 h 234"/>
                  <a:gd name="T52" fmla="*/ 92259757 w 139"/>
                  <a:gd name="T53" fmla="*/ 499923 h 234"/>
                  <a:gd name="T54" fmla="*/ 85120573 w 139"/>
                  <a:gd name="T55" fmla="*/ 655737 h 234"/>
                  <a:gd name="T56" fmla="*/ 90086010 w 139"/>
                  <a:gd name="T57" fmla="*/ 874772 h 234"/>
                  <a:gd name="T58" fmla="*/ 94150499 w 139"/>
                  <a:gd name="T59" fmla="*/ 957574 h 234"/>
                  <a:gd name="T60" fmla="*/ 77168564 w 139"/>
                  <a:gd name="T61" fmla="*/ 997943 h 234"/>
                  <a:gd name="T62" fmla="*/ 64727739 w 139"/>
                  <a:gd name="T63" fmla="*/ 1128892 h 234"/>
                  <a:gd name="T64" fmla="*/ 62770905 w 139"/>
                  <a:gd name="T65" fmla="*/ 1395868 h 234"/>
                  <a:gd name="T66" fmla="*/ 55368379 w 139"/>
                  <a:gd name="T67" fmla="*/ 1499806 h 234"/>
                  <a:gd name="T68" fmla="*/ 40940577 w 139"/>
                  <a:gd name="T69" fmla="*/ 1630412 h 234"/>
                  <a:gd name="T70" fmla="*/ 36175421 w 139"/>
                  <a:gd name="T71" fmla="*/ 1807018 h 234"/>
                  <a:gd name="T72" fmla="*/ 43544954 w 139"/>
                  <a:gd name="T73" fmla="*/ 2047523 h 234"/>
                  <a:gd name="T74" fmla="*/ 46450431 w 139"/>
                  <a:gd name="T75" fmla="*/ 2135559 h 234"/>
                  <a:gd name="T76" fmla="*/ 34340291 w 139"/>
                  <a:gd name="T77" fmla="*/ 2205378 h 234"/>
                  <a:gd name="T78" fmla="*/ 25968049 w 139"/>
                  <a:gd name="T79" fmla="*/ 2403606 h 234"/>
                  <a:gd name="T80" fmla="*/ 31902237 w 139"/>
                  <a:gd name="T81" fmla="*/ 2634955 h 234"/>
                  <a:gd name="T82" fmla="*/ 28608736 w 139"/>
                  <a:gd name="T83" fmla="*/ 2702735 h 234"/>
                  <a:gd name="T84" fmla="*/ 12710866 w 139"/>
                  <a:gd name="T85" fmla="*/ 2793428 h 234"/>
                  <a:gd name="T86" fmla="*/ 8979415 w 139"/>
                  <a:gd name="T87" fmla="*/ 2944830 h 234"/>
                  <a:gd name="T88" fmla="*/ 19192302 w 139"/>
                  <a:gd name="T89" fmla="*/ 3232236 h 234"/>
                  <a:gd name="T90" fmla="*/ 23958619 w 139"/>
                  <a:gd name="T91" fmla="*/ 3331744 h 234"/>
                  <a:gd name="T92" fmla="*/ 8979415 w 139"/>
                  <a:gd name="T93" fmla="*/ 3361315 h 234"/>
                  <a:gd name="T94" fmla="*/ 0 w 139"/>
                  <a:gd name="T95" fmla="*/ 3502455 h 234"/>
                  <a:gd name="T96" fmla="*/ 0 w 139"/>
                  <a:gd name="T97" fmla="*/ 3707317 h 234"/>
                  <a:gd name="T98" fmla="*/ 8979415 w 139"/>
                  <a:gd name="T99" fmla="*/ 4042536 h 234"/>
                  <a:gd name="T100" fmla="*/ 12710866 w 139"/>
                  <a:gd name="T101" fmla="*/ 4134952 h 23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39"/>
                  <a:gd name="T154" fmla="*/ 0 h 234"/>
                  <a:gd name="T155" fmla="*/ 139 w 139"/>
                  <a:gd name="T156" fmla="*/ 234 h 23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39" h="234">
                    <a:moveTo>
                      <a:pt x="6" y="234"/>
                    </a:moveTo>
                    <a:lnTo>
                      <a:pt x="124" y="234"/>
                    </a:lnTo>
                    <a:lnTo>
                      <a:pt x="128" y="233"/>
                    </a:lnTo>
                    <a:lnTo>
                      <a:pt x="131" y="232"/>
                    </a:lnTo>
                    <a:lnTo>
                      <a:pt x="133" y="230"/>
                    </a:lnTo>
                    <a:lnTo>
                      <a:pt x="135" y="228"/>
                    </a:lnTo>
                    <a:lnTo>
                      <a:pt x="137" y="226"/>
                    </a:lnTo>
                    <a:lnTo>
                      <a:pt x="138" y="224"/>
                    </a:lnTo>
                    <a:lnTo>
                      <a:pt x="138" y="221"/>
                    </a:lnTo>
                    <a:lnTo>
                      <a:pt x="139" y="219"/>
                    </a:lnTo>
                    <a:lnTo>
                      <a:pt x="138" y="213"/>
                    </a:lnTo>
                    <a:lnTo>
                      <a:pt x="137" y="208"/>
                    </a:lnTo>
                    <a:lnTo>
                      <a:pt x="136" y="205"/>
                    </a:lnTo>
                    <a:lnTo>
                      <a:pt x="136" y="203"/>
                    </a:lnTo>
                    <a:lnTo>
                      <a:pt x="138" y="198"/>
                    </a:lnTo>
                    <a:lnTo>
                      <a:pt x="139" y="194"/>
                    </a:lnTo>
                    <a:lnTo>
                      <a:pt x="139" y="190"/>
                    </a:lnTo>
                    <a:lnTo>
                      <a:pt x="139" y="186"/>
                    </a:lnTo>
                    <a:lnTo>
                      <a:pt x="138" y="180"/>
                    </a:lnTo>
                    <a:lnTo>
                      <a:pt x="136" y="173"/>
                    </a:lnTo>
                    <a:lnTo>
                      <a:pt x="133" y="169"/>
                    </a:lnTo>
                    <a:lnTo>
                      <a:pt x="130" y="166"/>
                    </a:lnTo>
                    <a:lnTo>
                      <a:pt x="128" y="163"/>
                    </a:lnTo>
                    <a:lnTo>
                      <a:pt x="127" y="163"/>
                    </a:lnTo>
                    <a:lnTo>
                      <a:pt x="128" y="159"/>
                    </a:lnTo>
                    <a:lnTo>
                      <a:pt x="129" y="154"/>
                    </a:lnTo>
                    <a:lnTo>
                      <a:pt x="129" y="151"/>
                    </a:lnTo>
                    <a:lnTo>
                      <a:pt x="129" y="148"/>
                    </a:lnTo>
                    <a:lnTo>
                      <a:pt x="128" y="142"/>
                    </a:lnTo>
                    <a:lnTo>
                      <a:pt x="126" y="139"/>
                    </a:lnTo>
                    <a:lnTo>
                      <a:pt x="124" y="136"/>
                    </a:lnTo>
                    <a:lnTo>
                      <a:pt x="122" y="134"/>
                    </a:lnTo>
                    <a:lnTo>
                      <a:pt x="121" y="133"/>
                    </a:lnTo>
                    <a:lnTo>
                      <a:pt x="120" y="132"/>
                    </a:lnTo>
                    <a:lnTo>
                      <a:pt x="122" y="129"/>
                    </a:lnTo>
                    <a:lnTo>
                      <a:pt x="123" y="125"/>
                    </a:lnTo>
                    <a:lnTo>
                      <a:pt x="123" y="122"/>
                    </a:lnTo>
                    <a:lnTo>
                      <a:pt x="123" y="118"/>
                    </a:lnTo>
                    <a:lnTo>
                      <a:pt x="122" y="113"/>
                    </a:lnTo>
                    <a:lnTo>
                      <a:pt x="120" y="108"/>
                    </a:lnTo>
                    <a:lnTo>
                      <a:pt x="118" y="104"/>
                    </a:lnTo>
                    <a:lnTo>
                      <a:pt x="115" y="101"/>
                    </a:lnTo>
                    <a:lnTo>
                      <a:pt x="114" y="100"/>
                    </a:lnTo>
                    <a:lnTo>
                      <a:pt x="113" y="99"/>
                    </a:lnTo>
                    <a:lnTo>
                      <a:pt x="114" y="94"/>
                    </a:lnTo>
                    <a:lnTo>
                      <a:pt x="113" y="88"/>
                    </a:lnTo>
                    <a:lnTo>
                      <a:pt x="111" y="83"/>
                    </a:lnTo>
                    <a:lnTo>
                      <a:pt x="109" y="78"/>
                    </a:lnTo>
                    <a:lnTo>
                      <a:pt x="106" y="76"/>
                    </a:lnTo>
                    <a:lnTo>
                      <a:pt x="103" y="73"/>
                    </a:lnTo>
                    <a:lnTo>
                      <a:pt x="101" y="71"/>
                    </a:lnTo>
                    <a:lnTo>
                      <a:pt x="101" y="70"/>
                    </a:lnTo>
                    <a:lnTo>
                      <a:pt x="103" y="65"/>
                    </a:lnTo>
                    <a:lnTo>
                      <a:pt x="103" y="59"/>
                    </a:lnTo>
                    <a:lnTo>
                      <a:pt x="103" y="54"/>
                    </a:lnTo>
                    <a:lnTo>
                      <a:pt x="103" y="50"/>
                    </a:lnTo>
                    <a:lnTo>
                      <a:pt x="101" y="41"/>
                    </a:lnTo>
                    <a:lnTo>
                      <a:pt x="97" y="35"/>
                    </a:lnTo>
                    <a:lnTo>
                      <a:pt x="94" y="29"/>
                    </a:lnTo>
                    <a:lnTo>
                      <a:pt x="90" y="26"/>
                    </a:lnTo>
                    <a:lnTo>
                      <a:pt x="88" y="25"/>
                    </a:lnTo>
                    <a:lnTo>
                      <a:pt x="87" y="24"/>
                    </a:lnTo>
                    <a:lnTo>
                      <a:pt x="86" y="23"/>
                    </a:lnTo>
                    <a:lnTo>
                      <a:pt x="82" y="14"/>
                    </a:lnTo>
                    <a:lnTo>
                      <a:pt x="78" y="8"/>
                    </a:lnTo>
                    <a:lnTo>
                      <a:pt x="75" y="4"/>
                    </a:lnTo>
                    <a:lnTo>
                      <a:pt x="72" y="2"/>
                    </a:lnTo>
                    <a:lnTo>
                      <a:pt x="69" y="0"/>
                    </a:lnTo>
                    <a:lnTo>
                      <a:pt x="66" y="1"/>
                    </a:lnTo>
                    <a:lnTo>
                      <a:pt x="64" y="2"/>
                    </a:lnTo>
                    <a:lnTo>
                      <a:pt x="62" y="4"/>
                    </a:lnTo>
                    <a:lnTo>
                      <a:pt x="58" y="10"/>
                    </a:lnTo>
                    <a:lnTo>
                      <a:pt x="56" y="16"/>
                    </a:lnTo>
                    <a:lnTo>
                      <a:pt x="55" y="19"/>
                    </a:lnTo>
                    <a:lnTo>
                      <a:pt x="54" y="21"/>
                    </a:lnTo>
                    <a:lnTo>
                      <a:pt x="54" y="22"/>
                    </a:lnTo>
                    <a:lnTo>
                      <a:pt x="54" y="23"/>
                    </a:lnTo>
                    <a:lnTo>
                      <a:pt x="50" y="24"/>
                    </a:lnTo>
                    <a:lnTo>
                      <a:pt x="47" y="25"/>
                    </a:lnTo>
                    <a:lnTo>
                      <a:pt x="45" y="27"/>
                    </a:lnTo>
                    <a:lnTo>
                      <a:pt x="43" y="28"/>
                    </a:lnTo>
                    <a:lnTo>
                      <a:pt x="42" y="31"/>
                    </a:lnTo>
                    <a:lnTo>
                      <a:pt x="41" y="34"/>
                    </a:lnTo>
                    <a:lnTo>
                      <a:pt x="40" y="37"/>
                    </a:lnTo>
                    <a:lnTo>
                      <a:pt x="40" y="40"/>
                    </a:lnTo>
                    <a:lnTo>
                      <a:pt x="41" y="45"/>
                    </a:lnTo>
                    <a:lnTo>
                      <a:pt x="42" y="50"/>
                    </a:lnTo>
                    <a:lnTo>
                      <a:pt x="43" y="52"/>
                    </a:lnTo>
                    <a:lnTo>
                      <a:pt x="43" y="53"/>
                    </a:lnTo>
                    <a:lnTo>
                      <a:pt x="44" y="54"/>
                    </a:lnTo>
                    <a:lnTo>
                      <a:pt x="44" y="55"/>
                    </a:lnTo>
                    <a:lnTo>
                      <a:pt x="40" y="55"/>
                    </a:lnTo>
                    <a:lnTo>
                      <a:pt x="36" y="56"/>
                    </a:lnTo>
                    <a:lnTo>
                      <a:pt x="34" y="58"/>
                    </a:lnTo>
                    <a:lnTo>
                      <a:pt x="32" y="60"/>
                    </a:lnTo>
                    <a:lnTo>
                      <a:pt x="30" y="64"/>
                    </a:lnTo>
                    <a:lnTo>
                      <a:pt x="28" y="69"/>
                    </a:lnTo>
                    <a:lnTo>
                      <a:pt x="28" y="74"/>
                    </a:lnTo>
                    <a:lnTo>
                      <a:pt x="29" y="79"/>
                    </a:lnTo>
                    <a:lnTo>
                      <a:pt x="30" y="82"/>
                    </a:lnTo>
                    <a:lnTo>
                      <a:pt x="30" y="84"/>
                    </a:lnTo>
                    <a:lnTo>
                      <a:pt x="26" y="85"/>
                    </a:lnTo>
                    <a:lnTo>
                      <a:pt x="23" y="86"/>
                    </a:lnTo>
                    <a:lnTo>
                      <a:pt x="21" y="89"/>
                    </a:lnTo>
                    <a:lnTo>
                      <a:pt x="19" y="92"/>
                    </a:lnTo>
                    <a:lnTo>
                      <a:pt x="18" y="96"/>
                    </a:lnTo>
                    <a:lnTo>
                      <a:pt x="17" y="98"/>
                    </a:lnTo>
                    <a:lnTo>
                      <a:pt x="17" y="102"/>
                    </a:lnTo>
                    <a:lnTo>
                      <a:pt x="17" y="105"/>
                    </a:lnTo>
                    <a:lnTo>
                      <a:pt x="18" y="111"/>
                    </a:lnTo>
                    <a:lnTo>
                      <a:pt x="20" y="116"/>
                    </a:lnTo>
                    <a:lnTo>
                      <a:pt x="21" y="118"/>
                    </a:lnTo>
                    <a:lnTo>
                      <a:pt x="21" y="120"/>
                    </a:lnTo>
                    <a:lnTo>
                      <a:pt x="22" y="121"/>
                    </a:lnTo>
                    <a:lnTo>
                      <a:pt x="22" y="122"/>
                    </a:lnTo>
                    <a:lnTo>
                      <a:pt x="18" y="123"/>
                    </a:lnTo>
                    <a:lnTo>
                      <a:pt x="16" y="125"/>
                    </a:lnTo>
                    <a:lnTo>
                      <a:pt x="14" y="128"/>
                    </a:lnTo>
                    <a:lnTo>
                      <a:pt x="13" y="131"/>
                    </a:lnTo>
                    <a:lnTo>
                      <a:pt x="12" y="136"/>
                    </a:lnTo>
                    <a:lnTo>
                      <a:pt x="13" y="141"/>
                    </a:lnTo>
                    <a:lnTo>
                      <a:pt x="14" y="145"/>
                    </a:lnTo>
                    <a:lnTo>
                      <a:pt x="15" y="149"/>
                    </a:lnTo>
                    <a:lnTo>
                      <a:pt x="17" y="152"/>
                    </a:lnTo>
                    <a:lnTo>
                      <a:pt x="18" y="153"/>
                    </a:lnTo>
                    <a:lnTo>
                      <a:pt x="13" y="153"/>
                    </a:lnTo>
                    <a:lnTo>
                      <a:pt x="10" y="154"/>
                    </a:lnTo>
                    <a:lnTo>
                      <a:pt x="8" y="155"/>
                    </a:lnTo>
                    <a:lnTo>
                      <a:pt x="6" y="158"/>
                    </a:lnTo>
                    <a:lnTo>
                      <a:pt x="5" y="161"/>
                    </a:lnTo>
                    <a:lnTo>
                      <a:pt x="4" y="163"/>
                    </a:lnTo>
                    <a:lnTo>
                      <a:pt x="4" y="167"/>
                    </a:lnTo>
                    <a:lnTo>
                      <a:pt x="5" y="171"/>
                    </a:lnTo>
                    <a:lnTo>
                      <a:pt x="6" y="177"/>
                    </a:lnTo>
                    <a:lnTo>
                      <a:pt x="9" y="183"/>
                    </a:lnTo>
                    <a:lnTo>
                      <a:pt x="9" y="186"/>
                    </a:lnTo>
                    <a:lnTo>
                      <a:pt x="10" y="188"/>
                    </a:lnTo>
                    <a:lnTo>
                      <a:pt x="11" y="188"/>
                    </a:lnTo>
                    <a:lnTo>
                      <a:pt x="11" y="189"/>
                    </a:lnTo>
                    <a:lnTo>
                      <a:pt x="7" y="189"/>
                    </a:lnTo>
                    <a:lnTo>
                      <a:pt x="4" y="190"/>
                    </a:lnTo>
                    <a:lnTo>
                      <a:pt x="2" y="192"/>
                    </a:lnTo>
                    <a:lnTo>
                      <a:pt x="1" y="195"/>
                    </a:lnTo>
                    <a:lnTo>
                      <a:pt x="0" y="198"/>
                    </a:lnTo>
                    <a:lnTo>
                      <a:pt x="0" y="202"/>
                    </a:lnTo>
                    <a:lnTo>
                      <a:pt x="0" y="206"/>
                    </a:lnTo>
                    <a:lnTo>
                      <a:pt x="0" y="210"/>
                    </a:lnTo>
                    <a:lnTo>
                      <a:pt x="2" y="219"/>
                    </a:lnTo>
                    <a:lnTo>
                      <a:pt x="4" y="227"/>
                    </a:lnTo>
                    <a:lnTo>
                      <a:pt x="4" y="229"/>
                    </a:lnTo>
                    <a:lnTo>
                      <a:pt x="5" y="232"/>
                    </a:lnTo>
                    <a:lnTo>
                      <a:pt x="6" y="233"/>
                    </a:lnTo>
                    <a:lnTo>
                      <a:pt x="6" y="234"/>
                    </a:lnTo>
                    <a:close/>
                  </a:path>
                </a:pathLst>
              </a:custGeom>
              <a:noFill/>
              <a:ln w="7938" cap="rnd">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58" name="Freeform 754"/>
              <p:cNvSpPr>
                <a:spLocks/>
              </p:cNvSpPr>
              <p:nvPr/>
            </p:nvSpPr>
            <p:spPr bwMode="auto">
              <a:xfrm>
                <a:off x="2845" y="2919"/>
                <a:ext cx="160" cy="254"/>
              </a:xfrm>
              <a:custGeom>
                <a:avLst/>
                <a:gdLst>
                  <a:gd name="T0" fmla="*/ 5788208 w 86"/>
                  <a:gd name="T1" fmla="*/ 1342177 h 166"/>
                  <a:gd name="T2" fmla="*/ 18549939 w 86"/>
                  <a:gd name="T3" fmla="*/ 870290 h 166"/>
                  <a:gd name="T4" fmla="*/ 29265485 w 86"/>
                  <a:gd name="T5" fmla="*/ 530976 h 166"/>
                  <a:gd name="T6" fmla="*/ 35926357 w 86"/>
                  <a:gd name="T7" fmla="*/ 354754 h 166"/>
                  <a:gd name="T8" fmla="*/ 45836620 w 86"/>
                  <a:gd name="T9" fmla="*/ 195761 h 166"/>
                  <a:gd name="T10" fmla="*/ 60261084 w 86"/>
                  <a:gd name="T11" fmla="*/ 59745 h 166"/>
                  <a:gd name="T12" fmla="*/ 71097396 w 86"/>
                  <a:gd name="T13" fmla="*/ 0 h 166"/>
                  <a:gd name="T14" fmla="*/ 83731706 w 86"/>
                  <a:gd name="T15" fmla="*/ 39046 h 166"/>
                  <a:gd name="T16" fmla="*/ 96189614 w 86"/>
                  <a:gd name="T17" fmla="*/ 175180 h 166"/>
                  <a:gd name="T18" fmla="*/ 106166288 w 86"/>
                  <a:gd name="T19" fmla="*/ 327495 h 166"/>
                  <a:gd name="T20" fmla="*/ 109259838 w 86"/>
                  <a:gd name="T21" fmla="*/ 395161 h 166"/>
                  <a:gd name="T22" fmla="*/ 121709650 w 86"/>
                  <a:gd name="T23" fmla="*/ 658962 h 166"/>
                  <a:gd name="T24" fmla="*/ 140255385 w 86"/>
                  <a:gd name="T25" fmla="*/ 1099722 h 166"/>
                  <a:gd name="T26" fmla="*/ 148451549 w 86"/>
                  <a:gd name="T27" fmla="*/ 1446085 h 166"/>
                  <a:gd name="T28" fmla="*/ 152833315 w 86"/>
                  <a:gd name="T29" fmla="*/ 1614888 h 166"/>
                  <a:gd name="T30" fmla="*/ 152833315 w 86"/>
                  <a:gd name="T31" fmla="*/ 1682707 h 166"/>
                  <a:gd name="T32" fmla="*/ 156753567 w 86"/>
                  <a:gd name="T33" fmla="*/ 1910753 h 166"/>
                  <a:gd name="T34" fmla="*/ 155094806 w 86"/>
                  <a:gd name="T35" fmla="*/ 2130159 h 166"/>
                  <a:gd name="T36" fmla="*/ 144282204 w 86"/>
                  <a:gd name="T37" fmla="*/ 2445102 h 166"/>
                  <a:gd name="T38" fmla="*/ 133100961 w 86"/>
                  <a:gd name="T39" fmla="*/ 2616480 h 166"/>
                  <a:gd name="T40" fmla="*/ 127474321 w 86"/>
                  <a:gd name="T41" fmla="*/ 2671717 h 166"/>
                  <a:gd name="T42" fmla="*/ 125912246 w 86"/>
                  <a:gd name="T43" fmla="*/ 2700356 h 166"/>
                  <a:gd name="T44" fmla="*/ 92450170 w 86"/>
                  <a:gd name="T45" fmla="*/ 2885126 h 166"/>
                  <a:gd name="T46" fmla="*/ 67257517 w 86"/>
                  <a:gd name="T47" fmla="*/ 2942588 h 166"/>
                  <a:gd name="T48" fmla="*/ 47828924 w 86"/>
                  <a:gd name="T49" fmla="*/ 2923682 h 166"/>
                  <a:gd name="T50" fmla="*/ 31174947 w 86"/>
                  <a:gd name="T51" fmla="*/ 2847259 h 166"/>
                  <a:gd name="T52" fmla="*/ 18549939 w 86"/>
                  <a:gd name="T53" fmla="*/ 2746837 h 166"/>
                  <a:gd name="T54" fmla="*/ 10836063 w 86"/>
                  <a:gd name="T55" fmla="*/ 2642749 h 166"/>
                  <a:gd name="T56" fmla="*/ 5788208 w 86"/>
                  <a:gd name="T57" fmla="*/ 2555855 h 166"/>
                  <a:gd name="T58" fmla="*/ 5788208 w 86"/>
                  <a:gd name="T59" fmla="*/ 2512349 h 166"/>
                  <a:gd name="T60" fmla="*/ 0 w 86"/>
                  <a:gd name="T61" fmla="*/ 2212684 h 166"/>
                  <a:gd name="T62" fmla="*/ 0 w 86"/>
                  <a:gd name="T63" fmla="*/ 1910753 h 166"/>
                  <a:gd name="T64" fmla="*/ 1896383 w 86"/>
                  <a:gd name="T65" fmla="*/ 1743664 h 166"/>
                  <a:gd name="T66" fmla="*/ 1896383 w 86"/>
                  <a:gd name="T67" fmla="*/ 1641930 h 1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6"/>
                  <a:gd name="T103" fmla="*/ 0 h 166"/>
                  <a:gd name="T104" fmla="*/ 86 w 86"/>
                  <a:gd name="T105" fmla="*/ 166 h 1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6" h="166">
                    <a:moveTo>
                      <a:pt x="1" y="93"/>
                    </a:moveTo>
                    <a:lnTo>
                      <a:pt x="3" y="76"/>
                    </a:lnTo>
                    <a:lnTo>
                      <a:pt x="6" y="62"/>
                    </a:lnTo>
                    <a:lnTo>
                      <a:pt x="10" y="49"/>
                    </a:lnTo>
                    <a:lnTo>
                      <a:pt x="12" y="39"/>
                    </a:lnTo>
                    <a:lnTo>
                      <a:pt x="16" y="30"/>
                    </a:lnTo>
                    <a:lnTo>
                      <a:pt x="19" y="24"/>
                    </a:lnTo>
                    <a:lnTo>
                      <a:pt x="20" y="20"/>
                    </a:lnTo>
                    <a:lnTo>
                      <a:pt x="21" y="18"/>
                    </a:lnTo>
                    <a:lnTo>
                      <a:pt x="25" y="11"/>
                    </a:lnTo>
                    <a:lnTo>
                      <a:pt x="29" y="7"/>
                    </a:lnTo>
                    <a:lnTo>
                      <a:pt x="33" y="3"/>
                    </a:lnTo>
                    <a:lnTo>
                      <a:pt x="37" y="1"/>
                    </a:lnTo>
                    <a:lnTo>
                      <a:pt x="39" y="0"/>
                    </a:lnTo>
                    <a:lnTo>
                      <a:pt x="43" y="0"/>
                    </a:lnTo>
                    <a:lnTo>
                      <a:pt x="46" y="2"/>
                    </a:lnTo>
                    <a:lnTo>
                      <a:pt x="48" y="4"/>
                    </a:lnTo>
                    <a:lnTo>
                      <a:pt x="53" y="10"/>
                    </a:lnTo>
                    <a:lnTo>
                      <a:pt x="57" y="16"/>
                    </a:lnTo>
                    <a:lnTo>
                      <a:pt x="58" y="18"/>
                    </a:lnTo>
                    <a:lnTo>
                      <a:pt x="59" y="21"/>
                    </a:lnTo>
                    <a:lnTo>
                      <a:pt x="60" y="22"/>
                    </a:lnTo>
                    <a:lnTo>
                      <a:pt x="60" y="23"/>
                    </a:lnTo>
                    <a:lnTo>
                      <a:pt x="67" y="37"/>
                    </a:lnTo>
                    <a:lnTo>
                      <a:pt x="73" y="50"/>
                    </a:lnTo>
                    <a:lnTo>
                      <a:pt x="77" y="62"/>
                    </a:lnTo>
                    <a:lnTo>
                      <a:pt x="79" y="73"/>
                    </a:lnTo>
                    <a:lnTo>
                      <a:pt x="81" y="82"/>
                    </a:lnTo>
                    <a:lnTo>
                      <a:pt x="83" y="89"/>
                    </a:lnTo>
                    <a:lnTo>
                      <a:pt x="84" y="91"/>
                    </a:lnTo>
                    <a:lnTo>
                      <a:pt x="84" y="93"/>
                    </a:lnTo>
                    <a:lnTo>
                      <a:pt x="84" y="95"/>
                    </a:lnTo>
                    <a:lnTo>
                      <a:pt x="85" y="102"/>
                    </a:lnTo>
                    <a:lnTo>
                      <a:pt x="86" y="108"/>
                    </a:lnTo>
                    <a:lnTo>
                      <a:pt x="86" y="115"/>
                    </a:lnTo>
                    <a:lnTo>
                      <a:pt x="85" y="120"/>
                    </a:lnTo>
                    <a:lnTo>
                      <a:pt x="83" y="130"/>
                    </a:lnTo>
                    <a:lnTo>
                      <a:pt x="79" y="138"/>
                    </a:lnTo>
                    <a:lnTo>
                      <a:pt x="76" y="144"/>
                    </a:lnTo>
                    <a:lnTo>
                      <a:pt x="73" y="148"/>
                    </a:lnTo>
                    <a:lnTo>
                      <a:pt x="71" y="150"/>
                    </a:lnTo>
                    <a:lnTo>
                      <a:pt x="70" y="151"/>
                    </a:lnTo>
                    <a:lnTo>
                      <a:pt x="69" y="152"/>
                    </a:lnTo>
                    <a:lnTo>
                      <a:pt x="60" y="158"/>
                    </a:lnTo>
                    <a:lnTo>
                      <a:pt x="51" y="163"/>
                    </a:lnTo>
                    <a:lnTo>
                      <a:pt x="43" y="165"/>
                    </a:lnTo>
                    <a:lnTo>
                      <a:pt x="37" y="166"/>
                    </a:lnTo>
                    <a:lnTo>
                      <a:pt x="31" y="166"/>
                    </a:lnTo>
                    <a:lnTo>
                      <a:pt x="26" y="165"/>
                    </a:lnTo>
                    <a:lnTo>
                      <a:pt x="21" y="164"/>
                    </a:lnTo>
                    <a:lnTo>
                      <a:pt x="17" y="161"/>
                    </a:lnTo>
                    <a:lnTo>
                      <a:pt x="13" y="158"/>
                    </a:lnTo>
                    <a:lnTo>
                      <a:pt x="10" y="155"/>
                    </a:lnTo>
                    <a:lnTo>
                      <a:pt x="8" y="152"/>
                    </a:lnTo>
                    <a:lnTo>
                      <a:pt x="6" y="149"/>
                    </a:lnTo>
                    <a:lnTo>
                      <a:pt x="5" y="146"/>
                    </a:lnTo>
                    <a:lnTo>
                      <a:pt x="3" y="144"/>
                    </a:lnTo>
                    <a:lnTo>
                      <a:pt x="3" y="143"/>
                    </a:lnTo>
                    <a:lnTo>
                      <a:pt x="3" y="142"/>
                    </a:lnTo>
                    <a:lnTo>
                      <a:pt x="1" y="133"/>
                    </a:lnTo>
                    <a:lnTo>
                      <a:pt x="0" y="125"/>
                    </a:lnTo>
                    <a:lnTo>
                      <a:pt x="0" y="116"/>
                    </a:lnTo>
                    <a:lnTo>
                      <a:pt x="0" y="108"/>
                    </a:lnTo>
                    <a:lnTo>
                      <a:pt x="0" y="102"/>
                    </a:lnTo>
                    <a:lnTo>
                      <a:pt x="1" y="98"/>
                    </a:lnTo>
                    <a:lnTo>
                      <a:pt x="1" y="94"/>
                    </a:lnTo>
                    <a:lnTo>
                      <a:pt x="1" y="93"/>
                    </a:lnTo>
                    <a:close/>
                  </a:path>
                </a:pathLst>
              </a:custGeom>
              <a:noFill/>
              <a:ln w="7938" cap="rnd">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59" name="Freeform 755"/>
              <p:cNvSpPr>
                <a:spLocks/>
              </p:cNvSpPr>
              <p:nvPr/>
            </p:nvSpPr>
            <p:spPr bwMode="auto">
              <a:xfrm>
                <a:off x="2883" y="2968"/>
                <a:ext cx="68" cy="152"/>
              </a:xfrm>
              <a:custGeom>
                <a:avLst/>
                <a:gdLst>
                  <a:gd name="T0" fmla="*/ 21695336 w 37"/>
                  <a:gd name="T1" fmla="*/ 1897453 h 99"/>
                  <a:gd name="T2" fmla="*/ 26271830 w 37"/>
                  <a:gd name="T3" fmla="*/ 1897453 h 99"/>
                  <a:gd name="T4" fmla="*/ 30167574 w 37"/>
                  <a:gd name="T5" fmla="*/ 1838500 h 99"/>
                  <a:gd name="T6" fmla="*/ 34408647 w 37"/>
                  <a:gd name="T7" fmla="*/ 1749388 h 99"/>
                  <a:gd name="T8" fmla="*/ 38297952 w 37"/>
                  <a:gd name="T9" fmla="*/ 1637191 h 99"/>
                  <a:gd name="T10" fmla="*/ 40573635 w 37"/>
                  <a:gd name="T11" fmla="*/ 1501411 h 99"/>
                  <a:gd name="T12" fmla="*/ 42906306 w 37"/>
                  <a:gd name="T13" fmla="*/ 1326707 h 99"/>
                  <a:gd name="T14" fmla="*/ 44446267 w 37"/>
                  <a:gd name="T15" fmla="*/ 1146115 h 99"/>
                  <a:gd name="T16" fmla="*/ 44446267 w 37"/>
                  <a:gd name="T17" fmla="*/ 960253 h 99"/>
                  <a:gd name="T18" fmla="*/ 44446267 w 37"/>
                  <a:gd name="T19" fmla="*/ 760903 h 99"/>
                  <a:gd name="T20" fmla="*/ 42906306 w 37"/>
                  <a:gd name="T21" fmla="*/ 575191 h 99"/>
                  <a:gd name="T22" fmla="*/ 40573635 w 37"/>
                  <a:gd name="T23" fmla="*/ 424363 h 99"/>
                  <a:gd name="T24" fmla="*/ 38297952 w 37"/>
                  <a:gd name="T25" fmla="*/ 284988 h 99"/>
                  <a:gd name="T26" fmla="*/ 34408647 w 37"/>
                  <a:gd name="T27" fmla="*/ 169245 h 99"/>
                  <a:gd name="T28" fmla="*/ 30167574 w 37"/>
                  <a:gd name="T29" fmla="*/ 71796 h 99"/>
                  <a:gd name="T30" fmla="*/ 26271830 w 37"/>
                  <a:gd name="T31" fmla="*/ 26551 h 99"/>
                  <a:gd name="T32" fmla="*/ 21695336 w 37"/>
                  <a:gd name="T33" fmla="*/ 0 h 99"/>
                  <a:gd name="T34" fmla="*/ 18174599 w 37"/>
                  <a:gd name="T35" fmla="*/ 26551 h 99"/>
                  <a:gd name="T36" fmla="*/ 14294965 w 37"/>
                  <a:gd name="T37" fmla="*/ 71796 h 99"/>
                  <a:gd name="T38" fmla="*/ 9889118 w 37"/>
                  <a:gd name="T39" fmla="*/ 169245 h 99"/>
                  <a:gd name="T40" fmla="*/ 7160013 w 37"/>
                  <a:gd name="T41" fmla="*/ 284988 h 99"/>
                  <a:gd name="T42" fmla="*/ 3895889 w 37"/>
                  <a:gd name="T43" fmla="*/ 424363 h 99"/>
                  <a:gd name="T44" fmla="*/ 1375250 w 37"/>
                  <a:gd name="T45" fmla="*/ 575191 h 99"/>
                  <a:gd name="T46" fmla="*/ 0 w 37"/>
                  <a:gd name="T47" fmla="*/ 760903 h 99"/>
                  <a:gd name="T48" fmla="*/ 0 w 37"/>
                  <a:gd name="T49" fmla="*/ 960253 h 99"/>
                  <a:gd name="T50" fmla="*/ 0 w 37"/>
                  <a:gd name="T51" fmla="*/ 1146115 h 99"/>
                  <a:gd name="T52" fmla="*/ 1375250 w 37"/>
                  <a:gd name="T53" fmla="*/ 1326707 h 99"/>
                  <a:gd name="T54" fmla="*/ 3895889 w 37"/>
                  <a:gd name="T55" fmla="*/ 1501411 h 99"/>
                  <a:gd name="T56" fmla="*/ 7160013 w 37"/>
                  <a:gd name="T57" fmla="*/ 1637191 h 99"/>
                  <a:gd name="T58" fmla="*/ 9889118 w 37"/>
                  <a:gd name="T59" fmla="*/ 1749388 h 99"/>
                  <a:gd name="T60" fmla="*/ 14294965 w 37"/>
                  <a:gd name="T61" fmla="*/ 1838500 h 99"/>
                  <a:gd name="T62" fmla="*/ 18174599 w 37"/>
                  <a:gd name="T63" fmla="*/ 1897453 h 99"/>
                  <a:gd name="T64" fmla="*/ 21695336 w 37"/>
                  <a:gd name="T65" fmla="*/ 1897453 h 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99"/>
                  <a:gd name="T101" fmla="*/ 37 w 37"/>
                  <a:gd name="T102" fmla="*/ 99 h 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99">
                    <a:moveTo>
                      <a:pt x="18" y="99"/>
                    </a:moveTo>
                    <a:lnTo>
                      <a:pt x="22" y="99"/>
                    </a:lnTo>
                    <a:lnTo>
                      <a:pt x="25" y="96"/>
                    </a:lnTo>
                    <a:lnTo>
                      <a:pt x="29" y="91"/>
                    </a:lnTo>
                    <a:lnTo>
                      <a:pt x="32" y="85"/>
                    </a:lnTo>
                    <a:lnTo>
                      <a:pt x="34" y="78"/>
                    </a:lnTo>
                    <a:lnTo>
                      <a:pt x="36" y="69"/>
                    </a:lnTo>
                    <a:lnTo>
                      <a:pt x="37" y="60"/>
                    </a:lnTo>
                    <a:lnTo>
                      <a:pt x="37" y="50"/>
                    </a:lnTo>
                    <a:lnTo>
                      <a:pt x="37" y="40"/>
                    </a:lnTo>
                    <a:lnTo>
                      <a:pt x="36" y="30"/>
                    </a:lnTo>
                    <a:lnTo>
                      <a:pt x="34" y="22"/>
                    </a:lnTo>
                    <a:lnTo>
                      <a:pt x="32" y="15"/>
                    </a:lnTo>
                    <a:lnTo>
                      <a:pt x="29" y="9"/>
                    </a:lnTo>
                    <a:lnTo>
                      <a:pt x="25" y="4"/>
                    </a:lnTo>
                    <a:lnTo>
                      <a:pt x="22" y="1"/>
                    </a:lnTo>
                    <a:lnTo>
                      <a:pt x="18" y="0"/>
                    </a:lnTo>
                    <a:lnTo>
                      <a:pt x="15" y="1"/>
                    </a:lnTo>
                    <a:lnTo>
                      <a:pt x="12" y="4"/>
                    </a:lnTo>
                    <a:lnTo>
                      <a:pt x="8" y="9"/>
                    </a:lnTo>
                    <a:lnTo>
                      <a:pt x="6" y="15"/>
                    </a:lnTo>
                    <a:lnTo>
                      <a:pt x="3" y="22"/>
                    </a:lnTo>
                    <a:lnTo>
                      <a:pt x="1" y="30"/>
                    </a:lnTo>
                    <a:lnTo>
                      <a:pt x="0" y="40"/>
                    </a:lnTo>
                    <a:lnTo>
                      <a:pt x="0" y="50"/>
                    </a:lnTo>
                    <a:lnTo>
                      <a:pt x="0" y="60"/>
                    </a:lnTo>
                    <a:lnTo>
                      <a:pt x="1" y="69"/>
                    </a:lnTo>
                    <a:lnTo>
                      <a:pt x="3" y="78"/>
                    </a:lnTo>
                    <a:lnTo>
                      <a:pt x="6" y="85"/>
                    </a:lnTo>
                    <a:lnTo>
                      <a:pt x="8" y="91"/>
                    </a:lnTo>
                    <a:lnTo>
                      <a:pt x="12" y="96"/>
                    </a:lnTo>
                    <a:lnTo>
                      <a:pt x="15" y="99"/>
                    </a:lnTo>
                    <a:lnTo>
                      <a:pt x="18" y="99"/>
                    </a:lnTo>
                    <a:close/>
                  </a:path>
                </a:pathLst>
              </a:custGeom>
              <a:solidFill>
                <a:srgbClr val="FFFF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60" name="Freeform 756"/>
              <p:cNvSpPr>
                <a:spLocks/>
              </p:cNvSpPr>
              <p:nvPr/>
            </p:nvSpPr>
            <p:spPr bwMode="auto">
              <a:xfrm>
                <a:off x="2826" y="2890"/>
                <a:ext cx="39" cy="45"/>
              </a:xfrm>
              <a:custGeom>
                <a:avLst/>
                <a:gdLst>
                  <a:gd name="T0" fmla="*/ 0 w 21"/>
                  <a:gd name="T1" fmla="*/ 0 h 30"/>
                  <a:gd name="T2" fmla="*/ 31889137 w 21"/>
                  <a:gd name="T3" fmla="*/ 207381 h 30"/>
                  <a:gd name="T4" fmla="*/ 26929401 w 21"/>
                  <a:gd name="T5" fmla="*/ 220752 h 30"/>
                  <a:gd name="T6" fmla="*/ 24729713 w 21"/>
                  <a:gd name="T7" fmla="*/ 226974 h 30"/>
                  <a:gd name="T8" fmla="*/ 21119889 w 21"/>
                  <a:gd name="T9" fmla="*/ 240096 h 30"/>
                  <a:gd name="T10" fmla="*/ 20040384 w 21"/>
                  <a:gd name="T11" fmla="*/ 252192 h 30"/>
                  <a:gd name="T12" fmla="*/ 14088076 w 21"/>
                  <a:gd name="T13" fmla="*/ 177512 h 30"/>
                  <a:gd name="T14" fmla="*/ 20040384 w 21"/>
                  <a:gd name="T15" fmla="*/ 252192 h 30"/>
                  <a:gd name="T16" fmla="*/ 16440693 w 21"/>
                  <a:gd name="T17" fmla="*/ 271625 h 30"/>
                  <a:gd name="T18" fmla="*/ 15535696 w 21"/>
                  <a:gd name="T19" fmla="*/ 287315 h 30"/>
                  <a:gd name="T20" fmla="*/ 14088076 w 21"/>
                  <a:gd name="T21" fmla="*/ 311072 h 30"/>
                  <a:gd name="T22" fmla="*/ 10790973 w 21"/>
                  <a:gd name="T23" fmla="*/ 340461 h 30"/>
                  <a:gd name="T24" fmla="*/ 0 w 21"/>
                  <a:gd name="T25" fmla="*/ 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30"/>
                  <a:gd name="T41" fmla="*/ 21 w 21"/>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30">
                    <a:moveTo>
                      <a:pt x="0" y="0"/>
                    </a:moveTo>
                    <a:lnTo>
                      <a:pt x="21" y="18"/>
                    </a:lnTo>
                    <a:lnTo>
                      <a:pt x="18" y="19"/>
                    </a:lnTo>
                    <a:lnTo>
                      <a:pt x="16" y="20"/>
                    </a:lnTo>
                    <a:lnTo>
                      <a:pt x="14" y="21"/>
                    </a:lnTo>
                    <a:lnTo>
                      <a:pt x="13" y="22"/>
                    </a:lnTo>
                    <a:lnTo>
                      <a:pt x="9" y="15"/>
                    </a:lnTo>
                    <a:lnTo>
                      <a:pt x="13" y="22"/>
                    </a:lnTo>
                    <a:lnTo>
                      <a:pt x="11" y="24"/>
                    </a:lnTo>
                    <a:lnTo>
                      <a:pt x="10" y="25"/>
                    </a:lnTo>
                    <a:lnTo>
                      <a:pt x="9" y="27"/>
                    </a:lnTo>
                    <a:lnTo>
                      <a:pt x="7" y="30"/>
                    </a:lnTo>
                    <a:lnTo>
                      <a:pt x="0" y="0"/>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61" name="Freeform 757"/>
              <p:cNvSpPr>
                <a:spLocks/>
              </p:cNvSpPr>
              <p:nvPr/>
            </p:nvSpPr>
            <p:spPr bwMode="auto">
              <a:xfrm>
                <a:off x="2883" y="2968"/>
                <a:ext cx="68" cy="152"/>
              </a:xfrm>
              <a:custGeom>
                <a:avLst/>
                <a:gdLst>
                  <a:gd name="T0" fmla="*/ 21695336 w 37"/>
                  <a:gd name="T1" fmla="*/ 1897453 h 99"/>
                  <a:gd name="T2" fmla="*/ 26271830 w 37"/>
                  <a:gd name="T3" fmla="*/ 1897453 h 99"/>
                  <a:gd name="T4" fmla="*/ 30167574 w 37"/>
                  <a:gd name="T5" fmla="*/ 1838500 h 99"/>
                  <a:gd name="T6" fmla="*/ 34408647 w 37"/>
                  <a:gd name="T7" fmla="*/ 1749388 h 99"/>
                  <a:gd name="T8" fmla="*/ 38297952 w 37"/>
                  <a:gd name="T9" fmla="*/ 1637191 h 99"/>
                  <a:gd name="T10" fmla="*/ 40573635 w 37"/>
                  <a:gd name="T11" fmla="*/ 1501411 h 99"/>
                  <a:gd name="T12" fmla="*/ 42906306 w 37"/>
                  <a:gd name="T13" fmla="*/ 1326707 h 99"/>
                  <a:gd name="T14" fmla="*/ 44446267 w 37"/>
                  <a:gd name="T15" fmla="*/ 1146115 h 99"/>
                  <a:gd name="T16" fmla="*/ 44446267 w 37"/>
                  <a:gd name="T17" fmla="*/ 960253 h 99"/>
                  <a:gd name="T18" fmla="*/ 44446267 w 37"/>
                  <a:gd name="T19" fmla="*/ 760903 h 99"/>
                  <a:gd name="T20" fmla="*/ 42906306 w 37"/>
                  <a:gd name="T21" fmla="*/ 575191 h 99"/>
                  <a:gd name="T22" fmla="*/ 40573635 w 37"/>
                  <a:gd name="T23" fmla="*/ 424363 h 99"/>
                  <a:gd name="T24" fmla="*/ 38297952 w 37"/>
                  <a:gd name="T25" fmla="*/ 284988 h 99"/>
                  <a:gd name="T26" fmla="*/ 34408647 w 37"/>
                  <a:gd name="T27" fmla="*/ 169245 h 99"/>
                  <a:gd name="T28" fmla="*/ 30167574 w 37"/>
                  <a:gd name="T29" fmla="*/ 71796 h 99"/>
                  <a:gd name="T30" fmla="*/ 26271830 w 37"/>
                  <a:gd name="T31" fmla="*/ 26551 h 99"/>
                  <a:gd name="T32" fmla="*/ 21695336 w 37"/>
                  <a:gd name="T33" fmla="*/ 0 h 99"/>
                  <a:gd name="T34" fmla="*/ 18174599 w 37"/>
                  <a:gd name="T35" fmla="*/ 26551 h 99"/>
                  <a:gd name="T36" fmla="*/ 14294965 w 37"/>
                  <a:gd name="T37" fmla="*/ 71796 h 99"/>
                  <a:gd name="T38" fmla="*/ 9889118 w 37"/>
                  <a:gd name="T39" fmla="*/ 169245 h 99"/>
                  <a:gd name="T40" fmla="*/ 7160013 w 37"/>
                  <a:gd name="T41" fmla="*/ 284988 h 99"/>
                  <a:gd name="T42" fmla="*/ 3895889 w 37"/>
                  <a:gd name="T43" fmla="*/ 424363 h 99"/>
                  <a:gd name="T44" fmla="*/ 1375250 w 37"/>
                  <a:gd name="T45" fmla="*/ 575191 h 99"/>
                  <a:gd name="T46" fmla="*/ 0 w 37"/>
                  <a:gd name="T47" fmla="*/ 760903 h 99"/>
                  <a:gd name="T48" fmla="*/ 0 w 37"/>
                  <a:gd name="T49" fmla="*/ 960253 h 99"/>
                  <a:gd name="T50" fmla="*/ 0 w 37"/>
                  <a:gd name="T51" fmla="*/ 1146115 h 99"/>
                  <a:gd name="T52" fmla="*/ 1375250 w 37"/>
                  <a:gd name="T53" fmla="*/ 1326707 h 99"/>
                  <a:gd name="T54" fmla="*/ 3895889 w 37"/>
                  <a:gd name="T55" fmla="*/ 1501411 h 99"/>
                  <a:gd name="T56" fmla="*/ 7160013 w 37"/>
                  <a:gd name="T57" fmla="*/ 1637191 h 99"/>
                  <a:gd name="T58" fmla="*/ 9889118 w 37"/>
                  <a:gd name="T59" fmla="*/ 1749388 h 99"/>
                  <a:gd name="T60" fmla="*/ 14294965 w 37"/>
                  <a:gd name="T61" fmla="*/ 1838500 h 99"/>
                  <a:gd name="T62" fmla="*/ 18174599 w 37"/>
                  <a:gd name="T63" fmla="*/ 1897453 h 99"/>
                  <a:gd name="T64" fmla="*/ 21695336 w 37"/>
                  <a:gd name="T65" fmla="*/ 1897453 h 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99"/>
                  <a:gd name="T101" fmla="*/ 37 w 37"/>
                  <a:gd name="T102" fmla="*/ 99 h 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99">
                    <a:moveTo>
                      <a:pt x="18" y="99"/>
                    </a:moveTo>
                    <a:lnTo>
                      <a:pt x="22" y="99"/>
                    </a:lnTo>
                    <a:lnTo>
                      <a:pt x="25" y="96"/>
                    </a:lnTo>
                    <a:lnTo>
                      <a:pt x="29" y="91"/>
                    </a:lnTo>
                    <a:lnTo>
                      <a:pt x="32" y="85"/>
                    </a:lnTo>
                    <a:lnTo>
                      <a:pt x="34" y="78"/>
                    </a:lnTo>
                    <a:lnTo>
                      <a:pt x="36" y="69"/>
                    </a:lnTo>
                    <a:lnTo>
                      <a:pt x="37" y="60"/>
                    </a:lnTo>
                    <a:lnTo>
                      <a:pt x="37" y="50"/>
                    </a:lnTo>
                    <a:lnTo>
                      <a:pt x="37" y="40"/>
                    </a:lnTo>
                    <a:lnTo>
                      <a:pt x="36" y="30"/>
                    </a:lnTo>
                    <a:lnTo>
                      <a:pt x="34" y="22"/>
                    </a:lnTo>
                    <a:lnTo>
                      <a:pt x="32" y="15"/>
                    </a:lnTo>
                    <a:lnTo>
                      <a:pt x="29" y="9"/>
                    </a:lnTo>
                    <a:lnTo>
                      <a:pt x="25" y="4"/>
                    </a:lnTo>
                    <a:lnTo>
                      <a:pt x="22" y="1"/>
                    </a:lnTo>
                    <a:lnTo>
                      <a:pt x="18" y="0"/>
                    </a:lnTo>
                    <a:lnTo>
                      <a:pt x="15" y="1"/>
                    </a:lnTo>
                    <a:lnTo>
                      <a:pt x="12" y="4"/>
                    </a:lnTo>
                    <a:lnTo>
                      <a:pt x="8" y="9"/>
                    </a:lnTo>
                    <a:lnTo>
                      <a:pt x="6" y="15"/>
                    </a:lnTo>
                    <a:lnTo>
                      <a:pt x="3" y="22"/>
                    </a:lnTo>
                    <a:lnTo>
                      <a:pt x="1" y="30"/>
                    </a:lnTo>
                    <a:lnTo>
                      <a:pt x="0" y="40"/>
                    </a:lnTo>
                    <a:lnTo>
                      <a:pt x="0" y="50"/>
                    </a:lnTo>
                    <a:lnTo>
                      <a:pt x="0" y="60"/>
                    </a:lnTo>
                    <a:lnTo>
                      <a:pt x="1" y="69"/>
                    </a:lnTo>
                    <a:lnTo>
                      <a:pt x="3" y="78"/>
                    </a:lnTo>
                    <a:lnTo>
                      <a:pt x="6" y="85"/>
                    </a:lnTo>
                    <a:lnTo>
                      <a:pt x="8" y="91"/>
                    </a:lnTo>
                    <a:lnTo>
                      <a:pt x="12" y="96"/>
                    </a:lnTo>
                    <a:lnTo>
                      <a:pt x="15" y="99"/>
                    </a:lnTo>
                    <a:lnTo>
                      <a:pt x="18" y="99"/>
                    </a:lnTo>
                    <a:close/>
                  </a:path>
                </a:pathLst>
              </a:custGeom>
              <a:noFill/>
              <a:ln w="7938" cap="rnd">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62" name="Line 758"/>
              <p:cNvSpPr>
                <a:spLocks noChangeShapeType="1"/>
              </p:cNvSpPr>
              <p:nvPr/>
            </p:nvSpPr>
            <p:spPr bwMode="auto">
              <a:xfrm>
                <a:off x="2842" y="2913"/>
                <a:ext cx="37" cy="54"/>
              </a:xfrm>
              <a:prstGeom prst="line">
                <a:avLst/>
              </a:pr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63" name="Freeform 759"/>
              <p:cNvSpPr>
                <a:spLocks/>
              </p:cNvSpPr>
              <p:nvPr/>
            </p:nvSpPr>
            <p:spPr bwMode="auto">
              <a:xfrm>
                <a:off x="2970" y="2890"/>
                <a:ext cx="38" cy="45"/>
              </a:xfrm>
              <a:custGeom>
                <a:avLst/>
                <a:gdLst>
                  <a:gd name="T0" fmla="*/ 51464125 w 20"/>
                  <a:gd name="T1" fmla="*/ 0 h 30"/>
                  <a:gd name="T2" fmla="*/ 0 w 20"/>
                  <a:gd name="T3" fmla="*/ 207381 h 30"/>
                  <a:gd name="T4" fmla="*/ 7910964 w 20"/>
                  <a:gd name="T5" fmla="*/ 220752 h 30"/>
                  <a:gd name="T6" fmla="*/ 13439276 w 20"/>
                  <a:gd name="T7" fmla="*/ 226974 h 30"/>
                  <a:gd name="T8" fmla="*/ 15030830 w 20"/>
                  <a:gd name="T9" fmla="*/ 240096 h 30"/>
                  <a:gd name="T10" fmla="*/ 20829806 w 20"/>
                  <a:gd name="T11" fmla="*/ 252192 h 30"/>
                  <a:gd name="T12" fmla="*/ 31665684 w 20"/>
                  <a:gd name="T13" fmla="*/ 177512 h 30"/>
                  <a:gd name="T14" fmla="*/ 20829806 w 20"/>
                  <a:gd name="T15" fmla="*/ 252192 h 30"/>
                  <a:gd name="T16" fmla="*/ 22905745 w 20"/>
                  <a:gd name="T17" fmla="*/ 271625 h 30"/>
                  <a:gd name="T18" fmla="*/ 28558578 w 20"/>
                  <a:gd name="T19" fmla="*/ 287315 h 30"/>
                  <a:gd name="T20" fmla="*/ 31665684 w 20"/>
                  <a:gd name="T21" fmla="*/ 311072 h 30"/>
                  <a:gd name="T22" fmla="*/ 34259799 w 20"/>
                  <a:gd name="T23" fmla="*/ 340461 h 30"/>
                  <a:gd name="T24" fmla="*/ 51464125 w 20"/>
                  <a:gd name="T25" fmla="*/ 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30"/>
                  <a:gd name="T41" fmla="*/ 20 w 20"/>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30">
                    <a:moveTo>
                      <a:pt x="20" y="0"/>
                    </a:moveTo>
                    <a:lnTo>
                      <a:pt x="0" y="18"/>
                    </a:lnTo>
                    <a:lnTo>
                      <a:pt x="3" y="19"/>
                    </a:lnTo>
                    <a:lnTo>
                      <a:pt x="5" y="20"/>
                    </a:lnTo>
                    <a:lnTo>
                      <a:pt x="6" y="21"/>
                    </a:lnTo>
                    <a:lnTo>
                      <a:pt x="8" y="22"/>
                    </a:lnTo>
                    <a:lnTo>
                      <a:pt x="12" y="15"/>
                    </a:lnTo>
                    <a:lnTo>
                      <a:pt x="8" y="22"/>
                    </a:lnTo>
                    <a:lnTo>
                      <a:pt x="9" y="24"/>
                    </a:lnTo>
                    <a:lnTo>
                      <a:pt x="11" y="25"/>
                    </a:lnTo>
                    <a:lnTo>
                      <a:pt x="12" y="27"/>
                    </a:lnTo>
                    <a:lnTo>
                      <a:pt x="13" y="30"/>
                    </a:lnTo>
                    <a:lnTo>
                      <a:pt x="20" y="0"/>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64" name="Freeform 760"/>
              <p:cNvSpPr>
                <a:spLocks/>
              </p:cNvSpPr>
              <p:nvPr/>
            </p:nvSpPr>
            <p:spPr bwMode="auto">
              <a:xfrm>
                <a:off x="2895" y="2755"/>
                <a:ext cx="44" cy="67"/>
              </a:xfrm>
              <a:custGeom>
                <a:avLst/>
                <a:gdLst>
                  <a:gd name="T0" fmla="*/ 33120817 w 23"/>
                  <a:gd name="T1" fmla="*/ 0 h 43"/>
                  <a:gd name="T2" fmla="*/ 69387717 w 23"/>
                  <a:gd name="T3" fmla="*/ 1150920 h 43"/>
                  <a:gd name="T4" fmla="*/ 56987205 w 23"/>
                  <a:gd name="T5" fmla="*/ 1111658 h 43"/>
                  <a:gd name="T6" fmla="*/ 48635747 w 23"/>
                  <a:gd name="T7" fmla="*/ 1054820 h 43"/>
                  <a:gd name="T8" fmla="*/ 39719498 w 23"/>
                  <a:gd name="T9" fmla="*/ 1054820 h 43"/>
                  <a:gd name="T10" fmla="*/ 33120817 w 23"/>
                  <a:gd name="T11" fmla="*/ 1054820 h 43"/>
                  <a:gd name="T12" fmla="*/ 33120817 w 23"/>
                  <a:gd name="T13" fmla="*/ 713452 h 43"/>
                  <a:gd name="T14" fmla="*/ 33120817 w 23"/>
                  <a:gd name="T15" fmla="*/ 1054820 h 43"/>
                  <a:gd name="T16" fmla="*/ 27215292 w 23"/>
                  <a:gd name="T17" fmla="*/ 1054820 h 43"/>
                  <a:gd name="T18" fmla="*/ 20762476 w 23"/>
                  <a:gd name="T19" fmla="*/ 1054820 h 43"/>
                  <a:gd name="T20" fmla="*/ 9050059 w 23"/>
                  <a:gd name="T21" fmla="*/ 1111658 h 43"/>
                  <a:gd name="T22" fmla="*/ 0 w 23"/>
                  <a:gd name="T23" fmla="*/ 1150920 h 43"/>
                  <a:gd name="T24" fmla="*/ 33120817 w 23"/>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43"/>
                  <a:gd name="T41" fmla="*/ 23 w 23"/>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43">
                    <a:moveTo>
                      <a:pt x="11" y="0"/>
                    </a:moveTo>
                    <a:lnTo>
                      <a:pt x="23" y="43"/>
                    </a:lnTo>
                    <a:lnTo>
                      <a:pt x="19" y="41"/>
                    </a:lnTo>
                    <a:lnTo>
                      <a:pt x="16" y="39"/>
                    </a:lnTo>
                    <a:lnTo>
                      <a:pt x="13" y="39"/>
                    </a:lnTo>
                    <a:lnTo>
                      <a:pt x="11" y="39"/>
                    </a:lnTo>
                    <a:lnTo>
                      <a:pt x="11" y="26"/>
                    </a:lnTo>
                    <a:lnTo>
                      <a:pt x="11" y="39"/>
                    </a:lnTo>
                    <a:lnTo>
                      <a:pt x="9" y="39"/>
                    </a:lnTo>
                    <a:lnTo>
                      <a:pt x="7" y="39"/>
                    </a:lnTo>
                    <a:lnTo>
                      <a:pt x="3" y="41"/>
                    </a:lnTo>
                    <a:lnTo>
                      <a:pt x="0" y="43"/>
                    </a:lnTo>
                    <a:lnTo>
                      <a:pt x="11" y="0"/>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65" name="Line 761"/>
              <p:cNvSpPr>
                <a:spLocks noChangeShapeType="1"/>
              </p:cNvSpPr>
              <p:nvPr/>
            </p:nvSpPr>
            <p:spPr bwMode="auto">
              <a:xfrm flipH="1">
                <a:off x="2955" y="2913"/>
                <a:ext cx="38" cy="54"/>
              </a:xfrm>
              <a:prstGeom prst="line">
                <a:avLst/>
              </a:pr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66" name="Line 762"/>
              <p:cNvSpPr>
                <a:spLocks noChangeShapeType="1"/>
              </p:cNvSpPr>
              <p:nvPr/>
            </p:nvSpPr>
            <p:spPr bwMode="auto">
              <a:xfrm>
                <a:off x="2916" y="2796"/>
                <a:ext cx="2" cy="92"/>
              </a:xfrm>
              <a:prstGeom prst="line">
                <a:avLst/>
              </a:pr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67" name="Freeform 763"/>
              <p:cNvSpPr>
                <a:spLocks/>
              </p:cNvSpPr>
              <p:nvPr/>
            </p:nvSpPr>
            <p:spPr bwMode="auto">
              <a:xfrm>
                <a:off x="2930" y="3124"/>
                <a:ext cx="51" cy="66"/>
              </a:xfrm>
              <a:custGeom>
                <a:avLst/>
                <a:gdLst>
                  <a:gd name="T0" fmla="*/ 0 w 28"/>
                  <a:gd name="T1" fmla="*/ 0 h 43"/>
                  <a:gd name="T2" fmla="*/ 41989207 w 28"/>
                  <a:gd name="T3" fmla="*/ 493476 h 43"/>
                  <a:gd name="T4" fmla="*/ 36502133 w 28"/>
                  <a:gd name="T5" fmla="*/ 511176 h 43"/>
                  <a:gd name="T6" fmla="*/ 31275887 w 28"/>
                  <a:gd name="T7" fmla="*/ 531670 h 43"/>
                  <a:gd name="T8" fmla="*/ 28297160 w 28"/>
                  <a:gd name="T9" fmla="*/ 572429 h 43"/>
                  <a:gd name="T10" fmla="*/ 25660432 w 28"/>
                  <a:gd name="T11" fmla="*/ 607000 h 43"/>
                  <a:gd name="T12" fmla="*/ 17755623 w 28"/>
                  <a:gd name="T13" fmla="*/ 422256 h 43"/>
                  <a:gd name="T14" fmla="*/ 25660432 w 28"/>
                  <a:gd name="T15" fmla="*/ 607000 h 43"/>
                  <a:gd name="T16" fmla="*/ 22609569 w 28"/>
                  <a:gd name="T17" fmla="*/ 648114 h 43"/>
                  <a:gd name="T18" fmla="*/ 20713739 w 28"/>
                  <a:gd name="T19" fmla="*/ 668723 h 43"/>
                  <a:gd name="T20" fmla="*/ 17755623 w 28"/>
                  <a:gd name="T21" fmla="*/ 719079 h 43"/>
                  <a:gd name="T22" fmla="*/ 15236934 w 28"/>
                  <a:gd name="T23" fmla="*/ 816052 h 43"/>
                  <a:gd name="T24" fmla="*/ 0 w 28"/>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43"/>
                  <a:gd name="T41" fmla="*/ 28 w 28"/>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43">
                    <a:moveTo>
                      <a:pt x="0" y="0"/>
                    </a:moveTo>
                    <a:lnTo>
                      <a:pt x="28" y="26"/>
                    </a:lnTo>
                    <a:lnTo>
                      <a:pt x="24" y="27"/>
                    </a:lnTo>
                    <a:lnTo>
                      <a:pt x="21" y="28"/>
                    </a:lnTo>
                    <a:lnTo>
                      <a:pt x="19" y="30"/>
                    </a:lnTo>
                    <a:lnTo>
                      <a:pt x="17" y="32"/>
                    </a:lnTo>
                    <a:lnTo>
                      <a:pt x="12" y="22"/>
                    </a:lnTo>
                    <a:lnTo>
                      <a:pt x="17" y="32"/>
                    </a:lnTo>
                    <a:lnTo>
                      <a:pt x="15" y="34"/>
                    </a:lnTo>
                    <a:lnTo>
                      <a:pt x="14" y="35"/>
                    </a:lnTo>
                    <a:lnTo>
                      <a:pt x="12" y="38"/>
                    </a:lnTo>
                    <a:lnTo>
                      <a:pt x="10" y="43"/>
                    </a:lnTo>
                    <a:lnTo>
                      <a:pt x="0" y="0"/>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68" name="Freeform 764"/>
              <p:cNvSpPr>
                <a:spLocks/>
              </p:cNvSpPr>
              <p:nvPr/>
            </p:nvSpPr>
            <p:spPr bwMode="auto">
              <a:xfrm>
                <a:off x="2852" y="3126"/>
                <a:ext cx="52" cy="67"/>
              </a:xfrm>
              <a:custGeom>
                <a:avLst/>
                <a:gdLst>
                  <a:gd name="T0" fmla="*/ 42812524 w 28"/>
                  <a:gd name="T1" fmla="*/ 0 h 44"/>
                  <a:gd name="T2" fmla="*/ 0 w 28"/>
                  <a:gd name="T3" fmla="*/ 445369 h 44"/>
                  <a:gd name="T4" fmla="*/ 5810525 w 28"/>
                  <a:gd name="T5" fmla="*/ 456867 h 44"/>
                  <a:gd name="T6" fmla="*/ 10790974 w 28"/>
                  <a:gd name="T7" fmla="*/ 481072 h 44"/>
                  <a:gd name="T8" fmla="*/ 14088078 w 28"/>
                  <a:gd name="T9" fmla="*/ 496468 h 44"/>
                  <a:gd name="T10" fmla="*/ 18103773 w 28"/>
                  <a:gd name="T11" fmla="*/ 513480 h 44"/>
                  <a:gd name="T12" fmla="*/ 24729715 w 28"/>
                  <a:gd name="T13" fmla="*/ 354934 h 44"/>
                  <a:gd name="T14" fmla="*/ 18103773 w 28"/>
                  <a:gd name="T15" fmla="*/ 513480 h 44"/>
                  <a:gd name="T16" fmla="*/ 20040386 w 28"/>
                  <a:gd name="T17" fmla="*/ 540468 h 44"/>
                  <a:gd name="T18" fmla="*/ 23052894 w 28"/>
                  <a:gd name="T19" fmla="*/ 577124 h 44"/>
                  <a:gd name="T20" fmla="*/ 26163577 w 28"/>
                  <a:gd name="T21" fmla="*/ 615716 h 44"/>
                  <a:gd name="T22" fmla="*/ 28852006 w 28"/>
                  <a:gd name="T23" fmla="*/ 695684 h 44"/>
                  <a:gd name="T24" fmla="*/ 42812524 w 28"/>
                  <a:gd name="T25" fmla="*/ 0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44"/>
                  <a:gd name="T41" fmla="*/ 28 w 28"/>
                  <a:gd name="T42" fmla="*/ 44 h 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44">
                    <a:moveTo>
                      <a:pt x="28" y="0"/>
                    </a:moveTo>
                    <a:lnTo>
                      <a:pt x="0" y="28"/>
                    </a:lnTo>
                    <a:lnTo>
                      <a:pt x="4" y="29"/>
                    </a:lnTo>
                    <a:lnTo>
                      <a:pt x="7" y="30"/>
                    </a:lnTo>
                    <a:lnTo>
                      <a:pt x="9" y="31"/>
                    </a:lnTo>
                    <a:lnTo>
                      <a:pt x="12" y="32"/>
                    </a:lnTo>
                    <a:lnTo>
                      <a:pt x="16" y="22"/>
                    </a:lnTo>
                    <a:lnTo>
                      <a:pt x="12" y="32"/>
                    </a:lnTo>
                    <a:lnTo>
                      <a:pt x="13" y="34"/>
                    </a:lnTo>
                    <a:lnTo>
                      <a:pt x="15" y="37"/>
                    </a:lnTo>
                    <a:lnTo>
                      <a:pt x="17" y="39"/>
                    </a:lnTo>
                    <a:lnTo>
                      <a:pt x="19" y="44"/>
                    </a:lnTo>
                    <a:lnTo>
                      <a:pt x="28" y="0"/>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69" name="Line 765"/>
              <p:cNvSpPr>
                <a:spLocks noChangeShapeType="1"/>
              </p:cNvSpPr>
              <p:nvPr/>
            </p:nvSpPr>
            <p:spPr bwMode="auto">
              <a:xfrm>
                <a:off x="2951" y="3158"/>
                <a:ext cx="61" cy="94"/>
              </a:xfrm>
              <a:prstGeom prst="line">
                <a:avLst/>
              </a:pr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70" name="Line 766"/>
              <p:cNvSpPr>
                <a:spLocks noChangeShapeType="1"/>
              </p:cNvSpPr>
              <p:nvPr/>
            </p:nvSpPr>
            <p:spPr bwMode="auto">
              <a:xfrm flipH="1">
                <a:off x="2822" y="3158"/>
                <a:ext cx="61" cy="92"/>
              </a:xfrm>
              <a:prstGeom prst="line">
                <a:avLst/>
              </a:pr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71" name="Freeform 767"/>
              <p:cNvSpPr>
                <a:spLocks/>
              </p:cNvSpPr>
              <p:nvPr/>
            </p:nvSpPr>
            <p:spPr bwMode="auto">
              <a:xfrm>
                <a:off x="2094" y="3065"/>
                <a:ext cx="129" cy="115"/>
              </a:xfrm>
              <a:custGeom>
                <a:avLst/>
                <a:gdLst>
                  <a:gd name="T0" fmla="*/ 20938351 w 69"/>
                  <a:gd name="T1" fmla="*/ 1295650 h 75"/>
                  <a:gd name="T2" fmla="*/ 32613623 w 69"/>
                  <a:gd name="T3" fmla="*/ 1363313 h 75"/>
                  <a:gd name="T4" fmla="*/ 55072386 w 69"/>
                  <a:gd name="T5" fmla="*/ 1393761 h 75"/>
                  <a:gd name="T6" fmla="*/ 77873938 w 69"/>
                  <a:gd name="T7" fmla="*/ 1363313 h 75"/>
                  <a:gd name="T8" fmla="*/ 92043022 w 69"/>
                  <a:gd name="T9" fmla="*/ 1337152 h 75"/>
                  <a:gd name="T10" fmla="*/ 104786153 w 69"/>
                  <a:gd name="T11" fmla="*/ 1323711 h 75"/>
                  <a:gd name="T12" fmla="*/ 110488115 w 69"/>
                  <a:gd name="T13" fmla="*/ 1295650 h 75"/>
                  <a:gd name="T14" fmla="*/ 115869708 w 69"/>
                  <a:gd name="T15" fmla="*/ 1288656 h 75"/>
                  <a:gd name="T16" fmla="*/ 122707049 w 69"/>
                  <a:gd name="T17" fmla="*/ 1115321 h 75"/>
                  <a:gd name="T18" fmla="*/ 118912880 w 69"/>
                  <a:gd name="T19" fmla="*/ 976407 h 75"/>
                  <a:gd name="T20" fmla="*/ 113993503 w 69"/>
                  <a:gd name="T21" fmla="*/ 976407 h 75"/>
                  <a:gd name="T22" fmla="*/ 117021539 w 69"/>
                  <a:gd name="T23" fmla="*/ 687228 h 75"/>
                  <a:gd name="T24" fmla="*/ 117021539 w 69"/>
                  <a:gd name="T25" fmla="*/ 581388 h 75"/>
                  <a:gd name="T26" fmla="*/ 113993503 w 69"/>
                  <a:gd name="T27" fmla="*/ 448192 h 75"/>
                  <a:gd name="T28" fmla="*/ 108334556 w 69"/>
                  <a:gd name="T29" fmla="*/ 448192 h 75"/>
                  <a:gd name="T30" fmla="*/ 99577038 w 69"/>
                  <a:gd name="T31" fmla="*/ 427294 h 75"/>
                  <a:gd name="T32" fmla="*/ 99577038 w 69"/>
                  <a:gd name="T33" fmla="*/ 252140 h 75"/>
                  <a:gd name="T34" fmla="*/ 96072906 w 69"/>
                  <a:gd name="T35" fmla="*/ 94599 h 75"/>
                  <a:gd name="T36" fmla="*/ 87588434 w 69"/>
                  <a:gd name="T37" fmla="*/ 26241 h 75"/>
                  <a:gd name="T38" fmla="*/ 73185310 w 69"/>
                  <a:gd name="T39" fmla="*/ 0 h 75"/>
                  <a:gd name="T40" fmla="*/ 73185310 w 69"/>
                  <a:gd name="T41" fmla="*/ 40236 h 75"/>
                  <a:gd name="T42" fmla="*/ 73185310 w 69"/>
                  <a:gd name="T43" fmla="*/ 61695 h 75"/>
                  <a:gd name="T44" fmla="*/ 59098291 w 69"/>
                  <a:gd name="T45" fmla="*/ 69941 h 75"/>
                  <a:gd name="T46" fmla="*/ 53262140 w 69"/>
                  <a:gd name="T47" fmla="*/ 134590 h 75"/>
                  <a:gd name="T48" fmla="*/ 53262140 w 69"/>
                  <a:gd name="T49" fmla="*/ 247282 h 75"/>
                  <a:gd name="T50" fmla="*/ 39145612 w 69"/>
                  <a:gd name="T51" fmla="*/ 222413 h 75"/>
                  <a:gd name="T52" fmla="*/ 26333570 w 69"/>
                  <a:gd name="T53" fmla="*/ 299189 h 75"/>
                  <a:gd name="T54" fmla="*/ 19774480 w 69"/>
                  <a:gd name="T55" fmla="*/ 448192 h 75"/>
                  <a:gd name="T56" fmla="*/ 20938351 w 69"/>
                  <a:gd name="T57" fmla="*/ 655184 h 75"/>
                  <a:gd name="T58" fmla="*/ 14085399 w 69"/>
                  <a:gd name="T59" fmla="*/ 655184 h 75"/>
                  <a:gd name="T60" fmla="*/ 8714627 w 69"/>
                  <a:gd name="T61" fmla="*/ 743976 h 75"/>
                  <a:gd name="T62" fmla="*/ 8714627 w 69"/>
                  <a:gd name="T63" fmla="*/ 863290 h 75"/>
                  <a:gd name="T64" fmla="*/ 10577049 w 69"/>
                  <a:gd name="T65" fmla="*/ 979246 h 75"/>
                  <a:gd name="T66" fmla="*/ 0 w 69"/>
                  <a:gd name="T67" fmla="*/ 1093619 h 75"/>
                  <a:gd name="T68" fmla="*/ 3504208 w 69"/>
                  <a:gd name="T69" fmla="*/ 1229436 h 75"/>
                  <a:gd name="T70" fmla="*/ 8714627 w 69"/>
                  <a:gd name="T71" fmla="*/ 1288656 h 75"/>
                  <a:gd name="T72" fmla="*/ 16292558 w 69"/>
                  <a:gd name="T73" fmla="*/ 1288656 h 7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9"/>
                  <a:gd name="T112" fmla="*/ 0 h 75"/>
                  <a:gd name="T113" fmla="*/ 69 w 69"/>
                  <a:gd name="T114" fmla="*/ 75 h 7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9" h="75">
                    <a:moveTo>
                      <a:pt x="9" y="68"/>
                    </a:moveTo>
                    <a:lnTo>
                      <a:pt x="12" y="70"/>
                    </a:lnTo>
                    <a:lnTo>
                      <a:pt x="15" y="72"/>
                    </a:lnTo>
                    <a:lnTo>
                      <a:pt x="18" y="73"/>
                    </a:lnTo>
                    <a:lnTo>
                      <a:pt x="23" y="74"/>
                    </a:lnTo>
                    <a:lnTo>
                      <a:pt x="31" y="75"/>
                    </a:lnTo>
                    <a:lnTo>
                      <a:pt x="40" y="74"/>
                    </a:lnTo>
                    <a:lnTo>
                      <a:pt x="44" y="73"/>
                    </a:lnTo>
                    <a:lnTo>
                      <a:pt x="48" y="73"/>
                    </a:lnTo>
                    <a:lnTo>
                      <a:pt x="52" y="72"/>
                    </a:lnTo>
                    <a:lnTo>
                      <a:pt x="56" y="71"/>
                    </a:lnTo>
                    <a:lnTo>
                      <a:pt x="59" y="71"/>
                    </a:lnTo>
                    <a:lnTo>
                      <a:pt x="61" y="70"/>
                    </a:lnTo>
                    <a:lnTo>
                      <a:pt x="62" y="70"/>
                    </a:lnTo>
                    <a:lnTo>
                      <a:pt x="63" y="69"/>
                    </a:lnTo>
                    <a:lnTo>
                      <a:pt x="65" y="69"/>
                    </a:lnTo>
                    <a:lnTo>
                      <a:pt x="67" y="65"/>
                    </a:lnTo>
                    <a:lnTo>
                      <a:pt x="69" y="60"/>
                    </a:lnTo>
                    <a:lnTo>
                      <a:pt x="68" y="56"/>
                    </a:lnTo>
                    <a:lnTo>
                      <a:pt x="67" y="52"/>
                    </a:lnTo>
                    <a:lnTo>
                      <a:pt x="66" y="52"/>
                    </a:lnTo>
                    <a:lnTo>
                      <a:pt x="64" y="52"/>
                    </a:lnTo>
                    <a:lnTo>
                      <a:pt x="65" y="45"/>
                    </a:lnTo>
                    <a:lnTo>
                      <a:pt x="66" y="37"/>
                    </a:lnTo>
                    <a:lnTo>
                      <a:pt x="66" y="35"/>
                    </a:lnTo>
                    <a:lnTo>
                      <a:pt x="66" y="31"/>
                    </a:lnTo>
                    <a:lnTo>
                      <a:pt x="65" y="27"/>
                    </a:lnTo>
                    <a:lnTo>
                      <a:pt x="64" y="24"/>
                    </a:lnTo>
                    <a:lnTo>
                      <a:pt x="63" y="24"/>
                    </a:lnTo>
                    <a:lnTo>
                      <a:pt x="61" y="24"/>
                    </a:lnTo>
                    <a:lnTo>
                      <a:pt x="58" y="23"/>
                    </a:lnTo>
                    <a:lnTo>
                      <a:pt x="56" y="23"/>
                    </a:lnTo>
                    <a:lnTo>
                      <a:pt x="56" y="18"/>
                    </a:lnTo>
                    <a:lnTo>
                      <a:pt x="56" y="14"/>
                    </a:lnTo>
                    <a:lnTo>
                      <a:pt x="55" y="10"/>
                    </a:lnTo>
                    <a:lnTo>
                      <a:pt x="54" y="5"/>
                    </a:lnTo>
                    <a:lnTo>
                      <a:pt x="52" y="2"/>
                    </a:lnTo>
                    <a:lnTo>
                      <a:pt x="49" y="1"/>
                    </a:lnTo>
                    <a:lnTo>
                      <a:pt x="45" y="0"/>
                    </a:lnTo>
                    <a:lnTo>
                      <a:pt x="41" y="0"/>
                    </a:lnTo>
                    <a:lnTo>
                      <a:pt x="41" y="1"/>
                    </a:lnTo>
                    <a:lnTo>
                      <a:pt x="41" y="2"/>
                    </a:lnTo>
                    <a:lnTo>
                      <a:pt x="41" y="3"/>
                    </a:lnTo>
                    <a:lnTo>
                      <a:pt x="36" y="2"/>
                    </a:lnTo>
                    <a:lnTo>
                      <a:pt x="33" y="4"/>
                    </a:lnTo>
                    <a:lnTo>
                      <a:pt x="32" y="5"/>
                    </a:lnTo>
                    <a:lnTo>
                      <a:pt x="30" y="7"/>
                    </a:lnTo>
                    <a:lnTo>
                      <a:pt x="30" y="10"/>
                    </a:lnTo>
                    <a:lnTo>
                      <a:pt x="30" y="13"/>
                    </a:lnTo>
                    <a:lnTo>
                      <a:pt x="26" y="11"/>
                    </a:lnTo>
                    <a:lnTo>
                      <a:pt x="22" y="12"/>
                    </a:lnTo>
                    <a:lnTo>
                      <a:pt x="18" y="13"/>
                    </a:lnTo>
                    <a:lnTo>
                      <a:pt x="15" y="16"/>
                    </a:lnTo>
                    <a:lnTo>
                      <a:pt x="13" y="19"/>
                    </a:lnTo>
                    <a:lnTo>
                      <a:pt x="11" y="24"/>
                    </a:lnTo>
                    <a:lnTo>
                      <a:pt x="11" y="29"/>
                    </a:lnTo>
                    <a:lnTo>
                      <a:pt x="12" y="35"/>
                    </a:lnTo>
                    <a:lnTo>
                      <a:pt x="9" y="35"/>
                    </a:lnTo>
                    <a:lnTo>
                      <a:pt x="8" y="35"/>
                    </a:lnTo>
                    <a:lnTo>
                      <a:pt x="6" y="36"/>
                    </a:lnTo>
                    <a:lnTo>
                      <a:pt x="5" y="40"/>
                    </a:lnTo>
                    <a:lnTo>
                      <a:pt x="5" y="43"/>
                    </a:lnTo>
                    <a:lnTo>
                      <a:pt x="5" y="46"/>
                    </a:lnTo>
                    <a:lnTo>
                      <a:pt x="5" y="49"/>
                    </a:lnTo>
                    <a:lnTo>
                      <a:pt x="6" y="53"/>
                    </a:lnTo>
                    <a:lnTo>
                      <a:pt x="2" y="55"/>
                    </a:lnTo>
                    <a:lnTo>
                      <a:pt x="0" y="59"/>
                    </a:lnTo>
                    <a:lnTo>
                      <a:pt x="0" y="63"/>
                    </a:lnTo>
                    <a:lnTo>
                      <a:pt x="2" y="66"/>
                    </a:lnTo>
                    <a:lnTo>
                      <a:pt x="3" y="68"/>
                    </a:lnTo>
                    <a:lnTo>
                      <a:pt x="5" y="69"/>
                    </a:lnTo>
                    <a:lnTo>
                      <a:pt x="7" y="69"/>
                    </a:lnTo>
                    <a:lnTo>
                      <a:pt x="9" y="69"/>
                    </a:lnTo>
                    <a:lnTo>
                      <a:pt x="9" y="68"/>
                    </a:lnTo>
                    <a:close/>
                  </a:path>
                </a:pathLst>
              </a:custGeom>
              <a:solidFill>
                <a:srgbClr val="BFBFBF"/>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72" name="Freeform 768"/>
              <p:cNvSpPr>
                <a:spLocks/>
              </p:cNvSpPr>
              <p:nvPr/>
            </p:nvSpPr>
            <p:spPr bwMode="auto">
              <a:xfrm>
                <a:off x="2152" y="2979"/>
                <a:ext cx="38" cy="67"/>
              </a:xfrm>
              <a:custGeom>
                <a:avLst/>
                <a:gdLst>
                  <a:gd name="T0" fmla="*/ 25534630 w 20"/>
                  <a:gd name="T1" fmla="*/ 0 h 44"/>
                  <a:gd name="T2" fmla="*/ 51464125 w 20"/>
                  <a:gd name="T3" fmla="*/ 695684 h 44"/>
                  <a:gd name="T4" fmla="*/ 43520912 w 20"/>
                  <a:gd name="T5" fmla="*/ 644304 h 44"/>
                  <a:gd name="T6" fmla="*/ 36468267 w 20"/>
                  <a:gd name="T7" fmla="*/ 637468 h 44"/>
                  <a:gd name="T8" fmla="*/ 31665684 w 20"/>
                  <a:gd name="T9" fmla="*/ 637468 h 44"/>
                  <a:gd name="T10" fmla="*/ 25534630 w 20"/>
                  <a:gd name="T11" fmla="*/ 637468 h 44"/>
                  <a:gd name="T12" fmla="*/ 25534630 w 20"/>
                  <a:gd name="T13" fmla="*/ 423125 h 44"/>
                  <a:gd name="T14" fmla="*/ 25534630 w 20"/>
                  <a:gd name="T15" fmla="*/ 637468 h 44"/>
                  <a:gd name="T16" fmla="*/ 20829806 w 20"/>
                  <a:gd name="T17" fmla="*/ 637468 h 44"/>
                  <a:gd name="T18" fmla="*/ 15030830 w 20"/>
                  <a:gd name="T19" fmla="*/ 637468 h 44"/>
                  <a:gd name="T20" fmla="*/ 7910964 w 20"/>
                  <a:gd name="T21" fmla="*/ 644304 h 44"/>
                  <a:gd name="T22" fmla="*/ 0 w 20"/>
                  <a:gd name="T23" fmla="*/ 695684 h 44"/>
                  <a:gd name="T24" fmla="*/ 25534630 w 20"/>
                  <a:gd name="T25" fmla="*/ 0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44"/>
                  <a:gd name="T41" fmla="*/ 20 w 20"/>
                  <a:gd name="T42" fmla="*/ 44 h 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44">
                    <a:moveTo>
                      <a:pt x="10" y="0"/>
                    </a:moveTo>
                    <a:lnTo>
                      <a:pt x="20" y="44"/>
                    </a:lnTo>
                    <a:lnTo>
                      <a:pt x="17" y="41"/>
                    </a:lnTo>
                    <a:lnTo>
                      <a:pt x="14" y="40"/>
                    </a:lnTo>
                    <a:lnTo>
                      <a:pt x="12" y="40"/>
                    </a:lnTo>
                    <a:lnTo>
                      <a:pt x="10" y="40"/>
                    </a:lnTo>
                    <a:lnTo>
                      <a:pt x="10" y="27"/>
                    </a:lnTo>
                    <a:lnTo>
                      <a:pt x="10" y="40"/>
                    </a:lnTo>
                    <a:lnTo>
                      <a:pt x="8" y="40"/>
                    </a:lnTo>
                    <a:lnTo>
                      <a:pt x="6" y="40"/>
                    </a:lnTo>
                    <a:lnTo>
                      <a:pt x="3" y="41"/>
                    </a:lnTo>
                    <a:lnTo>
                      <a:pt x="0" y="44"/>
                    </a:lnTo>
                    <a:lnTo>
                      <a:pt x="10" y="0"/>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73" name="Freeform 769"/>
              <p:cNvSpPr>
                <a:spLocks/>
              </p:cNvSpPr>
              <p:nvPr/>
            </p:nvSpPr>
            <p:spPr bwMode="auto">
              <a:xfrm>
                <a:off x="2094" y="3065"/>
                <a:ext cx="129" cy="115"/>
              </a:xfrm>
              <a:custGeom>
                <a:avLst/>
                <a:gdLst>
                  <a:gd name="T0" fmla="*/ 20938351 w 69"/>
                  <a:gd name="T1" fmla="*/ 1295650 h 75"/>
                  <a:gd name="T2" fmla="*/ 32613623 w 69"/>
                  <a:gd name="T3" fmla="*/ 1363313 h 75"/>
                  <a:gd name="T4" fmla="*/ 55072386 w 69"/>
                  <a:gd name="T5" fmla="*/ 1393761 h 75"/>
                  <a:gd name="T6" fmla="*/ 77873938 w 69"/>
                  <a:gd name="T7" fmla="*/ 1363313 h 75"/>
                  <a:gd name="T8" fmla="*/ 92043022 w 69"/>
                  <a:gd name="T9" fmla="*/ 1337152 h 75"/>
                  <a:gd name="T10" fmla="*/ 104786153 w 69"/>
                  <a:gd name="T11" fmla="*/ 1323711 h 75"/>
                  <a:gd name="T12" fmla="*/ 110488115 w 69"/>
                  <a:gd name="T13" fmla="*/ 1295650 h 75"/>
                  <a:gd name="T14" fmla="*/ 115869708 w 69"/>
                  <a:gd name="T15" fmla="*/ 1288656 h 75"/>
                  <a:gd name="T16" fmla="*/ 122707049 w 69"/>
                  <a:gd name="T17" fmla="*/ 1115321 h 75"/>
                  <a:gd name="T18" fmla="*/ 118912880 w 69"/>
                  <a:gd name="T19" fmla="*/ 976407 h 75"/>
                  <a:gd name="T20" fmla="*/ 113993503 w 69"/>
                  <a:gd name="T21" fmla="*/ 976407 h 75"/>
                  <a:gd name="T22" fmla="*/ 117021539 w 69"/>
                  <a:gd name="T23" fmla="*/ 687228 h 75"/>
                  <a:gd name="T24" fmla="*/ 117021539 w 69"/>
                  <a:gd name="T25" fmla="*/ 581388 h 75"/>
                  <a:gd name="T26" fmla="*/ 113993503 w 69"/>
                  <a:gd name="T27" fmla="*/ 448192 h 75"/>
                  <a:gd name="T28" fmla="*/ 108334556 w 69"/>
                  <a:gd name="T29" fmla="*/ 448192 h 75"/>
                  <a:gd name="T30" fmla="*/ 99577038 w 69"/>
                  <a:gd name="T31" fmla="*/ 427294 h 75"/>
                  <a:gd name="T32" fmla="*/ 99577038 w 69"/>
                  <a:gd name="T33" fmla="*/ 252140 h 75"/>
                  <a:gd name="T34" fmla="*/ 96072906 w 69"/>
                  <a:gd name="T35" fmla="*/ 94599 h 75"/>
                  <a:gd name="T36" fmla="*/ 87588434 w 69"/>
                  <a:gd name="T37" fmla="*/ 26241 h 75"/>
                  <a:gd name="T38" fmla="*/ 73185310 w 69"/>
                  <a:gd name="T39" fmla="*/ 0 h 75"/>
                  <a:gd name="T40" fmla="*/ 73185310 w 69"/>
                  <a:gd name="T41" fmla="*/ 40236 h 75"/>
                  <a:gd name="T42" fmla="*/ 73185310 w 69"/>
                  <a:gd name="T43" fmla="*/ 61695 h 75"/>
                  <a:gd name="T44" fmla="*/ 59098291 w 69"/>
                  <a:gd name="T45" fmla="*/ 69941 h 75"/>
                  <a:gd name="T46" fmla="*/ 53262140 w 69"/>
                  <a:gd name="T47" fmla="*/ 134590 h 75"/>
                  <a:gd name="T48" fmla="*/ 53262140 w 69"/>
                  <a:gd name="T49" fmla="*/ 247282 h 75"/>
                  <a:gd name="T50" fmla="*/ 39145612 w 69"/>
                  <a:gd name="T51" fmla="*/ 222413 h 75"/>
                  <a:gd name="T52" fmla="*/ 26333570 w 69"/>
                  <a:gd name="T53" fmla="*/ 299189 h 75"/>
                  <a:gd name="T54" fmla="*/ 19774480 w 69"/>
                  <a:gd name="T55" fmla="*/ 448192 h 75"/>
                  <a:gd name="T56" fmla="*/ 20938351 w 69"/>
                  <a:gd name="T57" fmla="*/ 655184 h 75"/>
                  <a:gd name="T58" fmla="*/ 14085399 w 69"/>
                  <a:gd name="T59" fmla="*/ 655184 h 75"/>
                  <a:gd name="T60" fmla="*/ 8714627 w 69"/>
                  <a:gd name="T61" fmla="*/ 743976 h 75"/>
                  <a:gd name="T62" fmla="*/ 8714627 w 69"/>
                  <a:gd name="T63" fmla="*/ 863290 h 75"/>
                  <a:gd name="T64" fmla="*/ 10577049 w 69"/>
                  <a:gd name="T65" fmla="*/ 979246 h 75"/>
                  <a:gd name="T66" fmla="*/ 0 w 69"/>
                  <a:gd name="T67" fmla="*/ 1093619 h 75"/>
                  <a:gd name="T68" fmla="*/ 3504208 w 69"/>
                  <a:gd name="T69" fmla="*/ 1229436 h 75"/>
                  <a:gd name="T70" fmla="*/ 8714627 w 69"/>
                  <a:gd name="T71" fmla="*/ 1288656 h 75"/>
                  <a:gd name="T72" fmla="*/ 16292558 w 69"/>
                  <a:gd name="T73" fmla="*/ 1288656 h 7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9"/>
                  <a:gd name="T112" fmla="*/ 0 h 75"/>
                  <a:gd name="T113" fmla="*/ 69 w 69"/>
                  <a:gd name="T114" fmla="*/ 75 h 7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9" h="75">
                    <a:moveTo>
                      <a:pt x="9" y="68"/>
                    </a:moveTo>
                    <a:lnTo>
                      <a:pt x="12" y="70"/>
                    </a:lnTo>
                    <a:lnTo>
                      <a:pt x="15" y="72"/>
                    </a:lnTo>
                    <a:lnTo>
                      <a:pt x="18" y="73"/>
                    </a:lnTo>
                    <a:lnTo>
                      <a:pt x="23" y="74"/>
                    </a:lnTo>
                    <a:lnTo>
                      <a:pt x="31" y="75"/>
                    </a:lnTo>
                    <a:lnTo>
                      <a:pt x="40" y="74"/>
                    </a:lnTo>
                    <a:lnTo>
                      <a:pt x="44" y="73"/>
                    </a:lnTo>
                    <a:lnTo>
                      <a:pt x="48" y="73"/>
                    </a:lnTo>
                    <a:lnTo>
                      <a:pt x="52" y="72"/>
                    </a:lnTo>
                    <a:lnTo>
                      <a:pt x="56" y="71"/>
                    </a:lnTo>
                    <a:lnTo>
                      <a:pt x="59" y="71"/>
                    </a:lnTo>
                    <a:lnTo>
                      <a:pt x="61" y="70"/>
                    </a:lnTo>
                    <a:lnTo>
                      <a:pt x="62" y="70"/>
                    </a:lnTo>
                    <a:lnTo>
                      <a:pt x="63" y="69"/>
                    </a:lnTo>
                    <a:lnTo>
                      <a:pt x="65" y="69"/>
                    </a:lnTo>
                    <a:lnTo>
                      <a:pt x="67" y="65"/>
                    </a:lnTo>
                    <a:lnTo>
                      <a:pt x="69" y="60"/>
                    </a:lnTo>
                    <a:lnTo>
                      <a:pt x="68" y="56"/>
                    </a:lnTo>
                    <a:lnTo>
                      <a:pt x="67" y="52"/>
                    </a:lnTo>
                    <a:lnTo>
                      <a:pt x="66" y="52"/>
                    </a:lnTo>
                    <a:lnTo>
                      <a:pt x="64" y="52"/>
                    </a:lnTo>
                    <a:lnTo>
                      <a:pt x="65" y="45"/>
                    </a:lnTo>
                    <a:lnTo>
                      <a:pt x="66" y="37"/>
                    </a:lnTo>
                    <a:lnTo>
                      <a:pt x="66" y="35"/>
                    </a:lnTo>
                    <a:lnTo>
                      <a:pt x="66" y="31"/>
                    </a:lnTo>
                    <a:lnTo>
                      <a:pt x="65" y="27"/>
                    </a:lnTo>
                    <a:lnTo>
                      <a:pt x="64" y="24"/>
                    </a:lnTo>
                    <a:lnTo>
                      <a:pt x="63" y="24"/>
                    </a:lnTo>
                    <a:lnTo>
                      <a:pt x="61" y="24"/>
                    </a:lnTo>
                    <a:lnTo>
                      <a:pt x="58" y="23"/>
                    </a:lnTo>
                    <a:lnTo>
                      <a:pt x="56" y="23"/>
                    </a:lnTo>
                    <a:lnTo>
                      <a:pt x="56" y="18"/>
                    </a:lnTo>
                    <a:lnTo>
                      <a:pt x="56" y="14"/>
                    </a:lnTo>
                    <a:lnTo>
                      <a:pt x="55" y="10"/>
                    </a:lnTo>
                    <a:lnTo>
                      <a:pt x="54" y="5"/>
                    </a:lnTo>
                    <a:lnTo>
                      <a:pt x="52" y="2"/>
                    </a:lnTo>
                    <a:lnTo>
                      <a:pt x="49" y="1"/>
                    </a:lnTo>
                    <a:lnTo>
                      <a:pt x="45" y="0"/>
                    </a:lnTo>
                    <a:lnTo>
                      <a:pt x="41" y="0"/>
                    </a:lnTo>
                    <a:lnTo>
                      <a:pt x="41" y="1"/>
                    </a:lnTo>
                    <a:lnTo>
                      <a:pt x="41" y="2"/>
                    </a:lnTo>
                    <a:lnTo>
                      <a:pt x="41" y="3"/>
                    </a:lnTo>
                    <a:lnTo>
                      <a:pt x="36" y="2"/>
                    </a:lnTo>
                    <a:lnTo>
                      <a:pt x="33" y="4"/>
                    </a:lnTo>
                    <a:lnTo>
                      <a:pt x="32" y="5"/>
                    </a:lnTo>
                    <a:lnTo>
                      <a:pt x="30" y="7"/>
                    </a:lnTo>
                    <a:lnTo>
                      <a:pt x="30" y="10"/>
                    </a:lnTo>
                    <a:lnTo>
                      <a:pt x="30" y="13"/>
                    </a:lnTo>
                    <a:lnTo>
                      <a:pt x="26" y="11"/>
                    </a:lnTo>
                    <a:lnTo>
                      <a:pt x="22" y="12"/>
                    </a:lnTo>
                    <a:lnTo>
                      <a:pt x="18" y="13"/>
                    </a:lnTo>
                    <a:lnTo>
                      <a:pt x="15" y="16"/>
                    </a:lnTo>
                    <a:lnTo>
                      <a:pt x="13" y="19"/>
                    </a:lnTo>
                    <a:lnTo>
                      <a:pt x="11" y="24"/>
                    </a:lnTo>
                    <a:lnTo>
                      <a:pt x="11" y="29"/>
                    </a:lnTo>
                    <a:lnTo>
                      <a:pt x="12" y="35"/>
                    </a:lnTo>
                    <a:lnTo>
                      <a:pt x="9" y="35"/>
                    </a:lnTo>
                    <a:lnTo>
                      <a:pt x="8" y="35"/>
                    </a:lnTo>
                    <a:lnTo>
                      <a:pt x="6" y="36"/>
                    </a:lnTo>
                    <a:lnTo>
                      <a:pt x="5" y="40"/>
                    </a:lnTo>
                    <a:lnTo>
                      <a:pt x="5" y="43"/>
                    </a:lnTo>
                    <a:lnTo>
                      <a:pt x="5" y="46"/>
                    </a:lnTo>
                    <a:lnTo>
                      <a:pt x="5" y="49"/>
                    </a:lnTo>
                    <a:lnTo>
                      <a:pt x="6" y="53"/>
                    </a:lnTo>
                    <a:lnTo>
                      <a:pt x="2" y="55"/>
                    </a:lnTo>
                    <a:lnTo>
                      <a:pt x="0" y="59"/>
                    </a:lnTo>
                    <a:lnTo>
                      <a:pt x="0" y="63"/>
                    </a:lnTo>
                    <a:lnTo>
                      <a:pt x="2" y="66"/>
                    </a:lnTo>
                    <a:lnTo>
                      <a:pt x="3" y="68"/>
                    </a:lnTo>
                    <a:lnTo>
                      <a:pt x="5" y="69"/>
                    </a:lnTo>
                    <a:lnTo>
                      <a:pt x="7" y="69"/>
                    </a:lnTo>
                    <a:lnTo>
                      <a:pt x="9" y="69"/>
                    </a:lnTo>
                  </a:path>
                </a:pathLst>
              </a:cu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74" name="Line 770"/>
              <p:cNvSpPr>
                <a:spLocks noChangeShapeType="1"/>
              </p:cNvSpPr>
              <p:nvPr/>
            </p:nvSpPr>
            <p:spPr bwMode="auto">
              <a:xfrm>
                <a:off x="2171" y="3022"/>
                <a:ext cx="2" cy="89"/>
              </a:xfrm>
              <a:prstGeom prst="line">
                <a:avLst/>
              </a:pr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75" name="Freeform 771"/>
              <p:cNvSpPr>
                <a:spLocks/>
              </p:cNvSpPr>
              <p:nvPr/>
            </p:nvSpPr>
            <p:spPr bwMode="auto">
              <a:xfrm>
                <a:off x="2177" y="3132"/>
                <a:ext cx="53" cy="63"/>
              </a:xfrm>
              <a:custGeom>
                <a:avLst/>
                <a:gdLst>
                  <a:gd name="T0" fmla="*/ 0 w 28"/>
                  <a:gd name="T1" fmla="*/ 0 h 43"/>
                  <a:gd name="T2" fmla="*/ 65967689 w 28"/>
                  <a:gd name="T3" fmla="*/ 487941 h 43"/>
                  <a:gd name="T4" fmla="*/ 58607944 w 28"/>
                  <a:gd name="T5" fmla="*/ 507503 h 43"/>
                  <a:gd name="T6" fmla="*/ 50315385 w 28"/>
                  <a:gd name="T7" fmla="*/ 533531 h 43"/>
                  <a:gd name="T8" fmla="*/ 44977499 w 28"/>
                  <a:gd name="T9" fmla="*/ 546409 h 43"/>
                  <a:gd name="T10" fmla="*/ 42148935 w 28"/>
                  <a:gd name="T11" fmla="*/ 579410 h 43"/>
                  <a:gd name="T12" fmla="*/ 28896236 w 28"/>
                  <a:gd name="T13" fmla="*/ 377494 h 43"/>
                  <a:gd name="T14" fmla="*/ 42148935 w 28"/>
                  <a:gd name="T15" fmla="*/ 579410 h 43"/>
                  <a:gd name="T16" fmla="*/ 37588180 w 28"/>
                  <a:gd name="T17" fmla="*/ 602327 h 43"/>
                  <a:gd name="T18" fmla="*/ 33855861 w 28"/>
                  <a:gd name="T19" fmla="*/ 649615 h 43"/>
                  <a:gd name="T20" fmla="*/ 28896236 w 28"/>
                  <a:gd name="T21" fmla="*/ 686394 h 43"/>
                  <a:gd name="T22" fmla="*/ 23761703 w 28"/>
                  <a:gd name="T23" fmla="*/ 778958 h 43"/>
                  <a:gd name="T24" fmla="*/ 0 w 28"/>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43"/>
                  <a:gd name="T41" fmla="*/ 28 w 28"/>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43">
                    <a:moveTo>
                      <a:pt x="0" y="0"/>
                    </a:moveTo>
                    <a:lnTo>
                      <a:pt x="28" y="27"/>
                    </a:lnTo>
                    <a:lnTo>
                      <a:pt x="25" y="28"/>
                    </a:lnTo>
                    <a:lnTo>
                      <a:pt x="21" y="29"/>
                    </a:lnTo>
                    <a:lnTo>
                      <a:pt x="19" y="30"/>
                    </a:lnTo>
                    <a:lnTo>
                      <a:pt x="18" y="32"/>
                    </a:lnTo>
                    <a:lnTo>
                      <a:pt x="12" y="21"/>
                    </a:lnTo>
                    <a:lnTo>
                      <a:pt x="18" y="32"/>
                    </a:lnTo>
                    <a:lnTo>
                      <a:pt x="16" y="33"/>
                    </a:lnTo>
                    <a:lnTo>
                      <a:pt x="14" y="36"/>
                    </a:lnTo>
                    <a:lnTo>
                      <a:pt x="12" y="38"/>
                    </a:lnTo>
                    <a:lnTo>
                      <a:pt x="10" y="43"/>
                    </a:lnTo>
                    <a:lnTo>
                      <a:pt x="0" y="0"/>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76" name="Freeform 772"/>
              <p:cNvSpPr>
                <a:spLocks/>
              </p:cNvSpPr>
              <p:nvPr/>
            </p:nvSpPr>
            <p:spPr bwMode="auto">
              <a:xfrm>
                <a:off x="2102" y="3133"/>
                <a:ext cx="52" cy="63"/>
              </a:xfrm>
              <a:custGeom>
                <a:avLst/>
                <a:gdLst>
                  <a:gd name="T0" fmla="*/ 42812524 w 28"/>
                  <a:gd name="T1" fmla="*/ 0 h 43"/>
                  <a:gd name="T2" fmla="*/ 0 w 28"/>
                  <a:gd name="T3" fmla="*/ 487941 h 43"/>
                  <a:gd name="T4" fmla="*/ 5810525 w 28"/>
                  <a:gd name="T5" fmla="*/ 487941 h 43"/>
                  <a:gd name="T6" fmla="*/ 10790974 w 28"/>
                  <a:gd name="T7" fmla="*/ 533531 h 43"/>
                  <a:gd name="T8" fmla="*/ 14088078 w 28"/>
                  <a:gd name="T9" fmla="*/ 546409 h 43"/>
                  <a:gd name="T10" fmla="*/ 16440694 w 28"/>
                  <a:gd name="T11" fmla="*/ 579410 h 43"/>
                  <a:gd name="T12" fmla="*/ 24729715 w 28"/>
                  <a:gd name="T13" fmla="*/ 403062 h 43"/>
                  <a:gd name="T14" fmla="*/ 16440694 w 28"/>
                  <a:gd name="T15" fmla="*/ 579410 h 43"/>
                  <a:gd name="T16" fmla="*/ 20040386 w 28"/>
                  <a:gd name="T17" fmla="*/ 618654 h 43"/>
                  <a:gd name="T18" fmla="*/ 23052894 w 28"/>
                  <a:gd name="T19" fmla="*/ 649615 h 43"/>
                  <a:gd name="T20" fmla="*/ 26163577 w 28"/>
                  <a:gd name="T21" fmla="*/ 709421 h 43"/>
                  <a:gd name="T22" fmla="*/ 26929404 w 28"/>
                  <a:gd name="T23" fmla="*/ 778958 h 43"/>
                  <a:gd name="T24" fmla="*/ 42812524 w 28"/>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43"/>
                  <a:gd name="T41" fmla="*/ 28 w 28"/>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43">
                    <a:moveTo>
                      <a:pt x="28" y="0"/>
                    </a:moveTo>
                    <a:lnTo>
                      <a:pt x="0" y="27"/>
                    </a:lnTo>
                    <a:lnTo>
                      <a:pt x="4" y="27"/>
                    </a:lnTo>
                    <a:lnTo>
                      <a:pt x="7" y="29"/>
                    </a:lnTo>
                    <a:lnTo>
                      <a:pt x="9" y="30"/>
                    </a:lnTo>
                    <a:lnTo>
                      <a:pt x="11" y="32"/>
                    </a:lnTo>
                    <a:lnTo>
                      <a:pt x="16" y="22"/>
                    </a:lnTo>
                    <a:lnTo>
                      <a:pt x="11" y="32"/>
                    </a:lnTo>
                    <a:lnTo>
                      <a:pt x="13" y="34"/>
                    </a:lnTo>
                    <a:lnTo>
                      <a:pt x="15" y="36"/>
                    </a:lnTo>
                    <a:lnTo>
                      <a:pt x="17" y="39"/>
                    </a:lnTo>
                    <a:lnTo>
                      <a:pt x="18" y="43"/>
                    </a:lnTo>
                    <a:lnTo>
                      <a:pt x="28" y="0"/>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77" name="Line 773"/>
              <p:cNvSpPr>
                <a:spLocks noChangeShapeType="1"/>
              </p:cNvSpPr>
              <p:nvPr/>
            </p:nvSpPr>
            <p:spPr bwMode="auto">
              <a:xfrm>
                <a:off x="2199" y="3163"/>
                <a:ext cx="51" cy="82"/>
              </a:xfrm>
              <a:prstGeom prst="line">
                <a:avLst/>
              </a:pr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78" name="Line 774"/>
              <p:cNvSpPr>
                <a:spLocks noChangeShapeType="1"/>
              </p:cNvSpPr>
              <p:nvPr/>
            </p:nvSpPr>
            <p:spPr bwMode="auto">
              <a:xfrm flipH="1">
                <a:off x="2080" y="3168"/>
                <a:ext cx="52" cy="74"/>
              </a:xfrm>
              <a:prstGeom prst="line">
                <a:avLst/>
              </a:pr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79" name="Freeform 775"/>
              <p:cNvSpPr>
                <a:spLocks/>
              </p:cNvSpPr>
              <p:nvPr/>
            </p:nvSpPr>
            <p:spPr bwMode="auto">
              <a:xfrm>
                <a:off x="2429" y="2947"/>
                <a:ext cx="226" cy="238"/>
              </a:xfrm>
              <a:custGeom>
                <a:avLst/>
                <a:gdLst>
                  <a:gd name="T0" fmla="*/ 237998490 w 120"/>
                  <a:gd name="T1" fmla="*/ 2584892 h 156"/>
                  <a:gd name="T2" fmla="*/ 245857382 w 120"/>
                  <a:gd name="T3" fmla="*/ 2556445 h 156"/>
                  <a:gd name="T4" fmla="*/ 252696442 w 120"/>
                  <a:gd name="T5" fmla="*/ 2453359 h 156"/>
                  <a:gd name="T6" fmla="*/ 252696442 w 120"/>
                  <a:gd name="T7" fmla="*/ 2212193 h 156"/>
                  <a:gd name="T8" fmla="*/ 250483330 w 120"/>
                  <a:gd name="T9" fmla="*/ 2151590 h 156"/>
                  <a:gd name="T10" fmla="*/ 250483330 w 120"/>
                  <a:gd name="T11" fmla="*/ 2070916 h 156"/>
                  <a:gd name="T12" fmla="*/ 247984554 w 120"/>
                  <a:gd name="T13" fmla="*/ 2043254 h 156"/>
                  <a:gd name="T14" fmla="*/ 245857382 w 120"/>
                  <a:gd name="T15" fmla="*/ 1960461 h 156"/>
                  <a:gd name="T16" fmla="*/ 245857382 w 120"/>
                  <a:gd name="T17" fmla="*/ 1884913 h 156"/>
                  <a:gd name="T18" fmla="*/ 244035883 w 120"/>
                  <a:gd name="T19" fmla="*/ 1838288 h 156"/>
                  <a:gd name="T20" fmla="*/ 240413737 w 120"/>
                  <a:gd name="T21" fmla="*/ 1758378 h 156"/>
                  <a:gd name="T22" fmla="*/ 237998490 w 120"/>
                  <a:gd name="T23" fmla="*/ 1627771 h 156"/>
                  <a:gd name="T24" fmla="*/ 233778861 w 120"/>
                  <a:gd name="T25" fmla="*/ 1507397 h 156"/>
                  <a:gd name="T26" fmla="*/ 225607426 w 120"/>
                  <a:gd name="T27" fmla="*/ 1410286 h 156"/>
                  <a:gd name="T28" fmla="*/ 214859712 w 120"/>
                  <a:gd name="T29" fmla="*/ 1297747 h 156"/>
                  <a:gd name="T30" fmla="*/ 210127454 w 120"/>
                  <a:gd name="T31" fmla="*/ 1204928 h 156"/>
                  <a:gd name="T32" fmla="*/ 206496027 w 120"/>
                  <a:gd name="T33" fmla="*/ 1204928 h 156"/>
                  <a:gd name="T34" fmla="*/ 207655919 w 120"/>
                  <a:gd name="T35" fmla="*/ 1139539 h 156"/>
                  <a:gd name="T36" fmla="*/ 210127454 w 120"/>
                  <a:gd name="T37" fmla="*/ 1012458 h 156"/>
                  <a:gd name="T38" fmla="*/ 206496027 w 120"/>
                  <a:gd name="T39" fmla="*/ 862475 h 156"/>
                  <a:gd name="T40" fmla="*/ 200082691 w 120"/>
                  <a:gd name="T41" fmla="*/ 746925 h 156"/>
                  <a:gd name="T42" fmla="*/ 197639481 w 120"/>
                  <a:gd name="T43" fmla="*/ 746925 h 156"/>
                  <a:gd name="T44" fmla="*/ 195937069 w 120"/>
                  <a:gd name="T45" fmla="*/ 699340 h 156"/>
                  <a:gd name="T46" fmla="*/ 195937069 w 120"/>
                  <a:gd name="T47" fmla="*/ 565320 h 156"/>
                  <a:gd name="T48" fmla="*/ 190945302 w 120"/>
                  <a:gd name="T49" fmla="*/ 471875 h 156"/>
                  <a:gd name="T50" fmla="*/ 180901262 w 120"/>
                  <a:gd name="T51" fmla="*/ 397146 h 156"/>
                  <a:gd name="T52" fmla="*/ 174503716 w 120"/>
                  <a:gd name="T53" fmla="*/ 293082 h 156"/>
                  <a:gd name="T54" fmla="*/ 168668940 w 120"/>
                  <a:gd name="T55" fmla="*/ 97977 h 156"/>
                  <a:gd name="T56" fmla="*/ 147784376 w 120"/>
                  <a:gd name="T57" fmla="*/ 0 h 156"/>
                  <a:gd name="T58" fmla="*/ 128841844 w 120"/>
                  <a:gd name="T59" fmla="*/ 0 h 156"/>
                  <a:gd name="T60" fmla="*/ 117489746 w 120"/>
                  <a:gd name="T61" fmla="*/ 35459 h 156"/>
                  <a:gd name="T62" fmla="*/ 109643932 w 120"/>
                  <a:gd name="T63" fmla="*/ 125917 h 156"/>
                  <a:gd name="T64" fmla="*/ 99600133 w 120"/>
                  <a:gd name="T65" fmla="*/ 228050 h 156"/>
                  <a:gd name="T66" fmla="*/ 88510587 w 120"/>
                  <a:gd name="T67" fmla="*/ 347922 h 156"/>
                  <a:gd name="T68" fmla="*/ 81285640 w 120"/>
                  <a:gd name="T69" fmla="*/ 477126 h 156"/>
                  <a:gd name="T70" fmla="*/ 81285640 w 120"/>
                  <a:gd name="T71" fmla="*/ 576880 h 156"/>
                  <a:gd name="T72" fmla="*/ 75952283 w 120"/>
                  <a:gd name="T73" fmla="*/ 605902 h 156"/>
                  <a:gd name="T74" fmla="*/ 67099594 w 120"/>
                  <a:gd name="T75" fmla="*/ 746925 h 156"/>
                  <a:gd name="T76" fmla="*/ 61743350 w 120"/>
                  <a:gd name="T77" fmla="*/ 924389 h 156"/>
                  <a:gd name="T78" fmla="*/ 59241802 w 120"/>
                  <a:gd name="T79" fmla="*/ 996102 h 156"/>
                  <a:gd name="T80" fmla="*/ 48173771 w 120"/>
                  <a:gd name="T81" fmla="*/ 1075226 h 156"/>
                  <a:gd name="T82" fmla="*/ 40328650 w 120"/>
                  <a:gd name="T83" fmla="*/ 1204928 h 156"/>
                  <a:gd name="T84" fmla="*/ 33773175 w 120"/>
                  <a:gd name="T85" fmla="*/ 1342735 h 156"/>
                  <a:gd name="T86" fmla="*/ 35628092 w 120"/>
                  <a:gd name="T87" fmla="*/ 1448320 h 156"/>
                  <a:gd name="T88" fmla="*/ 33773175 w 120"/>
                  <a:gd name="T89" fmla="*/ 1473070 h 156"/>
                  <a:gd name="T90" fmla="*/ 26746935 w 120"/>
                  <a:gd name="T91" fmla="*/ 1519694 h 156"/>
                  <a:gd name="T92" fmla="*/ 18917574 w 120"/>
                  <a:gd name="T93" fmla="*/ 1658286 h 156"/>
                  <a:gd name="T94" fmla="*/ 14201915 w 120"/>
                  <a:gd name="T95" fmla="*/ 1802675 h 156"/>
                  <a:gd name="T96" fmla="*/ 16702217 w 120"/>
                  <a:gd name="T97" fmla="*/ 1899515 h 156"/>
                  <a:gd name="T98" fmla="*/ 23651760 w 120"/>
                  <a:gd name="T99" fmla="*/ 1960461 h 156"/>
                  <a:gd name="T100" fmla="*/ 18917574 w 120"/>
                  <a:gd name="T101" fmla="*/ 1979896 h 156"/>
                  <a:gd name="T102" fmla="*/ 6668209 w 120"/>
                  <a:gd name="T103" fmla="*/ 2048532 h 156"/>
                  <a:gd name="T104" fmla="*/ 2500302 w 120"/>
                  <a:gd name="T105" fmla="*/ 2151590 h 156"/>
                  <a:gd name="T106" fmla="*/ 0 w 120"/>
                  <a:gd name="T107" fmla="*/ 2247376 h 156"/>
                  <a:gd name="T108" fmla="*/ 6668209 w 120"/>
                  <a:gd name="T109" fmla="*/ 2356577 h 156"/>
                  <a:gd name="T110" fmla="*/ 6668209 w 120"/>
                  <a:gd name="T111" fmla="*/ 2433991 h 156"/>
                  <a:gd name="T112" fmla="*/ 8868430 w 120"/>
                  <a:gd name="T113" fmla="*/ 2483392 h 156"/>
                  <a:gd name="T114" fmla="*/ 14201915 w 120"/>
                  <a:gd name="T115" fmla="*/ 2520548 h 156"/>
                  <a:gd name="T116" fmla="*/ 25578997 w 120"/>
                  <a:gd name="T117" fmla="*/ 2556445 h 156"/>
                  <a:gd name="T118" fmla="*/ 40328650 w 120"/>
                  <a:gd name="T119" fmla="*/ 2584892 h 15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0"/>
                  <a:gd name="T181" fmla="*/ 0 h 156"/>
                  <a:gd name="T182" fmla="*/ 120 w 120"/>
                  <a:gd name="T183" fmla="*/ 156 h 15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0" h="156">
                    <a:moveTo>
                      <a:pt x="24" y="156"/>
                    </a:moveTo>
                    <a:lnTo>
                      <a:pt x="113" y="156"/>
                    </a:lnTo>
                    <a:lnTo>
                      <a:pt x="116" y="156"/>
                    </a:lnTo>
                    <a:lnTo>
                      <a:pt x="117" y="154"/>
                    </a:lnTo>
                    <a:lnTo>
                      <a:pt x="119" y="151"/>
                    </a:lnTo>
                    <a:lnTo>
                      <a:pt x="120" y="148"/>
                    </a:lnTo>
                    <a:lnTo>
                      <a:pt x="120" y="141"/>
                    </a:lnTo>
                    <a:lnTo>
                      <a:pt x="120" y="134"/>
                    </a:lnTo>
                    <a:lnTo>
                      <a:pt x="119" y="132"/>
                    </a:lnTo>
                    <a:lnTo>
                      <a:pt x="119" y="130"/>
                    </a:lnTo>
                    <a:lnTo>
                      <a:pt x="119" y="128"/>
                    </a:lnTo>
                    <a:lnTo>
                      <a:pt x="119" y="125"/>
                    </a:lnTo>
                    <a:lnTo>
                      <a:pt x="119" y="124"/>
                    </a:lnTo>
                    <a:lnTo>
                      <a:pt x="118" y="123"/>
                    </a:lnTo>
                    <a:lnTo>
                      <a:pt x="118" y="122"/>
                    </a:lnTo>
                    <a:lnTo>
                      <a:pt x="117" y="118"/>
                    </a:lnTo>
                    <a:lnTo>
                      <a:pt x="117" y="116"/>
                    </a:lnTo>
                    <a:lnTo>
                      <a:pt x="117" y="114"/>
                    </a:lnTo>
                    <a:lnTo>
                      <a:pt x="116" y="112"/>
                    </a:lnTo>
                    <a:lnTo>
                      <a:pt x="116" y="111"/>
                    </a:lnTo>
                    <a:lnTo>
                      <a:pt x="115" y="109"/>
                    </a:lnTo>
                    <a:lnTo>
                      <a:pt x="114" y="106"/>
                    </a:lnTo>
                    <a:lnTo>
                      <a:pt x="114" y="102"/>
                    </a:lnTo>
                    <a:lnTo>
                      <a:pt x="113" y="98"/>
                    </a:lnTo>
                    <a:lnTo>
                      <a:pt x="113" y="94"/>
                    </a:lnTo>
                    <a:lnTo>
                      <a:pt x="111" y="91"/>
                    </a:lnTo>
                    <a:lnTo>
                      <a:pt x="109" y="88"/>
                    </a:lnTo>
                    <a:lnTo>
                      <a:pt x="107" y="85"/>
                    </a:lnTo>
                    <a:lnTo>
                      <a:pt x="104" y="81"/>
                    </a:lnTo>
                    <a:lnTo>
                      <a:pt x="102" y="78"/>
                    </a:lnTo>
                    <a:lnTo>
                      <a:pt x="101" y="73"/>
                    </a:lnTo>
                    <a:lnTo>
                      <a:pt x="100" y="73"/>
                    </a:lnTo>
                    <a:lnTo>
                      <a:pt x="99" y="73"/>
                    </a:lnTo>
                    <a:lnTo>
                      <a:pt x="98" y="73"/>
                    </a:lnTo>
                    <a:lnTo>
                      <a:pt x="99" y="69"/>
                    </a:lnTo>
                    <a:lnTo>
                      <a:pt x="99" y="65"/>
                    </a:lnTo>
                    <a:lnTo>
                      <a:pt x="100" y="61"/>
                    </a:lnTo>
                    <a:lnTo>
                      <a:pt x="99" y="58"/>
                    </a:lnTo>
                    <a:lnTo>
                      <a:pt x="98" y="52"/>
                    </a:lnTo>
                    <a:lnTo>
                      <a:pt x="96" y="45"/>
                    </a:lnTo>
                    <a:lnTo>
                      <a:pt x="95" y="45"/>
                    </a:lnTo>
                    <a:lnTo>
                      <a:pt x="94" y="45"/>
                    </a:lnTo>
                    <a:lnTo>
                      <a:pt x="92" y="45"/>
                    </a:lnTo>
                    <a:lnTo>
                      <a:pt x="93" y="42"/>
                    </a:lnTo>
                    <a:lnTo>
                      <a:pt x="93" y="37"/>
                    </a:lnTo>
                    <a:lnTo>
                      <a:pt x="93" y="34"/>
                    </a:lnTo>
                    <a:lnTo>
                      <a:pt x="92" y="30"/>
                    </a:lnTo>
                    <a:lnTo>
                      <a:pt x="91" y="28"/>
                    </a:lnTo>
                    <a:lnTo>
                      <a:pt x="89" y="26"/>
                    </a:lnTo>
                    <a:lnTo>
                      <a:pt x="86" y="24"/>
                    </a:lnTo>
                    <a:lnTo>
                      <a:pt x="83" y="25"/>
                    </a:lnTo>
                    <a:lnTo>
                      <a:pt x="83" y="18"/>
                    </a:lnTo>
                    <a:lnTo>
                      <a:pt x="82" y="12"/>
                    </a:lnTo>
                    <a:lnTo>
                      <a:pt x="80" y="6"/>
                    </a:lnTo>
                    <a:lnTo>
                      <a:pt x="76" y="2"/>
                    </a:lnTo>
                    <a:lnTo>
                      <a:pt x="70" y="0"/>
                    </a:lnTo>
                    <a:lnTo>
                      <a:pt x="64" y="0"/>
                    </a:lnTo>
                    <a:lnTo>
                      <a:pt x="61" y="0"/>
                    </a:lnTo>
                    <a:lnTo>
                      <a:pt x="59" y="0"/>
                    </a:lnTo>
                    <a:lnTo>
                      <a:pt x="56" y="2"/>
                    </a:lnTo>
                    <a:lnTo>
                      <a:pt x="55" y="5"/>
                    </a:lnTo>
                    <a:lnTo>
                      <a:pt x="52" y="8"/>
                    </a:lnTo>
                    <a:lnTo>
                      <a:pt x="50" y="11"/>
                    </a:lnTo>
                    <a:lnTo>
                      <a:pt x="47" y="14"/>
                    </a:lnTo>
                    <a:lnTo>
                      <a:pt x="45" y="17"/>
                    </a:lnTo>
                    <a:lnTo>
                      <a:pt x="42" y="21"/>
                    </a:lnTo>
                    <a:lnTo>
                      <a:pt x="41" y="25"/>
                    </a:lnTo>
                    <a:lnTo>
                      <a:pt x="39" y="29"/>
                    </a:lnTo>
                    <a:lnTo>
                      <a:pt x="40" y="35"/>
                    </a:lnTo>
                    <a:lnTo>
                      <a:pt x="39" y="35"/>
                    </a:lnTo>
                    <a:lnTo>
                      <a:pt x="38" y="35"/>
                    </a:lnTo>
                    <a:lnTo>
                      <a:pt x="36" y="37"/>
                    </a:lnTo>
                    <a:lnTo>
                      <a:pt x="34" y="41"/>
                    </a:lnTo>
                    <a:lnTo>
                      <a:pt x="32" y="45"/>
                    </a:lnTo>
                    <a:lnTo>
                      <a:pt x="30" y="50"/>
                    </a:lnTo>
                    <a:lnTo>
                      <a:pt x="29" y="56"/>
                    </a:lnTo>
                    <a:lnTo>
                      <a:pt x="29" y="60"/>
                    </a:lnTo>
                    <a:lnTo>
                      <a:pt x="28" y="60"/>
                    </a:lnTo>
                    <a:lnTo>
                      <a:pt x="26" y="62"/>
                    </a:lnTo>
                    <a:lnTo>
                      <a:pt x="23" y="65"/>
                    </a:lnTo>
                    <a:lnTo>
                      <a:pt x="21" y="69"/>
                    </a:lnTo>
                    <a:lnTo>
                      <a:pt x="19" y="73"/>
                    </a:lnTo>
                    <a:lnTo>
                      <a:pt x="17" y="79"/>
                    </a:lnTo>
                    <a:lnTo>
                      <a:pt x="16" y="81"/>
                    </a:lnTo>
                    <a:lnTo>
                      <a:pt x="16" y="84"/>
                    </a:lnTo>
                    <a:lnTo>
                      <a:pt x="17" y="87"/>
                    </a:lnTo>
                    <a:lnTo>
                      <a:pt x="18" y="90"/>
                    </a:lnTo>
                    <a:lnTo>
                      <a:pt x="16" y="89"/>
                    </a:lnTo>
                    <a:lnTo>
                      <a:pt x="15" y="90"/>
                    </a:lnTo>
                    <a:lnTo>
                      <a:pt x="13" y="92"/>
                    </a:lnTo>
                    <a:lnTo>
                      <a:pt x="10" y="96"/>
                    </a:lnTo>
                    <a:lnTo>
                      <a:pt x="9" y="100"/>
                    </a:lnTo>
                    <a:lnTo>
                      <a:pt x="7" y="104"/>
                    </a:lnTo>
                    <a:lnTo>
                      <a:pt x="7" y="109"/>
                    </a:lnTo>
                    <a:lnTo>
                      <a:pt x="7" y="113"/>
                    </a:lnTo>
                    <a:lnTo>
                      <a:pt x="8" y="115"/>
                    </a:lnTo>
                    <a:lnTo>
                      <a:pt x="10" y="117"/>
                    </a:lnTo>
                    <a:lnTo>
                      <a:pt x="11" y="118"/>
                    </a:lnTo>
                    <a:lnTo>
                      <a:pt x="13" y="119"/>
                    </a:lnTo>
                    <a:lnTo>
                      <a:pt x="9" y="119"/>
                    </a:lnTo>
                    <a:lnTo>
                      <a:pt x="6" y="121"/>
                    </a:lnTo>
                    <a:lnTo>
                      <a:pt x="3" y="124"/>
                    </a:lnTo>
                    <a:lnTo>
                      <a:pt x="2" y="126"/>
                    </a:lnTo>
                    <a:lnTo>
                      <a:pt x="1" y="130"/>
                    </a:lnTo>
                    <a:lnTo>
                      <a:pt x="0" y="134"/>
                    </a:lnTo>
                    <a:lnTo>
                      <a:pt x="0" y="136"/>
                    </a:lnTo>
                    <a:lnTo>
                      <a:pt x="2" y="139"/>
                    </a:lnTo>
                    <a:lnTo>
                      <a:pt x="3" y="142"/>
                    </a:lnTo>
                    <a:lnTo>
                      <a:pt x="3" y="145"/>
                    </a:lnTo>
                    <a:lnTo>
                      <a:pt x="3" y="147"/>
                    </a:lnTo>
                    <a:lnTo>
                      <a:pt x="4" y="149"/>
                    </a:lnTo>
                    <a:lnTo>
                      <a:pt x="4" y="150"/>
                    </a:lnTo>
                    <a:lnTo>
                      <a:pt x="5" y="151"/>
                    </a:lnTo>
                    <a:lnTo>
                      <a:pt x="7" y="152"/>
                    </a:lnTo>
                    <a:lnTo>
                      <a:pt x="9" y="153"/>
                    </a:lnTo>
                    <a:lnTo>
                      <a:pt x="12" y="154"/>
                    </a:lnTo>
                    <a:lnTo>
                      <a:pt x="14" y="155"/>
                    </a:lnTo>
                    <a:lnTo>
                      <a:pt x="19" y="156"/>
                    </a:lnTo>
                    <a:lnTo>
                      <a:pt x="24" y="156"/>
                    </a:lnTo>
                    <a:close/>
                  </a:path>
                </a:pathLst>
              </a:custGeom>
              <a:solidFill>
                <a:srgbClr val="BFBFBF"/>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80" name="Freeform 776"/>
              <p:cNvSpPr>
                <a:spLocks/>
              </p:cNvSpPr>
              <p:nvPr/>
            </p:nvSpPr>
            <p:spPr bwMode="auto">
              <a:xfrm>
                <a:off x="2481" y="2895"/>
                <a:ext cx="47" cy="59"/>
              </a:xfrm>
              <a:custGeom>
                <a:avLst/>
                <a:gdLst>
                  <a:gd name="T0" fmla="*/ 0 w 25"/>
                  <a:gd name="T1" fmla="*/ 0 h 39"/>
                  <a:gd name="T2" fmla="*/ 80407034 w 25"/>
                  <a:gd name="T3" fmla="*/ 339374 h 39"/>
                  <a:gd name="T4" fmla="*/ 70932078 w 25"/>
                  <a:gd name="T5" fmla="*/ 339374 h 39"/>
                  <a:gd name="T6" fmla="*/ 59817777 w 25"/>
                  <a:gd name="T7" fmla="*/ 370107 h 39"/>
                  <a:gd name="T8" fmla="*/ 54767406 w 25"/>
                  <a:gd name="T9" fmla="*/ 382461 h 39"/>
                  <a:gd name="T10" fmla="*/ 48856899 w 25"/>
                  <a:gd name="T11" fmla="*/ 397642 h 39"/>
                  <a:gd name="T12" fmla="*/ 31155087 w 25"/>
                  <a:gd name="T13" fmla="*/ 268754 h 39"/>
                  <a:gd name="T14" fmla="*/ 48856899 w 25"/>
                  <a:gd name="T15" fmla="*/ 397642 h 39"/>
                  <a:gd name="T16" fmla="*/ 45375561 w 25"/>
                  <a:gd name="T17" fmla="*/ 406577 h 39"/>
                  <a:gd name="T18" fmla="*/ 38037788 w 25"/>
                  <a:gd name="T19" fmla="*/ 453223 h 39"/>
                  <a:gd name="T20" fmla="*/ 31155087 w 25"/>
                  <a:gd name="T21" fmla="*/ 490066 h 39"/>
                  <a:gd name="T22" fmla="*/ 28524697 w 25"/>
                  <a:gd name="T23" fmla="*/ 531575 h 39"/>
                  <a:gd name="T24" fmla="*/ 0 w 25"/>
                  <a:gd name="T25" fmla="*/ 0 h 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39"/>
                  <a:gd name="T41" fmla="*/ 25 w 25"/>
                  <a:gd name="T42" fmla="*/ 39 h 3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39">
                    <a:moveTo>
                      <a:pt x="0" y="0"/>
                    </a:moveTo>
                    <a:lnTo>
                      <a:pt x="25" y="25"/>
                    </a:lnTo>
                    <a:lnTo>
                      <a:pt x="22" y="25"/>
                    </a:lnTo>
                    <a:lnTo>
                      <a:pt x="19" y="27"/>
                    </a:lnTo>
                    <a:lnTo>
                      <a:pt x="17" y="28"/>
                    </a:lnTo>
                    <a:lnTo>
                      <a:pt x="15" y="29"/>
                    </a:lnTo>
                    <a:lnTo>
                      <a:pt x="10" y="20"/>
                    </a:lnTo>
                    <a:lnTo>
                      <a:pt x="15" y="29"/>
                    </a:lnTo>
                    <a:lnTo>
                      <a:pt x="14" y="30"/>
                    </a:lnTo>
                    <a:lnTo>
                      <a:pt x="12" y="33"/>
                    </a:lnTo>
                    <a:lnTo>
                      <a:pt x="10" y="36"/>
                    </a:lnTo>
                    <a:lnTo>
                      <a:pt x="9" y="39"/>
                    </a:lnTo>
                    <a:lnTo>
                      <a:pt x="0" y="0"/>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81" name="Freeform 777"/>
              <p:cNvSpPr>
                <a:spLocks/>
              </p:cNvSpPr>
              <p:nvPr/>
            </p:nvSpPr>
            <p:spPr bwMode="auto">
              <a:xfrm>
                <a:off x="2429" y="2947"/>
                <a:ext cx="226" cy="238"/>
              </a:xfrm>
              <a:custGeom>
                <a:avLst/>
                <a:gdLst>
                  <a:gd name="T0" fmla="*/ 237998490 w 120"/>
                  <a:gd name="T1" fmla="*/ 2584892 h 156"/>
                  <a:gd name="T2" fmla="*/ 245857382 w 120"/>
                  <a:gd name="T3" fmla="*/ 2556445 h 156"/>
                  <a:gd name="T4" fmla="*/ 252696442 w 120"/>
                  <a:gd name="T5" fmla="*/ 2453359 h 156"/>
                  <a:gd name="T6" fmla="*/ 252696442 w 120"/>
                  <a:gd name="T7" fmla="*/ 2212193 h 156"/>
                  <a:gd name="T8" fmla="*/ 250483330 w 120"/>
                  <a:gd name="T9" fmla="*/ 2151590 h 156"/>
                  <a:gd name="T10" fmla="*/ 250483330 w 120"/>
                  <a:gd name="T11" fmla="*/ 2070916 h 156"/>
                  <a:gd name="T12" fmla="*/ 247984554 w 120"/>
                  <a:gd name="T13" fmla="*/ 2043254 h 156"/>
                  <a:gd name="T14" fmla="*/ 245857382 w 120"/>
                  <a:gd name="T15" fmla="*/ 1960461 h 156"/>
                  <a:gd name="T16" fmla="*/ 245857382 w 120"/>
                  <a:gd name="T17" fmla="*/ 1884913 h 156"/>
                  <a:gd name="T18" fmla="*/ 244035883 w 120"/>
                  <a:gd name="T19" fmla="*/ 1838288 h 156"/>
                  <a:gd name="T20" fmla="*/ 240413737 w 120"/>
                  <a:gd name="T21" fmla="*/ 1758378 h 156"/>
                  <a:gd name="T22" fmla="*/ 237998490 w 120"/>
                  <a:gd name="T23" fmla="*/ 1627771 h 156"/>
                  <a:gd name="T24" fmla="*/ 233778861 w 120"/>
                  <a:gd name="T25" fmla="*/ 1507397 h 156"/>
                  <a:gd name="T26" fmla="*/ 225607426 w 120"/>
                  <a:gd name="T27" fmla="*/ 1410286 h 156"/>
                  <a:gd name="T28" fmla="*/ 214859712 w 120"/>
                  <a:gd name="T29" fmla="*/ 1297747 h 156"/>
                  <a:gd name="T30" fmla="*/ 210127454 w 120"/>
                  <a:gd name="T31" fmla="*/ 1204928 h 156"/>
                  <a:gd name="T32" fmla="*/ 206496027 w 120"/>
                  <a:gd name="T33" fmla="*/ 1204928 h 156"/>
                  <a:gd name="T34" fmla="*/ 207655919 w 120"/>
                  <a:gd name="T35" fmla="*/ 1139539 h 156"/>
                  <a:gd name="T36" fmla="*/ 210127454 w 120"/>
                  <a:gd name="T37" fmla="*/ 1012458 h 156"/>
                  <a:gd name="T38" fmla="*/ 206496027 w 120"/>
                  <a:gd name="T39" fmla="*/ 862475 h 156"/>
                  <a:gd name="T40" fmla="*/ 200082691 w 120"/>
                  <a:gd name="T41" fmla="*/ 746925 h 156"/>
                  <a:gd name="T42" fmla="*/ 197639481 w 120"/>
                  <a:gd name="T43" fmla="*/ 746925 h 156"/>
                  <a:gd name="T44" fmla="*/ 195937069 w 120"/>
                  <a:gd name="T45" fmla="*/ 699340 h 156"/>
                  <a:gd name="T46" fmla="*/ 195937069 w 120"/>
                  <a:gd name="T47" fmla="*/ 565320 h 156"/>
                  <a:gd name="T48" fmla="*/ 190945302 w 120"/>
                  <a:gd name="T49" fmla="*/ 471875 h 156"/>
                  <a:gd name="T50" fmla="*/ 180901262 w 120"/>
                  <a:gd name="T51" fmla="*/ 397146 h 156"/>
                  <a:gd name="T52" fmla="*/ 174503716 w 120"/>
                  <a:gd name="T53" fmla="*/ 293082 h 156"/>
                  <a:gd name="T54" fmla="*/ 168668940 w 120"/>
                  <a:gd name="T55" fmla="*/ 97977 h 156"/>
                  <a:gd name="T56" fmla="*/ 147784376 w 120"/>
                  <a:gd name="T57" fmla="*/ 0 h 156"/>
                  <a:gd name="T58" fmla="*/ 128841844 w 120"/>
                  <a:gd name="T59" fmla="*/ 0 h 156"/>
                  <a:gd name="T60" fmla="*/ 117489746 w 120"/>
                  <a:gd name="T61" fmla="*/ 35459 h 156"/>
                  <a:gd name="T62" fmla="*/ 109643932 w 120"/>
                  <a:gd name="T63" fmla="*/ 125917 h 156"/>
                  <a:gd name="T64" fmla="*/ 99600133 w 120"/>
                  <a:gd name="T65" fmla="*/ 228050 h 156"/>
                  <a:gd name="T66" fmla="*/ 88510587 w 120"/>
                  <a:gd name="T67" fmla="*/ 347922 h 156"/>
                  <a:gd name="T68" fmla="*/ 81285640 w 120"/>
                  <a:gd name="T69" fmla="*/ 477126 h 156"/>
                  <a:gd name="T70" fmla="*/ 81285640 w 120"/>
                  <a:gd name="T71" fmla="*/ 576880 h 156"/>
                  <a:gd name="T72" fmla="*/ 75952283 w 120"/>
                  <a:gd name="T73" fmla="*/ 605902 h 156"/>
                  <a:gd name="T74" fmla="*/ 67099594 w 120"/>
                  <a:gd name="T75" fmla="*/ 746925 h 156"/>
                  <a:gd name="T76" fmla="*/ 61743350 w 120"/>
                  <a:gd name="T77" fmla="*/ 924389 h 156"/>
                  <a:gd name="T78" fmla="*/ 59241802 w 120"/>
                  <a:gd name="T79" fmla="*/ 996102 h 156"/>
                  <a:gd name="T80" fmla="*/ 48173771 w 120"/>
                  <a:gd name="T81" fmla="*/ 1075226 h 156"/>
                  <a:gd name="T82" fmla="*/ 40328650 w 120"/>
                  <a:gd name="T83" fmla="*/ 1204928 h 156"/>
                  <a:gd name="T84" fmla="*/ 33773175 w 120"/>
                  <a:gd name="T85" fmla="*/ 1342735 h 156"/>
                  <a:gd name="T86" fmla="*/ 35628092 w 120"/>
                  <a:gd name="T87" fmla="*/ 1448320 h 156"/>
                  <a:gd name="T88" fmla="*/ 33773175 w 120"/>
                  <a:gd name="T89" fmla="*/ 1473070 h 156"/>
                  <a:gd name="T90" fmla="*/ 26746935 w 120"/>
                  <a:gd name="T91" fmla="*/ 1519694 h 156"/>
                  <a:gd name="T92" fmla="*/ 18917574 w 120"/>
                  <a:gd name="T93" fmla="*/ 1658286 h 156"/>
                  <a:gd name="T94" fmla="*/ 14201915 w 120"/>
                  <a:gd name="T95" fmla="*/ 1802675 h 156"/>
                  <a:gd name="T96" fmla="*/ 16702217 w 120"/>
                  <a:gd name="T97" fmla="*/ 1899515 h 156"/>
                  <a:gd name="T98" fmla="*/ 23651760 w 120"/>
                  <a:gd name="T99" fmla="*/ 1960461 h 156"/>
                  <a:gd name="T100" fmla="*/ 18917574 w 120"/>
                  <a:gd name="T101" fmla="*/ 1979896 h 156"/>
                  <a:gd name="T102" fmla="*/ 6668209 w 120"/>
                  <a:gd name="T103" fmla="*/ 2048532 h 156"/>
                  <a:gd name="T104" fmla="*/ 2500302 w 120"/>
                  <a:gd name="T105" fmla="*/ 2151590 h 156"/>
                  <a:gd name="T106" fmla="*/ 0 w 120"/>
                  <a:gd name="T107" fmla="*/ 2247376 h 156"/>
                  <a:gd name="T108" fmla="*/ 6668209 w 120"/>
                  <a:gd name="T109" fmla="*/ 2356577 h 156"/>
                  <a:gd name="T110" fmla="*/ 6668209 w 120"/>
                  <a:gd name="T111" fmla="*/ 2433991 h 156"/>
                  <a:gd name="T112" fmla="*/ 8868430 w 120"/>
                  <a:gd name="T113" fmla="*/ 2483392 h 156"/>
                  <a:gd name="T114" fmla="*/ 14201915 w 120"/>
                  <a:gd name="T115" fmla="*/ 2520548 h 156"/>
                  <a:gd name="T116" fmla="*/ 25578997 w 120"/>
                  <a:gd name="T117" fmla="*/ 2556445 h 156"/>
                  <a:gd name="T118" fmla="*/ 40328650 w 120"/>
                  <a:gd name="T119" fmla="*/ 2584892 h 15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0"/>
                  <a:gd name="T181" fmla="*/ 0 h 156"/>
                  <a:gd name="T182" fmla="*/ 120 w 120"/>
                  <a:gd name="T183" fmla="*/ 156 h 15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0" h="156">
                    <a:moveTo>
                      <a:pt x="24" y="156"/>
                    </a:moveTo>
                    <a:lnTo>
                      <a:pt x="113" y="156"/>
                    </a:lnTo>
                    <a:lnTo>
                      <a:pt x="116" y="156"/>
                    </a:lnTo>
                    <a:lnTo>
                      <a:pt x="117" y="154"/>
                    </a:lnTo>
                    <a:lnTo>
                      <a:pt x="119" y="151"/>
                    </a:lnTo>
                    <a:lnTo>
                      <a:pt x="120" y="148"/>
                    </a:lnTo>
                    <a:lnTo>
                      <a:pt x="120" y="141"/>
                    </a:lnTo>
                    <a:lnTo>
                      <a:pt x="120" y="134"/>
                    </a:lnTo>
                    <a:lnTo>
                      <a:pt x="119" y="132"/>
                    </a:lnTo>
                    <a:lnTo>
                      <a:pt x="119" y="130"/>
                    </a:lnTo>
                    <a:lnTo>
                      <a:pt x="119" y="128"/>
                    </a:lnTo>
                    <a:lnTo>
                      <a:pt x="119" y="125"/>
                    </a:lnTo>
                    <a:lnTo>
                      <a:pt x="119" y="124"/>
                    </a:lnTo>
                    <a:lnTo>
                      <a:pt x="118" y="123"/>
                    </a:lnTo>
                    <a:lnTo>
                      <a:pt x="118" y="122"/>
                    </a:lnTo>
                    <a:lnTo>
                      <a:pt x="117" y="118"/>
                    </a:lnTo>
                    <a:lnTo>
                      <a:pt x="117" y="116"/>
                    </a:lnTo>
                    <a:lnTo>
                      <a:pt x="117" y="114"/>
                    </a:lnTo>
                    <a:lnTo>
                      <a:pt x="116" y="112"/>
                    </a:lnTo>
                    <a:lnTo>
                      <a:pt x="116" y="111"/>
                    </a:lnTo>
                    <a:lnTo>
                      <a:pt x="115" y="109"/>
                    </a:lnTo>
                    <a:lnTo>
                      <a:pt x="114" y="106"/>
                    </a:lnTo>
                    <a:lnTo>
                      <a:pt x="114" y="102"/>
                    </a:lnTo>
                    <a:lnTo>
                      <a:pt x="113" y="98"/>
                    </a:lnTo>
                    <a:lnTo>
                      <a:pt x="113" y="94"/>
                    </a:lnTo>
                    <a:lnTo>
                      <a:pt x="111" y="91"/>
                    </a:lnTo>
                    <a:lnTo>
                      <a:pt x="109" y="88"/>
                    </a:lnTo>
                    <a:lnTo>
                      <a:pt x="107" y="85"/>
                    </a:lnTo>
                    <a:lnTo>
                      <a:pt x="104" y="81"/>
                    </a:lnTo>
                    <a:lnTo>
                      <a:pt x="102" y="78"/>
                    </a:lnTo>
                    <a:lnTo>
                      <a:pt x="101" y="73"/>
                    </a:lnTo>
                    <a:lnTo>
                      <a:pt x="100" y="73"/>
                    </a:lnTo>
                    <a:lnTo>
                      <a:pt x="99" y="73"/>
                    </a:lnTo>
                    <a:lnTo>
                      <a:pt x="98" y="73"/>
                    </a:lnTo>
                    <a:lnTo>
                      <a:pt x="99" y="69"/>
                    </a:lnTo>
                    <a:lnTo>
                      <a:pt x="99" y="65"/>
                    </a:lnTo>
                    <a:lnTo>
                      <a:pt x="100" y="61"/>
                    </a:lnTo>
                    <a:lnTo>
                      <a:pt x="99" y="58"/>
                    </a:lnTo>
                    <a:lnTo>
                      <a:pt x="98" y="52"/>
                    </a:lnTo>
                    <a:lnTo>
                      <a:pt x="96" y="45"/>
                    </a:lnTo>
                    <a:lnTo>
                      <a:pt x="95" y="45"/>
                    </a:lnTo>
                    <a:lnTo>
                      <a:pt x="94" y="45"/>
                    </a:lnTo>
                    <a:lnTo>
                      <a:pt x="92" y="45"/>
                    </a:lnTo>
                    <a:lnTo>
                      <a:pt x="93" y="42"/>
                    </a:lnTo>
                    <a:lnTo>
                      <a:pt x="93" y="37"/>
                    </a:lnTo>
                    <a:lnTo>
                      <a:pt x="93" y="34"/>
                    </a:lnTo>
                    <a:lnTo>
                      <a:pt x="92" y="30"/>
                    </a:lnTo>
                    <a:lnTo>
                      <a:pt x="91" y="28"/>
                    </a:lnTo>
                    <a:lnTo>
                      <a:pt x="89" y="26"/>
                    </a:lnTo>
                    <a:lnTo>
                      <a:pt x="86" y="24"/>
                    </a:lnTo>
                    <a:lnTo>
                      <a:pt x="83" y="25"/>
                    </a:lnTo>
                    <a:lnTo>
                      <a:pt x="83" y="18"/>
                    </a:lnTo>
                    <a:lnTo>
                      <a:pt x="82" y="12"/>
                    </a:lnTo>
                    <a:lnTo>
                      <a:pt x="80" y="6"/>
                    </a:lnTo>
                    <a:lnTo>
                      <a:pt x="76" y="2"/>
                    </a:lnTo>
                    <a:lnTo>
                      <a:pt x="70" y="0"/>
                    </a:lnTo>
                    <a:lnTo>
                      <a:pt x="64" y="0"/>
                    </a:lnTo>
                    <a:lnTo>
                      <a:pt x="61" y="0"/>
                    </a:lnTo>
                    <a:lnTo>
                      <a:pt x="59" y="0"/>
                    </a:lnTo>
                    <a:lnTo>
                      <a:pt x="56" y="2"/>
                    </a:lnTo>
                    <a:lnTo>
                      <a:pt x="55" y="5"/>
                    </a:lnTo>
                    <a:lnTo>
                      <a:pt x="52" y="8"/>
                    </a:lnTo>
                    <a:lnTo>
                      <a:pt x="50" y="11"/>
                    </a:lnTo>
                    <a:lnTo>
                      <a:pt x="47" y="14"/>
                    </a:lnTo>
                    <a:lnTo>
                      <a:pt x="45" y="17"/>
                    </a:lnTo>
                    <a:lnTo>
                      <a:pt x="42" y="21"/>
                    </a:lnTo>
                    <a:lnTo>
                      <a:pt x="41" y="25"/>
                    </a:lnTo>
                    <a:lnTo>
                      <a:pt x="39" y="29"/>
                    </a:lnTo>
                    <a:lnTo>
                      <a:pt x="40" y="35"/>
                    </a:lnTo>
                    <a:lnTo>
                      <a:pt x="39" y="35"/>
                    </a:lnTo>
                    <a:lnTo>
                      <a:pt x="38" y="35"/>
                    </a:lnTo>
                    <a:lnTo>
                      <a:pt x="36" y="37"/>
                    </a:lnTo>
                    <a:lnTo>
                      <a:pt x="34" y="41"/>
                    </a:lnTo>
                    <a:lnTo>
                      <a:pt x="32" y="45"/>
                    </a:lnTo>
                    <a:lnTo>
                      <a:pt x="30" y="50"/>
                    </a:lnTo>
                    <a:lnTo>
                      <a:pt x="29" y="56"/>
                    </a:lnTo>
                    <a:lnTo>
                      <a:pt x="29" y="60"/>
                    </a:lnTo>
                    <a:lnTo>
                      <a:pt x="28" y="60"/>
                    </a:lnTo>
                    <a:lnTo>
                      <a:pt x="26" y="62"/>
                    </a:lnTo>
                    <a:lnTo>
                      <a:pt x="23" y="65"/>
                    </a:lnTo>
                    <a:lnTo>
                      <a:pt x="21" y="69"/>
                    </a:lnTo>
                    <a:lnTo>
                      <a:pt x="19" y="73"/>
                    </a:lnTo>
                    <a:lnTo>
                      <a:pt x="17" y="79"/>
                    </a:lnTo>
                    <a:lnTo>
                      <a:pt x="16" y="81"/>
                    </a:lnTo>
                    <a:lnTo>
                      <a:pt x="16" y="84"/>
                    </a:lnTo>
                    <a:lnTo>
                      <a:pt x="17" y="87"/>
                    </a:lnTo>
                    <a:lnTo>
                      <a:pt x="18" y="90"/>
                    </a:lnTo>
                    <a:lnTo>
                      <a:pt x="16" y="89"/>
                    </a:lnTo>
                    <a:lnTo>
                      <a:pt x="15" y="90"/>
                    </a:lnTo>
                    <a:lnTo>
                      <a:pt x="13" y="92"/>
                    </a:lnTo>
                    <a:lnTo>
                      <a:pt x="10" y="96"/>
                    </a:lnTo>
                    <a:lnTo>
                      <a:pt x="9" y="100"/>
                    </a:lnTo>
                    <a:lnTo>
                      <a:pt x="7" y="104"/>
                    </a:lnTo>
                    <a:lnTo>
                      <a:pt x="7" y="109"/>
                    </a:lnTo>
                    <a:lnTo>
                      <a:pt x="7" y="113"/>
                    </a:lnTo>
                    <a:lnTo>
                      <a:pt x="8" y="115"/>
                    </a:lnTo>
                    <a:lnTo>
                      <a:pt x="10" y="117"/>
                    </a:lnTo>
                    <a:lnTo>
                      <a:pt x="11" y="118"/>
                    </a:lnTo>
                    <a:lnTo>
                      <a:pt x="13" y="119"/>
                    </a:lnTo>
                    <a:lnTo>
                      <a:pt x="9" y="119"/>
                    </a:lnTo>
                    <a:lnTo>
                      <a:pt x="6" y="121"/>
                    </a:lnTo>
                    <a:lnTo>
                      <a:pt x="3" y="124"/>
                    </a:lnTo>
                    <a:lnTo>
                      <a:pt x="2" y="126"/>
                    </a:lnTo>
                    <a:lnTo>
                      <a:pt x="1" y="130"/>
                    </a:lnTo>
                    <a:lnTo>
                      <a:pt x="0" y="134"/>
                    </a:lnTo>
                    <a:lnTo>
                      <a:pt x="0" y="136"/>
                    </a:lnTo>
                    <a:lnTo>
                      <a:pt x="2" y="139"/>
                    </a:lnTo>
                    <a:lnTo>
                      <a:pt x="3" y="142"/>
                    </a:lnTo>
                    <a:lnTo>
                      <a:pt x="3" y="145"/>
                    </a:lnTo>
                    <a:lnTo>
                      <a:pt x="3" y="147"/>
                    </a:lnTo>
                    <a:lnTo>
                      <a:pt x="4" y="149"/>
                    </a:lnTo>
                    <a:lnTo>
                      <a:pt x="4" y="150"/>
                    </a:lnTo>
                    <a:lnTo>
                      <a:pt x="5" y="151"/>
                    </a:lnTo>
                    <a:lnTo>
                      <a:pt x="7" y="152"/>
                    </a:lnTo>
                    <a:lnTo>
                      <a:pt x="9" y="153"/>
                    </a:lnTo>
                    <a:lnTo>
                      <a:pt x="12" y="154"/>
                    </a:lnTo>
                    <a:lnTo>
                      <a:pt x="14" y="155"/>
                    </a:lnTo>
                    <a:lnTo>
                      <a:pt x="19" y="156"/>
                    </a:lnTo>
                    <a:lnTo>
                      <a:pt x="24" y="156"/>
                    </a:lnTo>
                    <a:close/>
                  </a:path>
                </a:pathLst>
              </a:custGeom>
              <a:noFill/>
              <a:ln w="7938" cap="rnd">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82" name="Line 778"/>
              <p:cNvSpPr>
                <a:spLocks noChangeShapeType="1"/>
              </p:cNvSpPr>
              <p:nvPr/>
            </p:nvSpPr>
            <p:spPr bwMode="auto">
              <a:xfrm>
                <a:off x="2502" y="2927"/>
                <a:ext cx="44" cy="65"/>
              </a:xfrm>
              <a:prstGeom prst="line">
                <a:avLst/>
              </a:pr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83" name="Freeform 779"/>
              <p:cNvSpPr>
                <a:spLocks/>
              </p:cNvSpPr>
              <p:nvPr/>
            </p:nvSpPr>
            <p:spPr bwMode="auto">
              <a:xfrm>
                <a:off x="2577" y="2897"/>
                <a:ext cx="47" cy="61"/>
              </a:xfrm>
              <a:custGeom>
                <a:avLst/>
                <a:gdLst>
                  <a:gd name="T0" fmla="*/ 50163213 w 25"/>
                  <a:gd name="T1" fmla="*/ 0 h 39"/>
                  <a:gd name="T2" fmla="*/ 0 w 25"/>
                  <a:gd name="T3" fmla="*/ 678717 h 39"/>
                  <a:gd name="T4" fmla="*/ 6284889 w 25"/>
                  <a:gd name="T5" fmla="*/ 706808 h 39"/>
                  <a:gd name="T6" fmla="*/ 11815590 w 25"/>
                  <a:gd name="T7" fmla="*/ 729979 h 39"/>
                  <a:gd name="T8" fmla="*/ 18266097 w 25"/>
                  <a:gd name="T9" fmla="*/ 789984 h 39"/>
                  <a:gd name="T10" fmla="*/ 20752434 w 25"/>
                  <a:gd name="T11" fmla="*/ 828587 h 39"/>
                  <a:gd name="T12" fmla="*/ 30385521 w 25"/>
                  <a:gd name="T13" fmla="*/ 568273 h 39"/>
                  <a:gd name="T14" fmla="*/ 20752434 w 25"/>
                  <a:gd name="T15" fmla="*/ 828587 h 39"/>
                  <a:gd name="T16" fmla="*/ 22213314 w 25"/>
                  <a:gd name="T17" fmla="*/ 888837 h 39"/>
                  <a:gd name="T18" fmla="*/ 25906911 w 25"/>
                  <a:gd name="T19" fmla="*/ 939087 h 39"/>
                  <a:gd name="T20" fmla="*/ 30385521 w 25"/>
                  <a:gd name="T21" fmla="*/ 996676 h 39"/>
                  <a:gd name="T22" fmla="*/ 31850394 w 25"/>
                  <a:gd name="T23" fmla="*/ 1141762 h 39"/>
                  <a:gd name="T24" fmla="*/ 50163213 w 25"/>
                  <a:gd name="T25" fmla="*/ 0 h 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39"/>
                  <a:gd name="T41" fmla="*/ 25 w 25"/>
                  <a:gd name="T42" fmla="*/ 39 h 3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39">
                    <a:moveTo>
                      <a:pt x="25" y="0"/>
                    </a:moveTo>
                    <a:lnTo>
                      <a:pt x="0" y="23"/>
                    </a:lnTo>
                    <a:lnTo>
                      <a:pt x="3" y="24"/>
                    </a:lnTo>
                    <a:lnTo>
                      <a:pt x="6" y="25"/>
                    </a:lnTo>
                    <a:lnTo>
                      <a:pt x="9" y="27"/>
                    </a:lnTo>
                    <a:lnTo>
                      <a:pt x="10" y="28"/>
                    </a:lnTo>
                    <a:lnTo>
                      <a:pt x="15" y="19"/>
                    </a:lnTo>
                    <a:lnTo>
                      <a:pt x="10" y="28"/>
                    </a:lnTo>
                    <a:lnTo>
                      <a:pt x="11" y="30"/>
                    </a:lnTo>
                    <a:lnTo>
                      <a:pt x="13" y="32"/>
                    </a:lnTo>
                    <a:lnTo>
                      <a:pt x="15" y="34"/>
                    </a:lnTo>
                    <a:lnTo>
                      <a:pt x="16" y="39"/>
                    </a:lnTo>
                    <a:lnTo>
                      <a:pt x="25" y="0"/>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84" name="Freeform 780"/>
              <p:cNvSpPr>
                <a:spLocks/>
              </p:cNvSpPr>
              <p:nvPr/>
            </p:nvSpPr>
            <p:spPr bwMode="auto">
              <a:xfrm>
                <a:off x="2570" y="3127"/>
                <a:ext cx="53" cy="66"/>
              </a:xfrm>
              <a:custGeom>
                <a:avLst/>
                <a:gdLst>
                  <a:gd name="T0" fmla="*/ 0 w 28"/>
                  <a:gd name="T1" fmla="*/ 0 h 43"/>
                  <a:gd name="T2" fmla="*/ 65967689 w 28"/>
                  <a:gd name="T3" fmla="*/ 511176 h 43"/>
                  <a:gd name="T4" fmla="*/ 56141537 w 28"/>
                  <a:gd name="T5" fmla="*/ 511176 h 43"/>
                  <a:gd name="T6" fmla="*/ 52625457 w 28"/>
                  <a:gd name="T7" fmla="*/ 558937 h 43"/>
                  <a:gd name="T8" fmla="*/ 44977499 w 28"/>
                  <a:gd name="T9" fmla="*/ 601450 h 43"/>
                  <a:gd name="T10" fmla="*/ 40188420 w 28"/>
                  <a:gd name="T11" fmla="*/ 607000 h 43"/>
                  <a:gd name="T12" fmla="*/ 28896236 w 28"/>
                  <a:gd name="T13" fmla="*/ 422256 h 43"/>
                  <a:gd name="T14" fmla="*/ 40188420 w 28"/>
                  <a:gd name="T15" fmla="*/ 607000 h 43"/>
                  <a:gd name="T16" fmla="*/ 37588180 w 28"/>
                  <a:gd name="T17" fmla="*/ 631009 h 43"/>
                  <a:gd name="T18" fmla="*/ 33855861 w 28"/>
                  <a:gd name="T19" fmla="*/ 680549 h 43"/>
                  <a:gd name="T20" fmla="*/ 28896236 w 28"/>
                  <a:gd name="T21" fmla="*/ 743203 h 43"/>
                  <a:gd name="T22" fmla="*/ 26581711 w 28"/>
                  <a:gd name="T23" fmla="*/ 816052 h 43"/>
                  <a:gd name="T24" fmla="*/ 0 w 28"/>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43"/>
                  <a:gd name="T41" fmla="*/ 28 w 28"/>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43">
                    <a:moveTo>
                      <a:pt x="0" y="0"/>
                    </a:moveTo>
                    <a:lnTo>
                      <a:pt x="28" y="27"/>
                    </a:lnTo>
                    <a:lnTo>
                      <a:pt x="24" y="27"/>
                    </a:lnTo>
                    <a:lnTo>
                      <a:pt x="22" y="29"/>
                    </a:lnTo>
                    <a:lnTo>
                      <a:pt x="19" y="31"/>
                    </a:lnTo>
                    <a:lnTo>
                      <a:pt x="17" y="32"/>
                    </a:lnTo>
                    <a:lnTo>
                      <a:pt x="12" y="22"/>
                    </a:lnTo>
                    <a:lnTo>
                      <a:pt x="17" y="32"/>
                    </a:lnTo>
                    <a:lnTo>
                      <a:pt x="16" y="33"/>
                    </a:lnTo>
                    <a:lnTo>
                      <a:pt x="14" y="36"/>
                    </a:lnTo>
                    <a:lnTo>
                      <a:pt x="12" y="39"/>
                    </a:lnTo>
                    <a:lnTo>
                      <a:pt x="11" y="43"/>
                    </a:lnTo>
                    <a:lnTo>
                      <a:pt x="0" y="0"/>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85" name="Line 781"/>
              <p:cNvSpPr>
                <a:spLocks noChangeShapeType="1"/>
              </p:cNvSpPr>
              <p:nvPr/>
            </p:nvSpPr>
            <p:spPr bwMode="auto">
              <a:xfrm flipH="1">
                <a:off x="2561" y="2927"/>
                <a:ext cx="44" cy="70"/>
              </a:xfrm>
              <a:prstGeom prst="line">
                <a:avLst/>
              </a:pr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86" name="Line 782"/>
              <p:cNvSpPr>
                <a:spLocks noChangeShapeType="1"/>
              </p:cNvSpPr>
              <p:nvPr/>
            </p:nvSpPr>
            <p:spPr bwMode="auto">
              <a:xfrm>
                <a:off x="2595" y="3159"/>
                <a:ext cx="56" cy="89"/>
              </a:xfrm>
              <a:prstGeom prst="line">
                <a:avLst/>
              </a:pr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87" name="Freeform 783"/>
              <p:cNvSpPr>
                <a:spLocks/>
              </p:cNvSpPr>
              <p:nvPr/>
            </p:nvSpPr>
            <p:spPr bwMode="auto">
              <a:xfrm>
                <a:off x="2455" y="3133"/>
                <a:ext cx="52" cy="63"/>
              </a:xfrm>
              <a:custGeom>
                <a:avLst/>
                <a:gdLst>
                  <a:gd name="T0" fmla="*/ 42812524 w 28"/>
                  <a:gd name="T1" fmla="*/ 0 h 43"/>
                  <a:gd name="T2" fmla="*/ 0 w 28"/>
                  <a:gd name="T3" fmla="*/ 487941 h 43"/>
                  <a:gd name="T4" fmla="*/ 5810525 w 28"/>
                  <a:gd name="T5" fmla="*/ 487941 h 43"/>
                  <a:gd name="T6" fmla="*/ 10790974 w 28"/>
                  <a:gd name="T7" fmla="*/ 533531 h 43"/>
                  <a:gd name="T8" fmla="*/ 14088078 w 28"/>
                  <a:gd name="T9" fmla="*/ 574112 h 43"/>
                  <a:gd name="T10" fmla="*/ 16440694 w 28"/>
                  <a:gd name="T11" fmla="*/ 579410 h 43"/>
                  <a:gd name="T12" fmla="*/ 24729715 w 28"/>
                  <a:gd name="T13" fmla="*/ 403062 h 43"/>
                  <a:gd name="T14" fmla="*/ 16440694 w 28"/>
                  <a:gd name="T15" fmla="*/ 579410 h 43"/>
                  <a:gd name="T16" fmla="*/ 18103773 w 28"/>
                  <a:gd name="T17" fmla="*/ 618654 h 43"/>
                  <a:gd name="T18" fmla="*/ 23052894 w 28"/>
                  <a:gd name="T19" fmla="*/ 649615 h 43"/>
                  <a:gd name="T20" fmla="*/ 24729715 w 28"/>
                  <a:gd name="T21" fmla="*/ 709421 h 43"/>
                  <a:gd name="T22" fmla="*/ 26929404 w 28"/>
                  <a:gd name="T23" fmla="*/ 778958 h 43"/>
                  <a:gd name="T24" fmla="*/ 42812524 w 28"/>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43"/>
                  <a:gd name="T41" fmla="*/ 28 w 28"/>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43">
                    <a:moveTo>
                      <a:pt x="28" y="0"/>
                    </a:moveTo>
                    <a:lnTo>
                      <a:pt x="0" y="27"/>
                    </a:lnTo>
                    <a:lnTo>
                      <a:pt x="4" y="27"/>
                    </a:lnTo>
                    <a:lnTo>
                      <a:pt x="7" y="29"/>
                    </a:lnTo>
                    <a:lnTo>
                      <a:pt x="9" y="31"/>
                    </a:lnTo>
                    <a:lnTo>
                      <a:pt x="11" y="32"/>
                    </a:lnTo>
                    <a:lnTo>
                      <a:pt x="16" y="22"/>
                    </a:lnTo>
                    <a:lnTo>
                      <a:pt x="11" y="32"/>
                    </a:lnTo>
                    <a:lnTo>
                      <a:pt x="12" y="34"/>
                    </a:lnTo>
                    <a:lnTo>
                      <a:pt x="15" y="36"/>
                    </a:lnTo>
                    <a:lnTo>
                      <a:pt x="16" y="39"/>
                    </a:lnTo>
                    <a:lnTo>
                      <a:pt x="18" y="43"/>
                    </a:lnTo>
                    <a:lnTo>
                      <a:pt x="28" y="0"/>
                    </a:lnTo>
                    <a:close/>
                  </a:path>
                </a:pathLst>
              </a:custGeom>
              <a:solidFill>
                <a:srgbClr val="0000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88" name="Freeform 784"/>
              <p:cNvSpPr>
                <a:spLocks/>
              </p:cNvSpPr>
              <p:nvPr/>
            </p:nvSpPr>
            <p:spPr bwMode="auto">
              <a:xfrm>
                <a:off x="2511" y="3011"/>
                <a:ext cx="61" cy="143"/>
              </a:xfrm>
              <a:custGeom>
                <a:avLst/>
                <a:gdLst>
                  <a:gd name="T0" fmla="*/ 45085338 w 32"/>
                  <a:gd name="T1" fmla="*/ 1461983 h 94"/>
                  <a:gd name="T2" fmla="*/ 54989812 w 32"/>
                  <a:gd name="T3" fmla="*/ 1439243 h 94"/>
                  <a:gd name="T4" fmla="*/ 64206343 w 32"/>
                  <a:gd name="T5" fmla="*/ 1394928 h 94"/>
                  <a:gd name="T6" fmla="*/ 70342330 w 32"/>
                  <a:gd name="T7" fmla="*/ 1335081 h 94"/>
                  <a:gd name="T8" fmla="*/ 77552344 w 32"/>
                  <a:gd name="T9" fmla="*/ 1249079 h 94"/>
                  <a:gd name="T10" fmla="*/ 83628246 w 32"/>
                  <a:gd name="T11" fmla="*/ 1133019 h 94"/>
                  <a:gd name="T12" fmla="*/ 88704175 w 32"/>
                  <a:gd name="T13" fmla="*/ 1012934 h 94"/>
                  <a:gd name="T14" fmla="*/ 88704175 w 32"/>
                  <a:gd name="T15" fmla="*/ 887405 h 94"/>
                  <a:gd name="T16" fmla="*/ 88704175 w 32"/>
                  <a:gd name="T17" fmla="*/ 734850 h 94"/>
                  <a:gd name="T18" fmla="*/ 88704175 w 32"/>
                  <a:gd name="T19" fmla="*/ 590563 h 94"/>
                  <a:gd name="T20" fmla="*/ 88704175 w 32"/>
                  <a:gd name="T21" fmla="*/ 449440 h 94"/>
                  <a:gd name="T22" fmla="*/ 83628246 w 32"/>
                  <a:gd name="T23" fmla="*/ 329227 h 94"/>
                  <a:gd name="T24" fmla="*/ 77552344 w 32"/>
                  <a:gd name="T25" fmla="*/ 216415 h 94"/>
                  <a:gd name="T26" fmla="*/ 70342330 w 32"/>
                  <a:gd name="T27" fmla="*/ 117949 h 94"/>
                  <a:gd name="T28" fmla="*/ 64206343 w 32"/>
                  <a:gd name="T29" fmla="*/ 61470 h 94"/>
                  <a:gd name="T30" fmla="*/ 54989812 w 32"/>
                  <a:gd name="T31" fmla="*/ 22022 h 94"/>
                  <a:gd name="T32" fmla="*/ 45085338 w 32"/>
                  <a:gd name="T33" fmla="*/ 0 h 94"/>
                  <a:gd name="T34" fmla="*/ 36900880 w 32"/>
                  <a:gd name="T35" fmla="*/ 22022 h 94"/>
                  <a:gd name="T36" fmla="*/ 27815888 w 32"/>
                  <a:gd name="T37" fmla="*/ 61470 h 94"/>
                  <a:gd name="T38" fmla="*/ 22071795 w 32"/>
                  <a:gd name="T39" fmla="*/ 117949 h 94"/>
                  <a:gd name="T40" fmla="*/ 14591936 w 32"/>
                  <a:gd name="T41" fmla="*/ 216415 h 94"/>
                  <a:gd name="T42" fmla="*/ 8391633 w 32"/>
                  <a:gd name="T43" fmla="*/ 329227 h 94"/>
                  <a:gd name="T44" fmla="*/ 6074047 w 32"/>
                  <a:gd name="T45" fmla="*/ 449440 h 94"/>
                  <a:gd name="T46" fmla="*/ 3186386 w 32"/>
                  <a:gd name="T47" fmla="*/ 590563 h 94"/>
                  <a:gd name="T48" fmla="*/ 0 w 32"/>
                  <a:gd name="T49" fmla="*/ 734850 h 94"/>
                  <a:gd name="T50" fmla="*/ 3186386 w 32"/>
                  <a:gd name="T51" fmla="*/ 887405 h 94"/>
                  <a:gd name="T52" fmla="*/ 6074047 w 32"/>
                  <a:gd name="T53" fmla="*/ 1012934 h 94"/>
                  <a:gd name="T54" fmla="*/ 8391633 w 32"/>
                  <a:gd name="T55" fmla="*/ 1133019 h 94"/>
                  <a:gd name="T56" fmla="*/ 14591936 w 32"/>
                  <a:gd name="T57" fmla="*/ 1249079 h 94"/>
                  <a:gd name="T58" fmla="*/ 22071795 w 32"/>
                  <a:gd name="T59" fmla="*/ 1335081 h 94"/>
                  <a:gd name="T60" fmla="*/ 27815888 w 32"/>
                  <a:gd name="T61" fmla="*/ 1394928 h 94"/>
                  <a:gd name="T62" fmla="*/ 36900880 w 32"/>
                  <a:gd name="T63" fmla="*/ 1439243 h 94"/>
                  <a:gd name="T64" fmla="*/ 45085338 w 32"/>
                  <a:gd name="T65" fmla="*/ 1461983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
                  <a:gd name="T100" fmla="*/ 0 h 94"/>
                  <a:gd name="T101" fmla="*/ 32 w 32"/>
                  <a:gd name="T102" fmla="*/ 94 h 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 h="94">
                    <a:moveTo>
                      <a:pt x="16" y="94"/>
                    </a:moveTo>
                    <a:lnTo>
                      <a:pt x="20" y="93"/>
                    </a:lnTo>
                    <a:lnTo>
                      <a:pt x="23" y="90"/>
                    </a:lnTo>
                    <a:lnTo>
                      <a:pt x="25" y="86"/>
                    </a:lnTo>
                    <a:lnTo>
                      <a:pt x="28" y="80"/>
                    </a:lnTo>
                    <a:lnTo>
                      <a:pt x="30" y="73"/>
                    </a:lnTo>
                    <a:lnTo>
                      <a:pt x="32" y="65"/>
                    </a:lnTo>
                    <a:lnTo>
                      <a:pt x="32" y="57"/>
                    </a:lnTo>
                    <a:lnTo>
                      <a:pt x="32" y="47"/>
                    </a:lnTo>
                    <a:lnTo>
                      <a:pt x="32" y="38"/>
                    </a:lnTo>
                    <a:lnTo>
                      <a:pt x="32" y="29"/>
                    </a:lnTo>
                    <a:lnTo>
                      <a:pt x="30" y="21"/>
                    </a:lnTo>
                    <a:lnTo>
                      <a:pt x="28" y="14"/>
                    </a:lnTo>
                    <a:lnTo>
                      <a:pt x="25" y="8"/>
                    </a:lnTo>
                    <a:lnTo>
                      <a:pt x="23" y="4"/>
                    </a:lnTo>
                    <a:lnTo>
                      <a:pt x="20" y="1"/>
                    </a:lnTo>
                    <a:lnTo>
                      <a:pt x="16" y="0"/>
                    </a:lnTo>
                    <a:lnTo>
                      <a:pt x="13" y="1"/>
                    </a:lnTo>
                    <a:lnTo>
                      <a:pt x="10" y="4"/>
                    </a:lnTo>
                    <a:lnTo>
                      <a:pt x="8" y="8"/>
                    </a:lnTo>
                    <a:lnTo>
                      <a:pt x="5" y="14"/>
                    </a:lnTo>
                    <a:lnTo>
                      <a:pt x="3" y="21"/>
                    </a:lnTo>
                    <a:lnTo>
                      <a:pt x="2" y="29"/>
                    </a:lnTo>
                    <a:lnTo>
                      <a:pt x="1" y="38"/>
                    </a:lnTo>
                    <a:lnTo>
                      <a:pt x="0" y="47"/>
                    </a:lnTo>
                    <a:lnTo>
                      <a:pt x="1" y="57"/>
                    </a:lnTo>
                    <a:lnTo>
                      <a:pt x="2" y="65"/>
                    </a:lnTo>
                    <a:lnTo>
                      <a:pt x="3" y="73"/>
                    </a:lnTo>
                    <a:lnTo>
                      <a:pt x="5" y="80"/>
                    </a:lnTo>
                    <a:lnTo>
                      <a:pt x="8" y="86"/>
                    </a:lnTo>
                    <a:lnTo>
                      <a:pt x="10" y="90"/>
                    </a:lnTo>
                    <a:lnTo>
                      <a:pt x="13" y="93"/>
                    </a:lnTo>
                    <a:lnTo>
                      <a:pt x="16" y="94"/>
                    </a:lnTo>
                    <a:close/>
                  </a:path>
                </a:pathLst>
              </a:custGeom>
              <a:solidFill>
                <a:srgbClr val="00FF00"/>
              </a:solidFill>
              <a:ln w="9525">
                <a:solidFill>
                  <a:schemeClr val="tx1"/>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89" name="Line 785"/>
              <p:cNvSpPr>
                <a:spLocks noChangeShapeType="1"/>
              </p:cNvSpPr>
              <p:nvPr/>
            </p:nvSpPr>
            <p:spPr bwMode="auto">
              <a:xfrm flipH="1">
                <a:off x="2433" y="3168"/>
                <a:ext cx="52" cy="77"/>
              </a:xfrm>
              <a:prstGeom prst="line">
                <a:avLst/>
              </a:prstGeom>
              <a:noFill/>
              <a:ln w="7938">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90" name="Freeform 786"/>
              <p:cNvSpPr>
                <a:spLocks/>
              </p:cNvSpPr>
              <p:nvPr/>
            </p:nvSpPr>
            <p:spPr bwMode="auto">
              <a:xfrm>
                <a:off x="2511" y="3011"/>
                <a:ext cx="61" cy="143"/>
              </a:xfrm>
              <a:custGeom>
                <a:avLst/>
                <a:gdLst>
                  <a:gd name="T0" fmla="*/ 45085338 w 32"/>
                  <a:gd name="T1" fmla="*/ 1461983 h 94"/>
                  <a:gd name="T2" fmla="*/ 54989812 w 32"/>
                  <a:gd name="T3" fmla="*/ 1439243 h 94"/>
                  <a:gd name="T4" fmla="*/ 64206343 w 32"/>
                  <a:gd name="T5" fmla="*/ 1394928 h 94"/>
                  <a:gd name="T6" fmla="*/ 70342330 w 32"/>
                  <a:gd name="T7" fmla="*/ 1335081 h 94"/>
                  <a:gd name="T8" fmla="*/ 77552344 w 32"/>
                  <a:gd name="T9" fmla="*/ 1249079 h 94"/>
                  <a:gd name="T10" fmla="*/ 83628246 w 32"/>
                  <a:gd name="T11" fmla="*/ 1133019 h 94"/>
                  <a:gd name="T12" fmla="*/ 88704175 w 32"/>
                  <a:gd name="T13" fmla="*/ 1012934 h 94"/>
                  <a:gd name="T14" fmla="*/ 88704175 w 32"/>
                  <a:gd name="T15" fmla="*/ 887405 h 94"/>
                  <a:gd name="T16" fmla="*/ 88704175 w 32"/>
                  <a:gd name="T17" fmla="*/ 734850 h 94"/>
                  <a:gd name="T18" fmla="*/ 88704175 w 32"/>
                  <a:gd name="T19" fmla="*/ 590563 h 94"/>
                  <a:gd name="T20" fmla="*/ 88704175 w 32"/>
                  <a:gd name="T21" fmla="*/ 449440 h 94"/>
                  <a:gd name="T22" fmla="*/ 83628246 w 32"/>
                  <a:gd name="T23" fmla="*/ 329227 h 94"/>
                  <a:gd name="T24" fmla="*/ 77552344 w 32"/>
                  <a:gd name="T25" fmla="*/ 216415 h 94"/>
                  <a:gd name="T26" fmla="*/ 70342330 w 32"/>
                  <a:gd name="T27" fmla="*/ 117949 h 94"/>
                  <a:gd name="T28" fmla="*/ 64206343 w 32"/>
                  <a:gd name="T29" fmla="*/ 61470 h 94"/>
                  <a:gd name="T30" fmla="*/ 54989812 w 32"/>
                  <a:gd name="T31" fmla="*/ 22022 h 94"/>
                  <a:gd name="T32" fmla="*/ 45085338 w 32"/>
                  <a:gd name="T33" fmla="*/ 0 h 94"/>
                  <a:gd name="T34" fmla="*/ 36900880 w 32"/>
                  <a:gd name="T35" fmla="*/ 22022 h 94"/>
                  <a:gd name="T36" fmla="*/ 27815888 w 32"/>
                  <a:gd name="T37" fmla="*/ 61470 h 94"/>
                  <a:gd name="T38" fmla="*/ 22071795 w 32"/>
                  <a:gd name="T39" fmla="*/ 117949 h 94"/>
                  <a:gd name="T40" fmla="*/ 14591936 w 32"/>
                  <a:gd name="T41" fmla="*/ 216415 h 94"/>
                  <a:gd name="T42" fmla="*/ 8391633 w 32"/>
                  <a:gd name="T43" fmla="*/ 329227 h 94"/>
                  <a:gd name="T44" fmla="*/ 6074047 w 32"/>
                  <a:gd name="T45" fmla="*/ 449440 h 94"/>
                  <a:gd name="T46" fmla="*/ 3186386 w 32"/>
                  <a:gd name="T47" fmla="*/ 590563 h 94"/>
                  <a:gd name="T48" fmla="*/ 0 w 32"/>
                  <a:gd name="T49" fmla="*/ 734850 h 94"/>
                  <a:gd name="T50" fmla="*/ 3186386 w 32"/>
                  <a:gd name="T51" fmla="*/ 887405 h 94"/>
                  <a:gd name="T52" fmla="*/ 6074047 w 32"/>
                  <a:gd name="T53" fmla="*/ 1012934 h 94"/>
                  <a:gd name="T54" fmla="*/ 8391633 w 32"/>
                  <a:gd name="T55" fmla="*/ 1133019 h 94"/>
                  <a:gd name="T56" fmla="*/ 14591936 w 32"/>
                  <a:gd name="T57" fmla="*/ 1249079 h 94"/>
                  <a:gd name="T58" fmla="*/ 22071795 w 32"/>
                  <a:gd name="T59" fmla="*/ 1335081 h 94"/>
                  <a:gd name="T60" fmla="*/ 27815888 w 32"/>
                  <a:gd name="T61" fmla="*/ 1394928 h 94"/>
                  <a:gd name="T62" fmla="*/ 36900880 w 32"/>
                  <a:gd name="T63" fmla="*/ 1439243 h 94"/>
                  <a:gd name="T64" fmla="*/ 45085338 w 32"/>
                  <a:gd name="T65" fmla="*/ 1461983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
                  <a:gd name="T100" fmla="*/ 0 h 94"/>
                  <a:gd name="T101" fmla="*/ 32 w 32"/>
                  <a:gd name="T102" fmla="*/ 94 h 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 h="94">
                    <a:moveTo>
                      <a:pt x="16" y="94"/>
                    </a:moveTo>
                    <a:lnTo>
                      <a:pt x="20" y="93"/>
                    </a:lnTo>
                    <a:lnTo>
                      <a:pt x="23" y="90"/>
                    </a:lnTo>
                    <a:lnTo>
                      <a:pt x="25" y="86"/>
                    </a:lnTo>
                    <a:lnTo>
                      <a:pt x="28" y="80"/>
                    </a:lnTo>
                    <a:lnTo>
                      <a:pt x="30" y="73"/>
                    </a:lnTo>
                    <a:lnTo>
                      <a:pt x="32" y="65"/>
                    </a:lnTo>
                    <a:lnTo>
                      <a:pt x="32" y="57"/>
                    </a:lnTo>
                    <a:lnTo>
                      <a:pt x="32" y="47"/>
                    </a:lnTo>
                    <a:lnTo>
                      <a:pt x="32" y="38"/>
                    </a:lnTo>
                    <a:lnTo>
                      <a:pt x="32" y="29"/>
                    </a:lnTo>
                    <a:lnTo>
                      <a:pt x="30" y="21"/>
                    </a:lnTo>
                    <a:lnTo>
                      <a:pt x="28" y="14"/>
                    </a:lnTo>
                    <a:lnTo>
                      <a:pt x="25" y="8"/>
                    </a:lnTo>
                    <a:lnTo>
                      <a:pt x="23" y="4"/>
                    </a:lnTo>
                    <a:lnTo>
                      <a:pt x="20" y="1"/>
                    </a:lnTo>
                    <a:lnTo>
                      <a:pt x="16" y="0"/>
                    </a:lnTo>
                    <a:lnTo>
                      <a:pt x="13" y="1"/>
                    </a:lnTo>
                    <a:lnTo>
                      <a:pt x="10" y="4"/>
                    </a:lnTo>
                    <a:lnTo>
                      <a:pt x="8" y="8"/>
                    </a:lnTo>
                    <a:lnTo>
                      <a:pt x="5" y="14"/>
                    </a:lnTo>
                    <a:lnTo>
                      <a:pt x="3" y="21"/>
                    </a:lnTo>
                    <a:lnTo>
                      <a:pt x="2" y="29"/>
                    </a:lnTo>
                    <a:lnTo>
                      <a:pt x="1" y="38"/>
                    </a:lnTo>
                    <a:lnTo>
                      <a:pt x="0" y="47"/>
                    </a:lnTo>
                    <a:lnTo>
                      <a:pt x="1" y="57"/>
                    </a:lnTo>
                    <a:lnTo>
                      <a:pt x="2" y="65"/>
                    </a:lnTo>
                    <a:lnTo>
                      <a:pt x="3" y="73"/>
                    </a:lnTo>
                    <a:lnTo>
                      <a:pt x="5" y="80"/>
                    </a:lnTo>
                    <a:lnTo>
                      <a:pt x="8" y="86"/>
                    </a:lnTo>
                    <a:lnTo>
                      <a:pt x="10" y="90"/>
                    </a:lnTo>
                    <a:lnTo>
                      <a:pt x="13" y="93"/>
                    </a:lnTo>
                    <a:lnTo>
                      <a:pt x="16" y="94"/>
                    </a:lnTo>
                    <a:close/>
                  </a:path>
                </a:pathLst>
              </a:custGeom>
              <a:noFill/>
              <a:ln w="7938" cap="rnd">
                <a:solidFill>
                  <a:srgbClr val="000000"/>
                </a:solidFill>
                <a:round/>
                <a:headEnd type="triangle" w="med" len="med"/>
                <a:tailEnd/>
              </a:ln>
            </p:spPr>
            <p:txBody>
              <a:bodyPr/>
              <a:lstStyle/>
              <a:p>
                <a:endParaRPr lang="en-US" dirty="0">
                  <a:latin typeface="Arial Unicode MS" pitchFamily="50" charset="-127"/>
                  <a:ea typeface="Arial Unicode MS" pitchFamily="50" charset="-127"/>
                </a:endParaRPr>
              </a:p>
            </p:txBody>
          </p:sp>
          <p:sp>
            <p:nvSpPr>
              <p:cNvPr id="191" name="Rectangle 787"/>
              <p:cNvSpPr>
                <a:spLocks noChangeArrowheads="1"/>
              </p:cNvSpPr>
              <p:nvPr/>
            </p:nvSpPr>
            <p:spPr bwMode="auto">
              <a:xfrm>
                <a:off x="2291" y="2637"/>
                <a:ext cx="587" cy="104"/>
              </a:xfrm>
              <a:prstGeom prst="rect">
                <a:avLst/>
              </a:prstGeom>
              <a:noFill/>
              <a:ln w="9525">
                <a:solidFill>
                  <a:schemeClr val="tx1"/>
                </a:solidFill>
                <a:miter lim="800000"/>
                <a:headEnd type="triangle" w="med" len="med"/>
                <a:tailEnd/>
              </a:ln>
            </p:spPr>
            <p:txBody>
              <a:bodyPr wrap="square" lIns="0" tIns="0" rIns="0" bIns="0">
                <a:spAutoFit/>
              </a:bodyPr>
              <a:lstStyle/>
              <a:p>
                <a:pPr algn="ctr"/>
                <a:r>
                  <a:rPr lang="en-US" sz="1000" b="1" dirty="0">
                    <a:solidFill>
                      <a:srgbClr val="0000CC"/>
                    </a:solidFill>
                    <a:latin typeface="Arial Unicode MS" pitchFamily="50" charset="-127"/>
                    <a:ea typeface="Arial Unicode MS" pitchFamily="50" charset="-127"/>
                    <a:cs typeface="Arial" charset="0"/>
                  </a:rPr>
                  <a:t> Radar Detection</a:t>
                </a:r>
              </a:p>
            </p:txBody>
          </p:sp>
          <p:sp>
            <p:nvSpPr>
              <p:cNvPr id="192" name="AutoShape 789"/>
              <p:cNvSpPr>
                <a:spLocks noChangeArrowheads="1"/>
              </p:cNvSpPr>
              <p:nvPr/>
            </p:nvSpPr>
            <p:spPr bwMode="auto">
              <a:xfrm>
                <a:off x="2562" y="3381"/>
                <a:ext cx="1403" cy="247"/>
              </a:xfrm>
              <a:prstGeom prst="rightArrow">
                <a:avLst>
                  <a:gd name="adj1" fmla="val 50000"/>
                  <a:gd name="adj2" fmla="val 184605"/>
                </a:avLst>
              </a:prstGeom>
              <a:solidFill>
                <a:srgbClr val="FFFF00">
                  <a:alpha val="70195"/>
                </a:srgbClr>
              </a:solidFill>
              <a:ln w="12700">
                <a:solidFill>
                  <a:schemeClr val="tx1"/>
                </a:solidFill>
                <a:miter lim="800000"/>
                <a:headEnd type="triangle" w="med" len="med"/>
                <a:tailEnd/>
              </a:ln>
            </p:spPr>
            <p:txBody>
              <a:bodyPr wrap="none" anchor="ctr"/>
              <a:lstStyle/>
              <a:p>
                <a:pPr algn="ctr"/>
                <a:r>
                  <a:rPr lang="en-US" sz="1250" b="1" dirty="0">
                    <a:solidFill>
                      <a:srgbClr val="0000CC"/>
                    </a:solidFill>
                    <a:latin typeface="Arial Unicode MS" pitchFamily="50" charset="-127"/>
                    <a:ea typeface="Arial Unicode MS" pitchFamily="50" charset="-127"/>
                    <a:cs typeface="Arial" charset="0"/>
                  </a:rPr>
                  <a:t>Forecast without satellite</a:t>
                </a:r>
              </a:p>
            </p:txBody>
          </p:sp>
          <p:sp>
            <p:nvSpPr>
              <p:cNvPr id="193" name="AutoShape 790"/>
              <p:cNvSpPr>
                <a:spLocks noChangeArrowheads="1"/>
              </p:cNvSpPr>
              <p:nvPr/>
            </p:nvSpPr>
            <p:spPr bwMode="auto">
              <a:xfrm>
                <a:off x="1654" y="3654"/>
                <a:ext cx="2334" cy="247"/>
              </a:xfrm>
              <a:prstGeom prst="rightArrow">
                <a:avLst>
                  <a:gd name="adj1" fmla="val 49472"/>
                  <a:gd name="adj2" fmla="val 204566"/>
                </a:avLst>
              </a:prstGeom>
              <a:solidFill>
                <a:srgbClr val="FFFF00">
                  <a:alpha val="70195"/>
                </a:srgbClr>
              </a:solidFill>
              <a:ln w="12700">
                <a:solidFill>
                  <a:schemeClr val="tx1"/>
                </a:solidFill>
                <a:miter lim="800000"/>
                <a:headEnd type="triangle" w="med" len="med"/>
                <a:tailEnd/>
              </a:ln>
            </p:spPr>
            <p:txBody>
              <a:bodyPr wrap="none" anchor="ctr"/>
              <a:lstStyle/>
              <a:p>
                <a:pPr algn="ctr"/>
                <a:r>
                  <a:rPr lang="en-US" sz="1250" b="1" dirty="0">
                    <a:solidFill>
                      <a:srgbClr val="C00000"/>
                    </a:solidFill>
                    <a:latin typeface="Arial Unicode MS" pitchFamily="50" charset="-127"/>
                    <a:ea typeface="Arial Unicode MS" pitchFamily="50" charset="-127"/>
                    <a:cs typeface="Arial" charset="0"/>
                  </a:rPr>
                  <a:t>Forecast with satellite</a:t>
                </a:r>
              </a:p>
            </p:txBody>
          </p:sp>
          <p:sp>
            <p:nvSpPr>
              <p:cNvPr id="194" name="Line 791"/>
              <p:cNvSpPr>
                <a:spLocks noChangeShapeType="1"/>
              </p:cNvSpPr>
              <p:nvPr/>
            </p:nvSpPr>
            <p:spPr bwMode="auto">
              <a:xfrm>
                <a:off x="2208" y="2591"/>
                <a:ext cx="1632" cy="0"/>
              </a:xfrm>
              <a:prstGeom prst="line">
                <a:avLst/>
              </a:prstGeom>
              <a:noFill/>
              <a:ln w="25400">
                <a:solidFill>
                  <a:srgbClr val="F70909"/>
                </a:solidFill>
                <a:round/>
                <a:headEnd type="triangle" w="lg" len="lg"/>
                <a:tailEnd type="triangle" w="lg" len="lg"/>
              </a:ln>
            </p:spPr>
            <p:txBody>
              <a:bodyPr/>
              <a:lstStyle/>
              <a:p>
                <a:endParaRPr lang="en-US" dirty="0">
                  <a:latin typeface="Arial Unicode MS" pitchFamily="50" charset="-127"/>
                  <a:ea typeface="Arial Unicode MS" pitchFamily="50" charset="-127"/>
                </a:endParaRPr>
              </a:p>
            </p:txBody>
          </p:sp>
          <p:sp>
            <p:nvSpPr>
              <p:cNvPr id="195" name="Line 792"/>
              <p:cNvSpPr>
                <a:spLocks noChangeShapeType="1"/>
              </p:cNvSpPr>
              <p:nvPr/>
            </p:nvSpPr>
            <p:spPr bwMode="auto">
              <a:xfrm>
                <a:off x="2884" y="2681"/>
                <a:ext cx="960" cy="0"/>
              </a:xfrm>
              <a:prstGeom prst="line">
                <a:avLst/>
              </a:prstGeom>
              <a:noFill/>
              <a:ln w="25400">
                <a:solidFill>
                  <a:srgbClr val="0000CC"/>
                </a:solidFill>
                <a:round/>
                <a:headEnd type="triangle" w="lg" len="lg"/>
                <a:tailEnd type="triangle" w="lg" len="lg"/>
              </a:ln>
            </p:spPr>
            <p:txBody>
              <a:bodyPr/>
              <a:lstStyle/>
              <a:p>
                <a:endParaRPr lang="en-US" dirty="0">
                  <a:latin typeface="Arial Unicode MS" pitchFamily="50" charset="-127"/>
                  <a:ea typeface="Arial Unicode MS" pitchFamily="50" charset="-127"/>
                </a:endParaRPr>
              </a:p>
            </p:txBody>
          </p:sp>
        </p:grpSp>
        <p:cxnSp>
          <p:nvCxnSpPr>
            <p:cNvPr id="14" name="Straight Arrow Connector 234"/>
            <p:cNvCxnSpPr/>
            <p:nvPr/>
          </p:nvCxnSpPr>
          <p:spPr>
            <a:xfrm>
              <a:off x="4191000" y="2235200"/>
              <a:ext cx="4495800" cy="1588"/>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a:spLocks noChangeArrowheads="1"/>
            </p:cNvSpPr>
            <p:nvPr/>
          </p:nvSpPr>
          <p:spPr bwMode="auto">
            <a:xfrm>
              <a:off x="4211960" y="608127"/>
              <a:ext cx="4555108" cy="372144"/>
            </a:xfrm>
            <a:prstGeom prst="rect">
              <a:avLst/>
            </a:prstGeom>
            <a:solidFill>
              <a:srgbClr val="00FF00"/>
            </a:solidFill>
            <a:ln w="9525">
              <a:noFill/>
              <a:miter lim="800000"/>
              <a:headEnd/>
              <a:tailEnd/>
            </a:ln>
          </p:spPr>
          <p:txBody>
            <a:bodyPr wrap="square">
              <a:spAutoFit/>
            </a:bodyPr>
            <a:lstStyle/>
            <a:p>
              <a:pPr algn="ctr"/>
              <a:r>
                <a:rPr lang="en-US" sz="1600" b="1" dirty="0" smtClean="0">
                  <a:solidFill>
                    <a:srgbClr val="10253F"/>
                  </a:solidFill>
                  <a:latin typeface="Arial Unicode MS" pitchFamily="50" charset="-127"/>
                  <a:ea typeface="Arial Unicode MS" pitchFamily="50" charset="-127"/>
                  <a:cs typeface="Arial" charset="0"/>
                </a:rPr>
                <a:t>Monitor </a:t>
              </a:r>
              <a:r>
                <a:rPr lang="en-US" sz="1600" b="1" dirty="0">
                  <a:solidFill>
                    <a:srgbClr val="10253F"/>
                  </a:solidFill>
                  <a:latin typeface="Arial Unicode MS" pitchFamily="50" charset="-127"/>
                  <a:ea typeface="Arial Unicode MS" pitchFamily="50" charset="-127"/>
                  <a:cs typeface="Arial" charset="0"/>
                </a:rPr>
                <a:t>Cumulus Cloud Development</a:t>
              </a:r>
            </a:p>
          </p:txBody>
        </p:sp>
      </p:grpSp>
      <p:grpSp>
        <p:nvGrpSpPr>
          <p:cNvPr id="196" name="그룹 195"/>
          <p:cNvGrpSpPr>
            <a:grpSpLocks noChangeAspect="1"/>
          </p:cNvGrpSpPr>
          <p:nvPr/>
        </p:nvGrpSpPr>
        <p:grpSpPr>
          <a:xfrm>
            <a:off x="4716016" y="3576206"/>
            <a:ext cx="3431454" cy="3237170"/>
            <a:chOff x="3779912" y="3356992"/>
            <a:chExt cx="3356992" cy="3356992"/>
          </a:xfrm>
        </p:grpSpPr>
        <p:pic>
          <p:nvPicPr>
            <p:cNvPr id="197" name="그림 196" descr="COMS_LIR_RDT_CI_201306280415.jpg"/>
            <p:cNvPicPr>
              <a:picLocks noChangeAspect="1"/>
            </p:cNvPicPr>
            <p:nvPr/>
          </p:nvPicPr>
          <p:blipFill>
            <a:blip r:embed="rId2" cstate="print"/>
            <a:stretch>
              <a:fillRect/>
            </a:stretch>
          </p:blipFill>
          <p:spPr>
            <a:xfrm>
              <a:off x="3779912" y="3356992"/>
              <a:ext cx="3356992" cy="3356992"/>
            </a:xfrm>
            <a:prstGeom prst="rect">
              <a:avLst/>
            </a:prstGeom>
          </p:spPr>
        </p:pic>
        <p:sp>
          <p:nvSpPr>
            <p:cNvPr id="198" name="TextBox 197"/>
            <p:cNvSpPr txBox="1">
              <a:spLocks noChangeArrowheads="1"/>
            </p:cNvSpPr>
            <p:nvPr/>
          </p:nvSpPr>
          <p:spPr bwMode="auto">
            <a:xfrm>
              <a:off x="5834155" y="5846302"/>
              <a:ext cx="1296144" cy="606420"/>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algn="ctr" eaLnBrk="1" hangingPunct="1"/>
              <a:r>
                <a:rPr lang="en-US" altLang="ko-KR" sz="1600" b="1" dirty="0" smtClean="0">
                  <a:solidFill>
                    <a:srgbClr val="0303BD"/>
                  </a:solidFill>
                  <a:latin typeface="Arial Unicode MS" pitchFamily="50" charset="-127"/>
                  <a:ea typeface="Arial Unicode MS" pitchFamily="50" charset="-127"/>
                </a:rPr>
                <a:t>Convection initiation</a:t>
              </a:r>
              <a:endParaRPr lang="ko-KR" altLang="en-US" sz="1600" b="1" dirty="0">
                <a:solidFill>
                  <a:srgbClr val="0303BD"/>
                </a:solidFill>
                <a:latin typeface="Arial Unicode MS" pitchFamily="50" charset="-127"/>
                <a:ea typeface="Arial Unicode MS" pitchFamily="50" charset="-127"/>
              </a:endParaRPr>
            </a:p>
          </p:txBody>
        </p:sp>
      </p:grpSp>
      <p:graphicFrame>
        <p:nvGraphicFramePr>
          <p:cNvPr id="199" name="표 198"/>
          <p:cNvGraphicFramePr>
            <a:graphicFrameLocks noGrp="1"/>
          </p:cNvGraphicFramePr>
          <p:nvPr>
            <p:extLst>
              <p:ext uri="{D42A27DB-BD31-4B8C-83A1-F6EECF244321}">
                <p14:modId xmlns:p14="http://schemas.microsoft.com/office/powerpoint/2010/main" xmlns="" val="738381845"/>
              </p:ext>
            </p:extLst>
          </p:nvPr>
        </p:nvGraphicFramePr>
        <p:xfrm>
          <a:off x="467544" y="1052736"/>
          <a:ext cx="3158106" cy="5745480"/>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3158106"/>
              </a:tblGrid>
              <a:tr h="343840">
                <a:tc>
                  <a:txBody>
                    <a:bodyPr/>
                    <a:lstStyle/>
                    <a:p>
                      <a:pPr algn="ctr" latinLnBrk="1"/>
                      <a:r>
                        <a:rPr lang="en-US" altLang="ko-KR" sz="1700" b="1" dirty="0" smtClean="0">
                          <a:latin typeface="Arial Unicode MS" pitchFamily="50" charset="-127"/>
                          <a:ea typeface="Arial Unicode MS" pitchFamily="50" charset="-127"/>
                        </a:rPr>
                        <a:t>Cloud/Rainfall(19)</a:t>
                      </a:r>
                      <a:endParaRPr lang="ko-KR" altLang="en-US" sz="1700" b="1" dirty="0">
                        <a:latin typeface="Arial Unicode MS" pitchFamily="50" charset="-127"/>
                        <a:ea typeface="Arial Unicode MS" pitchFamily="50" charset="-127"/>
                      </a:endParaRPr>
                    </a:p>
                  </a:txBody>
                  <a:tcPr>
                    <a:solidFill>
                      <a:schemeClr val="tx1">
                        <a:lumMod val="65000"/>
                        <a:lumOff val="35000"/>
                      </a:schemeClr>
                    </a:solidFill>
                  </a:tcPr>
                </a:tc>
              </a:tr>
              <a:tr h="265044">
                <a:tc>
                  <a:txBody>
                    <a:bodyPr/>
                    <a:lstStyle/>
                    <a:p>
                      <a:pPr algn="ctr" latinLnBrk="1"/>
                      <a:r>
                        <a:rPr lang="en-US" altLang="ko-KR" sz="1200" b="0" dirty="0" smtClean="0">
                          <a:latin typeface="Arial Unicode MS" pitchFamily="50" charset="-127"/>
                          <a:ea typeface="Arial Unicode MS" pitchFamily="50" charset="-127"/>
                        </a:rPr>
                        <a:t>Cloud</a:t>
                      </a:r>
                      <a:r>
                        <a:rPr lang="en-US" altLang="ko-KR" sz="1200" b="0" baseline="0" dirty="0" smtClean="0">
                          <a:latin typeface="Arial Unicode MS" pitchFamily="50" charset="-127"/>
                          <a:ea typeface="Arial Unicode MS" pitchFamily="50" charset="-127"/>
                        </a:rPr>
                        <a:t> detection</a:t>
                      </a:r>
                      <a:endParaRPr lang="ko-KR" altLang="en-US" sz="1200" b="0" dirty="0">
                        <a:latin typeface="Arial Unicode MS" pitchFamily="50" charset="-127"/>
                        <a:ea typeface="Arial Unicode MS" pitchFamily="50" charset="-127"/>
                      </a:endParaRPr>
                    </a:p>
                  </a:txBody>
                  <a:tcPr/>
                </a:tc>
              </a:tr>
              <a:tr h="265044">
                <a:tc>
                  <a:txBody>
                    <a:bodyPr/>
                    <a:lstStyle/>
                    <a:p>
                      <a:pPr algn="ctr" latinLnBrk="1"/>
                      <a:r>
                        <a:rPr lang="en-US" altLang="ko-KR" sz="1200" b="0" dirty="0" smtClean="0">
                          <a:latin typeface="Arial Unicode MS" pitchFamily="50" charset="-127"/>
                          <a:ea typeface="Arial Unicode MS" pitchFamily="50" charset="-127"/>
                        </a:rPr>
                        <a:t>Cloud Top Temperature</a:t>
                      </a:r>
                      <a:endParaRPr lang="ko-KR" altLang="en-US" sz="1200" b="0" dirty="0">
                        <a:latin typeface="Arial Unicode MS" pitchFamily="50" charset="-127"/>
                        <a:ea typeface="Arial Unicode MS" pitchFamily="50" charset="-127"/>
                      </a:endParaRPr>
                    </a:p>
                  </a:txBody>
                  <a:tcPr/>
                </a:tc>
              </a:tr>
              <a:tr h="265044">
                <a:tc>
                  <a:txBody>
                    <a:bodyPr/>
                    <a:lstStyle/>
                    <a:p>
                      <a:pPr algn="ctr" latinLnBrk="1"/>
                      <a:r>
                        <a:rPr lang="en-US" altLang="ko-KR" sz="1200" b="0" dirty="0" smtClean="0">
                          <a:latin typeface="Arial Unicode MS" pitchFamily="50" charset="-127"/>
                          <a:ea typeface="Arial Unicode MS" pitchFamily="50" charset="-127"/>
                        </a:rPr>
                        <a:t>Cloud Top Pressure</a:t>
                      </a:r>
                      <a:endParaRPr lang="ko-KR" altLang="en-US" sz="1200" b="0" dirty="0">
                        <a:latin typeface="Arial Unicode MS" pitchFamily="50" charset="-127"/>
                        <a:ea typeface="Arial Unicode MS" pitchFamily="50" charset="-127"/>
                      </a:endParaRPr>
                    </a:p>
                  </a:txBody>
                  <a:tcPr/>
                </a:tc>
              </a:tr>
              <a:tr h="265044">
                <a:tc>
                  <a:txBody>
                    <a:bodyPr/>
                    <a:lstStyle/>
                    <a:p>
                      <a:pPr algn="ctr" latinLnBrk="1"/>
                      <a:r>
                        <a:rPr lang="en-US" altLang="ko-KR" sz="1200" b="0" dirty="0" smtClean="0">
                          <a:latin typeface="Arial Unicode MS" pitchFamily="50" charset="-127"/>
                          <a:ea typeface="Arial Unicode MS" pitchFamily="50" charset="-127"/>
                        </a:rPr>
                        <a:t>Cloud Top Height</a:t>
                      </a:r>
                      <a:endParaRPr lang="ko-KR" altLang="en-US" sz="1200" b="0" dirty="0">
                        <a:latin typeface="Arial Unicode MS" pitchFamily="50" charset="-127"/>
                        <a:ea typeface="Arial Unicode MS" pitchFamily="50" charset="-127"/>
                      </a:endParaRPr>
                    </a:p>
                  </a:txBody>
                  <a:tcPr/>
                </a:tc>
              </a:tr>
              <a:tr h="265044">
                <a:tc>
                  <a:txBody>
                    <a:bodyPr/>
                    <a:lstStyle/>
                    <a:p>
                      <a:pPr algn="ctr" latinLnBrk="1"/>
                      <a:r>
                        <a:rPr lang="en-US" altLang="ko-KR" sz="1200" b="0" dirty="0" smtClean="0">
                          <a:latin typeface="Arial Unicode MS" pitchFamily="50" charset="-127"/>
                          <a:ea typeface="Arial Unicode MS" pitchFamily="50" charset="-127"/>
                        </a:rPr>
                        <a:t>Cloud</a:t>
                      </a:r>
                      <a:r>
                        <a:rPr lang="en-US" altLang="ko-KR" sz="1200" b="0" baseline="0" dirty="0" smtClean="0">
                          <a:latin typeface="Arial Unicode MS" pitchFamily="50" charset="-127"/>
                          <a:ea typeface="Arial Unicode MS" pitchFamily="50" charset="-127"/>
                        </a:rPr>
                        <a:t> type</a:t>
                      </a:r>
                      <a:endParaRPr lang="ko-KR" altLang="en-US" sz="1200" b="0" dirty="0">
                        <a:latin typeface="Arial Unicode MS" pitchFamily="50" charset="-127"/>
                        <a:ea typeface="Arial Unicode MS" pitchFamily="50" charset="-127"/>
                      </a:endParaRPr>
                    </a:p>
                  </a:txBody>
                  <a:tcPr/>
                </a:tc>
              </a:tr>
              <a:tr h="265044">
                <a:tc>
                  <a:txBody>
                    <a:bodyPr/>
                    <a:lstStyle/>
                    <a:p>
                      <a:pPr algn="ctr" latinLnBrk="1"/>
                      <a:r>
                        <a:rPr lang="en-US" altLang="ko-KR" sz="1200" b="0" dirty="0" smtClean="0">
                          <a:latin typeface="Arial Unicode MS" pitchFamily="50" charset="-127"/>
                          <a:ea typeface="Arial Unicode MS" pitchFamily="50" charset="-127"/>
                        </a:rPr>
                        <a:t>Cloud phase</a:t>
                      </a:r>
                      <a:endParaRPr lang="ko-KR" altLang="en-US" sz="1200" b="0" dirty="0">
                        <a:latin typeface="Arial Unicode MS" pitchFamily="50" charset="-127"/>
                        <a:ea typeface="Arial Unicode MS" pitchFamily="50" charset="-127"/>
                      </a:endParaRPr>
                    </a:p>
                  </a:txBody>
                  <a:tcPr/>
                </a:tc>
              </a:tr>
              <a:tr h="265044">
                <a:tc>
                  <a:txBody>
                    <a:bodyPr/>
                    <a:lstStyle/>
                    <a:p>
                      <a:pPr algn="ctr" latinLnBrk="1"/>
                      <a:r>
                        <a:rPr lang="en-US" altLang="ko-KR" sz="1200" b="0" dirty="0" smtClean="0">
                          <a:latin typeface="Arial Unicode MS" pitchFamily="50" charset="-127"/>
                          <a:ea typeface="Arial Unicode MS" pitchFamily="50" charset="-127"/>
                        </a:rPr>
                        <a:t>Cloud Amount</a:t>
                      </a:r>
                      <a:endParaRPr lang="ko-KR" altLang="en-US" sz="1200" b="0" dirty="0">
                        <a:latin typeface="Arial Unicode MS" pitchFamily="50" charset="-127"/>
                        <a:ea typeface="Arial Unicode MS" pitchFamily="50" charset="-127"/>
                      </a:endParaRPr>
                    </a:p>
                  </a:txBody>
                  <a:tcPr/>
                </a:tc>
              </a:tr>
              <a:tr h="265044">
                <a:tc>
                  <a:txBody>
                    <a:bodyPr/>
                    <a:lstStyle/>
                    <a:p>
                      <a:pPr algn="ctr" latinLnBrk="1"/>
                      <a:r>
                        <a:rPr lang="en-US" altLang="ko-KR" sz="1200" b="0" dirty="0" smtClean="0">
                          <a:latin typeface="Arial Unicode MS" pitchFamily="50" charset="-127"/>
                          <a:ea typeface="Arial Unicode MS" pitchFamily="50" charset="-127"/>
                        </a:rPr>
                        <a:t>Cloud Optical Depth</a:t>
                      </a:r>
                      <a:endParaRPr lang="ko-KR" altLang="en-US" sz="1200" b="0" dirty="0">
                        <a:latin typeface="Arial Unicode MS" pitchFamily="50" charset="-127"/>
                        <a:ea typeface="Arial Unicode MS" pitchFamily="50" charset="-127"/>
                      </a:endParaRPr>
                    </a:p>
                  </a:txBody>
                  <a:tcPr/>
                </a:tc>
              </a:tr>
              <a:tr h="265044">
                <a:tc>
                  <a:txBody>
                    <a:bodyPr/>
                    <a:lstStyle/>
                    <a:p>
                      <a:pPr algn="ctr" latinLnBrk="1"/>
                      <a:r>
                        <a:rPr lang="en-US" altLang="ko-KR" sz="1200" b="0" dirty="0" smtClean="0">
                          <a:latin typeface="Arial Unicode MS" pitchFamily="50" charset="-127"/>
                          <a:ea typeface="Arial Unicode MS" pitchFamily="50" charset="-127"/>
                        </a:rPr>
                        <a:t>Cloud Particle Size Distribution</a:t>
                      </a:r>
                      <a:endParaRPr lang="ko-KR" altLang="en-US" sz="1200" b="0" dirty="0">
                        <a:latin typeface="Arial Unicode MS" pitchFamily="50" charset="-127"/>
                        <a:ea typeface="Arial Unicode MS" pitchFamily="50" charset="-127"/>
                      </a:endParaRPr>
                    </a:p>
                  </a:txBody>
                  <a:tcPr/>
                </a:tc>
              </a:tr>
              <a:tr h="265044">
                <a:tc>
                  <a:txBody>
                    <a:bodyPr/>
                    <a:lstStyle/>
                    <a:p>
                      <a:pPr algn="ctr" latinLnBrk="1"/>
                      <a:r>
                        <a:rPr lang="en-US" altLang="ko-KR" sz="1200" b="0" dirty="0" smtClean="0">
                          <a:latin typeface="Arial Unicode MS" pitchFamily="50" charset="-127"/>
                          <a:ea typeface="Arial Unicode MS" pitchFamily="50" charset="-127"/>
                        </a:rPr>
                        <a:t>Cloud Liquid Water</a:t>
                      </a:r>
                      <a:endParaRPr lang="ko-KR" altLang="en-US" sz="1200" b="0" dirty="0">
                        <a:latin typeface="Arial Unicode MS" pitchFamily="50" charset="-127"/>
                        <a:ea typeface="Arial Unicode MS" pitchFamily="50" charset="-127"/>
                      </a:endParaRPr>
                    </a:p>
                  </a:txBody>
                  <a:tcPr/>
                </a:tc>
              </a:tr>
              <a:tr h="265044">
                <a:tc>
                  <a:txBody>
                    <a:bodyPr/>
                    <a:lstStyle/>
                    <a:p>
                      <a:pPr algn="ctr" latinLnBrk="1"/>
                      <a:r>
                        <a:rPr lang="en-US" altLang="ko-KR" sz="1200" b="0" dirty="0" smtClean="0">
                          <a:latin typeface="Arial Unicode MS" pitchFamily="50" charset="-127"/>
                          <a:ea typeface="Arial Unicode MS" pitchFamily="50" charset="-127"/>
                        </a:rPr>
                        <a:t>Cloud Ice Water Path</a:t>
                      </a:r>
                      <a:endParaRPr lang="ko-KR" altLang="en-US" sz="1200" b="0" dirty="0">
                        <a:latin typeface="Arial Unicode MS" pitchFamily="50" charset="-127"/>
                        <a:ea typeface="Arial Unicode MS" pitchFamily="50" charset="-127"/>
                      </a:endParaRPr>
                    </a:p>
                  </a:txBody>
                  <a:tcPr/>
                </a:tc>
              </a:tr>
              <a:tr h="265044">
                <a:tc>
                  <a:txBody>
                    <a:bodyPr/>
                    <a:lstStyle/>
                    <a:p>
                      <a:pPr algn="ctr" latinLnBrk="1"/>
                      <a:r>
                        <a:rPr lang="en-US" altLang="ko-KR" sz="1200" b="0" dirty="0" smtClean="0">
                          <a:latin typeface="Arial Unicode MS" pitchFamily="50" charset="-127"/>
                          <a:ea typeface="Arial Unicode MS" pitchFamily="50" charset="-127"/>
                        </a:rPr>
                        <a:t>Cloud Layers/Heights</a:t>
                      </a:r>
                      <a:endParaRPr lang="ko-KR" altLang="en-US" sz="1200" b="0" dirty="0">
                        <a:latin typeface="Arial Unicode MS" pitchFamily="50" charset="-127"/>
                        <a:ea typeface="Arial Unicode MS" pitchFamily="50" charset="-127"/>
                      </a:endParaRPr>
                    </a:p>
                  </a:txBody>
                  <a:tcPr/>
                </a:tc>
              </a:tr>
              <a:tr h="265044">
                <a:tc>
                  <a:txBody>
                    <a:bodyPr/>
                    <a:lstStyle/>
                    <a:p>
                      <a:pPr algn="ctr" latinLnBrk="1"/>
                      <a:r>
                        <a:rPr lang="en-US" altLang="ko-KR" sz="1200" b="0" dirty="0" smtClean="0">
                          <a:latin typeface="Arial Unicode MS" pitchFamily="50" charset="-127"/>
                          <a:ea typeface="Arial Unicode MS" pitchFamily="50" charset="-127"/>
                        </a:rPr>
                        <a:t>Fog</a:t>
                      </a:r>
                      <a:endParaRPr lang="ko-KR" altLang="en-US" sz="1200" b="0" dirty="0">
                        <a:latin typeface="Arial Unicode MS" pitchFamily="50" charset="-127"/>
                        <a:ea typeface="Arial Unicode MS" pitchFamily="50" charset="-127"/>
                      </a:endParaRPr>
                    </a:p>
                  </a:txBody>
                  <a:tcPr/>
                </a:tc>
              </a:tr>
              <a:tr h="265044">
                <a:tc>
                  <a:txBody>
                    <a:bodyPr/>
                    <a:lstStyle/>
                    <a:p>
                      <a:pPr algn="ctr" latinLnBrk="1"/>
                      <a:r>
                        <a:rPr lang="en-US" altLang="ko-KR" sz="1200" b="0" dirty="0" smtClean="0">
                          <a:latin typeface="Arial Unicode MS" pitchFamily="50" charset="-127"/>
                          <a:ea typeface="Arial Unicode MS" pitchFamily="50" charset="-127"/>
                        </a:rPr>
                        <a:t>In-flight icing</a:t>
                      </a:r>
                      <a:endParaRPr lang="ko-KR" altLang="en-US" sz="1200" b="0" dirty="0">
                        <a:latin typeface="Arial Unicode MS" pitchFamily="50" charset="-127"/>
                        <a:ea typeface="Arial Unicode MS" pitchFamily="50" charset="-127"/>
                      </a:endParaRPr>
                    </a:p>
                  </a:txBody>
                  <a:tcPr/>
                </a:tc>
              </a:tr>
              <a:tr h="265044">
                <a:tc>
                  <a:txBody>
                    <a:bodyPr/>
                    <a:lstStyle/>
                    <a:p>
                      <a:pPr algn="ctr" latinLnBrk="1"/>
                      <a:r>
                        <a:rPr lang="en-US" altLang="ko-KR" sz="1200" b="0" dirty="0" smtClean="0">
                          <a:latin typeface="Arial Unicode MS" pitchFamily="50" charset="-127"/>
                          <a:ea typeface="Arial Unicode MS" pitchFamily="50" charset="-127"/>
                        </a:rPr>
                        <a:t>Convection initiation</a:t>
                      </a:r>
                      <a:endParaRPr lang="ko-KR" altLang="en-US" sz="1200" b="0" dirty="0">
                        <a:latin typeface="Arial Unicode MS" pitchFamily="50" charset="-127"/>
                        <a:ea typeface="Arial Unicode MS" pitchFamily="50" charset="-127"/>
                      </a:endParaRPr>
                    </a:p>
                  </a:txBody>
                  <a:tcPr/>
                </a:tc>
              </a:tr>
              <a:tr h="444127">
                <a:tc>
                  <a:txBody>
                    <a:bodyPr/>
                    <a:lstStyle/>
                    <a:p>
                      <a:pPr algn="ctr" latinLnBrk="1"/>
                      <a:r>
                        <a:rPr lang="en-US" altLang="ko-KR" sz="1200" b="0" dirty="0" smtClean="0">
                          <a:latin typeface="Arial Unicode MS" pitchFamily="50" charset="-127"/>
                          <a:ea typeface="Arial Unicode MS" pitchFamily="50" charset="-127"/>
                        </a:rPr>
                        <a:t>overshooting top/enhanced</a:t>
                      </a:r>
                      <a:r>
                        <a:rPr lang="en-US" altLang="ko-KR" sz="1200" b="0" baseline="0" dirty="0" smtClean="0">
                          <a:latin typeface="Arial Unicode MS" pitchFamily="50" charset="-127"/>
                          <a:ea typeface="Arial Unicode MS" pitchFamily="50" charset="-127"/>
                        </a:rPr>
                        <a:t> thermal couplet detection</a:t>
                      </a:r>
                      <a:endParaRPr lang="ko-KR" altLang="en-US" sz="1200" b="0" dirty="0">
                        <a:latin typeface="Arial Unicode MS" pitchFamily="50" charset="-127"/>
                        <a:ea typeface="Arial Unicode MS" pitchFamily="50" charset="-127"/>
                      </a:endParaRPr>
                    </a:p>
                  </a:txBody>
                  <a:tcPr/>
                </a:tc>
              </a:tr>
              <a:tr h="265044">
                <a:tc>
                  <a:txBody>
                    <a:bodyPr/>
                    <a:lstStyle/>
                    <a:p>
                      <a:pPr algn="ctr" latinLnBrk="1"/>
                      <a:r>
                        <a:rPr lang="en-US" altLang="ko-KR" sz="1200" b="0" dirty="0" smtClean="0">
                          <a:latin typeface="Arial Unicode MS" pitchFamily="50" charset="-127"/>
                          <a:ea typeface="Arial Unicode MS" pitchFamily="50" charset="-127"/>
                        </a:rPr>
                        <a:t>Rainfall Intensity</a:t>
                      </a:r>
                      <a:endParaRPr lang="ko-KR" altLang="en-US" sz="1200" b="0" dirty="0">
                        <a:latin typeface="Arial Unicode MS" pitchFamily="50" charset="-127"/>
                        <a:ea typeface="Arial Unicode MS" pitchFamily="50" charset="-127"/>
                      </a:endParaRPr>
                    </a:p>
                  </a:txBody>
                  <a:tcPr/>
                </a:tc>
              </a:tr>
              <a:tr h="265044">
                <a:tc>
                  <a:txBody>
                    <a:bodyPr/>
                    <a:lstStyle/>
                    <a:p>
                      <a:pPr algn="ctr" latinLnBrk="1"/>
                      <a:r>
                        <a:rPr lang="en-US" altLang="ko-KR" sz="1200" b="0" dirty="0" smtClean="0">
                          <a:latin typeface="Arial Unicode MS" pitchFamily="50" charset="-127"/>
                          <a:ea typeface="Arial Unicode MS" pitchFamily="50" charset="-127"/>
                        </a:rPr>
                        <a:t>probability</a:t>
                      </a:r>
                      <a:r>
                        <a:rPr lang="ko-KR" altLang="en-US" sz="1200" b="0" dirty="0" smtClean="0">
                          <a:latin typeface="Arial Unicode MS" pitchFamily="50" charset="-127"/>
                          <a:ea typeface="Arial Unicode MS" pitchFamily="50" charset="-127"/>
                        </a:rPr>
                        <a:t> </a:t>
                      </a:r>
                      <a:r>
                        <a:rPr lang="en-US" altLang="ko-KR" sz="1200" b="0" dirty="0" smtClean="0">
                          <a:latin typeface="Arial Unicode MS" pitchFamily="50" charset="-127"/>
                          <a:ea typeface="Arial Unicode MS" pitchFamily="50" charset="-127"/>
                        </a:rPr>
                        <a:t>of rainfall</a:t>
                      </a:r>
                      <a:endParaRPr lang="ko-KR" altLang="en-US" sz="1200" b="0" dirty="0">
                        <a:latin typeface="Arial Unicode MS" pitchFamily="50" charset="-127"/>
                        <a:ea typeface="Arial Unicode MS" pitchFamily="50" charset="-127"/>
                      </a:endParaRPr>
                    </a:p>
                  </a:txBody>
                  <a:tcPr/>
                </a:tc>
              </a:tr>
              <a:tr h="265044">
                <a:tc>
                  <a:txBody>
                    <a:bodyPr/>
                    <a:lstStyle/>
                    <a:p>
                      <a:pPr algn="ctr" latinLnBrk="1"/>
                      <a:r>
                        <a:rPr lang="en-US" altLang="ko-KR" sz="1200" b="0" dirty="0" smtClean="0">
                          <a:latin typeface="Arial Unicode MS" pitchFamily="50" charset="-127"/>
                          <a:ea typeface="Arial Unicode MS" pitchFamily="50" charset="-127"/>
                        </a:rPr>
                        <a:t>rainfall potential</a:t>
                      </a:r>
                      <a:endParaRPr lang="ko-KR" altLang="en-US" sz="1200" b="0" dirty="0">
                        <a:latin typeface="Arial Unicode MS" pitchFamily="50" charset="-127"/>
                        <a:ea typeface="Arial Unicode MS" pitchFamily="50" charset="-127"/>
                      </a:endParaRPr>
                    </a:p>
                  </a:txBody>
                  <a:tcPr/>
                </a:tc>
              </a:tr>
            </a:tbl>
          </a:graphicData>
        </a:graphic>
      </p:graphicFrame>
      <p:sp>
        <p:nvSpPr>
          <p:cNvPr id="200" name="Rectangle 2"/>
          <p:cNvSpPr>
            <a:spLocks/>
          </p:cNvSpPr>
          <p:nvPr/>
        </p:nvSpPr>
        <p:spPr bwMode="auto">
          <a:xfrm>
            <a:off x="111600" y="344080"/>
            <a:ext cx="7848873" cy="420624"/>
          </a:xfrm>
          <a:prstGeom prst="rect">
            <a:avLst/>
          </a:prstGeom>
          <a:noFill/>
          <a:ln w="12700">
            <a:noFill/>
            <a:miter lim="800000"/>
            <a:headEnd/>
            <a:tailEnd/>
          </a:ln>
        </p:spPr>
        <p:txBody>
          <a:bodyPr lIns="0" tIns="0" rIns="0" bIns="0" anchor="ctr"/>
          <a:lstStyle/>
          <a:p>
            <a:pPr latinLnBrk="0"/>
            <a:r>
              <a:rPr kumimoji="0" lang="en-US" altLang="ko-KR" sz="2800" b="1" dirty="0" smtClean="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rPr>
              <a:t>Development of GEO-KOMPSAT-2A meteorological products(3/7)</a:t>
            </a:r>
            <a:endParaRPr kumimoji="0" lang="en-US" altLang="ko-KR" sz="2800" b="1" dirty="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endParaRPr>
          </a:p>
        </p:txBody>
      </p:sp>
    </p:spTree>
    <p:extLst>
      <p:ext uri="{BB962C8B-B14F-4D97-AF65-F5344CB8AC3E}">
        <p14:creationId xmlns:p14="http://schemas.microsoft.com/office/powerpoint/2010/main" xmlns="" val="21274124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그룹 27"/>
          <p:cNvGrpSpPr/>
          <p:nvPr/>
        </p:nvGrpSpPr>
        <p:grpSpPr>
          <a:xfrm>
            <a:off x="4396362" y="836712"/>
            <a:ext cx="4486186" cy="5827496"/>
            <a:chOff x="4377119" y="836712"/>
            <a:chExt cx="4486186" cy="5827496"/>
          </a:xfrm>
        </p:grpSpPr>
        <p:grpSp>
          <p:nvGrpSpPr>
            <p:cNvPr id="21" name="그룹 3"/>
            <p:cNvGrpSpPr/>
            <p:nvPr/>
          </p:nvGrpSpPr>
          <p:grpSpPr>
            <a:xfrm>
              <a:off x="4466424" y="836712"/>
              <a:ext cx="4396881" cy="5827496"/>
              <a:chOff x="4067944" y="805354"/>
              <a:chExt cx="4396881" cy="5827496"/>
            </a:xfrm>
          </p:grpSpPr>
          <p:pic>
            <p:nvPicPr>
              <p:cNvPr id="47" name="Picture 2"/>
              <p:cNvPicPr preferRelativeResize="0">
                <a:picLocks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67944" y="805354"/>
                <a:ext cx="2160000" cy="288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8" name="Picture 3"/>
              <p:cNvPicPr preferRelativeResize="0">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04825" y="805354"/>
                <a:ext cx="2160000" cy="288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9" name="Picture 4"/>
              <p:cNvPicPr preferRelativeResize="0">
                <a:picLocks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067944" y="3752850"/>
                <a:ext cx="2160000" cy="288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0" name="Picture 5"/>
              <p:cNvPicPr preferRelativeResize="0">
                <a:picLocks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304825" y="3752850"/>
                <a:ext cx="2160000" cy="288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cxnSp>
          <p:nvCxnSpPr>
            <p:cNvPr id="31" name="직선 화살표 연결선 30"/>
            <p:cNvCxnSpPr/>
            <p:nvPr/>
          </p:nvCxnSpPr>
          <p:spPr>
            <a:xfrm flipV="1">
              <a:off x="5076056" y="3429000"/>
              <a:ext cx="216024" cy="10801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직선 화살표 연결선 31"/>
            <p:cNvCxnSpPr/>
            <p:nvPr/>
          </p:nvCxnSpPr>
          <p:spPr>
            <a:xfrm flipV="1">
              <a:off x="4572000" y="1556792"/>
              <a:ext cx="216024" cy="216024"/>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5" name="직선 화살표 연결선 34"/>
            <p:cNvCxnSpPr/>
            <p:nvPr/>
          </p:nvCxnSpPr>
          <p:spPr>
            <a:xfrm flipV="1">
              <a:off x="4584824" y="2626752"/>
              <a:ext cx="216024" cy="21602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직선 화살표 연결선 35"/>
            <p:cNvCxnSpPr/>
            <p:nvPr/>
          </p:nvCxnSpPr>
          <p:spPr>
            <a:xfrm flipV="1">
              <a:off x="5528424" y="2884587"/>
              <a:ext cx="216024" cy="21602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직선 화살표 연결선 36"/>
            <p:cNvCxnSpPr/>
            <p:nvPr/>
          </p:nvCxnSpPr>
          <p:spPr>
            <a:xfrm flipH="1">
              <a:off x="6018572" y="3429000"/>
              <a:ext cx="281620" cy="10801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직선 화살표 연결선 37"/>
            <p:cNvCxnSpPr/>
            <p:nvPr/>
          </p:nvCxnSpPr>
          <p:spPr>
            <a:xfrm flipV="1">
              <a:off x="6084168" y="1448780"/>
              <a:ext cx="216024" cy="21602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직선 화살표 연결선 38"/>
            <p:cNvCxnSpPr/>
            <p:nvPr/>
          </p:nvCxnSpPr>
          <p:spPr>
            <a:xfrm flipH="1">
              <a:off x="5506778" y="1196752"/>
              <a:ext cx="281620" cy="10801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6037139" y="3234467"/>
              <a:ext cx="508473" cy="246221"/>
            </a:xfrm>
            <a:prstGeom prst="rect">
              <a:avLst/>
            </a:prstGeom>
            <a:noFill/>
          </p:spPr>
          <p:txBody>
            <a:bodyPr wrap="none" rtlCol="0">
              <a:spAutoFit/>
            </a:bodyPr>
            <a:lstStyle/>
            <a:p>
              <a:r>
                <a:rPr lang="en-US" altLang="ko-KR" sz="1000" b="1" dirty="0" smtClean="0">
                  <a:latin typeface="Arial Unicode MS" pitchFamily="50" charset="-127"/>
                  <a:ea typeface="Arial Unicode MS" pitchFamily="50" charset="-127"/>
                  <a:cs typeface="Arial" pitchFamily="34" charset="0"/>
                </a:rPr>
                <a:t>cloud</a:t>
              </a:r>
              <a:endParaRPr lang="ko-KR" altLang="en-US" sz="1000" b="1" dirty="0">
                <a:latin typeface="Arial Unicode MS" pitchFamily="50" charset="-127"/>
                <a:ea typeface="Arial Unicode MS" pitchFamily="50" charset="-127"/>
                <a:cs typeface="Arial" pitchFamily="34" charset="0"/>
              </a:endParaRPr>
            </a:p>
          </p:txBody>
        </p:sp>
        <p:sp>
          <p:nvSpPr>
            <p:cNvPr id="41" name="TextBox 40"/>
            <p:cNvSpPr txBox="1"/>
            <p:nvPr/>
          </p:nvSpPr>
          <p:spPr>
            <a:xfrm>
              <a:off x="5732558" y="1032699"/>
              <a:ext cx="508473" cy="246221"/>
            </a:xfrm>
            <a:prstGeom prst="rect">
              <a:avLst/>
            </a:prstGeom>
            <a:noFill/>
          </p:spPr>
          <p:txBody>
            <a:bodyPr wrap="none" rtlCol="0">
              <a:spAutoFit/>
            </a:bodyPr>
            <a:lstStyle/>
            <a:p>
              <a:r>
                <a:rPr lang="en-US" altLang="ko-KR" sz="1000" b="1" dirty="0" smtClean="0">
                  <a:latin typeface="Arial Unicode MS" pitchFamily="50" charset="-127"/>
                  <a:ea typeface="Arial Unicode MS" pitchFamily="50" charset="-127"/>
                  <a:cs typeface="Arial" pitchFamily="34" charset="0"/>
                </a:rPr>
                <a:t>cloud</a:t>
              </a:r>
              <a:endParaRPr lang="ko-KR" altLang="en-US" sz="1000" b="1" dirty="0">
                <a:latin typeface="Arial Unicode MS" pitchFamily="50" charset="-127"/>
                <a:ea typeface="Arial Unicode MS" pitchFamily="50" charset="-127"/>
                <a:cs typeface="Arial" pitchFamily="34" charset="0"/>
              </a:endParaRPr>
            </a:p>
          </p:txBody>
        </p:sp>
        <p:sp>
          <p:nvSpPr>
            <p:cNvPr id="42" name="TextBox 41"/>
            <p:cNvSpPr txBox="1"/>
            <p:nvPr/>
          </p:nvSpPr>
          <p:spPr>
            <a:xfrm>
              <a:off x="5678138" y="1536472"/>
              <a:ext cx="434734" cy="246221"/>
            </a:xfrm>
            <a:prstGeom prst="rect">
              <a:avLst/>
            </a:prstGeom>
            <a:noFill/>
          </p:spPr>
          <p:txBody>
            <a:bodyPr wrap="none" rtlCol="0">
              <a:spAutoFit/>
            </a:bodyPr>
            <a:lstStyle/>
            <a:p>
              <a:r>
                <a:rPr lang="en-US" altLang="ko-KR" sz="1000" b="1" dirty="0" smtClean="0">
                  <a:latin typeface="Arial Unicode MS" pitchFamily="50" charset="-127"/>
                  <a:ea typeface="Arial Unicode MS" pitchFamily="50" charset="-127"/>
                  <a:cs typeface="Arial" pitchFamily="34" charset="0"/>
                </a:rPr>
                <a:t>land</a:t>
              </a:r>
              <a:endParaRPr lang="ko-KR" altLang="en-US" sz="1000" b="1" dirty="0">
                <a:latin typeface="Arial Unicode MS" pitchFamily="50" charset="-127"/>
                <a:ea typeface="Arial Unicode MS" pitchFamily="50" charset="-127"/>
                <a:cs typeface="Arial" pitchFamily="34" charset="0"/>
              </a:endParaRPr>
            </a:p>
          </p:txBody>
        </p:sp>
        <p:sp>
          <p:nvSpPr>
            <p:cNvPr id="43" name="TextBox 42"/>
            <p:cNvSpPr txBox="1"/>
            <p:nvPr/>
          </p:nvSpPr>
          <p:spPr>
            <a:xfrm>
              <a:off x="4377119" y="2780928"/>
              <a:ext cx="716863" cy="400110"/>
            </a:xfrm>
            <a:prstGeom prst="rect">
              <a:avLst/>
            </a:prstGeom>
            <a:noFill/>
          </p:spPr>
          <p:txBody>
            <a:bodyPr wrap="none" rtlCol="0">
              <a:spAutoFit/>
            </a:bodyPr>
            <a:lstStyle/>
            <a:p>
              <a:r>
                <a:rPr lang="en-US" altLang="ko-KR" sz="1000" b="1" dirty="0" smtClean="0">
                  <a:latin typeface="Arial Unicode MS" pitchFamily="50" charset="-127"/>
                  <a:ea typeface="Arial Unicode MS" pitchFamily="50" charset="-127"/>
                  <a:cs typeface="Arial" pitchFamily="34" charset="0"/>
                </a:rPr>
                <a:t>week</a:t>
              </a:r>
            </a:p>
            <a:p>
              <a:r>
                <a:rPr lang="en-US" altLang="ko-KR" sz="1000" b="1" dirty="0" smtClean="0">
                  <a:latin typeface="Arial Unicode MS" pitchFamily="50" charset="-127"/>
                  <a:ea typeface="Arial Unicode MS" pitchFamily="50" charset="-127"/>
                  <a:cs typeface="Arial" pitchFamily="34" charset="0"/>
                </a:rPr>
                <a:t>dust flow</a:t>
              </a:r>
              <a:endParaRPr lang="ko-KR" altLang="en-US" sz="1000" b="1" dirty="0">
                <a:latin typeface="Arial Unicode MS" pitchFamily="50" charset="-127"/>
                <a:ea typeface="Arial Unicode MS" pitchFamily="50" charset="-127"/>
                <a:cs typeface="Arial" pitchFamily="34" charset="0"/>
              </a:endParaRPr>
            </a:p>
          </p:txBody>
        </p:sp>
        <p:sp>
          <p:nvSpPr>
            <p:cNvPr id="44" name="TextBox 43"/>
            <p:cNvSpPr txBox="1"/>
            <p:nvPr/>
          </p:nvSpPr>
          <p:spPr>
            <a:xfrm>
              <a:off x="5168384" y="3038763"/>
              <a:ext cx="716863" cy="246221"/>
            </a:xfrm>
            <a:prstGeom prst="rect">
              <a:avLst/>
            </a:prstGeom>
            <a:noFill/>
          </p:spPr>
          <p:txBody>
            <a:bodyPr wrap="none" rtlCol="0">
              <a:spAutoFit/>
            </a:bodyPr>
            <a:lstStyle/>
            <a:p>
              <a:r>
                <a:rPr lang="en-US" altLang="ko-KR" sz="1000" b="1" dirty="0" smtClean="0">
                  <a:latin typeface="Arial Unicode MS" pitchFamily="50" charset="-127"/>
                  <a:ea typeface="Arial Unicode MS" pitchFamily="50" charset="-127"/>
                  <a:cs typeface="Arial" pitchFamily="34" charset="0"/>
                </a:rPr>
                <a:t>dark land</a:t>
              </a:r>
              <a:endParaRPr lang="ko-KR" altLang="en-US" sz="1000" b="1" dirty="0">
                <a:latin typeface="Arial Unicode MS" pitchFamily="50" charset="-127"/>
                <a:ea typeface="Arial Unicode MS" pitchFamily="50" charset="-127"/>
                <a:cs typeface="Arial" pitchFamily="34" charset="0"/>
              </a:endParaRPr>
            </a:p>
          </p:txBody>
        </p:sp>
        <p:sp>
          <p:nvSpPr>
            <p:cNvPr id="45" name="TextBox 44"/>
            <p:cNvSpPr txBox="1"/>
            <p:nvPr/>
          </p:nvSpPr>
          <p:spPr>
            <a:xfrm>
              <a:off x="4453439" y="3509028"/>
              <a:ext cx="806631" cy="246221"/>
            </a:xfrm>
            <a:prstGeom prst="rect">
              <a:avLst/>
            </a:prstGeom>
            <a:noFill/>
          </p:spPr>
          <p:txBody>
            <a:bodyPr wrap="none" rtlCol="0">
              <a:spAutoFit/>
            </a:bodyPr>
            <a:lstStyle/>
            <a:p>
              <a:r>
                <a:rPr lang="en-US" altLang="ko-KR" sz="1000" b="1" dirty="0" smtClean="0">
                  <a:latin typeface="Arial Unicode MS" pitchFamily="50" charset="-127"/>
                  <a:ea typeface="Arial Unicode MS" pitchFamily="50" charset="-127"/>
                  <a:cs typeface="Arial" pitchFamily="34" charset="0"/>
                </a:rPr>
                <a:t>bright land</a:t>
              </a:r>
              <a:endParaRPr lang="ko-KR" altLang="en-US" sz="1000" b="1" dirty="0">
                <a:latin typeface="Arial Unicode MS" pitchFamily="50" charset="-127"/>
                <a:ea typeface="Arial Unicode MS" pitchFamily="50" charset="-127"/>
                <a:cs typeface="Arial" pitchFamily="34" charset="0"/>
              </a:endParaRPr>
            </a:p>
          </p:txBody>
        </p:sp>
        <p:sp>
          <p:nvSpPr>
            <p:cNvPr id="46" name="TextBox 45"/>
            <p:cNvSpPr txBox="1"/>
            <p:nvPr/>
          </p:nvSpPr>
          <p:spPr>
            <a:xfrm>
              <a:off x="4403333" y="1768947"/>
              <a:ext cx="546945" cy="246221"/>
            </a:xfrm>
            <a:prstGeom prst="rect">
              <a:avLst/>
            </a:prstGeom>
            <a:noFill/>
          </p:spPr>
          <p:txBody>
            <a:bodyPr wrap="none" rtlCol="0">
              <a:spAutoFit/>
            </a:bodyPr>
            <a:lstStyle/>
            <a:p>
              <a:r>
                <a:rPr lang="en-US" altLang="ko-KR" sz="1000" b="1" dirty="0" smtClean="0">
                  <a:solidFill>
                    <a:schemeClr val="bg1"/>
                  </a:solidFill>
                  <a:latin typeface="Arial Unicode MS" pitchFamily="50" charset="-127"/>
                  <a:ea typeface="Arial Unicode MS" pitchFamily="50" charset="-127"/>
                  <a:cs typeface="Arial" pitchFamily="34" charset="0"/>
                </a:rPr>
                <a:t>oc</a:t>
              </a:r>
              <a:r>
                <a:rPr lang="en-US" altLang="ko-KR" sz="1000" b="1" dirty="0" smtClean="0">
                  <a:latin typeface="Arial Unicode MS" pitchFamily="50" charset="-127"/>
                  <a:ea typeface="Arial Unicode MS" pitchFamily="50" charset="-127"/>
                  <a:cs typeface="Arial" pitchFamily="34" charset="0"/>
                </a:rPr>
                <a:t>ean</a:t>
              </a:r>
              <a:endParaRPr lang="ko-KR" altLang="en-US" sz="1000" b="1" dirty="0">
                <a:latin typeface="Arial Unicode MS" pitchFamily="50" charset="-127"/>
                <a:ea typeface="Arial Unicode MS" pitchFamily="50" charset="-127"/>
                <a:cs typeface="Arial" pitchFamily="34" charset="0"/>
              </a:endParaRPr>
            </a:p>
          </p:txBody>
        </p:sp>
      </p:grpSp>
      <p:sp>
        <p:nvSpPr>
          <p:cNvPr id="51" name="TextBox 50"/>
          <p:cNvSpPr txBox="1"/>
          <p:nvPr/>
        </p:nvSpPr>
        <p:spPr>
          <a:xfrm>
            <a:off x="4488583" y="4417369"/>
            <a:ext cx="3107753" cy="307777"/>
          </a:xfrm>
          <a:prstGeom prst="rect">
            <a:avLst/>
          </a:prstGeom>
          <a:noFill/>
        </p:spPr>
        <p:txBody>
          <a:bodyPr wrap="square" rtlCol="0">
            <a:spAutoFit/>
          </a:bodyPr>
          <a:lstStyle/>
          <a:p>
            <a:pPr algn="dist"/>
            <a:r>
              <a:rPr lang="en-US" altLang="ko-KR" sz="1400" b="1" kern="0" spc="-100" dirty="0" smtClean="0">
                <a:solidFill>
                  <a:schemeClr val="bg1">
                    <a:lumMod val="95000"/>
                  </a:schemeClr>
                </a:solidFill>
                <a:latin typeface="Arial Unicode MS" pitchFamily="50" charset="-127"/>
                <a:ea typeface="Arial Unicode MS" pitchFamily="50" charset="-127"/>
                <a:cs typeface="Arial" pitchFamily="34" charset="0"/>
                <a:sym typeface="Wingdings" pitchFamily="2" charset="2"/>
              </a:rPr>
              <a:t>Aerosol  detection over bright surface</a:t>
            </a:r>
            <a:endParaRPr lang="ko-KR" altLang="en-US" sz="1400" b="1" kern="0" spc="-100" dirty="0">
              <a:solidFill>
                <a:schemeClr val="bg1">
                  <a:lumMod val="95000"/>
                </a:schemeClr>
              </a:solidFill>
              <a:latin typeface="Arial Unicode MS" pitchFamily="50" charset="-127"/>
              <a:ea typeface="Arial Unicode MS" pitchFamily="50" charset="-127"/>
              <a:cs typeface="Arial" pitchFamily="34" charset="0"/>
            </a:endParaRPr>
          </a:p>
        </p:txBody>
      </p:sp>
      <p:sp>
        <p:nvSpPr>
          <p:cNvPr id="52" name="TextBox 51"/>
          <p:cNvSpPr txBox="1"/>
          <p:nvPr/>
        </p:nvSpPr>
        <p:spPr>
          <a:xfrm>
            <a:off x="5167783" y="3364250"/>
            <a:ext cx="2396810" cy="784830"/>
          </a:xfrm>
          <a:prstGeom prst="rect">
            <a:avLst/>
          </a:prstGeom>
          <a:noFill/>
        </p:spPr>
        <p:txBody>
          <a:bodyPr wrap="none" rtlCol="0">
            <a:spAutoFit/>
          </a:bodyPr>
          <a:lstStyle/>
          <a:p>
            <a:pPr>
              <a:lnSpc>
                <a:spcPct val="150000"/>
              </a:lnSpc>
            </a:pPr>
            <a:r>
              <a:rPr lang="en-US" altLang="ko-KR" sz="1500" dirty="0" smtClean="0">
                <a:latin typeface="Arial Unicode MS" pitchFamily="50" charset="-127"/>
                <a:ea typeface="Arial Unicode MS" pitchFamily="50" charset="-127"/>
                <a:cs typeface="Arial" pitchFamily="34" charset="0"/>
              </a:rPr>
              <a:t>     </a:t>
            </a:r>
            <a:r>
              <a:rPr lang="en-US" altLang="ko-KR" sz="1500" b="1" dirty="0" smtClean="0">
                <a:solidFill>
                  <a:srgbClr val="FF0000"/>
                </a:solidFill>
                <a:latin typeface="Arial Unicode MS" pitchFamily="50" charset="-127"/>
                <a:ea typeface="Arial Unicode MS" pitchFamily="50" charset="-127"/>
                <a:cs typeface="Arial" pitchFamily="34" charset="0"/>
              </a:rPr>
              <a:t>RGB image     412 nm</a:t>
            </a:r>
          </a:p>
          <a:p>
            <a:pPr>
              <a:lnSpc>
                <a:spcPct val="150000"/>
              </a:lnSpc>
            </a:pPr>
            <a:r>
              <a:rPr lang="en-US" altLang="ko-KR" sz="1500" dirty="0" smtClean="0">
                <a:latin typeface="Arial Unicode MS" pitchFamily="50" charset="-127"/>
                <a:ea typeface="Arial Unicode MS" pitchFamily="50" charset="-127"/>
                <a:cs typeface="Arial" pitchFamily="34" charset="0"/>
              </a:rPr>
              <a:t> (ch.3</a:t>
            </a:r>
            <a:r>
              <a:rPr lang="en-US" altLang="ko-KR" sz="1500" b="1" dirty="0" smtClean="0">
                <a:solidFill>
                  <a:srgbClr val="FF0000"/>
                </a:solidFill>
                <a:latin typeface="Arial Unicode MS" pitchFamily="50" charset="-127"/>
                <a:ea typeface="Arial Unicode MS" pitchFamily="50" charset="-127"/>
                <a:cs typeface="Arial" pitchFamily="34" charset="0"/>
              </a:rPr>
              <a:t>70 nm</a:t>
            </a:r>
            <a:r>
              <a:rPr lang="en-US" altLang="ko-KR" sz="1500" b="1" dirty="0" smtClean="0">
                <a:latin typeface="Arial Unicode MS" pitchFamily="50" charset="-127"/>
                <a:ea typeface="Arial Unicode MS" pitchFamily="50" charset="-127"/>
                <a:cs typeface="Arial" pitchFamily="34" charset="0"/>
              </a:rPr>
              <a:t>       </a:t>
            </a:r>
            <a:r>
              <a:rPr lang="en-US" altLang="ko-KR" sz="1500" b="1" dirty="0" smtClean="0">
                <a:solidFill>
                  <a:srgbClr val="FF0000"/>
                </a:solidFill>
                <a:latin typeface="Arial Unicode MS" pitchFamily="50" charset="-127"/>
                <a:ea typeface="Arial Unicode MS" pitchFamily="50" charset="-127"/>
                <a:cs typeface="Arial" pitchFamily="34" charset="0"/>
              </a:rPr>
              <a:t>650 nm</a:t>
            </a:r>
            <a:endParaRPr lang="ko-KR" altLang="en-US" sz="1500" b="1" dirty="0">
              <a:solidFill>
                <a:srgbClr val="FF0000"/>
              </a:solidFill>
              <a:latin typeface="Arial Unicode MS" pitchFamily="50" charset="-127"/>
              <a:ea typeface="Arial Unicode MS" pitchFamily="50" charset="-127"/>
              <a:cs typeface="Arial" pitchFamily="34" charset="0"/>
            </a:endParaRPr>
          </a:p>
        </p:txBody>
      </p:sp>
      <p:sp>
        <p:nvSpPr>
          <p:cNvPr id="53" name="아래쪽 화살표 52"/>
          <p:cNvSpPr/>
          <p:nvPr/>
        </p:nvSpPr>
        <p:spPr>
          <a:xfrm>
            <a:off x="4644008" y="4797152"/>
            <a:ext cx="252028" cy="612068"/>
          </a:xfrm>
          <a:prstGeom prst="downArrow">
            <a:avLst/>
          </a:prstGeom>
          <a:solidFill>
            <a:schemeClr val="tx2">
              <a:lumMod val="40000"/>
              <a:lumOff val="6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Arial Unicode MS" pitchFamily="50" charset="-127"/>
              <a:ea typeface="Arial Unicode MS" pitchFamily="50" charset="-127"/>
            </a:endParaRPr>
          </a:p>
        </p:txBody>
      </p:sp>
      <p:graphicFrame>
        <p:nvGraphicFramePr>
          <p:cNvPr id="28" name="표 27"/>
          <p:cNvGraphicFramePr>
            <a:graphicFrameLocks noGrp="1"/>
          </p:cNvGraphicFramePr>
          <p:nvPr>
            <p:extLst>
              <p:ext uri="{D42A27DB-BD31-4B8C-83A1-F6EECF244321}">
                <p14:modId xmlns:p14="http://schemas.microsoft.com/office/powerpoint/2010/main" xmlns="" val="877300690"/>
              </p:ext>
            </p:extLst>
          </p:nvPr>
        </p:nvGraphicFramePr>
        <p:xfrm>
          <a:off x="327624" y="1032701"/>
          <a:ext cx="3708412" cy="5721085"/>
        </p:xfrm>
        <a:graphic>
          <a:graphicData uri="http://schemas.openxmlformats.org/drawingml/2006/table">
            <a:tbl>
              <a:tblPr firstRow="1" bandRow="1">
                <a:tableStyleId>{5C22544A-7EE6-4342-B048-85BDC9FD1C3A}</a:tableStyleId>
              </a:tblPr>
              <a:tblGrid>
                <a:gridCol w="3708412"/>
              </a:tblGrid>
              <a:tr h="333304">
                <a:tc>
                  <a:txBody>
                    <a:bodyPr/>
                    <a:lstStyle/>
                    <a:p>
                      <a:pPr algn="ctr" latinLnBrk="1"/>
                      <a:r>
                        <a:rPr lang="en-US" altLang="ko-KR" sz="1800" b="1" dirty="0" smtClean="0">
                          <a:latin typeface="Arial Unicode MS" pitchFamily="50" charset="-127"/>
                          <a:ea typeface="Arial Unicode MS" pitchFamily="50" charset="-127"/>
                        </a:rPr>
                        <a:t>Radiation/Aerosol(16)</a:t>
                      </a:r>
                      <a:endParaRPr lang="ko-KR" altLang="en-US" sz="1800" b="1" dirty="0">
                        <a:latin typeface="Arial Unicode MS" pitchFamily="50" charset="-127"/>
                        <a:ea typeface="Arial Unicode MS" pitchFamily="50" charset="-127"/>
                      </a:endParaRPr>
                    </a:p>
                  </a:txBody>
                  <a:tcPr>
                    <a:solidFill>
                      <a:schemeClr val="tx1">
                        <a:lumMod val="65000"/>
                        <a:lumOff val="35000"/>
                      </a:schemeClr>
                    </a:solidFill>
                  </a:tcPr>
                </a:tc>
              </a:tr>
              <a:tr h="333304">
                <a:tc>
                  <a:txBody>
                    <a:bodyPr/>
                    <a:lstStyle/>
                    <a:p>
                      <a:pPr algn="ctr" latinLnBrk="1"/>
                      <a:r>
                        <a:rPr lang="en-US" altLang="ko-KR" sz="1250" b="0" dirty="0" smtClean="0">
                          <a:latin typeface="Arial Unicode MS" pitchFamily="50" charset="-127"/>
                          <a:ea typeface="Arial Unicode MS" pitchFamily="50" charset="-127"/>
                        </a:rPr>
                        <a:t>Aerosol detection</a:t>
                      </a:r>
                      <a:endParaRPr lang="ko-KR" altLang="en-US" sz="1250" b="0" dirty="0">
                        <a:latin typeface="Arial Unicode MS" pitchFamily="50" charset="-127"/>
                        <a:ea typeface="Arial Unicode MS" pitchFamily="50" charset="-127"/>
                      </a:endParaRPr>
                    </a:p>
                  </a:txBody>
                  <a:tcPr/>
                </a:tc>
              </a:tr>
              <a:tr h="333304">
                <a:tc>
                  <a:txBody>
                    <a:bodyPr/>
                    <a:lstStyle/>
                    <a:p>
                      <a:pPr algn="ctr" latinLnBrk="1"/>
                      <a:r>
                        <a:rPr lang="en-US" altLang="ko-KR" sz="1250" b="0" dirty="0" smtClean="0">
                          <a:latin typeface="Arial Unicode MS" pitchFamily="50" charset="-127"/>
                          <a:ea typeface="Arial Unicode MS" pitchFamily="50" charset="-127"/>
                        </a:rPr>
                        <a:t>Asian</a:t>
                      </a:r>
                      <a:r>
                        <a:rPr lang="en-US" altLang="ko-KR" sz="1250" b="0" baseline="0" dirty="0" smtClean="0">
                          <a:latin typeface="Arial Unicode MS" pitchFamily="50" charset="-127"/>
                          <a:ea typeface="Arial Unicode MS" pitchFamily="50" charset="-127"/>
                        </a:rPr>
                        <a:t> dust detection</a:t>
                      </a:r>
                      <a:endParaRPr lang="ko-KR" altLang="en-US" sz="1250" b="0" dirty="0">
                        <a:latin typeface="Arial Unicode MS" pitchFamily="50" charset="-127"/>
                        <a:ea typeface="Arial Unicode MS" pitchFamily="50" charset="-127"/>
                      </a:endParaRPr>
                    </a:p>
                  </a:txBody>
                  <a:tcPr/>
                </a:tc>
              </a:tr>
              <a:tr h="355765">
                <a:tc>
                  <a:txBody>
                    <a:bodyPr/>
                    <a:lstStyle/>
                    <a:p>
                      <a:pPr algn="ctr" latinLnBrk="1"/>
                      <a:r>
                        <a:rPr lang="en-US" altLang="ko-KR" sz="1250" b="0" dirty="0" smtClean="0">
                          <a:latin typeface="Arial Unicode MS" pitchFamily="50" charset="-127"/>
                          <a:ea typeface="Arial Unicode MS" pitchFamily="50" charset="-127"/>
                        </a:rPr>
                        <a:t>Volcanic Ash:</a:t>
                      </a:r>
                      <a:r>
                        <a:rPr lang="en-US" altLang="ko-KR" sz="1250" b="0" baseline="0" dirty="0" smtClean="0">
                          <a:latin typeface="Arial Unicode MS" pitchFamily="50" charset="-127"/>
                          <a:ea typeface="Arial Unicode MS" pitchFamily="50" charset="-127"/>
                        </a:rPr>
                        <a:t> Detection and Height</a:t>
                      </a:r>
                      <a:endParaRPr lang="ko-KR" altLang="en-US" sz="1250" b="0" dirty="0">
                        <a:latin typeface="Arial Unicode MS" pitchFamily="50" charset="-127"/>
                        <a:ea typeface="Arial Unicode MS" pitchFamily="50" charset="-127"/>
                      </a:endParaRPr>
                    </a:p>
                  </a:txBody>
                  <a:tcPr/>
                </a:tc>
              </a:tr>
              <a:tr h="333304">
                <a:tc>
                  <a:txBody>
                    <a:bodyPr/>
                    <a:lstStyle/>
                    <a:p>
                      <a:pPr algn="ctr" latinLnBrk="1"/>
                      <a:r>
                        <a:rPr lang="en-US" altLang="ko-KR" sz="1250" b="0" dirty="0" smtClean="0">
                          <a:latin typeface="Arial Unicode MS" pitchFamily="50" charset="-127"/>
                          <a:ea typeface="Arial Unicode MS" pitchFamily="50" charset="-127"/>
                        </a:rPr>
                        <a:t>SO2 Detection</a:t>
                      </a:r>
                      <a:endParaRPr lang="ko-KR" altLang="en-US" sz="1250" b="0" dirty="0">
                        <a:latin typeface="Arial Unicode MS" pitchFamily="50" charset="-127"/>
                        <a:ea typeface="Arial Unicode MS" pitchFamily="50" charset="-127"/>
                      </a:endParaRPr>
                    </a:p>
                  </a:txBody>
                  <a:tcPr/>
                </a:tc>
              </a:tr>
              <a:tr h="333304">
                <a:tc>
                  <a:txBody>
                    <a:bodyPr/>
                    <a:lstStyle/>
                    <a:p>
                      <a:pPr algn="ctr" latinLnBrk="1"/>
                      <a:r>
                        <a:rPr lang="en-US" altLang="ko-KR" sz="1250" b="0" dirty="0" smtClean="0">
                          <a:latin typeface="Arial Unicode MS" pitchFamily="50" charset="-127"/>
                          <a:ea typeface="Arial Unicode MS" pitchFamily="50" charset="-127"/>
                        </a:rPr>
                        <a:t>Aerosol Optical Depth</a:t>
                      </a:r>
                      <a:endParaRPr lang="ko-KR" altLang="en-US" sz="1250" b="0" dirty="0">
                        <a:latin typeface="Arial Unicode MS" pitchFamily="50" charset="-127"/>
                        <a:ea typeface="Arial Unicode MS" pitchFamily="50" charset="-127"/>
                      </a:endParaRPr>
                    </a:p>
                  </a:txBody>
                  <a:tcPr/>
                </a:tc>
              </a:tr>
              <a:tr h="333304">
                <a:tc>
                  <a:txBody>
                    <a:bodyPr/>
                    <a:lstStyle/>
                    <a:p>
                      <a:pPr algn="ctr" latinLnBrk="1"/>
                      <a:r>
                        <a:rPr lang="en-US" altLang="ko-KR" sz="1250" b="0" dirty="0" smtClean="0">
                          <a:latin typeface="Arial Unicode MS" pitchFamily="50" charset="-127"/>
                          <a:ea typeface="Arial Unicode MS" pitchFamily="50" charset="-127"/>
                        </a:rPr>
                        <a:t>Asian</a:t>
                      </a:r>
                      <a:r>
                        <a:rPr lang="en-US" altLang="ko-KR" sz="1250" b="0" baseline="0" dirty="0" smtClean="0">
                          <a:latin typeface="Arial Unicode MS" pitchFamily="50" charset="-127"/>
                          <a:ea typeface="Arial Unicode MS" pitchFamily="50" charset="-127"/>
                        </a:rPr>
                        <a:t> dust Optical Depth</a:t>
                      </a:r>
                      <a:endParaRPr lang="ko-KR" altLang="en-US" sz="1250" b="0" dirty="0">
                        <a:latin typeface="Arial Unicode MS" pitchFamily="50" charset="-127"/>
                        <a:ea typeface="Arial Unicode MS" pitchFamily="50" charset="-127"/>
                      </a:endParaRPr>
                    </a:p>
                  </a:txBody>
                  <a:tcPr/>
                </a:tc>
              </a:tr>
              <a:tr h="333304">
                <a:tc>
                  <a:txBody>
                    <a:bodyPr/>
                    <a:lstStyle/>
                    <a:p>
                      <a:pPr algn="ctr" latinLnBrk="1"/>
                      <a:r>
                        <a:rPr lang="en-US" altLang="ko-KR" sz="1250" b="0" dirty="0" smtClean="0">
                          <a:latin typeface="Arial Unicode MS" pitchFamily="50" charset="-127"/>
                          <a:ea typeface="Arial Unicode MS" pitchFamily="50" charset="-127"/>
                        </a:rPr>
                        <a:t>Aerosol Particle</a:t>
                      </a:r>
                      <a:r>
                        <a:rPr lang="en-US" altLang="ko-KR" sz="1250" b="0" baseline="0" dirty="0" smtClean="0">
                          <a:latin typeface="Arial Unicode MS" pitchFamily="50" charset="-127"/>
                          <a:ea typeface="Arial Unicode MS" pitchFamily="50" charset="-127"/>
                        </a:rPr>
                        <a:t> Size</a:t>
                      </a:r>
                      <a:endParaRPr lang="ko-KR" altLang="en-US" sz="1250" b="0" dirty="0">
                        <a:latin typeface="Arial Unicode MS" pitchFamily="50" charset="-127"/>
                        <a:ea typeface="Arial Unicode MS" pitchFamily="50" charset="-127"/>
                      </a:endParaRPr>
                    </a:p>
                  </a:txBody>
                  <a:tcPr/>
                </a:tc>
              </a:tr>
              <a:tr h="333304">
                <a:tc>
                  <a:txBody>
                    <a:bodyPr/>
                    <a:lstStyle/>
                    <a:p>
                      <a:pPr algn="ctr" latinLnBrk="1"/>
                      <a:r>
                        <a:rPr lang="en-US" altLang="ko-KR" sz="1250" b="0" dirty="0" smtClean="0">
                          <a:latin typeface="Arial Unicode MS" pitchFamily="50" charset="-127"/>
                          <a:ea typeface="Arial Unicode MS" pitchFamily="50" charset="-127"/>
                        </a:rPr>
                        <a:t>Visibility</a:t>
                      </a:r>
                      <a:endParaRPr lang="ko-KR" altLang="en-US" sz="1250" b="0" dirty="0">
                        <a:latin typeface="Arial Unicode MS" pitchFamily="50" charset="-127"/>
                        <a:ea typeface="Arial Unicode MS" pitchFamily="50" charset="-127"/>
                      </a:endParaRPr>
                    </a:p>
                  </a:txBody>
                  <a:tcPr/>
                </a:tc>
              </a:tr>
              <a:tr h="333304">
                <a:tc>
                  <a:txBody>
                    <a:bodyPr/>
                    <a:lstStyle/>
                    <a:p>
                      <a:pPr algn="ctr" latinLnBrk="1"/>
                      <a:r>
                        <a:rPr lang="en-US" altLang="ko-KR" sz="1250" b="0" dirty="0" smtClean="0">
                          <a:latin typeface="Arial Unicode MS" pitchFamily="50" charset="-127"/>
                          <a:ea typeface="Arial Unicode MS" pitchFamily="50" charset="-127"/>
                        </a:rPr>
                        <a:t>O3 total</a:t>
                      </a:r>
                      <a:endParaRPr lang="ko-KR" altLang="en-US" sz="1250" b="0" dirty="0">
                        <a:latin typeface="Arial Unicode MS" pitchFamily="50" charset="-127"/>
                        <a:ea typeface="Arial Unicode MS" pitchFamily="50" charset="-127"/>
                      </a:endParaRPr>
                    </a:p>
                  </a:txBody>
                  <a:tcPr/>
                </a:tc>
              </a:tr>
              <a:tr h="333304">
                <a:tc>
                  <a:txBody>
                    <a:bodyPr/>
                    <a:lstStyle/>
                    <a:p>
                      <a:pPr algn="ctr" latinLnBrk="1"/>
                      <a:r>
                        <a:rPr lang="en-US" altLang="ko-KR" sz="1250" b="0" dirty="0" smtClean="0">
                          <a:latin typeface="Arial Unicode MS" pitchFamily="50" charset="-127"/>
                          <a:ea typeface="Arial Unicode MS" pitchFamily="50" charset="-127"/>
                        </a:rPr>
                        <a:t>Radiances</a:t>
                      </a:r>
                      <a:endParaRPr lang="ko-KR" altLang="en-US" sz="1250" b="0" dirty="0">
                        <a:latin typeface="Arial Unicode MS" pitchFamily="50" charset="-127"/>
                        <a:ea typeface="Arial Unicode MS" pitchFamily="50" charset="-127"/>
                      </a:endParaRPr>
                    </a:p>
                  </a:txBody>
                  <a:tcPr/>
                </a:tc>
              </a:tr>
              <a:tr h="333304">
                <a:tc>
                  <a:txBody>
                    <a:bodyPr/>
                    <a:lstStyle/>
                    <a:p>
                      <a:pPr algn="ctr" latinLnBrk="1"/>
                      <a:r>
                        <a:rPr lang="en-US" altLang="ko-KR" sz="1250" b="0" dirty="0" smtClean="0">
                          <a:latin typeface="Arial Unicode MS" pitchFamily="50" charset="-127"/>
                          <a:ea typeface="Arial Unicode MS" pitchFamily="50" charset="-127"/>
                        </a:rPr>
                        <a:t>Upward</a:t>
                      </a:r>
                      <a:r>
                        <a:rPr lang="en-US" altLang="ko-KR" sz="1250" b="0" baseline="0" dirty="0" smtClean="0">
                          <a:latin typeface="Arial Unicode MS" pitchFamily="50" charset="-127"/>
                          <a:ea typeface="Arial Unicode MS" pitchFamily="50" charset="-127"/>
                        </a:rPr>
                        <a:t> Shortwave Radiation(TOA)</a:t>
                      </a:r>
                      <a:endParaRPr lang="ko-KR" altLang="en-US" sz="1250" b="0" dirty="0">
                        <a:latin typeface="Arial Unicode MS" pitchFamily="50" charset="-127"/>
                        <a:ea typeface="Arial Unicode MS" pitchFamily="50" charset="-127"/>
                      </a:endParaRPr>
                    </a:p>
                  </a:txBody>
                  <a:tcPr/>
                </a:tc>
              </a:tr>
              <a:tr h="333304">
                <a:tc>
                  <a:txBody>
                    <a:bodyPr/>
                    <a:lstStyle/>
                    <a:p>
                      <a:pPr algn="ctr" latinLnBrk="1"/>
                      <a:r>
                        <a:rPr lang="en-US" altLang="ko-KR" sz="1250" b="0" dirty="0" smtClean="0">
                          <a:latin typeface="Arial Unicode MS" pitchFamily="50" charset="-127"/>
                          <a:ea typeface="Arial Unicode MS" pitchFamily="50" charset="-127"/>
                        </a:rPr>
                        <a:t>Downward Shortwave Radiation(Surface)</a:t>
                      </a:r>
                      <a:endParaRPr lang="ko-KR" altLang="en-US" sz="1250" b="0" dirty="0">
                        <a:latin typeface="Arial Unicode MS" pitchFamily="50" charset="-127"/>
                        <a:ea typeface="Arial Unicode MS" pitchFamily="50" charset="-127"/>
                      </a:endParaRPr>
                    </a:p>
                  </a:txBody>
                  <a:tcPr/>
                </a:tc>
              </a:tr>
              <a:tr h="333304">
                <a:tc>
                  <a:txBody>
                    <a:bodyPr/>
                    <a:lstStyle/>
                    <a:p>
                      <a:pPr algn="ctr" latinLnBrk="1"/>
                      <a:r>
                        <a:rPr lang="en-US" altLang="ko-KR" sz="1250" b="0" dirty="0" smtClean="0">
                          <a:latin typeface="Arial Unicode MS" pitchFamily="50" charset="-127"/>
                          <a:ea typeface="Arial Unicode MS" pitchFamily="50" charset="-127"/>
                        </a:rPr>
                        <a:t>Absorbed Shortwave Radiation(Surface)</a:t>
                      </a:r>
                      <a:endParaRPr lang="ko-KR" altLang="en-US" sz="1250" b="0" dirty="0">
                        <a:latin typeface="Arial Unicode MS" pitchFamily="50" charset="-127"/>
                        <a:ea typeface="Arial Unicode MS" pitchFamily="50" charset="-127"/>
                      </a:endParaRPr>
                    </a:p>
                  </a:txBody>
                  <a:tcPr/>
                </a:tc>
              </a:tr>
              <a:tr h="333304">
                <a:tc>
                  <a:txBody>
                    <a:bodyPr/>
                    <a:lstStyle/>
                    <a:p>
                      <a:pPr algn="ctr" latinLnBrk="1"/>
                      <a:r>
                        <a:rPr lang="en-US" altLang="ko-KR" sz="1250" b="0" dirty="0" smtClean="0">
                          <a:latin typeface="Arial Unicode MS" pitchFamily="50" charset="-127"/>
                          <a:ea typeface="Arial Unicode MS" pitchFamily="50" charset="-127"/>
                        </a:rPr>
                        <a:t>Downward</a:t>
                      </a:r>
                      <a:r>
                        <a:rPr lang="en-US" altLang="ko-KR" sz="1250" b="0" baseline="0" dirty="0" smtClean="0">
                          <a:latin typeface="Arial Unicode MS" pitchFamily="50" charset="-127"/>
                          <a:ea typeface="Arial Unicode MS" pitchFamily="50" charset="-127"/>
                        </a:rPr>
                        <a:t> </a:t>
                      </a:r>
                      <a:r>
                        <a:rPr lang="en-US" altLang="ko-KR" sz="1250" b="0" baseline="0" dirty="0" err="1" smtClean="0">
                          <a:latin typeface="Arial Unicode MS" pitchFamily="50" charset="-127"/>
                          <a:ea typeface="Arial Unicode MS" pitchFamily="50" charset="-127"/>
                        </a:rPr>
                        <a:t>Longwave</a:t>
                      </a:r>
                      <a:r>
                        <a:rPr lang="en-US" altLang="ko-KR" sz="1250" b="0" baseline="0" dirty="0" smtClean="0">
                          <a:latin typeface="Arial Unicode MS" pitchFamily="50" charset="-127"/>
                          <a:ea typeface="Arial Unicode MS" pitchFamily="50" charset="-127"/>
                        </a:rPr>
                        <a:t> Radiation</a:t>
                      </a:r>
                      <a:r>
                        <a:rPr lang="en-US" altLang="ko-KR" sz="1250" b="0" dirty="0" smtClean="0">
                          <a:latin typeface="Arial Unicode MS" pitchFamily="50" charset="-127"/>
                          <a:ea typeface="Arial Unicode MS" pitchFamily="50" charset="-127"/>
                        </a:rPr>
                        <a:t>(Surface)</a:t>
                      </a:r>
                      <a:endParaRPr lang="ko-KR" altLang="en-US" sz="1250" b="0" dirty="0">
                        <a:latin typeface="Arial Unicode MS" pitchFamily="50" charset="-127"/>
                        <a:ea typeface="Arial Unicode MS" pitchFamily="50" charset="-127"/>
                      </a:endParaRPr>
                    </a:p>
                  </a:txBody>
                  <a:tcPr/>
                </a:tc>
              </a:tr>
              <a:tr h="333304">
                <a:tc>
                  <a:txBody>
                    <a:bodyPr/>
                    <a:lstStyle/>
                    <a:p>
                      <a:pPr algn="ctr" latinLnBrk="1"/>
                      <a:r>
                        <a:rPr lang="en-US" altLang="ko-KR" sz="1250" b="0" dirty="0" smtClean="0">
                          <a:latin typeface="Arial Unicode MS" pitchFamily="50" charset="-127"/>
                          <a:ea typeface="Arial Unicode MS" pitchFamily="50" charset="-127"/>
                        </a:rPr>
                        <a:t>Upward </a:t>
                      </a:r>
                      <a:r>
                        <a:rPr lang="en-US" altLang="ko-KR" sz="1250" b="0" dirty="0" err="1" smtClean="0">
                          <a:latin typeface="Arial Unicode MS" pitchFamily="50" charset="-127"/>
                          <a:ea typeface="Arial Unicode MS" pitchFamily="50" charset="-127"/>
                        </a:rPr>
                        <a:t>Longwave</a:t>
                      </a:r>
                      <a:r>
                        <a:rPr lang="en-US" altLang="ko-KR" sz="1250" b="0" dirty="0" smtClean="0">
                          <a:latin typeface="Arial Unicode MS" pitchFamily="50" charset="-127"/>
                          <a:ea typeface="Arial Unicode MS" pitchFamily="50" charset="-127"/>
                        </a:rPr>
                        <a:t> Radiation(Surface)</a:t>
                      </a:r>
                      <a:endParaRPr lang="ko-KR" altLang="en-US" sz="1250" b="0" dirty="0">
                        <a:latin typeface="Arial Unicode MS" pitchFamily="50" charset="-127"/>
                        <a:ea typeface="Arial Unicode MS" pitchFamily="50" charset="-127"/>
                      </a:endParaRPr>
                    </a:p>
                  </a:txBody>
                  <a:tcPr/>
                </a:tc>
              </a:tr>
              <a:tr h="333304">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50" b="0" dirty="0" smtClean="0">
                          <a:latin typeface="Arial Unicode MS" pitchFamily="50" charset="-127"/>
                          <a:ea typeface="Arial Unicode MS" pitchFamily="50" charset="-127"/>
                        </a:rPr>
                        <a:t>Upward</a:t>
                      </a:r>
                      <a:r>
                        <a:rPr lang="en-US" altLang="ko-KR" sz="1250" b="0" baseline="0" dirty="0" smtClean="0">
                          <a:latin typeface="Arial Unicode MS" pitchFamily="50" charset="-127"/>
                          <a:ea typeface="Arial Unicode MS" pitchFamily="50" charset="-127"/>
                        </a:rPr>
                        <a:t> </a:t>
                      </a:r>
                      <a:r>
                        <a:rPr lang="en-US" altLang="ko-KR" sz="1250" b="0" baseline="0" dirty="0" err="1" smtClean="0">
                          <a:latin typeface="Arial Unicode MS" pitchFamily="50" charset="-127"/>
                          <a:ea typeface="Arial Unicode MS" pitchFamily="50" charset="-127"/>
                        </a:rPr>
                        <a:t>Longwave</a:t>
                      </a:r>
                      <a:r>
                        <a:rPr lang="en-US" altLang="ko-KR" sz="1250" b="0" baseline="0" dirty="0" smtClean="0">
                          <a:latin typeface="Arial Unicode MS" pitchFamily="50" charset="-127"/>
                          <a:ea typeface="Arial Unicode MS" pitchFamily="50" charset="-127"/>
                        </a:rPr>
                        <a:t> Radiation</a:t>
                      </a:r>
                      <a:r>
                        <a:rPr lang="en-US" altLang="ko-KR" sz="1250" b="0" dirty="0" smtClean="0">
                          <a:latin typeface="Arial Unicode MS" pitchFamily="50" charset="-127"/>
                          <a:ea typeface="Arial Unicode MS" pitchFamily="50" charset="-127"/>
                        </a:rPr>
                        <a:t>(TOA)</a:t>
                      </a:r>
                      <a:endParaRPr lang="ko-KR" altLang="en-US" sz="1250" b="0" dirty="0" smtClean="0">
                        <a:latin typeface="Arial Unicode MS" pitchFamily="50" charset="-127"/>
                        <a:ea typeface="Arial Unicode MS" pitchFamily="50" charset="-127"/>
                      </a:endParaRPr>
                    </a:p>
                  </a:txBody>
                  <a:tcPr/>
                </a:tc>
              </a:tr>
            </a:tbl>
          </a:graphicData>
        </a:graphic>
      </p:graphicFrame>
      <p:sp>
        <p:nvSpPr>
          <p:cNvPr id="27" name="Rectangle 2"/>
          <p:cNvSpPr>
            <a:spLocks/>
          </p:cNvSpPr>
          <p:nvPr/>
        </p:nvSpPr>
        <p:spPr bwMode="auto">
          <a:xfrm>
            <a:off x="111600" y="344080"/>
            <a:ext cx="7848873" cy="420624"/>
          </a:xfrm>
          <a:prstGeom prst="rect">
            <a:avLst/>
          </a:prstGeom>
          <a:noFill/>
          <a:ln w="12700">
            <a:noFill/>
            <a:miter lim="800000"/>
            <a:headEnd/>
            <a:tailEnd/>
          </a:ln>
        </p:spPr>
        <p:txBody>
          <a:bodyPr lIns="0" tIns="0" rIns="0" bIns="0" anchor="ctr"/>
          <a:lstStyle/>
          <a:p>
            <a:pPr latinLnBrk="0"/>
            <a:r>
              <a:rPr kumimoji="0" lang="en-US" altLang="ko-KR" sz="2800" b="1" dirty="0" smtClean="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rPr>
              <a:t>Development of GEO-KOMPSAT-2A meteorological products(4/7)</a:t>
            </a:r>
            <a:endParaRPr kumimoji="0" lang="en-US" altLang="ko-KR" sz="2800" b="1" dirty="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endParaRPr>
          </a:p>
        </p:txBody>
      </p:sp>
    </p:spTree>
    <p:extLst>
      <p:ext uri="{BB962C8B-B14F-4D97-AF65-F5344CB8AC3E}">
        <p14:creationId xmlns:p14="http://schemas.microsoft.com/office/powerpoint/2010/main" xmlns="" val="14152196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표 6"/>
          <p:cNvGraphicFramePr>
            <a:graphicFrameLocks noGrp="1"/>
          </p:cNvGraphicFramePr>
          <p:nvPr>
            <p:extLst>
              <p:ext uri="{D42A27DB-BD31-4B8C-83A1-F6EECF244321}">
                <p14:modId xmlns:p14="http://schemas.microsoft.com/office/powerpoint/2010/main" xmlns="" val="2317087595"/>
              </p:ext>
            </p:extLst>
          </p:nvPr>
        </p:nvGraphicFramePr>
        <p:xfrm>
          <a:off x="575303" y="1210642"/>
          <a:ext cx="3312368" cy="2074343"/>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3312368"/>
              </a:tblGrid>
              <a:tr h="366923">
                <a:tc>
                  <a:txBody>
                    <a:bodyPr/>
                    <a:lstStyle/>
                    <a:p>
                      <a:pPr algn="ctr" latinLnBrk="1"/>
                      <a:r>
                        <a:rPr lang="en-US" altLang="ko-KR" sz="1600" b="1" dirty="0" smtClean="0">
                          <a:latin typeface="Arial Unicode MS" pitchFamily="50" charset="-127"/>
                          <a:ea typeface="Arial Unicode MS" pitchFamily="50" charset="-127"/>
                        </a:rPr>
                        <a:t>Atmospheric Motion/Condition(5)</a:t>
                      </a:r>
                      <a:endParaRPr lang="ko-KR" altLang="en-US" sz="1600" b="1" dirty="0">
                        <a:latin typeface="Arial Unicode MS" pitchFamily="50" charset="-127"/>
                        <a:ea typeface="Arial Unicode MS" pitchFamily="50" charset="-127"/>
                      </a:endParaRPr>
                    </a:p>
                  </a:txBody>
                  <a:tcPr anchor="ctr">
                    <a:solidFill>
                      <a:schemeClr val="tx1">
                        <a:lumMod val="65000"/>
                        <a:lumOff val="35000"/>
                      </a:schemeClr>
                    </a:solidFill>
                  </a:tcPr>
                </a:tc>
              </a:tr>
              <a:tr h="341484">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b="0" dirty="0" smtClean="0">
                          <a:latin typeface="Arial Unicode MS" pitchFamily="50" charset="-127"/>
                          <a:ea typeface="Arial Unicode MS" pitchFamily="50" charset="-127"/>
                        </a:rPr>
                        <a:t>Atmospheric</a:t>
                      </a:r>
                      <a:r>
                        <a:rPr lang="en-US" altLang="ko-KR" sz="1400" b="0" baseline="0" dirty="0" smtClean="0">
                          <a:latin typeface="Arial Unicode MS" pitchFamily="50" charset="-127"/>
                          <a:ea typeface="Arial Unicode MS" pitchFamily="50" charset="-127"/>
                        </a:rPr>
                        <a:t> Motion Vector</a:t>
                      </a:r>
                      <a:endParaRPr lang="ko-KR" altLang="en-US" sz="1400" b="0" dirty="0" smtClean="0">
                        <a:latin typeface="Arial Unicode MS" pitchFamily="50" charset="-127"/>
                        <a:ea typeface="Arial Unicode MS" pitchFamily="50" charset="-127"/>
                      </a:endParaRPr>
                    </a:p>
                  </a:txBody>
                  <a:tcPr anchor="ctr"/>
                </a:tc>
              </a:tr>
              <a:tr h="341484">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b="0" dirty="0" smtClean="0">
                          <a:latin typeface="Arial Unicode MS" pitchFamily="50" charset="-127"/>
                          <a:ea typeface="Arial Unicode MS" pitchFamily="50" charset="-127"/>
                        </a:rPr>
                        <a:t>Vertical Temp. Profile</a:t>
                      </a:r>
                      <a:endParaRPr lang="ko-KR" altLang="en-US" sz="1400" b="0" dirty="0" smtClean="0">
                        <a:latin typeface="Arial Unicode MS" pitchFamily="50" charset="-127"/>
                        <a:ea typeface="Arial Unicode MS" pitchFamily="50" charset="-127"/>
                      </a:endParaRPr>
                    </a:p>
                  </a:txBody>
                  <a:tcPr anchor="ctr"/>
                </a:tc>
              </a:tr>
              <a:tr h="341484">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b="0" dirty="0" smtClean="0">
                          <a:latin typeface="Arial Unicode MS" pitchFamily="50" charset="-127"/>
                          <a:ea typeface="Arial Unicode MS" pitchFamily="50" charset="-127"/>
                        </a:rPr>
                        <a:t>Vertical Moisture Profile</a:t>
                      </a:r>
                      <a:endParaRPr lang="ko-KR" altLang="en-US" sz="1400" b="0" dirty="0" smtClean="0">
                        <a:latin typeface="Arial Unicode MS" pitchFamily="50" charset="-127"/>
                        <a:ea typeface="Arial Unicode MS" pitchFamily="50" charset="-127"/>
                      </a:endParaRPr>
                    </a:p>
                  </a:txBody>
                  <a:tcPr anchor="ctr"/>
                </a:tc>
              </a:tr>
              <a:tr h="341484">
                <a:tc>
                  <a:txBody>
                    <a:bodyPr/>
                    <a:lstStyle/>
                    <a:p>
                      <a:pPr algn="ctr" latinLnBrk="1"/>
                      <a:r>
                        <a:rPr lang="en-US" altLang="ko-KR" sz="1400" b="0" dirty="0" smtClean="0">
                          <a:latin typeface="Arial Unicode MS" pitchFamily="50" charset="-127"/>
                          <a:ea typeface="Arial Unicode MS" pitchFamily="50" charset="-127"/>
                        </a:rPr>
                        <a:t>Derived Stability Indices</a:t>
                      </a:r>
                      <a:endParaRPr lang="ko-KR" altLang="en-US" sz="1400" b="0" dirty="0">
                        <a:latin typeface="Arial Unicode MS" pitchFamily="50" charset="-127"/>
                        <a:ea typeface="Arial Unicode MS" pitchFamily="50" charset="-127"/>
                      </a:endParaRPr>
                    </a:p>
                  </a:txBody>
                  <a:tcPr anchor="ctr"/>
                </a:tc>
              </a:tr>
              <a:tr h="341484">
                <a:tc>
                  <a:txBody>
                    <a:bodyPr/>
                    <a:lstStyle/>
                    <a:p>
                      <a:pPr algn="ctr" latinLnBrk="1"/>
                      <a:r>
                        <a:rPr lang="en-US" altLang="ko-KR" sz="1400" b="0" dirty="0" smtClean="0">
                          <a:latin typeface="Arial Unicode MS" pitchFamily="50" charset="-127"/>
                          <a:ea typeface="Arial Unicode MS" pitchFamily="50" charset="-127"/>
                        </a:rPr>
                        <a:t>Total </a:t>
                      </a:r>
                      <a:r>
                        <a:rPr lang="en-US" altLang="ko-KR" sz="1400" b="0" dirty="0" err="1" smtClean="0">
                          <a:latin typeface="Arial Unicode MS" pitchFamily="50" charset="-127"/>
                          <a:ea typeface="Arial Unicode MS" pitchFamily="50" charset="-127"/>
                        </a:rPr>
                        <a:t>Precipitable</a:t>
                      </a:r>
                      <a:r>
                        <a:rPr lang="en-US" altLang="ko-KR" sz="1400" b="0" dirty="0" smtClean="0">
                          <a:latin typeface="Arial Unicode MS" pitchFamily="50" charset="-127"/>
                          <a:ea typeface="Arial Unicode MS" pitchFamily="50" charset="-127"/>
                        </a:rPr>
                        <a:t> Water</a:t>
                      </a:r>
                      <a:endParaRPr lang="ko-KR" altLang="en-US" sz="1400" b="0" dirty="0">
                        <a:latin typeface="Arial Unicode MS" pitchFamily="50" charset="-127"/>
                        <a:ea typeface="Arial Unicode MS" pitchFamily="50" charset="-127"/>
                      </a:endParaRPr>
                    </a:p>
                  </a:txBody>
                  <a:tcPr anchor="ctr"/>
                </a:tc>
              </a:tr>
            </a:tbl>
          </a:graphicData>
        </a:graphic>
      </p:graphicFrame>
      <p:pic>
        <p:nvPicPr>
          <p:cNvPr id="12" name="Picture 4" descr="C:\Program Files\Qualcomm\Eudora Mail\Attach\WF_WVP_WETDRY_ABI.gif"/>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983" r="6415" b="8625"/>
          <a:stretch/>
        </p:blipFill>
        <p:spPr bwMode="auto">
          <a:xfrm>
            <a:off x="4550517" y="764704"/>
            <a:ext cx="4005054" cy="2901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2" descr="C:\Documents and Settings\lws\My Documents\band_selection\그림파일\GOES9_wasserdampf.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08467" y="3770011"/>
            <a:ext cx="4089155" cy="3085682"/>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3" descr="C:\Documents and Settings\lws\My Documents\band_selection\그림파일\GOES9_wv_winds.g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71915" y="3789040"/>
            <a:ext cx="4066995" cy="306896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2"/>
          <p:cNvSpPr>
            <a:spLocks/>
          </p:cNvSpPr>
          <p:nvPr/>
        </p:nvSpPr>
        <p:spPr bwMode="auto">
          <a:xfrm>
            <a:off x="111600" y="344080"/>
            <a:ext cx="7848873" cy="420624"/>
          </a:xfrm>
          <a:prstGeom prst="rect">
            <a:avLst/>
          </a:prstGeom>
          <a:noFill/>
          <a:ln w="12700">
            <a:noFill/>
            <a:miter lim="800000"/>
            <a:headEnd/>
            <a:tailEnd/>
          </a:ln>
        </p:spPr>
        <p:txBody>
          <a:bodyPr lIns="0" tIns="0" rIns="0" bIns="0" anchor="ctr"/>
          <a:lstStyle/>
          <a:p>
            <a:pPr latinLnBrk="0"/>
            <a:r>
              <a:rPr kumimoji="0" lang="en-US" altLang="ko-KR" sz="2800" b="1" dirty="0" smtClean="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rPr>
              <a:t>Development of GEO-KOMPSAT-2A meteorological products(5/7)</a:t>
            </a:r>
            <a:endParaRPr kumimoji="0" lang="en-US" altLang="ko-KR" sz="2800" b="1" dirty="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endParaRPr>
          </a:p>
        </p:txBody>
      </p:sp>
    </p:spTree>
    <p:extLst>
      <p:ext uri="{BB962C8B-B14F-4D97-AF65-F5344CB8AC3E}">
        <p14:creationId xmlns:p14="http://schemas.microsoft.com/office/powerpoint/2010/main" xmlns="" val="36713567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표 6"/>
          <p:cNvGraphicFramePr>
            <a:graphicFrameLocks noGrp="1"/>
          </p:cNvGraphicFramePr>
          <p:nvPr>
            <p:extLst>
              <p:ext uri="{D42A27DB-BD31-4B8C-83A1-F6EECF244321}">
                <p14:modId xmlns:p14="http://schemas.microsoft.com/office/powerpoint/2010/main" xmlns="" val="2755556093"/>
              </p:ext>
            </p:extLst>
          </p:nvPr>
        </p:nvGraphicFramePr>
        <p:xfrm>
          <a:off x="395536" y="1268760"/>
          <a:ext cx="2916324" cy="4752724"/>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2916324"/>
              </a:tblGrid>
              <a:tr h="396044">
                <a:tc>
                  <a:txBody>
                    <a:bodyPr/>
                    <a:lstStyle/>
                    <a:p>
                      <a:pPr algn="ctr" latinLnBrk="1"/>
                      <a:r>
                        <a:rPr lang="en-US" altLang="ko-KR" sz="2000" b="1" dirty="0" smtClean="0">
                          <a:latin typeface="Arial Unicode MS" pitchFamily="50" charset="-127"/>
                          <a:ea typeface="Arial Unicode MS" pitchFamily="50" charset="-127"/>
                        </a:rPr>
                        <a:t>Surface(11)</a:t>
                      </a:r>
                      <a:endParaRPr lang="ko-KR" altLang="en-US" sz="2000" b="1" dirty="0">
                        <a:latin typeface="Arial Unicode MS" pitchFamily="50" charset="-127"/>
                        <a:ea typeface="Arial Unicode MS" pitchFamily="50" charset="-127"/>
                      </a:endParaRPr>
                    </a:p>
                  </a:txBody>
                  <a:tcPr anchor="ctr">
                    <a:solidFill>
                      <a:schemeClr val="tx1">
                        <a:lumMod val="65000"/>
                        <a:lumOff val="35000"/>
                      </a:schemeClr>
                    </a:solidFill>
                  </a:tcPr>
                </a:tc>
              </a:tr>
              <a:tr h="396044">
                <a:tc>
                  <a:txBody>
                    <a:bodyPr/>
                    <a:lstStyle/>
                    <a:p>
                      <a:pPr algn="ctr" latinLnBrk="1"/>
                      <a:r>
                        <a:rPr lang="en-US" altLang="ko-KR" sz="1500" b="0" i="0" dirty="0" smtClean="0">
                          <a:latin typeface="Arial Unicode MS" pitchFamily="50" charset="-127"/>
                          <a:ea typeface="Arial Unicode MS" pitchFamily="50" charset="-127"/>
                        </a:rPr>
                        <a:t>Sea</a:t>
                      </a:r>
                      <a:r>
                        <a:rPr lang="ko-KR" altLang="en-US" sz="1500" b="0" i="0" dirty="0" smtClean="0">
                          <a:latin typeface="Arial Unicode MS" pitchFamily="50" charset="-127"/>
                          <a:ea typeface="Arial Unicode MS" pitchFamily="50" charset="-127"/>
                        </a:rPr>
                        <a:t> </a:t>
                      </a:r>
                      <a:r>
                        <a:rPr lang="en-US" altLang="ko-KR" sz="1500" b="0" i="0" dirty="0" smtClean="0">
                          <a:latin typeface="Arial Unicode MS" pitchFamily="50" charset="-127"/>
                          <a:ea typeface="Arial Unicode MS" pitchFamily="50" charset="-127"/>
                        </a:rPr>
                        <a:t>Surface Temperature</a:t>
                      </a:r>
                      <a:endParaRPr lang="ko-KR" altLang="en-US" sz="1500" b="0" i="0" dirty="0">
                        <a:latin typeface="Arial Unicode MS" pitchFamily="50" charset="-127"/>
                        <a:ea typeface="Arial Unicode MS" pitchFamily="50" charset="-127"/>
                      </a:endParaRPr>
                    </a:p>
                  </a:txBody>
                  <a:tcPr anchor="ctr"/>
                </a:tc>
              </a:tr>
              <a:tr h="396044">
                <a:tc>
                  <a:txBody>
                    <a:bodyPr/>
                    <a:lstStyle/>
                    <a:p>
                      <a:pPr algn="ctr" latinLnBrk="1"/>
                      <a:r>
                        <a:rPr lang="en-US" altLang="ko-KR" sz="1500" b="0" i="0" dirty="0" smtClean="0">
                          <a:latin typeface="Arial Unicode MS" pitchFamily="50" charset="-127"/>
                          <a:ea typeface="Arial Unicode MS" pitchFamily="50" charset="-127"/>
                        </a:rPr>
                        <a:t>Land Surface Temperature</a:t>
                      </a:r>
                      <a:endParaRPr lang="ko-KR" altLang="en-US" sz="1500" b="0" i="0" dirty="0">
                        <a:latin typeface="Arial Unicode MS" pitchFamily="50" charset="-127"/>
                        <a:ea typeface="Arial Unicode MS" pitchFamily="50" charset="-127"/>
                      </a:endParaRPr>
                    </a:p>
                  </a:txBody>
                  <a:tcPr anchor="ctr"/>
                </a:tc>
              </a:tr>
              <a:tr h="396044">
                <a:tc>
                  <a:txBody>
                    <a:bodyPr/>
                    <a:lstStyle/>
                    <a:p>
                      <a:pPr algn="ctr" latinLnBrk="1"/>
                      <a:r>
                        <a:rPr lang="en-US" altLang="ko-KR" sz="1500" b="0" i="0" dirty="0" smtClean="0">
                          <a:latin typeface="Arial Unicode MS" pitchFamily="50" charset="-127"/>
                          <a:ea typeface="Arial Unicode MS" pitchFamily="50" charset="-127"/>
                        </a:rPr>
                        <a:t>Fire/Hot</a:t>
                      </a:r>
                      <a:r>
                        <a:rPr lang="en-US" altLang="ko-KR" sz="1500" b="0" i="0" baseline="0" dirty="0" smtClean="0">
                          <a:latin typeface="Arial Unicode MS" pitchFamily="50" charset="-127"/>
                          <a:ea typeface="Arial Unicode MS" pitchFamily="50" charset="-127"/>
                        </a:rPr>
                        <a:t> Spot Characteristic</a:t>
                      </a:r>
                      <a:endParaRPr lang="ko-KR" altLang="en-US" sz="1500" b="0" i="0" dirty="0">
                        <a:latin typeface="Arial Unicode MS" pitchFamily="50" charset="-127"/>
                        <a:ea typeface="Arial Unicode MS" pitchFamily="50" charset="-127"/>
                      </a:endParaRPr>
                    </a:p>
                  </a:txBody>
                  <a:tcPr anchor="ctr"/>
                </a:tc>
              </a:tr>
              <a:tr h="396044">
                <a:tc>
                  <a:txBody>
                    <a:bodyPr/>
                    <a:lstStyle/>
                    <a:p>
                      <a:pPr algn="ctr" latinLnBrk="1"/>
                      <a:r>
                        <a:rPr lang="en-US" altLang="ko-KR" sz="1500" b="0" i="0" dirty="0" smtClean="0">
                          <a:latin typeface="Arial Unicode MS" pitchFamily="50" charset="-127"/>
                          <a:ea typeface="Arial Unicode MS" pitchFamily="50" charset="-127"/>
                        </a:rPr>
                        <a:t>Vegetation Index</a:t>
                      </a:r>
                      <a:endParaRPr lang="ko-KR" altLang="en-US" sz="1500" b="0" i="0" dirty="0">
                        <a:latin typeface="Arial Unicode MS" pitchFamily="50" charset="-127"/>
                        <a:ea typeface="Arial Unicode MS" pitchFamily="50" charset="-127"/>
                      </a:endParaRPr>
                    </a:p>
                  </a:txBody>
                  <a:tcPr anchor="ctr"/>
                </a:tc>
              </a:tr>
              <a:tr h="396044">
                <a:tc>
                  <a:txBody>
                    <a:bodyPr/>
                    <a:lstStyle/>
                    <a:p>
                      <a:pPr algn="ctr" latinLnBrk="1"/>
                      <a:r>
                        <a:rPr lang="en-US" altLang="ko-KR" sz="1500" b="0" i="0" dirty="0" smtClean="0">
                          <a:latin typeface="Arial Unicode MS" pitchFamily="50" charset="-127"/>
                          <a:ea typeface="Arial Unicode MS" pitchFamily="50" charset="-127"/>
                        </a:rPr>
                        <a:t>Vegetation Fraction: Green</a:t>
                      </a:r>
                      <a:endParaRPr lang="ko-KR" altLang="en-US" sz="1500" b="0" i="0" dirty="0">
                        <a:latin typeface="Arial Unicode MS" pitchFamily="50" charset="-127"/>
                        <a:ea typeface="Arial Unicode MS" pitchFamily="50" charset="-127"/>
                      </a:endParaRPr>
                    </a:p>
                  </a:txBody>
                  <a:tcPr anchor="ctr"/>
                </a:tc>
              </a:tr>
              <a:tr h="396044">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500" b="0" i="0" dirty="0" smtClean="0">
                          <a:latin typeface="Arial Unicode MS" pitchFamily="50" charset="-127"/>
                          <a:ea typeface="Arial Unicode MS" pitchFamily="50" charset="-127"/>
                        </a:rPr>
                        <a:t>Surface Emissivity</a:t>
                      </a:r>
                      <a:endParaRPr lang="ko-KR" altLang="en-US" sz="1500" b="0" i="0" dirty="0" smtClean="0">
                        <a:latin typeface="Arial Unicode MS" pitchFamily="50" charset="-127"/>
                        <a:ea typeface="Arial Unicode MS" pitchFamily="50" charset="-127"/>
                      </a:endParaRPr>
                    </a:p>
                  </a:txBody>
                  <a:tcPr anchor="ctr"/>
                </a:tc>
              </a:tr>
              <a:tr h="396044">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500" b="0" i="0" dirty="0" smtClean="0">
                          <a:latin typeface="Arial Unicode MS" pitchFamily="50" charset="-127"/>
                          <a:ea typeface="Arial Unicode MS" pitchFamily="50" charset="-127"/>
                        </a:rPr>
                        <a:t>Surface Albedo</a:t>
                      </a:r>
                      <a:endParaRPr lang="ko-KR" altLang="en-US" sz="1500" b="0" i="0" dirty="0" smtClean="0">
                        <a:latin typeface="Arial Unicode MS" pitchFamily="50" charset="-127"/>
                        <a:ea typeface="Arial Unicode MS" pitchFamily="50" charset="-127"/>
                      </a:endParaRPr>
                    </a:p>
                  </a:txBody>
                  <a:tcPr anchor="ctr"/>
                </a:tc>
              </a:tr>
              <a:tr h="396044">
                <a:tc>
                  <a:txBody>
                    <a:bodyPr/>
                    <a:lstStyle/>
                    <a:p>
                      <a:pPr algn="ctr" latinLnBrk="1"/>
                      <a:r>
                        <a:rPr lang="en-US" altLang="ko-KR" sz="1500" b="0" i="0" dirty="0" smtClean="0">
                          <a:latin typeface="Arial Unicode MS" pitchFamily="50" charset="-127"/>
                          <a:ea typeface="Arial Unicode MS" pitchFamily="50" charset="-127"/>
                        </a:rPr>
                        <a:t>Snow Cover</a:t>
                      </a:r>
                      <a:endParaRPr lang="ko-KR" altLang="en-US" sz="1500" b="0" i="0" dirty="0">
                        <a:latin typeface="Arial Unicode MS" pitchFamily="50" charset="-127"/>
                        <a:ea typeface="Arial Unicode MS" pitchFamily="50" charset="-127"/>
                      </a:endParaRPr>
                    </a:p>
                  </a:txBody>
                  <a:tcPr anchor="ctr"/>
                </a:tc>
              </a:tr>
              <a:tr h="396044">
                <a:tc>
                  <a:txBody>
                    <a:bodyPr/>
                    <a:lstStyle/>
                    <a:p>
                      <a:pPr algn="ctr" latinLnBrk="1"/>
                      <a:r>
                        <a:rPr lang="en-US" altLang="ko-KR" sz="1500" b="0" i="0" dirty="0" smtClean="0">
                          <a:latin typeface="Arial Unicode MS" pitchFamily="50" charset="-127"/>
                          <a:ea typeface="Arial Unicode MS" pitchFamily="50" charset="-127"/>
                        </a:rPr>
                        <a:t>Snow Depth</a:t>
                      </a:r>
                      <a:endParaRPr lang="ko-KR" altLang="en-US" sz="1500" b="0" i="0" dirty="0">
                        <a:latin typeface="Arial Unicode MS" pitchFamily="50" charset="-127"/>
                        <a:ea typeface="Arial Unicode MS" pitchFamily="50" charset="-127"/>
                      </a:endParaRPr>
                    </a:p>
                  </a:txBody>
                  <a:tcPr anchor="ctr"/>
                </a:tc>
              </a:tr>
              <a:tr h="396044">
                <a:tc>
                  <a:txBody>
                    <a:bodyPr/>
                    <a:lstStyle/>
                    <a:p>
                      <a:pPr algn="ctr" latinLnBrk="1"/>
                      <a:r>
                        <a:rPr lang="en-US" altLang="ko-KR" sz="1500" b="0" i="0" dirty="0" smtClean="0">
                          <a:latin typeface="Arial Unicode MS" pitchFamily="50" charset="-127"/>
                          <a:ea typeface="Arial Unicode MS" pitchFamily="50" charset="-127"/>
                        </a:rPr>
                        <a:t>Ice Cover</a:t>
                      </a:r>
                      <a:endParaRPr lang="ko-KR" altLang="en-US" sz="1500" b="0" i="0" dirty="0">
                        <a:latin typeface="Arial Unicode MS" pitchFamily="50" charset="-127"/>
                        <a:ea typeface="Arial Unicode MS" pitchFamily="50" charset="-127"/>
                      </a:endParaRPr>
                    </a:p>
                  </a:txBody>
                  <a:tcPr anchor="ctr"/>
                </a:tc>
              </a:tr>
              <a:tr h="396044">
                <a:tc>
                  <a:txBody>
                    <a:bodyPr/>
                    <a:lstStyle/>
                    <a:p>
                      <a:pPr algn="ctr" latinLnBrk="1"/>
                      <a:r>
                        <a:rPr lang="en-US" altLang="ko-KR" sz="1500" b="0" i="0" dirty="0" smtClean="0">
                          <a:latin typeface="Arial Unicode MS" pitchFamily="50" charset="-127"/>
                          <a:ea typeface="Arial Unicode MS" pitchFamily="50" charset="-127"/>
                        </a:rPr>
                        <a:t>Current</a:t>
                      </a:r>
                      <a:endParaRPr lang="ko-KR" altLang="en-US" sz="1500" b="0" i="0" dirty="0">
                        <a:latin typeface="Arial Unicode MS" pitchFamily="50" charset="-127"/>
                        <a:ea typeface="Arial Unicode MS" pitchFamily="50" charset="-127"/>
                      </a:endParaRPr>
                    </a:p>
                  </a:txBody>
                  <a:tcPr anchor="ctr"/>
                </a:tc>
              </a:tr>
            </a:tbl>
          </a:graphicData>
        </a:graphic>
      </p:graphicFrame>
      <p:pic>
        <p:nvPicPr>
          <p:cNvPr id="2050" name="Picture 2" descr="/emcoms/AIMG/COMS/SST/Y2013/M06/D25/coms_mi_le2_sst_10dm_a_20130616_20130625.png"/>
          <p:cNvPicPr>
            <a:picLocks noChangeAspect="1" noChangeArrowheads="1"/>
          </p:cNvPicPr>
          <p:nvPr/>
        </p:nvPicPr>
        <p:blipFill>
          <a:blip r:embed="rId2" cstate="print"/>
          <a:srcRect/>
          <a:stretch>
            <a:fillRect/>
          </a:stretch>
        </p:blipFill>
        <p:spPr bwMode="auto">
          <a:xfrm>
            <a:off x="3491881" y="1268760"/>
            <a:ext cx="3630835" cy="3146724"/>
          </a:xfrm>
          <a:prstGeom prst="rect">
            <a:avLst/>
          </a:prstGeom>
          <a:noFill/>
        </p:spPr>
      </p:pic>
      <p:sp>
        <p:nvSpPr>
          <p:cNvPr id="9" name="TextBox 8"/>
          <p:cNvSpPr txBox="1">
            <a:spLocks noChangeArrowheads="1"/>
          </p:cNvSpPr>
          <p:nvPr/>
        </p:nvSpPr>
        <p:spPr bwMode="auto">
          <a:xfrm>
            <a:off x="3491880" y="1268760"/>
            <a:ext cx="864096" cy="338554"/>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algn="ctr" eaLnBrk="1" hangingPunct="1"/>
            <a:r>
              <a:rPr lang="en-US" altLang="ko-KR" sz="1600" b="1" dirty="0" smtClean="0">
                <a:solidFill>
                  <a:srgbClr val="0303BD"/>
                </a:solidFill>
                <a:latin typeface="Arial Unicode MS" pitchFamily="50" charset="-127"/>
                <a:ea typeface="Arial Unicode MS" pitchFamily="50" charset="-127"/>
              </a:rPr>
              <a:t>SST</a:t>
            </a:r>
            <a:endParaRPr lang="ko-KR" altLang="en-US" sz="1600" b="1" dirty="0">
              <a:solidFill>
                <a:srgbClr val="0303BD"/>
              </a:solidFill>
              <a:latin typeface="Arial Unicode MS" pitchFamily="50" charset="-127"/>
              <a:ea typeface="Arial Unicode MS" pitchFamily="50" charset="-127"/>
            </a:endParaRPr>
          </a:p>
        </p:txBody>
      </p:sp>
      <p:sp>
        <p:nvSpPr>
          <p:cNvPr id="10" name="TextBox 9"/>
          <p:cNvSpPr txBox="1">
            <a:spLocks noChangeArrowheads="1"/>
          </p:cNvSpPr>
          <p:nvPr/>
        </p:nvSpPr>
        <p:spPr bwMode="auto">
          <a:xfrm>
            <a:off x="3851921" y="6228603"/>
            <a:ext cx="1615453" cy="584775"/>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algn="ctr" eaLnBrk="1" hangingPunct="1"/>
            <a:r>
              <a:rPr lang="en-US" altLang="ko-KR" sz="1600" b="1" dirty="0" smtClean="0">
                <a:solidFill>
                  <a:srgbClr val="0303BD"/>
                </a:solidFill>
                <a:latin typeface="Arial Unicode MS" pitchFamily="50" charset="-127"/>
                <a:ea typeface="Arial Unicode MS" pitchFamily="50" charset="-127"/>
              </a:rPr>
              <a:t>Ice cover /Snow cover</a:t>
            </a:r>
            <a:endParaRPr lang="ko-KR" altLang="en-US" sz="1600" b="1" dirty="0">
              <a:solidFill>
                <a:srgbClr val="0303BD"/>
              </a:solidFill>
              <a:latin typeface="Arial Unicode MS" pitchFamily="50" charset="-127"/>
              <a:ea typeface="Arial Unicode MS" pitchFamily="50" charset="-127"/>
            </a:endParaRPr>
          </a:p>
        </p:txBody>
      </p:sp>
      <p:pic>
        <p:nvPicPr>
          <p:cNvPr id="14" name="그림 13" descr="coms_mi_le2_ssi_1dm_a_20130108_20130108.png"/>
          <p:cNvPicPr>
            <a:picLocks noChangeAspect="1"/>
          </p:cNvPicPr>
          <p:nvPr/>
        </p:nvPicPr>
        <p:blipFill>
          <a:blip r:embed="rId3" cstate="print"/>
          <a:stretch>
            <a:fillRect/>
          </a:stretch>
        </p:blipFill>
        <p:spPr>
          <a:xfrm>
            <a:off x="5488209" y="3689648"/>
            <a:ext cx="3655791" cy="3168352"/>
          </a:xfrm>
          <a:prstGeom prst="rect">
            <a:avLst/>
          </a:prstGeom>
        </p:spPr>
      </p:pic>
      <p:sp>
        <p:nvSpPr>
          <p:cNvPr id="8" name="Rectangle 2"/>
          <p:cNvSpPr>
            <a:spLocks/>
          </p:cNvSpPr>
          <p:nvPr/>
        </p:nvSpPr>
        <p:spPr bwMode="auto">
          <a:xfrm>
            <a:off x="111600" y="344080"/>
            <a:ext cx="7848873" cy="420624"/>
          </a:xfrm>
          <a:prstGeom prst="rect">
            <a:avLst/>
          </a:prstGeom>
          <a:noFill/>
          <a:ln w="12700">
            <a:noFill/>
            <a:miter lim="800000"/>
            <a:headEnd/>
            <a:tailEnd/>
          </a:ln>
        </p:spPr>
        <p:txBody>
          <a:bodyPr lIns="0" tIns="0" rIns="0" bIns="0" anchor="ctr"/>
          <a:lstStyle/>
          <a:p>
            <a:pPr latinLnBrk="0"/>
            <a:r>
              <a:rPr kumimoji="0" lang="en-US" altLang="ko-KR" sz="2800" b="1" dirty="0" smtClean="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rPr>
              <a:t>Development of GEO-KOMPSAT-2A meteorological products(6/7)</a:t>
            </a:r>
            <a:endParaRPr kumimoji="0" lang="en-US" altLang="ko-KR" sz="2800" b="1" dirty="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endParaRPr>
          </a:p>
        </p:txBody>
      </p:sp>
      <p:sp>
        <p:nvSpPr>
          <p:cNvPr id="11" name="슬라이드 번호 개체 틀 5"/>
          <p:cNvSpPr txBox="1">
            <a:spLocks/>
          </p:cNvSpPr>
          <p:nvPr/>
        </p:nvSpPr>
        <p:spPr>
          <a:xfrm>
            <a:off x="8838647" y="6597352"/>
            <a:ext cx="341866" cy="260672"/>
          </a:xfrm>
          <a:prstGeom prst="rect">
            <a:avLst/>
          </a:prstGeom>
          <a:noFill/>
          <a:ln>
            <a:noFill/>
          </a:ln>
        </p:spPr>
        <p:txBody>
          <a:bodyPr>
            <a:scene3d>
              <a:camera prst="orthographicFront"/>
              <a:lightRig rig="flat" dir="tl">
                <a:rot lat="0" lon="0" rev="6600000"/>
              </a:lightRig>
            </a:scene3d>
            <a:sp3d extrusionH="25400" contourW="8890">
              <a:bevelT w="38100" h="31750"/>
              <a:contourClr>
                <a:schemeClr val="bg1"/>
              </a:contourClr>
            </a:sp3d>
          </a:bodyPr>
          <a:lstStyle>
            <a:lvl1pPr>
              <a:defRPr/>
            </a:lvl1pPr>
          </a:lstStyle>
          <a:p>
            <a:pPr>
              <a:defRPr/>
            </a:pPr>
            <a:fld id="{B6450232-7C14-4B2E-BCD9-F352925825AC}" type="slidenum">
              <a:rPr lang="en-US" altLang="ko-KR" sz="1000" b="1" smtClean="0">
                <a:ln w="11430"/>
                <a:solidFill>
                  <a:schemeClr val="bg1"/>
                </a:solidFill>
                <a:latin typeface="Arial Unicode MS" pitchFamily="50" charset="-127"/>
                <a:ea typeface="Arial Unicode MS" pitchFamily="50" charset="-127"/>
                <a:cs typeface="Arial" pitchFamily="34" charset="0"/>
              </a:rPr>
              <a:pPr>
                <a:defRPr/>
              </a:pPr>
              <a:t>33</a:t>
            </a:fld>
            <a:endParaRPr lang="en-US" altLang="ko-KR" sz="1000" b="1" dirty="0">
              <a:ln w="11430"/>
              <a:solidFill>
                <a:schemeClr val="bg1"/>
              </a:solidFill>
              <a:latin typeface="Arial Unicode MS" pitchFamily="50" charset="-127"/>
              <a:ea typeface="Arial Unicode MS" pitchFamily="50" charset="-127"/>
              <a:cs typeface="Arial" pitchFamily="34" charset="0"/>
            </a:endParaRPr>
          </a:p>
        </p:txBody>
      </p:sp>
    </p:spTree>
    <p:extLst>
      <p:ext uri="{BB962C8B-B14F-4D97-AF65-F5344CB8AC3E}">
        <p14:creationId xmlns:p14="http://schemas.microsoft.com/office/powerpoint/2010/main" xmlns="" val="28300477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직사각형 92"/>
          <p:cNvSpPr/>
          <p:nvPr/>
        </p:nvSpPr>
        <p:spPr>
          <a:xfrm>
            <a:off x="526419" y="2809736"/>
            <a:ext cx="4083732" cy="3946748"/>
          </a:xfrm>
          <a:prstGeom prst="rect">
            <a:avLst/>
          </a:prstGeom>
          <a:solidFill>
            <a:srgbClr val="4F81B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smtClean="0">
              <a:ln>
                <a:noFill/>
              </a:ln>
              <a:solidFill>
                <a:sysClr val="window" lastClr="FFFFFF"/>
              </a:solidFill>
              <a:effectLst/>
              <a:uLnTx/>
              <a:uFillTx/>
              <a:latin typeface="Arial Unicode MS" pitchFamily="50" charset="-127"/>
              <a:ea typeface="Arial Unicode MS" pitchFamily="50" charset="-127"/>
              <a:cs typeface="+mn-cs"/>
            </a:endParaRPr>
          </a:p>
        </p:txBody>
      </p:sp>
      <p:graphicFrame>
        <p:nvGraphicFramePr>
          <p:cNvPr id="7" name="표 6"/>
          <p:cNvGraphicFramePr>
            <a:graphicFrameLocks noGrp="1"/>
          </p:cNvGraphicFramePr>
          <p:nvPr>
            <p:extLst>
              <p:ext uri="{D42A27DB-BD31-4B8C-83A1-F6EECF244321}">
                <p14:modId xmlns:p14="http://schemas.microsoft.com/office/powerpoint/2010/main" xmlns="" val="3228993227"/>
              </p:ext>
            </p:extLst>
          </p:nvPr>
        </p:nvGraphicFramePr>
        <p:xfrm>
          <a:off x="791883" y="1052736"/>
          <a:ext cx="3552804" cy="1631308"/>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3552804"/>
              </a:tblGrid>
              <a:tr h="386796">
                <a:tc>
                  <a:txBody>
                    <a:bodyPr/>
                    <a:lstStyle/>
                    <a:p>
                      <a:pPr algn="ctr" latinLnBrk="1"/>
                      <a:r>
                        <a:rPr lang="en-US" altLang="ko-KR" sz="1800" b="1" dirty="0" smtClean="0">
                          <a:solidFill>
                            <a:schemeClr val="bg1"/>
                          </a:solidFill>
                          <a:latin typeface="Arial Unicode MS" pitchFamily="50" charset="-127"/>
                          <a:ea typeface="Arial Unicode MS" pitchFamily="50" charset="-127"/>
                        </a:rPr>
                        <a:t>Core Technology(4)</a:t>
                      </a:r>
                      <a:endParaRPr lang="ko-KR" altLang="en-US" sz="1800" b="1" dirty="0">
                        <a:solidFill>
                          <a:schemeClr val="bg1"/>
                        </a:solidFill>
                        <a:latin typeface="Arial Unicode MS" pitchFamily="50" charset="-127"/>
                        <a:ea typeface="Arial Unicode MS" pitchFamily="50" charset="-127"/>
                      </a:endParaRPr>
                    </a:p>
                  </a:txBody>
                  <a:tcPr anchor="ctr">
                    <a:solidFill>
                      <a:schemeClr val="tx1">
                        <a:lumMod val="65000"/>
                        <a:lumOff val="35000"/>
                      </a:schemeClr>
                    </a:solidFill>
                  </a:tcPr>
                </a:tc>
              </a:tr>
              <a:tr h="311128">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50" b="0" dirty="0" smtClean="0">
                          <a:solidFill>
                            <a:schemeClr val="tx1"/>
                          </a:solidFill>
                          <a:latin typeface="Arial Unicode MS" pitchFamily="50" charset="-127"/>
                          <a:ea typeface="Arial Unicode MS" pitchFamily="50" charset="-127"/>
                        </a:rPr>
                        <a:t>Sensor Calibration</a:t>
                      </a:r>
                      <a:r>
                        <a:rPr lang="en-US" altLang="ko-KR" sz="1250" b="0" baseline="0" dirty="0" smtClean="0">
                          <a:solidFill>
                            <a:schemeClr val="tx1"/>
                          </a:solidFill>
                          <a:latin typeface="Arial Unicode MS" pitchFamily="50" charset="-127"/>
                          <a:ea typeface="Arial Unicode MS" pitchFamily="50" charset="-127"/>
                        </a:rPr>
                        <a:t>/Validation</a:t>
                      </a:r>
                      <a:endParaRPr lang="ko-KR" altLang="en-US" sz="1250" b="0" dirty="0" smtClean="0">
                        <a:solidFill>
                          <a:schemeClr val="tx1"/>
                        </a:solidFill>
                        <a:latin typeface="Arial Unicode MS" pitchFamily="50" charset="-127"/>
                        <a:ea typeface="Arial Unicode MS" pitchFamily="50" charset="-127"/>
                      </a:endParaRPr>
                    </a:p>
                  </a:txBody>
                  <a:tcPr anchor="ctr"/>
                </a:tc>
              </a:tr>
              <a:tr h="311128">
                <a:tc>
                  <a:txBody>
                    <a:bodyPr/>
                    <a:lstStyle/>
                    <a:p>
                      <a:pPr algn="ctr" latinLnBrk="1"/>
                      <a:r>
                        <a:rPr lang="en-US" altLang="ko-KR" sz="1250" b="0" dirty="0" smtClean="0">
                          <a:solidFill>
                            <a:schemeClr val="tx1"/>
                          </a:solidFill>
                          <a:latin typeface="Arial Unicode MS" pitchFamily="50" charset="-127"/>
                          <a:ea typeface="Arial Unicode MS" pitchFamily="50" charset="-127"/>
                        </a:rPr>
                        <a:t>Radiation Model</a:t>
                      </a:r>
                      <a:endParaRPr lang="ko-KR" altLang="en-US" sz="1250" b="0" dirty="0">
                        <a:solidFill>
                          <a:schemeClr val="tx1"/>
                        </a:solidFill>
                        <a:latin typeface="Arial Unicode MS" pitchFamily="50" charset="-127"/>
                        <a:ea typeface="Arial Unicode MS" pitchFamily="50" charset="-127"/>
                      </a:endParaRPr>
                    </a:p>
                  </a:txBody>
                  <a:tcPr anchor="ctr"/>
                </a:tc>
              </a:tr>
              <a:tr h="311128">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50" b="0" dirty="0" smtClean="0">
                          <a:solidFill>
                            <a:schemeClr val="tx1"/>
                          </a:solidFill>
                          <a:latin typeface="Arial Unicode MS" pitchFamily="50" charset="-127"/>
                          <a:ea typeface="Arial Unicode MS" pitchFamily="50" charset="-127"/>
                        </a:rPr>
                        <a:t>Simulated Data</a:t>
                      </a:r>
                      <a:endParaRPr lang="ko-KR" altLang="en-US" sz="1250" b="0" dirty="0" smtClean="0">
                        <a:solidFill>
                          <a:schemeClr val="tx1"/>
                        </a:solidFill>
                        <a:latin typeface="Arial Unicode MS" pitchFamily="50" charset="-127"/>
                        <a:ea typeface="Arial Unicode MS" pitchFamily="50" charset="-127"/>
                      </a:endParaRPr>
                    </a:p>
                  </a:txBody>
                  <a:tcPr anchor="ctr"/>
                </a:tc>
              </a:tr>
              <a:tr h="311128">
                <a:tc>
                  <a:txBody>
                    <a:bodyPr/>
                    <a:lstStyle/>
                    <a:p>
                      <a:pPr algn="ctr" latinLnBrk="1"/>
                      <a:r>
                        <a:rPr lang="en-US" altLang="ko-KR" sz="1250" b="0" dirty="0" smtClean="0">
                          <a:solidFill>
                            <a:schemeClr val="tx1"/>
                          </a:solidFill>
                          <a:latin typeface="Arial Unicode MS" pitchFamily="50" charset="-127"/>
                          <a:ea typeface="Arial Unicode MS" pitchFamily="50" charset="-127"/>
                        </a:rPr>
                        <a:t>Ancillary Data</a:t>
                      </a:r>
                      <a:endParaRPr lang="ko-KR" altLang="en-US" sz="1250" b="0" dirty="0">
                        <a:solidFill>
                          <a:schemeClr val="tx1"/>
                        </a:solidFill>
                        <a:latin typeface="Arial Unicode MS" pitchFamily="50" charset="-127"/>
                        <a:ea typeface="Arial Unicode MS" pitchFamily="50" charset="-127"/>
                      </a:endParaRPr>
                    </a:p>
                  </a:txBody>
                  <a:tcPr anchor="ctr"/>
                </a:tc>
              </a:tr>
            </a:tbl>
          </a:graphicData>
        </a:graphic>
      </p:graphicFrame>
      <p:grpSp>
        <p:nvGrpSpPr>
          <p:cNvPr id="2" name="그룹 9"/>
          <p:cNvGrpSpPr/>
          <p:nvPr/>
        </p:nvGrpSpPr>
        <p:grpSpPr>
          <a:xfrm>
            <a:off x="5076056" y="1129639"/>
            <a:ext cx="3594870" cy="4099561"/>
            <a:chOff x="3923929" y="1412776"/>
            <a:chExt cx="3879283" cy="4455451"/>
          </a:xfrm>
        </p:grpSpPr>
        <p:pic>
          <p:nvPicPr>
            <p:cNvPr id="6" name="_x154946912" descr="EMB00000c54075b"/>
            <p:cNvPicPr>
              <a:picLocks noChangeAspect="1" noChangeArrowheads="1"/>
            </p:cNvPicPr>
            <p:nvPr/>
          </p:nvPicPr>
          <p:blipFill>
            <a:blip r:embed="rId2" cstate="print"/>
            <a:srcRect/>
            <a:stretch>
              <a:fillRect/>
            </a:stretch>
          </p:blipFill>
          <p:spPr bwMode="auto">
            <a:xfrm>
              <a:off x="3923929" y="1412776"/>
              <a:ext cx="3879283" cy="3600400"/>
            </a:xfrm>
            <a:prstGeom prst="rect">
              <a:avLst/>
            </a:prstGeom>
            <a:noFill/>
          </p:spPr>
        </p:pic>
        <p:sp>
          <p:nvSpPr>
            <p:cNvPr id="9" name="TextBox 8"/>
            <p:cNvSpPr txBox="1"/>
            <p:nvPr/>
          </p:nvSpPr>
          <p:spPr>
            <a:xfrm>
              <a:off x="4567023" y="5065438"/>
              <a:ext cx="2532812" cy="802789"/>
            </a:xfrm>
            <a:prstGeom prst="rect">
              <a:avLst/>
            </a:prstGeom>
            <a:noFill/>
          </p:spPr>
          <p:txBody>
            <a:bodyPr wrap="none" rtlCol="0">
              <a:spAutoFit/>
            </a:bodyPr>
            <a:lstStyle/>
            <a:p>
              <a:pPr algn="ctr"/>
              <a:r>
                <a:rPr lang="en-US" altLang="ko-KR" sz="1400" b="1" dirty="0" smtClean="0">
                  <a:solidFill>
                    <a:schemeClr val="bg1"/>
                  </a:solidFill>
                  <a:latin typeface="Arial Unicode MS" pitchFamily="50" charset="-127"/>
                  <a:ea typeface="Arial Unicode MS" pitchFamily="50" charset="-127"/>
                </a:rPr>
                <a:t>GOES-R ABI 6.19</a:t>
              </a:r>
              <a:r>
                <a:rPr lang="el-GR" altLang="ko-KR" sz="1400" b="1" dirty="0" smtClean="0">
                  <a:solidFill>
                    <a:schemeClr val="bg1"/>
                  </a:solidFill>
                  <a:latin typeface="Arial Unicode MS" pitchFamily="50" charset="-127"/>
                  <a:ea typeface="Arial Unicode MS" pitchFamily="50" charset="-127"/>
                </a:rPr>
                <a:t>μ</a:t>
              </a:r>
              <a:r>
                <a:rPr lang="en-US" altLang="ko-KR" sz="1400" b="1" dirty="0" smtClean="0">
                  <a:solidFill>
                    <a:schemeClr val="bg1"/>
                  </a:solidFill>
                  <a:latin typeface="Arial Unicode MS" pitchFamily="50" charset="-127"/>
                  <a:ea typeface="Arial Unicode MS" pitchFamily="50" charset="-127"/>
                </a:rPr>
                <a:t>m Band</a:t>
              </a:r>
            </a:p>
            <a:p>
              <a:pPr algn="ctr"/>
              <a:r>
                <a:rPr lang="en-US" altLang="ko-KR" sz="1400" b="1" dirty="0" smtClean="0">
                  <a:solidFill>
                    <a:schemeClr val="bg1"/>
                  </a:solidFill>
                  <a:latin typeface="Arial Unicode MS" pitchFamily="50" charset="-127"/>
                  <a:ea typeface="Arial Unicode MS" pitchFamily="50" charset="-127"/>
                </a:rPr>
                <a:t>Brightness Temperature</a:t>
              </a:r>
            </a:p>
            <a:p>
              <a:pPr algn="ctr"/>
              <a:r>
                <a:rPr lang="en-US" altLang="ko-KR" sz="1400" b="1" dirty="0" smtClean="0">
                  <a:solidFill>
                    <a:schemeClr val="bg1"/>
                  </a:solidFill>
                  <a:latin typeface="Arial Unicode MS" pitchFamily="50" charset="-127"/>
                  <a:ea typeface="Arial Unicode MS" pitchFamily="50" charset="-127"/>
                </a:rPr>
                <a:t>simulated image</a:t>
              </a:r>
              <a:endParaRPr lang="ko-KR" altLang="en-US" sz="1400" b="1" dirty="0">
                <a:solidFill>
                  <a:schemeClr val="bg1"/>
                </a:solidFill>
                <a:latin typeface="Arial Unicode MS" pitchFamily="50" charset="-127"/>
                <a:ea typeface="Arial Unicode MS" pitchFamily="50" charset="-127"/>
              </a:endParaRPr>
            </a:p>
          </p:txBody>
        </p:sp>
      </p:gr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51858" y="2924945"/>
            <a:ext cx="3848134" cy="3716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1" name="TextBox 90"/>
          <p:cNvSpPr txBox="1"/>
          <p:nvPr/>
        </p:nvSpPr>
        <p:spPr>
          <a:xfrm>
            <a:off x="4672637" y="5733256"/>
            <a:ext cx="2286202" cy="738664"/>
          </a:xfrm>
          <a:prstGeom prst="rect">
            <a:avLst/>
          </a:prstGeom>
          <a:noFill/>
        </p:spPr>
        <p:txBody>
          <a:bodyPr wrap="none" rtlCol="0">
            <a:spAutoFit/>
          </a:bodyPr>
          <a:lstStyle/>
          <a:p>
            <a:r>
              <a:rPr lang="en-US" altLang="ko-KR" sz="1400" b="1" dirty="0" smtClean="0">
                <a:solidFill>
                  <a:schemeClr val="bg1"/>
                </a:solidFill>
                <a:latin typeface="Arial Unicode MS" pitchFamily="50" charset="-127"/>
                <a:ea typeface="Arial Unicode MS" pitchFamily="50" charset="-127"/>
              </a:rPr>
              <a:t>Sensor </a:t>
            </a:r>
          </a:p>
          <a:p>
            <a:r>
              <a:rPr lang="en-US" altLang="ko-KR" sz="1400" b="1" dirty="0" smtClean="0">
                <a:solidFill>
                  <a:schemeClr val="bg1"/>
                </a:solidFill>
                <a:latin typeface="Arial Unicode MS" pitchFamily="50" charset="-127"/>
                <a:ea typeface="Arial Unicode MS" pitchFamily="50" charset="-127"/>
              </a:rPr>
              <a:t>Calibration and Validation</a:t>
            </a:r>
          </a:p>
          <a:p>
            <a:r>
              <a:rPr lang="en-US" altLang="ko-KR" sz="1400" b="1" dirty="0" smtClean="0">
                <a:solidFill>
                  <a:schemeClr val="bg1"/>
                </a:solidFill>
                <a:latin typeface="Arial Unicode MS" pitchFamily="50" charset="-127"/>
                <a:ea typeface="Arial Unicode MS" pitchFamily="50" charset="-127"/>
              </a:rPr>
              <a:t> System</a:t>
            </a:r>
            <a:endParaRPr lang="ko-KR" altLang="en-US" sz="1400" b="1" dirty="0">
              <a:solidFill>
                <a:schemeClr val="bg1"/>
              </a:solidFill>
              <a:latin typeface="Arial Unicode MS" pitchFamily="50" charset="-127"/>
              <a:ea typeface="Arial Unicode MS" pitchFamily="50" charset="-127"/>
            </a:endParaRPr>
          </a:p>
        </p:txBody>
      </p:sp>
      <p:sp>
        <p:nvSpPr>
          <p:cNvPr id="10" name="Rectangle 2"/>
          <p:cNvSpPr>
            <a:spLocks/>
          </p:cNvSpPr>
          <p:nvPr/>
        </p:nvSpPr>
        <p:spPr bwMode="auto">
          <a:xfrm>
            <a:off x="111600" y="344080"/>
            <a:ext cx="7848873" cy="420624"/>
          </a:xfrm>
          <a:prstGeom prst="rect">
            <a:avLst/>
          </a:prstGeom>
          <a:noFill/>
          <a:ln w="12700">
            <a:noFill/>
            <a:miter lim="800000"/>
            <a:headEnd/>
            <a:tailEnd/>
          </a:ln>
        </p:spPr>
        <p:txBody>
          <a:bodyPr lIns="0" tIns="0" rIns="0" bIns="0" anchor="ctr"/>
          <a:lstStyle/>
          <a:p>
            <a:pPr latinLnBrk="0"/>
            <a:r>
              <a:rPr kumimoji="0" lang="en-US" altLang="ko-KR" sz="2800" b="1" dirty="0" smtClean="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rPr>
              <a:t>Development of GEO-KOMPSAT-2A meteorological products(7/7)</a:t>
            </a:r>
            <a:endParaRPr kumimoji="0" lang="en-US" altLang="ko-KR" sz="2800" b="1" dirty="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endParaRPr>
          </a:p>
        </p:txBody>
      </p:sp>
    </p:spTree>
    <p:extLst>
      <p:ext uri="{BB962C8B-B14F-4D97-AF65-F5344CB8AC3E}">
        <p14:creationId xmlns:p14="http://schemas.microsoft.com/office/powerpoint/2010/main" xmlns="" val="8303690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22"/>
          <p:cNvGrpSpPr/>
          <p:nvPr/>
        </p:nvGrpSpPr>
        <p:grpSpPr>
          <a:xfrm>
            <a:off x="0" y="1142984"/>
            <a:ext cx="8980591" cy="5715016"/>
            <a:chOff x="0" y="1142984"/>
            <a:chExt cx="8980591" cy="5715016"/>
          </a:xfrm>
        </p:grpSpPr>
        <p:sp>
          <p:nvSpPr>
            <p:cNvPr id="24" name="내용 개체 틀 1"/>
            <p:cNvSpPr txBox="1">
              <a:spLocks/>
            </p:cNvSpPr>
            <p:nvPr/>
          </p:nvSpPr>
          <p:spPr bwMode="auto">
            <a:xfrm>
              <a:off x="323528" y="1693944"/>
              <a:ext cx="8572560" cy="51640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457200" marR="0" lvl="1" indent="0" algn="ctr" defTabSz="914400" rtl="0" eaLnBrk="0" fontAlgn="base" latinLnBrk="1" hangingPunct="0">
                <a:lnSpc>
                  <a:spcPct val="100000"/>
                </a:lnSpc>
                <a:spcBef>
                  <a:spcPct val="20000"/>
                </a:spcBef>
                <a:spcAft>
                  <a:spcPct val="0"/>
                </a:spcAft>
                <a:buClrTx/>
                <a:buSzTx/>
                <a:buFont typeface="Arial" pitchFamily="34" charset="0"/>
                <a:buNone/>
                <a:tabLst/>
                <a:defRPr/>
              </a:pPr>
              <a:endParaRPr kumimoji="0" lang="en-US" altLang="ko-KR" sz="2400" b="0" i="0" u="none" strike="noStrike" kern="1200" cap="none" spc="0" normalizeH="0" baseline="0" noProof="0" dirty="0" smtClean="0">
                <a:ln>
                  <a:noFill/>
                </a:ln>
                <a:solidFill>
                  <a:schemeClr val="tx1">
                    <a:tint val="75000"/>
                  </a:schemeClr>
                </a:solidFill>
                <a:effectLst/>
                <a:uLnTx/>
                <a:uFillTx/>
                <a:latin typeface="Arial Unicode MS" pitchFamily="50" charset="-127"/>
                <a:ea typeface="Arial Unicode MS" pitchFamily="50" charset="-127"/>
              </a:endParaRPr>
            </a:p>
          </p:txBody>
        </p:sp>
        <p:sp>
          <p:nvSpPr>
            <p:cNvPr id="25" name="내용 개체 틀 1"/>
            <p:cNvSpPr txBox="1">
              <a:spLocks/>
            </p:cNvSpPr>
            <p:nvPr/>
          </p:nvSpPr>
          <p:spPr bwMode="auto">
            <a:xfrm>
              <a:off x="0" y="1142984"/>
              <a:ext cx="7429520" cy="9286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lnSpcReduction="20000"/>
            </a:bodyPr>
            <a:lstStyle/>
            <a:p>
              <a:pPr marL="800100" marR="0" lvl="1" indent="-342900" defTabSz="914400" rtl="0" eaLnBrk="0" fontAlgn="base" latinLnBrk="1" hangingPunct="0">
                <a:lnSpc>
                  <a:spcPct val="100000"/>
                </a:lnSpc>
                <a:spcBef>
                  <a:spcPct val="20000"/>
                </a:spcBef>
                <a:spcAft>
                  <a:spcPct val="0"/>
                </a:spcAft>
                <a:buClrTx/>
                <a:buSzTx/>
                <a:buFont typeface="Wingdings" pitchFamily="2" charset="2"/>
                <a:buChar char="u"/>
                <a:tabLst/>
                <a:defRPr/>
              </a:pPr>
              <a:r>
                <a:rPr kumimoji="0" lang="en-US" altLang="ko-KR" sz="2000" b="0" i="0" u="none" strike="noStrike" kern="1200" cap="none" spc="0" normalizeH="0" noProof="0" dirty="0" smtClean="0">
                  <a:ln>
                    <a:noFill/>
                  </a:ln>
                  <a:solidFill>
                    <a:schemeClr val="bg1"/>
                  </a:solidFill>
                  <a:effectLst/>
                  <a:uLnTx/>
                  <a:uFillTx/>
                  <a:latin typeface="Arial Unicode MS" pitchFamily="50" charset="-127"/>
                  <a:ea typeface="Arial Unicode MS" pitchFamily="50" charset="-127"/>
                </a:rPr>
                <a:t>Space Environment Monitor(SEM)</a:t>
              </a:r>
            </a:p>
            <a:p>
              <a:pPr marL="914400" marR="0" lvl="2" indent="0" defTabSz="914400" rtl="0" eaLnBrk="0" fontAlgn="base" latinLnBrk="1" hangingPunct="0">
                <a:lnSpc>
                  <a:spcPct val="100000"/>
                </a:lnSpc>
                <a:spcBef>
                  <a:spcPct val="20000"/>
                </a:spcBef>
                <a:spcAft>
                  <a:spcPct val="0"/>
                </a:spcAft>
                <a:buClrTx/>
                <a:buSzTx/>
                <a:tabLst/>
                <a:defRPr/>
              </a:pPr>
              <a:r>
                <a:rPr kumimoji="0" lang="en-US" altLang="ko-KR" sz="2000" b="0" i="0" u="none" strike="noStrike" kern="1200" cap="none" spc="0" normalizeH="0" noProof="0" dirty="0" smtClean="0">
                  <a:ln>
                    <a:noFill/>
                  </a:ln>
                  <a:solidFill>
                    <a:schemeClr val="bg1"/>
                  </a:solidFill>
                  <a:effectLst/>
                  <a:uLnTx/>
                  <a:uFillTx/>
                  <a:latin typeface="Arial Unicode MS" pitchFamily="50" charset="-127"/>
                  <a:ea typeface="Arial Unicode MS" pitchFamily="50" charset="-127"/>
                </a:rPr>
                <a:t>Measurement of electron, ion </a:t>
              </a:r>
              <a:r>
                <a:rPr kumimoji="0" lang="en-US" altLang="ko-KR" sz="2000" dirty="0" smtClean="0">
                  <a:solidFill>
                    <a:schemeClr val="bg1"/>
                  </a:solidFill>
                  <a:latin typeface="Arial Unicode MS" pitchFamily="50" charset="-127"/>
                  <a:ea typeface="Arial Unicode MS" pitchFamily="50" charset="-127"/>
                </a:rPr>
                <a:t>and magnetic field on </a:t>
              </a:r>
              <a:r>
                <a:rPr kumimoji="0" lang="en-US" altLang="ko-KR" sz="2000" b="0" i="0" u="none" strike="noStrike" kern="1200" cap="none" spc="0" normalizeH="0" noProof="0" dirty="0" smtClean="0">
                  <a:ln>
                    <a:noFill/>
                  </a:ln>
                  <a:solidFill>
                    <a:schemeClr val="bg1"/>
                  </a:solidFill>
                  <a:effectLst/>
                  <a:uLnTx/>
                  <a:uFillTx/>
                  <a:latin typeface="Arial Unicode MS" pitchFamily="50" charset="-127"/>
                  <a:ea typeface="Arial Unicode MS" pitchFamily="50" charset="-127"/>
                </a:rPr>
                <a:t>low/mid</a:t>
              </a:r>
              <a:r>
                <a:rPr kumimoji="0" lang="ko-KR" altLang="en-US" sz="2000" b="0" i="0" u="none" strike="noStrike" kern="1200" cap="none" spc="0" normalizeH="0" noProof="0" dirty="0" smtClean="0">
                  <a:ln>
                    <a:noFill/>
                  </a:ln>
                  <a:solidFill>
                    <a:schemeClr val="bg1"/>
                  </a:solidFill>
                  <a:effectLst/>
                  <a:uLnTx/>
                  <a:uFillTx/>
                  <a:latin typeface="Arial Unicode MS" pitchFamily="50" charset="-127"/>
                  <a:ea typeface="Arial Unicode MS" pitchFamily="50" charset="-127"/>
                </a:rPr>
                <a:t> </a:t>
              </a:r>
              <a:r>
                <a:rPr kumimoji="0" lang="en-US" altLang="ko-KR" sz="2000" b="0" i="0" u="none" strike="noStrike" kern="1200" cap="none" spc="0" normalizeH="0" noProof="0" dirty="0" smtClean="0">
                  <a:ln>
                    <a:noFill/>
                  </a:ln>
                  <a:solidFill>
                    <a:schemeClr val="bg1"/>
                  </a:solidFill>
                  <a:effectLst/>
                  <a:uLnTx/>
                  <a:uFillTx/>
                  <a:latin typeface="Arial Unicode MS" pitchFamily="50" charset="-127"/>
                  <a:ea typeface="Arial Unicode MS" pitchFamily="50" charset="-127"/>
                </a:rPr>
                <a:t>energy</a:t>
              </a:r>
              <a:r>
                <a:rPr kumimoji="0" lang="ko-KR" altLang="en-US" sz="2000" b="0" i="0" u="none" strike="noStrike" kern="1200" cap="none" spc="0" normalizeH="0" noProof="0" dirty="0" smtClean="0">
                  <a:ln>
                    <a:noFill/>
                  </a:ln>
                  <a:solidFill>
                    <a:schemeClr val="bg1"/>
                  </a:solidFill>
                  <a:effectLst/>
                  <a:uLnTx/>
                  <a:uFillTx/>
                  <a:latin typeface="Arial Unicode MS" pitchFamily="50" charset="-127"/>
                  <a:ea typeface="Arial Unicode MS" pitchFamily="50" charset="-127"/>
                </a:rPr>
                <a:t> </a:t>
              </a:r>
              <a:r>
                <a:rPr kumimoji="0" lang="en-US" altLang="ko-KR" sz="2000" b="0" i="0" u="none" strike="noStrike" kern="1200" cap="none" spc="0" normalizeH="0" noProof="0" dirty="0" smtClean="0">
                  <a:ln>
                    <a:noFill/>
                  </a:ln>
                  <a:solidFill>
                    <a:schemeClr val="bg1"/>
                  </a:solidFill>
                  <a:effectLst/>
                  <a:uLnTx/>
                  <a:uFillTx/>
                  <a:latin typeface="Arial Unicode MS" pitchFamily="50" charset="-127"/>
                  <a:ea typeface="Arial Unicode MS" pitchFamily="50" charset="-127"/>
                </a:rPr>
                <a:t>range</a:t>
              </a:r>
            </a:p>
          </p:txBody>
        </p:sp>
        <p:pic>
          <p:nvPicPr>
            <p:cNvPr id="26" name="Picture 2" descr="ESA with anode cover removed"/>
            <p:cNvPicPr>
              <a:picLocks noChangeAspect="1" noChangeArrowheads="1"/>
            </p:cNvPicPr>
            <p:nvPr/>
          </p:nvPicPr>
          <p:blipFill>
            <a:blip r:embed="rId3" cstate="print"/>
            <a:srcRect/>
            <a:stretch>
              <a:fillRect/>
            </a:stretch>
          </p:blipFill>
          <p:spPr bwMode="auto">
            <a:xfrm>
              <a:off x="187848" y="4614674"/>
              <a:ext cx="1656184" cy="1406614"/>
            </a:xfrm>
            <a:prstGeom prst="rect">
              <a:avLst/>
            </a:prstGeom>
            <a:ln>
              <a:noFill/>
            </a:ln>
            <a:effectLst>
              <a:outerShdw blurRad="292100" dist="139700" dir="2700000" algn="tl" rotWithShape="0">
                <a:srgbClr val="333333">
                  <a:alpha val="65000"/>
                </a:srgbClr>
              </a:outerShdw>
            </a:effectLst>
          </p:spPr>
        </p:pic>
        <p:pic>
          <p:nvPicPr>
            <p:cNvPr id="28" name="Picture 6"/>
            <p:cNvPicPr>
              <a:picLocks noChangeAspect="1" noChangeArrowheads="1"/>
            </p:cNvPicPr>
            <p:nvPr/>
          </p:nvPicPr>
          <p:blipFill>
            <a:blip r:embed="rId4" cstate="print"/>
            <a:srcRect/>
            <a:stretch>
              <a:fillRect/>
            </a:stretch>
          </p:blipFill>
          <p:spPr bwMode="auto">
            <a:xfrm>
              <a:off x="187847" y="2667644"/>
              <a:ext cx="1669621" cy="1498638"/>
            </a:xfrm>
            <a:prstGeom prst="rect">
              <a:avLst/>
            </a:prstGeom>
            <a:ln>
              <a:noFill/>
            </a:ln>
            <a:effectLst>
              <a:outerShdw blurRad="292100" dist="139700" dir="2700000" algn="tl" rotWithShape="0">
                <a:srgbClr val="333333">
                  <a:alpha val="65000"/>
                </a:srgbClr>
              </a:outerShdw>
            </a:effectLst>
          </p:spPr>
        </p:pic>
        <p:sp>
          <p:nvSpPr>
            <p:cNvPr id="36" name="직사각형 35"/>
            <p:cNvSpPr/>
            <p:nvPr/>
          </p:nvSpPr>
          <p:spPr>
            <a:xfrm>
              <a:off x="1979712" y="3645024"/>
              <a:ext cx="2016224" cy="2376264"/>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marL="171450" indent="-171450">
                <a:spcBef>
                  <a:spcPts val="600"/>
                </a:spcBef>
                <a:buFontTx/>
                <a:buChar char="-"/>
              </a:pPr>
              <a:r>
                <a:rPr lang="en-US" altLang="ko-KR" sz="1200" dirty="0" smtClean="0">
                  <a:latin typeface="Arial Unicode MS" pitchFamily="50" charset="-127"/>
                  <a:ea typeface="Arial Unicode MS" pitchFamily="50" charset="-127"/>
                </a:rPr>
                <a:t>Time(satellite position)</a:t>
              </a:r>
            </a:p>
            <a:p>
              <a:pPr marL="171450" indent="-171450">
                <a:lnSpc>
                  <a:spcPts val="800"/>
                </a:lnSpc>
                <a:spcBef>
                  <a:spcPts val="600"/>
                </a:spcBef>
                <a:buFontTx/>
                <a:buChar char="-"/>
              </a:pPr>
              <a:r>
                <a:rPr lang="en-US" altLang="ko-KR" sz="1200" dirty="0" smtClean="0">
                  <a:latin typeface="Arial Unicode MS" pitchFamily="50" charset="-127"/>
                  <a:ea typeface="Arial Unicode MS" pitchFamily="50" charset="-127"/>
                </a:rPr>
                <a:t>Energy channel</a:t>
              </a:r>
            </a:p>
            <a:p>
              <a:pPr>
                <a:lnSpc>
                  <a:spcPts val="800"/>
                </a:lnSpc>
                <a:spcBef>
                  <a:spcPts val="600"/>
                </a:spcBef>
              </a:pPr>
              <a:r>
                <a:rPr lang="en-US" altLang="ko-KR" sz="1000" dirty="0">
                  <a:latin typeface="Arial Unicode MS" pitchFamily="50" charset="-127"/>
                  <a:ea typeface="Arial Unicode MS" pitchFamily="50" charset="-127"/>
                </a:rPr>
                <a:t> </a:t>
              </a:r>
              <a:r>
                <a:rPr lang="en-US" altLang="ko-KR" sz="1000" dirty="0" smtClean="0">
                  <a:latin typeface="Arial Unicode MS" pitchFamily="50" charset="-127"/>
                  <a:ea typeface="Arial Unicode MS" pitchFamily="50" charset="-127"/>
                </a:rPr>
                <a:t>   (electron, ion)</a:t>
              </a:r>
            </a:p>
            <a:p>
              <a:pPr marL="171450" indent="-171450">
                <a:lnSpc>
                  <a:spcPts val="800"/>
                </a:lnSpc>
                <a:spcBef>
                  <a:spcPts val="600"/>
                </a:spcBef>
                <a:buFontTx/>
                <a:buChar char="-"/>
              </a:pPr>
              <a:r>
                <a:rPr lang="en-US" altLang="ko-KR" sz="1200" dirty="0" smtClean="0">
                  <a:latin typeface="Arial Unicode MS" pitchFamily="50" charset="-127"/>
                  <a:ea typeface="Arial Unicode MS" pitchFamily="50" charset="-127"/>
                </a:rPr>
                <a:t>Particle flux</a:t>
              </a:r>
            </a:p>
            <a:p>
              <a:pPr>
                <a:lnSpc>
                  <a:spcPts val="800"/>
                </a:lnSpc>
                <a:spcBef>
                  <a:spcPts val="600"/>
                </a:spcBef>
              </a:pPr>
              <a:r>
                <a:rPr lang="en-US" altLang="ko-KR" sz="1000" dirty="0">
                  <a:latin typeface="Arial Unicode MS" pitchFamily="50" charset="-127"/>
                  <a:ea typeface="Arial Unicode MS" pitchFamily="50" charset="-127"/>
                </a:rPr>
                <a:t> </a:t>
              </a:r>
              <a:r>
                <a:rPr lang="en-US" altLang="ko-KR" sz="1000" dirty="0" smtClean="0">
                  <a:latin typeface="Arial Unicode MS" pitchFamily="50" charset="-127"/>
                  <a:ea typeface="Arial Unicode MS" pitchFamily="50" charset="-127"/>
                </a:rPr>
                <a:t>   (each direction)</a:t>
              </a:r>
            </a:p>
            <a:p>
              <a:pPr marL="171450" indent="-171450">
                <a:spcBef>
                  <a:spcPts val="600"/>
                </a:spcBef>
                <a:buFontTx/>
                <a:buChar char="-"/>
              </a:pPr>
              <a:r>
                <a:rPr lang="en-US" altLang="ko-KR" sz="1200" dirty="0" smtClean="0">
                  <a:latin typeface="Arial Unicode MS" pitchFamily="50" charset="-127"/>
                  <a:ea typeface="Arial Unicode MS" pitchFamily="50" charset="-127"/>
                </a:rPr>
                <a:t>Magnetic field flux(3axis)</a:t>
              </a:r>
            </a:p>
            <a:p>
              <a:pPr marL="171450" indent="-171450">
                <a:spcBef>
                  <a:spcPts val="600"/>
                </a:spcBef>
                <a:buFontTx/>
                <a:buChar char="-"/>
              </a:pPr>
              <a:r>
                <a:rPr lang="en-US" altLang="ko-KR" sz="1200" dirty="0" smtClean="0">
                  <a:latin typeface="Arial Unicode MS" pitchFamily="50" charset="-127"/>
                  <a:ea typeface="Arial Unicode MS" pitchFamily="50" charset="-127"/>
                </a:rPr>
                <a:t>Background flux</a:t>
              </a:r>
            </a:p>
            <a:p>
              <a:pPr marL="171450" indent="-171450">
                <a:spcBef>
                  <a:spcPts val="600"/>
                </a:spcBef>
                <a:buFontTx/>
                <a:buChar char="-"/>
              </a:pPr>
              <a:r>
                <a:rPr lang="en-US" altLang="ko-KR" sz="1200" dirty="0" smtClean="0">
                  <a:latin typeface="Arial Unicode MS" pitchFamily="50" charset="-127"/>
                  <a:ea typeface="Arial Unicode MS" pitchFamily="50" charset="-127"/>
                </a:rPr>
                <a:t>Noise</a:t>
              </a:r>
            </a:p>
            <a:p>
              <a:pPr marL="171450" indent="-171450">
                <a:lnSpc>
                  <a:spcPts val="800"/>
                </a:lnSpc>
                <a:spcBef>
                  <a:spcPts val="600"/>
                </a:spcBef>
                <a:buFontTx/>
                <a:buChar char="-"/>
              </a:pPr>
              <a:r>
                <a:rPr lang="en-US" altLang="ko-KR" sz="1200" dirty="0" smtClean="0">
                  <a:latin typeface="Arial Unicode MS" pitchFamily="50" charset="-127"/>
                  <a:ea typeface="Arial Unicode MS" pitchFamily="50" charset="-127"/>
                </a:rPr>
                <a:t>Payload monitoring data</a:t>
              </a:r>
            </a:p>
            <a:p>
              <a:pPr>
                <a:lnSpc>
                  <a:spcPts val="800"/>
                </a:lnSpc>
                <a:spcBef>
                  <a:spcPts val="600"/>
                </a:spcBef>
              </a:pPr>
              <a:r>
                <a:rPr lang="en-US" altLang="ko-KR" sz="1000" dirty="0">
                  <a:latin typeface="Arial Unicode MS" pitchFamily="50" charset="-127"/>
                  <a:ea typeface="Arial Unicode MS" pitchFamily="50" charset="-127"/>
                </a:rPr>
                <a:t> </a:t>
              </a:r>
              <a:r>
                <a:rPr lang="en-US" altLang="ko-KR" sz="1000" dirty="0" smtClean="0">
                  <a:latin typeface="Arial Unicode MS" pitchFamily="50" charset="-127"/>
                  <a:ea typeface="Arial Unicode MS" pitchFamily="50" charset="-127"/>
                </a:rPr>
                <a:t>   (Voltage, dark current, etc.)</a:t>
              </a:r>
              <a:endParaRPr lang="ko-KR" altLang="en-US" sz="1000" dirty="0">
                <a:latin typeface="Arial Unicode MS" pitchFamily="50" charset="-127"/>
                <a:ea typeface="Arial Unicode MS" pitchFamily="50" charset="-127"/>
              </a:endParaRPr>
            </a:p>
          </p:txBody>
        </p:sp>
        <p:sp>
          <p:nvSpPr>
            <p:cNvPr id="37" name="직사각형 36"/>
            <p:cNvSpPr/>
            <p:nvPr/>
          </p:nvSpPr>
          <p:spPr>
            <a:xfrm>
              <a:off x="1979712" y="2719308"/>
              <a:ext cx="2016224" cy="648072"/>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ko-KR" dirty="0" smtClean="0">
                  <a:solidFill>
                    <a:schemeClr val="tx1"/>
                  </a:solidFill>
                  <a:latin typeface="Arial Unicode MS" pitchFamily="50" charset="-127"/>
                  <a:ea typeface="Arial Unicode MS" pitchFamily="50" charset="-127"/>
                </a:rPr>
                <a:t>Data</a:t>
              </a:r>
            </a:p>
          </p:txBody>
        </p:sp>
        <p:sp>
          <p:nvSpPr>
            <p:cNvPr id="39" name="직사각형 38"/>
            <p:cNvSpPr/>
            <p:nvPr/>
          </p:nvSpPr>
          <p:spPr>
            <a:xfrm>
              <a:off x="4725022" y="3501008"/>
              <a:ext cx="2151234" cy="2736304"/>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marL="171450" indent="-171450">
                <a:spcBef>
                  <a:spcPts val="600"/>
                </a:spcBef>
                <a:buFontTx/>
                <a:buChar char="-"/>
              </a:pPr>
              <a:r>
                <a:rPr lang="en-US" altLang="ko-KR" sz="1200" dirty="0">
                  <a:solidFill>
                    <a:srgbClr val="FFFF00"/>
                  </a:solidFill>
                </a:rPr>
                <a:t>real-time </a:t>
              </a:r>
              <a:r>
                <a:rPr lang="en-US" altLang="ko-KR" sz="1200" dirty="0" err="1">
                  <a:solidFill>
                    <a:srgbClr val="FFFF00"/>
                  </a:solidFill>
                </a:rPr>
                <a:t>magnetospheric</a:t>
              </a:r>
              <a:r>
                <a:rPr lang="en-US" altLang="ko-KR" sz="1200" dirty="0">
                  <a:solidFill>
                    <a:srgbClr val="FFFF00"/>
                  </a:solidFill>
                </a:rPr>
                <a:t> particles </a:t>
              </a:r>
              <a:r>
                <a:rPr lang="en-US" altLang="ko-KR" sz="1200" dirty="0" smtClean="0">
                  <a:solidFill>
                    <a:srgbClr val="FFFF00"/>
                  </a:solidFill>
                </a:rPr>
                <a:t>distribution</a:t>
              </a:r>
              <a:endParaRPr lang="en-US" altLang="ko-KR" sz="1200" dirty="0" smtClean="0">
                <a:solidFill>
                  <a:srgbClr val="FFFF00"/>
                </a:solidFill>
                <a:latin typeface="Arial Unicode MS" pitchFamily="50" charset="-127"/>
                <a:ea typeface="Arial Unicode MS" pitchFamily="50" charset="-127"/>
              </a:endParaRPr>
            </a:p>
            <a:p>
              <a:pPr marL="171450" indent="-171450">
                <a:spcBef>
                  <a:spcPts val="600"/>
                </a:spcBef>
                <a:buFontTx/>
                <a:buChar char="-"/>
              </a:pPr>
              <a:r>
                <a:rPr lang="en-US" altLang="ko-KR" sz="1200" dirty="0">
                  <a:solidFill>
                    <a:srgbClr val="FFFF00"/>
                  </a:solidFill>
                </a:rPr>
                <a:t>deep dielectric charging prediction index</a:t>
              </a:r>
              <a:endParaRPr lang="en-US" altLang="ko-KR" sz="1200" dirty="0" smtClean="0">
                <a:solidFill>
                  <a:srgbClr val="FFFF00"/>
                </a:solidFill>
                <a:latin typeface="Arial Unicode MS" pitchFamily="50" charset="-127"/>
                <a:ea typeface="Arial Unicode MS" pitchFamily="50" charset="-127"/>
              </a:endParaRPr>
            </a:p>
            <a:p>
              <a:pPr marL="171450" indent="-171450">
                <a:spcBef>
                  <a:spcPts val="600"/>
                </a:spcBef>
                <a:buFontTx/>
                <a:buChar char="-"/>
              </a:pPr>
              <a:r>
                <a:rPr lang="en-US" altLang="ko-KR" sz="1200" dirty="0">
                  <a:solidFill>
                    <a:srgbClr val="FFFF00"/>
                  </a:solidFill>
                </a:rPr>
                <a:t>geomagnetic storm index</a:t>
              </a:r>
              <a:endParaRPr lang="en-US" altLang="ko-KR" sz="1200" dirty="0" smtClean="0">
                <a:solidFill>
                  <a:srgbClr val="FFFF00"/>
                </a:solidFill>
                <a:latin typeface="Arial Unicode MS" pitchFamily="50" charset="-127"/>
                <a:ea typeface="Arial Unicode MS" pitchFamily="50" charset="-127"/>
              </a:endParaRPr>
            </a:p>
            <a:p>
              <a:pPr marL="171450" indent="-171450">
                <a:spcBef>
                  <a:spcPts val="600"/>
                </a:spcBef>
                <a:buFontTx/>
                <a:buChar char="-"/>
              </a:pPr>
              <a:r>
                <a:rPr lang="en-US" altLang="ko-KR" sz="1200" dirty="0">
                  <a:solidFill>
                    <a:srgbClr val="FFFF00"/>
                  </a:solidFill>
                </a:rPr>
                <a:t>stratospheric ozone concentration</a:t>
              </a:r>
              <a:endParaRPr lang="en-US" altLang="ko-KR" sz="1200" dirty="0" smtClean="0">
                <a:solidFill>
                  <a:srgbClr val="FFFF00"/>
                </a:solidFill>
                <a:latin typeface="Arial Unicode MS" pitchFamily="50" charset="-127"/>
                <a:ea typeface="Arial Unicode MS" pitchFamily="50" charset="-127"/>
              </a:endParaRPr>
            </a:p>
            <a:p>
              <a:pPr marL="171450" indent="-171450">
                <a:spcBef>
                  <a:spcPts val="600"/>
                </a:spcBef>
                <a:buFontTx/>
                <a:buChar char="-"/>
              </a:pPr>
              <a:r>
                <a:rPr lang="en-US" altLang="ko-KR" sz="1200" dirty="0" err="1">
                  <a:solidFill>
                    <a:srgbClr val="FFFF00"/>
                  </a:solidFill>
                </a:rPr>
                <a:t>thermospheric</a:t>
              </a:r>
              <a:r>
                <a:rPr lang="en-US" altLang="ko-KR" sz="1200" dirty="0">
                  <a:solidFill>
                    <a:srgbClr val="FFFF00"/>
                  </a:solidFill>
                </a:rPr>
                <a:t> temperature</a:t>
              </a:r>
              <a:endParaRPr lang="en-US" altLang="ko-KR" sz="1200" dirty="0" smtClean="0">
                <a:solidFill>
                  <a:srgbClr val="FFFF00"/>
                </a:solidFill>
                <a:latin typeface="Arial Unicode MS" pitchFamily="50" charset="-127"/>
                <a:ea typeface="Arial Unicode MS" pitchFamily="50" charset="-127"/>
              </a:endParaRPr>
            </a:p>
            <a:p>
              <a:pPr marL="171450" indent="-171450">
                <a:spcBef>
                  <a:spcPts val="600"/>
                </a:spcBef>
                <a:buFontTx/>
                <a:buChar char="-"/>
              </a:pPr>
              <a:r>
                <a:rPr lang="en-US" altLang="ko-KR" sz="1200" dirty="0">
                  <a:solidFill>
                    <a:srgbClr val="FFFF00"/>
                  </a:solidFill>
                </a:rPr>
                <a:t>stratospheric temperature</a:t>
              </a:r>
              <a:endParaRPr lang="en-US" altLang="ko-KR" sz="1200" dirty="0" smtClean="0">
                <a:solidFill>
                  <a:srgbClr val="FFFF00"/>
                </a:solidFill>
                <a:latin typeface="Arial Unicode MS" pitchFamily="50" charset="-127"/>
                <a:ea typeface="Arial Unicode MS" pitchFamily="50" charset="-127"/>
              </a:endParaRPr>
            </a:p>
            <a:p>
              <a:pPr marL="171450" indent="-171450">
                <a:spcBef>
                  <a:spcPts val="600"/>
                </a:spcBef>
                <a:buFontTx/>
                <a:buChar char="-"/>
              </a:pPr>
              <a:r>
                <a:rPr lang="en-US" altLang="ko-KR" sz="1200" dirty="0">
                  <a:solidFill>
                    <a:srgbClr val="FFFF00"/>
                  </a:solidFill>
                </a:rPr>
                <a:t>AOI(Arctic Oscillation Index)</a:t>
              </a:r>
              <a:endParaRPr lang="en-US" altLang="ko-KR" sz="1200" dirty="0" smtClean="0">
                <a:solidFill>
                  <a:srgbClr val="FFFF00"/>
                </a:solidFill>
                <a:latin typeface="Arial Unicode MS" pitchFamily="50" charset="-127"/>
                <a:ea typeface="Arial Unicode MS" pitchFamily="50" charset="-127"/>
              </a:endParaRPr>
            </a:p>
          </p:txBody>
        </p:sp>
        <p:sp>
          <p:nvSpPr>
            <p:cNvPr id="40" name="직사각형 39"/>
            <p:cNvSpPr/>
            <p:nvPr/>
          </p:nvSpPr>
          <p:spPr>
            <a:xfrm>
              <a:off x="4788024" y="2719308"/>
              <a:ext cx="1909825" cy="648072"/>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ko-KR" dirty="0" smtClean="0">
                  <a:solidFill>
                    <a:srgbClr val="FFFF00"/>
                  </a:solidFill>
                  <a:latin typeface="Arial Unicode MS" pitchFamily="50" charset="-127"/>
                  <a:ea typeface="Arial Unicode MS" pitchFamily="50" charset="-127"/>
                </a:rPr>
                <a:t>Products(8)</a:t>
              </a:r>
              <a:endParaRPr lang="ko-KR" altLang="en-US" dirty="0">
                <a:solidFill>
                  <a:srgbClr val="FFFF00"/>
                </a:solidFill>
                <a:latin typeface="Arial Unicode MS" pitchFamily="50" charset="-127"/>
                <a:ea typeface="Arial Unicode MS" pitchFamily="50" charset="-127"/>
              </a:endParaRPr>
            </a:p>
          </p:txBody>
        </p:sp>
        <p:sp>
          <p:nvSpPr>
            <p:cNvPr id="41" name="오른쪽 화살표 40"/>
            <p:cNvSpPr/>
            <p:nvPr/>
          </p:nvSpPr>
          <p:spPr>
            <a:xfrm>
              <a:off x="4089716" y="3319580"/>
              <a:ext cx="584858" cy="1858684"/>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ko-KR" altLang="en-US" dirty="0">
                <a:solidFill>
                  <a:srgbClr val="FF0000"/>
                </a:solidFill>
                <a:latin typeface="Arial Unicode MS" pitchFamily="50" charset="-127"/>
                <a:ea typeface="Arial Unicode MS" pitchFamily="50" charset="-127"/>
              </a:endParaRPr>
            </a:p>
          </p:txBody>
        </p:sp>
        <p:pic>
          <p:nvPicPr>
            <p:cNvPr id="42" name="그림 41"/>
            <p:cNvPicPr>
              <a:picLocks noChangeAspect="1"/>
            </p:cNvPicPr>
            <p:nvPr/>
          </p:nvPicPr>
          <p:blipFill rotWithShape="1">
            <a:blip r:embed="rId5" cstate="print">
              <a:extLst>
                <a:ext uri="{28A0092B-C50C-407E-A947-70E740481C1C}">
                  <a14:useLocalDpi xmlns:a14="http://schemas.microsoft.com/office/drawing/2010/main" xmlns="" val="0"/>
                </a:ext>
              </a:extLst>
            </a:blip>
            <a:srcRect l="12548" r="13141" b="23835"/>
            <a:stretch/>
          </p:blipFill>
          <p:spPr>
            <a:xfrm>
              <a:off x="6923606" y="4443970"/>
              <a:ext cx="2056985" cy="1577318"/>
            </a:xfrm>
            <a:prstGeom prst="rect">
              <a:avLst/>
            </a:prstGeom>
            <a:ln>
              <a:noFill/>
            </a:ln>
            <a:effectLst>
              <a:outerShdw blurRad="292100" dist="139700" dir="2700000" algn="tl" rotWithShape="0">
                <a:srgbClr val="333333">
                  <a:alpha val="65000"/>
                </a:srgbClr>
              </a:outerShdw>
            </a:effectLst>
          </p:spPr>
        </p:pic>
        <p:pic>
          <p:nvPicPr>
            <p:cNvPr id="43" name="그림 26"/>
            <p:cNvPicPr>
              <a:picLocks noChangeAspect="1"/>
            </p:cNvPicPr>
            <p:nvPr/>
          </p:nvPicPr>
          <p:blipFill rotWithShape="1">
            <a:blip r:embed="rId6" cstate="print">
              <a:extLst>
                <a:ext uri="{28A0092B-C50C-407E-A947-70E740481C1C}">
                  <a14:useLocalDpi xmlns:a14="http://schemas.microsoft.com/office/drawing/2010/main" xmlns="" val="0"/>
                </a:ext>
              </a:extLst>
            </a:blip>
            <a:srcRect t="626" r="66142" b="52461"/>
            <a:stretch/>
          </p:blipFill>
          <p:spPr bwMode="auto">
            <a:xfrm>
              <a:off x="6923606" y="2636912"/>
              <a:ext cx="2056985" cy="15869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8" name="구름 17"/>
          <p:cNvSpPr/>
          <p:nvPr/>
        </p:nvSpPr>
        <p:spPr>
          <a:xfrm>
            <a:off x="6215074" y="1643050"/>
            <a:ext cx="2928926" cy="1214446"/>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ko-KR" sz="1600" dirty="0" smtClean="0">
                <a:latin typeface="Arial Unicode MS" pitchFamily="50" charset="-127"/>
                <a:ea typeface="Arial Unicode MS" pitchFamily="50" charset="-127"/>
              </a:rPr>
              <a:t>Support for stable operation of GEO-KOMPSAT-2A</a:t>
            </a:r>
            <a:endParaRPr lang="ko-KR" altLang="en-US" sz="1600" dirty="0">
              <a:latin typeface="Arial Unicode MS" pitchFamily="50" charset="-127"/>
              <a:ea typeface="Arial Unicode MS" pitchFamily="50" charset="-127"/>
            </a:endParaRPr>
          </a:p>
        </p:txBody>
      </p:sp>
      <p:sp>
        <p:nvSpPr>
          <p:cNvPr id="17" name="Rectangle 2"/>
          <p:cNvSpPr>
            <a:spLocks/>
          </p:cNvSpPr>
          <p:nvPr/>
        </p:nvSpPr>
        <p:spPr bwMode="auto">
          <a:xfrm>
            <a:off x="111601" y="344080"/>
            <a:ext cx="5252488" cy="420624"/>
          </a:xfrm>
          <a:prstGeom prst="rect">
            <a:avLst/>
          </a:prstGeom>
          <a:noFill/>
          <a:ln w="12700">
            <a:noFill/>
            <a:miter lim="800000"/>
            <a:headEnd/>
            <a:tailEnd/>
          </a:ln>
        </p:spPr>
        <p:txBody>
          <a:bodyPr lIns="0" tIns="0" rIns="0" bIns="0" anchor="ctr"/>
          <a:lstStyle/>
          <a:p>
            <a:pPr latinLnBrk="0"/>
            <a:r>
              <a:rPr kumimoji="0" lang="en-US" altLang="ko-KR" sz="2800" b="1" dirty="0" smtClean="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다음_Regular" pitchFamily="2" charset="-127"/>
                <a:ea typeface="다음_Regular" pitchFamily="2" charset="-127"/>
                <a:sym typeface="Daum_Regular" pitchFamily="2" charset="-127"/>
              </a:rPr>
              <a:t>Development of techniques about space weather</a:t>
            </a:r>
            <a:endParaRPr kumimoji="0" lang="en-US" altLang="ko-KR" sz="2800" b="1" dirty="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다음_Regular" pitchFamily="2" charset="-127"/>
              <a:ea typeface="다음_Regular" pitchFamily="2" charset="-127"/>
              <a:sym typeface="Daum_Regular" pitchFamily="2" charset="-127"/>
            </a:endParaRPr>
          </a:p>
        </p:txBody>
      </p:sp>
      <p:sp>
        <p:nvSpPr>
          <p:cNvPr id="16" name="슬라이드 번호 개체 틀 5"/>
          <p:cNvSpPr txBox="1">
            <a:spLocks/>
          </p:cNvSpPr>
          <p:nvPr/>
        </p:nvSpPr>
        <p:spPr>
          <a:xfrm>
            <a:off x="8838647" y="6597352"/>
            <a:ext cx="341866" cy="260672"/>
          </a:xfrm>
          <a:prstGeom prst="rect">
            <a:avLst/>
          </a:prstGeom>
          <a:noFill/>
          <a:ln>
            <a:noFill/>
          </a:ln>
        </p:spPr>
        <p:txBody>
          <a:bodyPr>
            <a:scene3d>
              <a:camera prst="orthographicFront"/>
              <a:lightRig rig="flat" dir="tl">
                <a:rot lat="0" lon="0" rev="6600000"/>
              </a:lightRig>
            </a:scene3d>
            <a:sp3d extrusionH="25400" contourW="8890">
              <a:bevelT w="38100" h="31750"/>
              <a:contourClr>
                <a:schemeClr val="bg1"/>
              </a:contourClr>
            </a:sp3d>
          </a:bodyPr>
          <a:lstStyle>
            <a:lvl1pPr>
              <a:defRPr/>
            </a:lvl1pPr>
          </a:lstStyle>
          <a:p>
            <a:pPr>
              <a:defRPr/>
            </a:pPr>
            <a:fld id="{B6450232-7C14-4B2E-BCD9-F352925825AC}" type="slidenum">
              <a:rPr lang="en-US" altLang="ko-KR" sz="1000" b="1" smtClean="0">
                <a:ln w="11430"/>
                <a:solidFill>
                  <a:schemeClr val="bg1"/>
                </a:solidFill>
                <a:latin typeface="Arial Unicode MS" pitchFamily="50" charset="-127"/>
                <a:ea typeface="Arial Unicode MS" pitchFamily="50" charset="-127"/>
                <a:cs typeface="Arial" pitchFamily="34" charset="0"/>
              </a:rPr>
              <a:pPr>
                <a:defRPr/>
              </a:pPr>
              <a:t>35</a:t>
            </a:fld>
            <a:endParaRPr lang="en-US" altLang="ko-KR" sz="1000" b="1" dirty="0">
              <a:ln w="11430"/>
              <a:solidFill>
                <a:schemeClr val="bg1"/>
              </a:solidFill>
              <a:latin typeface="Arial Unicode MS" pitchFamily="50" charset="-127"/>
              <a:ea typeface="Arial Unicode MS" pitchFamily="50" charset="-127"/>
              <a:cs typeface="Arial"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8208" r="8458"/>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3514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p:cNvSpPr>
          <p:nvPr/>
        </p:nvSpPr>
        <p:spPr bwMode="auto">
          <a:xfrm>
            <a:off x="306324" y="692696"/>
            <a:ext cx="8275320" cy="2089404"/>
          </a:xfrm>
          <a:prstGeom prst="rect">
            <a:avLst/>
          </a:prstGeom>
          <a:noFill/>
          <a:ln>
            <a:noFill/>
          </a:ln>
          <a:effectLst>
            <a:outerShdw sx="1000" sy="1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latinLnBrk="0">
              <a:lnSpc>
                <a:spcPct val="120000"/>
              </a:lnSpc>
              <a:defRPr/>
            </a:pPr>
            <a:r>
              <a:rPr kumimoji="0" lang="en-US" altLang="ko-KR" sz="1400" dirty="0">
                <a:solidFill>
                  <a:srgbClr val="FFFFFF"/>
                </a:solidFill>
                <a:latin typeface="Arial Unicode MS" pitchFamily="50" charset="-127"/>
                <a:ea typeface="Arial Unicode MS" pitchFamily="50" charset="-127"/>
                <a:cs typeface="ヒラギノ角ゴ ProN W3" charset="0"/>
                <a:sym typeface="Daum_SemiBold" charset="0"/>
              </a:rPr>
              <a:t>COMS is the first multi-purpose geostationary satellite for Korea in the application of Meteorology, Ocean and Communication</a:t>
            </a:r>
          </a:p>
          <a:p>
            <a:pPr marL="246888" lvl="2" latinLnBrk="0">
              <a:lnSpc>
                <a:spcPct val="120000"/>
              </a:lnSpc>
              <a:buClr>
                <a:srgbClr val="FFFFFF"/>
              </a:buClr>
              <a:buSzPct val="50000"/>
              <a:buFont typeface="Daum_Regular" charset="0"/>
              <a:buChar char="•"/>
              <a:defRPr/>
            </a:pPr>
            <a:r>
              <a:rPr kumimoji="0" lang="en-US" altLang="ko-KR" sz="1400" dirty="0">
                <a:solidFill>
                  <a:srgbClr val="FFFFFF"/>
                </a:solidFill>
                <a:latin typeface="Arial Unicode MS" pitchFamily="50" charset="-127"/>
                <a:ea typeface="Arial Unicode MS" pitchFamily="50" charset="-127"/>
                <a:cs typeface="ヒラギノ角ゴ ProN W3" charset="0"/>
                <a:sym typeface="Daum_Regular" charset="0"/>
              </a:rPr>
              <a:t> Meteorological Mission : Continuous Meteorological Observation to support weather forecasting and early </a:t>
            </a:r>
            <a:r>
              <a:rPr kumimoji="0" lang="en-US" altLang="ko-KR" sz="1400" dirty="0" smtClean="0">
                <a:solidFill>
                  <a:srgbClr val="FFFFFF"/>
                </a:solidFill>
                <a:latin typeface="Arial Unicode MS" pitchFamily="50" charset="-127"/>
                <a:ea typeface="Arial Unicode MS" pitchFamily="50" charset="-127"/>
                <a:cs typeface="ヒラギノ角ゴ ProN W3" charset="0"/>
                <a:sym typeface="Daum_Regular" charset="0"/>
              </a:rPr>
              <a:t>detection </a:t>
            </a:r>
            <a:r>
              <a:rPr kumimoji="0" lang="en-US" altLang="ko-KR" sz="1400" dirty="0">
                <a:solidFill>
                  <a:srgbClr val="FFFFFF"/>
                </a:solidFill>
                <a:latin typeface="Arial Unicode MS" pitchFamily="50" charset="-127"/>
                <a:ea typeface="Arial Unicode MS" pitchFamily="50" charset="-127"/>
                <a:cs typeface="ヒラギノ角ゴ ProN W3" charset="0"/>
                <a:sym typeface="Daum_Regular" charset="0"/>
              </a:rPr>
              <a:t>of severe weather phenomena</a:t>
            </a:r>
          </a:p>
          <a:p>
            <a:pPr marL="246888" lvl="2" latinLnBrk="0">
              <a:lnSpc>
                <a:spcPct val="110000"/>
              </a:lnSpc>
              <a:buClr>
                <a:srgbClr val="FFFFFF"/>
              </a:buClr>
              <a:buSzPct val="50000"/>
              <a:buFont typeface="Daum_Regular" charset="0"/>
              <a:buChar char="•"/>
              <a:defRPr/>
            </a:pPr>
            <a:r>
              <a:rPr kumimoji="0" lang="en-US" altLang="ko-KR" sz="1400" dirty="0">
                <a:solidFill>
                  <a:srgbClr val="FFFFFF"/>
                </a:solidFill>
                <a:latin typeface="Arial Unicode MS" pitchFamily="50" charset="-127"/>
                <a:ea typeface="Arial Unicode MS" pitchFamily="50" charset="-127"/>
                <a:cs typeface="ヒラギノ角ゴ ProN W3" charset="0"/>
                <a:sym typeface="Daum_Regular" charset="0"/>
              </a:rPr>
              <a:t> Period : 2003 - 2010 (8 </a:t>
            </a:r>
            <a:r>
              <a:rPr kumimoji="0" lang="en-US" altLang="ko-KR" sz="1400" dirty="0" err="1">
                <a:solidFill>
                  <a:srgbClr val="FFFFFF"/>
                </a:solidFill>
                <a:latin typeface="Arial Unicode MS" pitchFamily="50" charset="-127"/>
                <a:ea typeface="Arial Unicode MS" pitchFamily="50" charset="-127"/>
                <a:cs typeface="ヒラギノ角ゴ ProN W3" charset="0"/>
                <a:sym typeface="Daum_Regular" charset="0"/>
              </a:rPr>
              <a:t>yrs</a:t>
            </a:r>
            <a:r>
              <a:rPr kumimoji="0" lang="en-US" altLang="ko-KR" sz="1400" dirty="0">
                <a:solidFill>
                  <a:srgbClr val="FFFFFF"/>
                </a:solidFill>
                <a:latin typeface="Arial Unicode MS" pitchFamily="50" charset="-127"/>
                <a:ea typeface="Arial Unicode MS" pitchFamily="50" charset="-127"/>
                <a:cs typeface="ヒラギノ角ゴ ProN W3" charset="0"/>
                <a:sym typeface="Daum_Regular" charset="0"/>
              </a:rPr>
              <a:t>)</a:t>
            </a:r>
          </a:p>
          <a:p>
            <a:pPr marL="246888" lvl="2" latinLnBrk="0">
              <a:lnSpc>
                <a:spcPct val="110000"/>
              </a:lnSpc>
              <a:buClr>
                <a:srgbClr val="FFFFFF"/>
              </a:buClr>
              <a:buSzPct val="50000"/>
              <a:buFont typeface="Daum_Regular" charset="0"/>
              <a:buChar char="•"/>
              <a:defRPr/>
            </a:pPr>
            <a:r>
              <a:rPr kumimoji="0" lang="en-US" altLang="ko-KR" sz="1400" dirty="0">
                <a:solidFill>
                  <a:srgbClr val="FFFFFF"/>
                </a:solidFill>
                <a:latin typeface="Arial Unicode MS" pitchFamily="50" charset="-127"/>
                <a:ea typeface="Arial Unicode MS" pitchFamily="50" charset="-127"/>
                <a:cs typeface="ヒラギノ角ゴ ProN W3" charset="0"/>
                <a:sym typeface="Daum_Regular" charset="0"/>
              </a:rPr>
              <a:t> Orbit : 128.2°E over equator (</a:t>
            </a:r>
            <a:r>
              <a:rPr kumimoji="0" lang="en-US" altLang="ko-KR" sz="1400" dirty="0" smtClean="0">
                <a:solidFill>
                  <a:srgbClr val="FFFFFF"/>
                </a:solidFill>
                <a:latin typeface="Arial Unicode MS" pitchFamily="50" charset="-127"/>
                <a:ea typeface="Arial Unicode MS" pitchFamily="50" charset="-127"/>
                <a:cs typeface="ヒラギノ角ゴ ProN W3" charset="0"/>
                <a:sym typeface="Daum_Regular" charset="0"/>
              </a:rPr>
              <a:t>36,000 </a:t>
            </a:r>
            <a:r>
              <a:rPr kumimoji="0" lang="en-US" altLang="ko-KR" sz="1400" dirty="0">
                <a:solidFill>
                  <a:srgbClr val="FFFFFF"/>
                </a:solidFill>
                <a:latin typeface="Arial Unicode MS" pitchFamily="50" charset="-127"/>
                <a:ea typeface="Arial Unicode MS" pitchFamily="50" charset="-127"/>
                <a:cs typeface="ヒラギノ角ゴ ProN W3" charset="0"/>
                <a:sym typeface="Daum_Regular" charset="0"/>
              </a:rPr>
              <a:t>km)</a:t>
            </a:r>
          </a:p>
          <a:p>
            <a:pPr marL="246888" lvl="2" latinLnBrk="0">
              <a:lnSpc>
                <a:spcPct val="110000"/>
              </a:lnSpc>
              <a:buClr>
                <a:srgbClr val="FFFFFF"/>
              </a:buClr>
              <a:buSzPct val="50000"/>
              <a:buFont typeface="Daum_Regular" charset="0"/>
              <a:buChar char="•"/>
              <a:defRPr/>
            </a:pPr>
            <a:r>
              <a:rPr kumimoji="0" lang="en-US" altLang="ko-KR" sz="1400" dirty="0" smtClean="0">
                <a:solidFill>
                  <a:srgbClr val="FFFFFF"/>
                </a:solidFill>
                <a:latin typeface="Arial Unicode MS" pitchFamily="50" charset="-127"/>
                <a:ea typeface="Arial Unicode MS" pitchFamily="50" charset="-127"/>
                <a:cs typeface="ヒラギノ角ゴ ProN W3" charset="0"/>
                <a:sym typeface="Daum_Regular" charset="0"/>
              </a:rPr>
              <a:t> Design </a:t>
            </a:r>
            <a:r>
              <a:rPr kumimoji="0" lang="en-US" altLang="ko-KR" sz="1400" dirty="0">
                <a:solidFill>
                  <a:srgbClr val="FFFFFF"/>
                </a:solidFill>
                <a:latin typeface="Arial Unicode MS" pitchFamily="50" charset="-127"/>
                <a:ea typeface="Arial Unicode MS" pitchFamily="50" charset="-127"/>
                <a:cs typeface="ヒラギノ角ゴ ProN W3" charset="0"/>
                <a:sym typeface="Daum_Regular" charset="0"/>
              </a:rPr>
              <a:t>life : 7 years</a:t>
            </a:r>
          </a:p>
        </p:txBody>
      </p:sp>
      <p:pic>
        <p:nvPicPr>
          <p:cNvPr id="17413" name="Picture 4"/>
          <p:cNvPicPr>
            <a:picLocks noChangeAspect="1" noChangeArrowheads="1"/>
          </p:cNvPicPr>
          <p:nvPr/>
        </p:nvPicPr>
        <p:blipFill>
          <a:blip r:embed="rId3" cstate="print"/>
          <a:srcRect/>
          <a:stretch>
            <a:fillRect/>
          </a:stretch>
        </p:blipFill>
        <p:spPr bwMode="auto">
          <a:xfrm>
            <a:off x="7498080" y="0"/>
            <a:ext cx="1645920" cy="681228"/>
          </a:xfrm>
          <a:prstGeom prst="rect">
            <a:avLst/>
          </a:prstGeom>
          <a:noFill/>
          <a:ln w="12700">
            <a:noFill/>
            <a:miter lim="800000"/>
            <a:headEnd/>
            <a:tailEnd/>
          </a:ln>
        </p:spPr>
      </p:pic>
      <p:grpSp>
        <p:nvGrpSpPr>
          <p:cNvPr id="3" name="Group 37"/>
          <p:cNvGrpSpPr>
            <a:grpSpLocks/>
          </p:cNvGrpSpPr>
          <p:nvPr/>
        </p:nvGrpSpPr>
        <p:grpSpPr bwMode="auto">
          <a:xfrm>
            <a:off x="0" y="2505162"/>
            <a:ext cx="9144000" cy="2043684"/>
            <a:chOff x="0" y="0"/>
            <a:chExt cx="16000" cy="3576"/>
          </a:xfrm>
        </p:grpSpPr>
        <p:pic>
          <p:nvPicPr>
            <p:cNvPr id="17427" name="Picture 35"/>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rightnessContrast bright="-81000"/>
                      </a14:imgEffect>
                    </a14:imgLayer>
                  </a14:imgProps>
                </a:ext>
              </a:extLst>
            </a:blip>
            <a:srcRect/>
            <a:stretch>
              <a:fillRect/>
            </a:stretch>
          </p:blipFill>
          <p:spPr bwMode="auto">
            <a:xfrm>
              <a:off x="0" y="0"/>
              <a:ext cx="16000" cy="3576"/>
            </a:xfrm>
            <a:prstGeom prst="rect">
              <a:avLst/>
            </a:prstGeom>
            <a:noFill/>
            <a:ln w="12700">
              <a:noFill/>
              <a:miter lim="800000"/>
              <a:headEnd/>
              <a:tailEnd/>
            </a:ln>
          </p:spPr>
        </p:pic>
        <p:sp>
          <p:nvSpPr>
            <p:cNvPr id="20516" name="Rectangle 36"/>
            <p:cNvSpPr>
              <a:spLocks/>
            </p:cNvSpPr>
            <p:nvPr/>
          </p:nvSpPr>
          <p:spPr bwMode="auto">
            <a:xfrm>
              <a:off x="392" y="1492"/>
              <a:ext cx="6840" cy="1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266700" tIns="266700" rIns="266700" bIns="266700" anchor="ctr"/>
            <a:lstStyle/>
            <a:p>
              <a:pPr latinLnBrk="0">
                <a:lnSpc>
                  <a:spcPct val="80000"/>
                </a:lnSpc>
                <a:defRPr/>
              </a:pPr>
              <a:r>
                <a:rPr kumimoji="0" lang="en-US" altLang="ko-KR" sz="1700" dirty="0">
                  <a:solidFill>
                    <a:srgbClr val="FFFFFF"/>
                  </a:solidFill>
                  <a:effectLst>
                    <a:outerShdw blurRad="38100" dist="38100" sx="1000" sy="1000" algn="tl">
                      <a:srgbClr val="C0C0C0"/>
                    </a:outerShdw>
                  </a:effectLst>
                  <a:latin typeface="Arial Unicode MS" pitchFamily="50" charset="-127"/>
                  <a:ea typeface="Arial Unicode MS" pitchFamily="50" charset="-127"/>
                  <a:cs typeface="ヒラギノ角ゴ ProN W3" charset="0"/>
                  <a:sym typeface="Geeza Pro" charset="0"/>
                </a:rPr>
                <a:t>Communication, Ocean and</a:t>
              </a:r>
            </a:p>
            <a:p>
              <a:pPr latinLnBrk="0">
                <a:lnSpc>
                  <a:spcPct val="80000"/>
                </a:lnSpc>
                <a:defRPr/>
              </a:pPr>
              <a:r>
                <a:rPr kumimoji="0" lang="en-US" altLang="ko-KR" sz="1700" dirty="0">
                  <a:solidFill>
                    <a:srgbClr val="FFFFFF"/>
                  </a:solidFill>
                  <a:effectLst>
                    <a:outerShdw blurRad="38100" dist="38100" sx="1000" sy="1000" algn="tl">
                      <a:srgbClr val="C0C0C0"/>
                    </a:outerShdw>
                  </a:effectLst>
                  <a:latin typeface="Arial Unicode MS" pitchFamily="50" charset="-127"/>
                  <a:ea typeface="Arial Unicode MS" pitchFamily="50" charset="-127"/>
                  <a:cs typeface="ヒラギノ角ゴ ProN W3" charset="0"/>
                  <a:sym typeface="Geeza Pro" charset="0"/>
                </a:rPr>
                <a:t>Meteorological Satellite</a:t>
              </a:r>
            </a:p>
          </p:txBody>
        </p:sp>
      </p:grpSp>
      <p:sp>
        <p:nvSpPr>
          <p:cNvPr id="47" name="Rectangle 2"/>
          <p:cNvSpPr>
            <a:spLocks/>
          </p:cNvSpPr>
          <p:nvPr/>
        </p:nvSpPr>
        <p:spPr bwMode="auto">
          <a:xfrm>
            <a:off x="109728" y="189738"/>
            <a:ext cx="7274052" cy="420624"/>
          </a:xfrm>
          <a:prstGeom prst="rect">
            <a:avLst/>
          </a:prstGeom>
          <a:noFill/>
          <a:ln w="12700">
            <a:noFill/>
            <a:miter lim="800000"/>
            <a:headEnd/>
            <a:tailEnd/>
          </a:ln>
        </p:spPr>
        <p:txBody>
          <a:bodyPr lIns="0" tIns="0" rIns="0" bIns="0" anchor="ctr"/>
          <a:lstStyle/>
          <a:p>
            <a:pPr latinLnBrk="0"/>
            <a:r>
              <a:rPr kumimoji="0" lang="en-US" altLang="ko-KR" sz="3500" b="1" dirty="0" smtClean="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rPr>
              <a:t>COMS Program</a:t>
            </a:r>
            <a:endParaRPr kumimoji="0" lang="en-US" altLang="ko-KR" sz="3500" b="1" dirty="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endParaRPr>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280316" y="1916832"/>
            <a:ext cx="4756180" cy="28925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29" name="표 28"/>
          <p:cNvGraphicFramePr>
            <a:graphicFrameLocks noGrp="1"/>
          </p:cNvGraphicFramePr>
          <p:nvPr>
            <p:extLst>
              <p:ext uri="{D42A27DB-BD31-4B8C-83A1-F6EECF244321}">
                <p14:modId xmlns:p14="http://schemas.microsoft.com/office/powerpoint/2010/main" xmlns="" val="1697085772"/>
              </p:ext>
            </p:extLst>
          </p:nvPr>
        </p:nvGraphicFramePr>
        <p:xfrm>
          <a:off x="1259632" y="4990544"/>
          <a:ext cx="6096000" cy="1534800"/>
        </p:xfrm>
        <a:graphic>
          <a:graphicData uri="http://schemas.openxmlformats.org/drawingml/2006/table">
            <a:tbl>
              <a:tblPr firstRow="1" bandRow="1">
                <a:tableStyleId>{5C22544A-7EE6-4342-B048-85BDC9FD1C3A}</a:tableStyleId>
              </a:tblPr>
              <a:tblGrid>
                <a:gridCol w="1688308"/>
                <a:gridCol w="1359692"/>
                <a:gridCol w="1524000"/>
                <a:gridCol w="1524000"/>
              </a:tblGrid>
              <a:tr h="468000">
                <a:tc>
                  <a:txBody>
                    <a:bodyPr/>
                    <a:lstStyle/>
                    <a:p>
                      <a:pPr algn="ctr">
                        <a:spcAft>
                          <a:spcPts val="0"/>
                        </a:spcAft>
                      </a:pPr>
                      <a:r>
                        <a:rPr lang="en-US" sz="1400" dirty="0">
                          <a:effectLst/>
                          <a:latin typeface="Arial Unicode MS" pitchFamily="50" charset="-127"/>
                          <a:ea typeface="Arial Unicode MS" pitchFamily="50" charset="-127"/>
                          <a:cs typeface="Arial Unicode MS" pitchFamily="50" charset="-127"/>
                        </a:rPr>
                        <a:t>Channel</a:t>
                      </a:r>
                      <a:endParaRPr lang="ko-KR" sz="1400" dirty="0">
                        <a:effectLst/>
                        <a:latin typeface="Arial Unicode MS" pitchFamily="50" charset="-127"/>
                        <a:ea typeface="Arial Unicode MS" pitchFamily="50" charset="-127"/>
                        <a:cs typeface="Arial Unicode MS" pitchFamily="50" charset="-127"/>
                      </a:endParaRPr>
                    </a:p>
                  </a:txBody>
                  <a:tcPr marL="68580" marR="68580" marT="0" marB="0" anchor="ctr"/>
                </a:tc>
                <a:tc>
                  <a:txBody>
                    <a:bodyPr/>
                    <a:lstStyle/>
                    <a:p>
                      <a:pPr algn="ctr">
                        <a:spcAft>
                          <a:spcPts val="0"/>
                        </a:spcAft>
                      </a:pPr>
                      <a:r>
                        <a:rPr lang="en-US" sz="1400" dirty="0">
                          <a:effectLst/>
                          <a:latin typeface="Arial Unicode MS" pitchFamily="50" charset="-127"/>
                          <a:ea typeface="Arial Unicode MS" pitchFamily="50" charset="-127"/>
                          <a:cs typeface="Arial Unicode MS" pitchFamily="50" charset="-127"/>
                        </a:rPr>
                        <a:t>Wavelength</a:t>
                      </a:r>
                      <a:endParaRPr lang="ko-KR" sz="1400" dirty="0">
                        <a:effectLst/>
                        <a:latin typeface="Arial Unicode MS" pitchFamily="50" charset="-127"/>
                        <a:ea typeface="Arial Unicode MS" pitchFamily="50" charset="-127"/>
                        <a:cs typeface="Arial Unicode MS" pitchFamily="50" charset="-127"/>
                      </a:endParaRPr>
                    </a:p>
                    <a:p>
                      <a:pPr algn="ctr">
                        <a:spcAft>
                          <a:spcPts val="0"/>
                        </a:spcAft>
                      </a:pPr>
                      <a:r>
                        <a:rPr lang="en-US" sz="1400" dirty="0">
                          <a:effectLst/>
                          <a:latin typeface="Arial Unicode MS" pitchFamily="50" charset="-127"/>
                          <a:ea typeface="Arial Unicode MS" pitchFamily="50" charset="-127"/>
                          <a:cs typeface="Arial Unicode MS" pitchFamily="50" charset="-127"/>
                        </a:rPr>
                        <a:t>Range(</a:t>
                      </a:r>
                      <a:r>
                        <a:rPr lang="ko-KR" sz="1400" dirty="0">
                          <a:effectLst/>
                          <a:latin typeface="Arial Unicode MS" pitchFamily="50" charset="-127"/>
                          <a:ea typeface="Arial Unicode MS" pitchFamily="50" charset="-127"/>
                          <a:cs typeface="Arial Unicode MS" pitchFamily="50" charset="-127"/>
                        </a:rPr>
                        <a:t>㎛</a:t>
                      </a:r>
                      <a:r>
                        <a:rPr lang="en-US" sz="1400" dirty="0">
                          <a:effectLst/>
                          <a:latin typeface="Arial Unicode MS" pitchFamily="50" charset="-127"/>
                          <a:ea typeface="Arial Unicode MS" pitchFamily="50" charset="-127"/>
                          <a:cs typeface="Arial Unicode MS" pitchFamily="50" charset="-127"/>
                        </a:rPr>
                        <a:t>)</a:t>
                      </a:r>
                      <a:endParaRPr lang="ko-KR" sz="1400" dirty="0">
                        <a:effectLst/>
                        <a:latin typeface="Arial Unicode MS" pitchFamily="50" charset="-127"/>
                        <a:ea typeface="Arial Unicode MS" pitchFamily="50" charset="-127"/>
                        <a:cs typeface="Arial Unicode MS" pitchFamily="50" charset="-127"/>
                      </a:endParaRPr>
                    </a:p>
                  </a:txBody>
                  <a:tcPr marL="68580" marR="68580" marT="0" marB="0" anchor="ctr"/>
                </a:tc>
                <a:tc>
                  <a:txBody>
                    <a:bodyPr/>
                    <a:lstStyle/>
                    <a:p>
                      <a:pPr algn="ctr">
                        <a:spcAft>
                          <a:spcPts val="0"/>
                        </a:spcAft>
                      </a:pPr>
                      <a:r>
                        <a:rPr lang="en-US" sz="1400" dirty="0">
                          <a:effectLst/>
                          <a:latin typeface="Arial Unicode MS" pitchFamily="50" charset="-127"/>
                          <a:ea typeface="Arial Unicode MS" pitchFamily="50" charset="-127"/>
                          <a:cs typeface="Arial Unicode MS" pitchFamily="50" charset="-127"/>
                        </a:rPr>
                        <a:t>Center</a:t>
                      </a:r>
                      <a:endParaRPr lang="ko-KR" sz="1400" dirty="0">
                        <a:effectLst/>
                        <a:latin typeface="Arial Unicode MS" pitchFamily="50" charset="-127"/>
                        <a:ea typeface="Arial Unicode MS" pitchFamily="50" charset="-127"/>
                        <a:cs typeface="Arial Unicode MS" pitchFamily="50" charset="-127"/>
                      </a:endParaRPr>
                    </a:p>
                    <a:p>
                      <a:pPr algn="ctr">
                        <a:spcAft>
                          <a:spcPts val="0"/>
                        </a:spcAft>
                      </a:pPr>
                      <a:r>
                        <a:rPr lang="en-US" sz="1400" dirty="0">
                          <a:effectLst/>
                          <a:latin typeface="Arial Unicode MS" pitchFamily="50" charset="-127"/>
                          <a:ea typeface="Arial Unicode MS" pitchFamily="50" charset="-127"/>
                          <a:cs typeface="Arial Unicode MS" pitchFamily="50" charset="-127"/>
                        </a:rPr>
                        <a:t>Wavelength(</a:t>
                      </a:r>
                      <a:r>
                        <a:rPr lang="ko-KR" sz="1400" dirty="0">
                          <a:effectLst/>
                          <a:latin typeface="Arial Unicode MS" pitchFamily="50" charset="-127"/>
                          <a:ea typeface="Arial Unicode MS" pitchFamily="50" charset="-127"/>
                          <a:cs typeface="Arial Unicode MS" pitchFamily="50" charset="-127"/>
                        </a:rPr>
                        <a:t>㎛</a:t>
                      </a:r>
                      <a:r>
                        <a:rPr lang="en-US" sz="1400" dirty="0">
                          <a:effectLst/>
                          <a:latin typeface="Arial Unicode MS" pitchFamily="50" charset="-127"/>
                          <a:ea typeface="Arial Unicode MS" pitchFamily="50" charset="-127"/>
                          <a:cs typeface="Arial Unicode MS" pitchFamily="50" charset="-127"/>
                        </a:rPr>
                        <a:t>)</a:t>
                      </a:r>
                      <a:endParaRPr lang="ko-KR" sz="1400" dirty="0">
                        <a:effectLst/>
                        <a:latin typeface="Arial Unicode MS" pitchFamily="50" charset="-127"/>
                        <a:ea typeface="Arial Unicode MS" pitchFamily="50" charset="-127"/>
                        <a:cs typeface="Arial Unicode MS" pitchFamily="50" charset="-127"/>
                      </a:endParaRPr>
                    </a:p>
                  </a:txBody>
                  <a:tcPr marL="68580" marR="68580" marT="0" marB="0" anchor="ctr"/>
                </a:tc>
                <a:tc>
                  <a:txBody>
                    <a:bodyPr/>
                    <a:lstStyle/>
                    <a:p>
                      <a:pPr algn="ctr">
                        <a:spcAft>
                          <a:spcPts val="0"/>
                        </a:spcAft>
                      </a:pPr>
                      <a:r>
                        <a:rPr lang="en-US" sz="1400" dirty="0">
                          <a:effectLst/>
                          <a:latin typeface="Arial Unicode MS" pitchFamily="50" charset="-127"/>
                          <a:ea typeface="Arial Unicode MS" pitchFamily="50" charset="-127"/>
                          <a:cs typeface="Arial Unicode MS" pitchFamily="50" charset="-127"/>
                        </a:rPr>
                        <a:t>Spatial</a:t>
                      </a:r>
                      <a:endParaRPr lang="ko-KR" sz="1400" dirty="0">
                        <a:effectLst/>
                        <a:latin typeface="Arial Unicode MS" pitchFamily="50" charset="-127"/>
                        <a:ea typeface="Arial Unicode MS" pitchFamily="50" charset="-127"/>
                        <a:cs typeface="Arial Unicode MS" pitchFamily="50" charset="-127"/>
                      </a:endParaRPr>
                    </a:p>
                    <a:p>
                      <a:pPr algn="ctr">
                        <a:spcAft>
                          <a:spcPts val="0"/>
                        </a:spcAft>
                      </a:pPr>
                      <a:r>
                        <a:rPr lang="en-US" sz="1400" dirty="0">
                          <a:effectLst/>
                          <a:latin typeface="Arial Unicode MS" pitchFamily="50" charset="-127"/>
                          <a:ea typeface="Arial Unicode MS" pitchFamily="50" charset="-127"/>
                          <a:cs typeface="Arial Unicode MS" pitchFamily="50" charset="-127"/>
                        </a:rPr>
                        <a:t>Resolution(km)</a:t>
                      </a:r>
                      <a:endParaRPr lang="ko-KR" sz="1400" dirty="0">
                        <a:effectLst/>
                        <a:latin typeface="Arial Unicode MS" pitchFamily="50" charset="-127"/>
                        <a:ea typeface="Arial Unicode MS" pitchFamily="50" charset="-127"/>
                        <a:cs typeface="Arial Unicode MS" pitchFamily="50" charset="-127"/>
                      </a:endParaRPr>
                    </a:p>
                  </a:txBody>
                  <a:tcPr marL="68580" marR="68580" marT="0" marB="0" anchor="ctr"/>
                </a:tc>
              </a:tr>
              <a:tr h="55367">
                <a:tc>
                  <a:txBody>
                    <a:bodyPr/>
                    <a:lstStyle/>
                    <a:p>
                      <a:pPr algn="ctr">
                        <a:spcAft>
                          <a:spcPts val="0"/>
                        </a:spcAft>
                      </a:pPr>
                      <a:r>
                        <a:rPr lang="en-US" sz="1400" dirty="0">
                          <a:effectLst/>
                          <a:latin typeface="Arial Unicode MS" pitchFamily="50" charset="-127"/>
                          <a:ea typeface="Arial Unicode MS" pitchFamily="50" charset="-127"/>
                          <a:cs typeface="Arial Unicode MS" pitchFamily="50" charset="-127"/>
                        </a:rPr>
                        <a:t>Visible</a:t>
                      </a:r>
                      <a:endParaRPr lang="ko-KR" sz="1400" dirty="0">
                        <a:effectLst/>
                        <a:latin typeface="Arial Unicode MS" pitchFamily="50" charset="-127"/>
                        <a:ea typeface="Arial Unicode MS" pitchFamily="50" charset="-127"/>
                        <a:cs typeface="Arial Unicode MS" pitchFamily="50" charset="-127"/>
                      </a:endParaRPr>
                    </a:p>
                  </a:txBody>
                  <a:tcPr marL="68580" marR="68580" marT="0" marB="0" anchor="ctr"/>
                </a:tc>
                <a:tc>
                  <a:txBody>
                    <a:bodyPr/>
                    <a:lstStyle/>
                    <a:p>
                      <a:pPr algn="ctr">
                        <a:spcAft>
                          <a:spcPts val="0"/>
                        </a:spcAft>
                      </a:pPr>
                      <a:r>
                        <a:rPr lang="en-US" sz="1400" dirty="0">
                          <a:effectLst/>
                          <a:latin typeface="Arial Unicode MS" pitchFamily="50" charset="-127"/>
                          <a:ea typeface="Arial Unicode MS" pitchFamily="50" charset="-127"/>
                          <a:cs typeface="Arial Unicode MS" pitchFamily="50" charset="-127"/>
                        </a:rPr>
                        <a:t>0.55~0.8</a:t>
                      </a:r>
                      <a:endParaRPr lang="ko-KR" sz="1400" dirty="0">
                        <a:effectLst/>
                        <a:latin typeface="Arial Unicode MS" pitchFamily="50" charset="-127"/>
                        <a:ea typeface="Arial Unicode MS" pitchFamily="50" charset="-127"/>
                        <a:cs typeface="Arial Unicode MS" pitchFamily="50" charset="-127"/>
                      </a:endParaRPr>
                    </a:p>
                  </a:txBody>
                  <a:tcPr marL="68580" marR="68580" marT="0" marB="0" anchor="ctr"/>
                </a:tc>
                <a:tc>
                  <a:txBody>
                    <a:bodyPr/>
                    <a:lstStyle/>
                    <a:p>
                      <a:pPr algn="ctr">
                        <a:spcAft>
                          <a:spcPts val="0"/>
                        </a:spcAft>
                      </a:pPr>
                      <a:r>
                        <a:rPr lang="en-US" sz="1400" dirty="0">
                          <a:effectLst/>
                          <a:latin typeface="Arial Unicode MS" pitchFamily="50" charset="-127"/>
                          <a:ea typeface="Arial Unicode MS" pitchFamily="50" charset="-127"/>
                          <a:cs typeface="Arial Unicode MS" pitchFamily="50" charset="-127"/>
                        </a:rPr>
                        <a:t>0.67</a:t>
                      </a:r>
                      <a:endParaRPr lang="ko-KR" sz="1400" dirty="0">
                        <a:effectLst/>
                        <a:latin typeface="Arial Unicode MS" pitchFamily="50" charset="-127"/>
                        <a:ea typeface="Arial Unicode MS" pitchFamily="50" charset="-127"/>
                        <a:cs typeface="Arial Unicode MS" pitchFamily="50" charset="-127"/>
                      </a:endParaRPr>
                    </a:p>
                  </a:txBody>
                  <a:tcPr marL="68580" marR="68580" marT="0" marB="0" anchor="ctr"/>
                </a:tc>
                <a:tc>
                  <a:txBody>
                    <a:bodyPr/>
                    <a:lstStyle/>
                    <a:p>
                      <a:pPr algn="ctr">
                        <a:spcAft>
                          <a:spcPts val="0"/>
                        </a:spcAft>
                      </a:pPr>
                      <a:r>
                        <a:rPr lang="en-US" sz="1400" dirty="0">
                          <a:effectLst/>
                          <a:latin typeface="Arial Unicode MS" pitchFamily="50" charset="-127"/>
                          <a:ea typeface="Arial Unicode MS" pitchFamily="50" charset="-127"/>
                          <a:cs typeface="Arial Unicode MS" pitchFamily="50" charset="-127"/>
                        </a:rPr>
                        <a:t>1</a:t>
                      </a:r>
                      <a:endParaRPr lang="ko-KR" sz="1400" dirty="0">
                        <a:effectLst/>
                        <a:latin typeface="Arial Unicode MS" pitchFamily="50" charset="-127"/>
                        <a:ea typeface="Arial Unicode MS" pitchFamily="50" charset="-127"/>
                        <a:cs typeface="Arial Unicode MS" pitchFamily="50" charset="-127"/>
                      </a:endParaRPr>
                    </a:p>
                  </a:txBody>
                  <a:tcPr marL="68580" marR="68580" marT="0" marB="0" anchor="ctr"/>
                </a:tc>
              </a:tr>
              <a:tr h="55367">
                <a:tc>
                  <a:txBody>
                    <a:bodyPr/>
                    <a:lstStyle/>
                    <a:p>
                      <a:pPr algn="ctr">
                        <a:spcAft>
                          <a:spcPts val="0"/>
                        </a:spcAft>
                      </a:pPr>
                      <a:r>
                        <a:rPr lang="en-US" sz="1400" dirty="0">
                          <a:effectLst/>
                          <a:latin typeface="Arial Unicode MS" pitchFamily="50" charset="-127"/>
                          <a:ea typeface="Arial Unicode MS" pitchFamily="50" charset="-127"/>
                          <a:cs typeface="Arial Unicode MS" pitchFamily="50" charset="-127"/>
                        </a:rPr>
                        <a:t>Shortwave IR (IR4)</a:t>
                      </a:r>
                      <a:endParaRPr lang="ko-KR" sz="1400" dirty="0">
                        <a:effectLst/>
                        <a:latin typeface="Arial Unicode MS" pitchFamily="50" charset="-127"/>
                        <a:ea typeface="Arial Unicode MS" pitchFamily="50" charset="-127"/>
                        <a:cs typeface="Arial Unicode MS" pitchFamily="50" charset="-127"/>
                      </a:endParaRPr>
                    </a:p>
                  </a:txBody>
                  <a:tcPr marL="68580" marR="68580" marT="0" marB="0" anchor="ctr"/>
                </a:tc>
                <a:tc>
                  <a:txBody>
                    <a:bodyPr/>
                    <a:lstStyle/>
                    <a:p>
                      <a:pPr algn="ctr">
                        <a:spcAft>
                          <a:spcPts val="0"/>
                        </a:spcAft>
                      </a:pPr>
                      <a:r>
                        <a:rPr lang="en-US" sz="1400" dirty="0">
                          <a:effectLst/>
                          <a:latin typeface="Arial Unicode MS" pitchFamily="50" charset="-127"/>
                          <a:ea typeface="Arial Unicode MS" pitchFamily="50" charset="-127"/>
                          <a:cs typeface="Arial Unicode MS" pitchFamily="50" charset="-127"/>
                        </a:rPr>
                        <a:t>3.5~4.0</a:t>
                      </a:r>
                      <a:endParaRPr lang="ko-KR" sz="1400" dirty="0">
                        <a:effectLst/>
                        <a:latin typeface="Arial Unicode MS" pitchFamily="50" charset="-127"/>
                        <a:ea typeface="Arial Unicode MS" pitchFamily="50" charset="-127"/>
                        <a:cs typeface="Arial Unicode MS" pitchFamily="50" charset="-127"/>
                      </a:endParaRPr>
                    </a:p>
                  </a:txBody>
                  <a:tcPr marL="68580" marR="68580" marT="0" marB="0" anchor="ctr"/>
                </a:tc>
                <a:tc>
                  <a:txBody>
                    <a:bodyPr/>
                    <a:lstStyle/>
                    <a:p>
                      <a:pPr algn="ctr">
                        <a:spcAft>
                          <a:spcPts val="0"/>
                        </a:spcAft>
                      </a:pPr>
                      <a:r>
                        <a:rPr lang="en-US" sz="1400" dirty="0">
                          <a:effectLst/>
                          <a:latin typeface="Arial Unicode MS" pitchFamily="50" charset="-127"/>
                          <a:ea typeface="Arial Unicode MS" pitchFamily="50" charset="-127"/>
                          <a:cs typeface="Arial Unicode MS" pitchFamily="50" charset="-127"/>
                        </a:rPr>
                        <a:t>3.7</a:t>
                      </a:r>
                      <a:endParaRPr lang="ko-KR" sz="1400" dirty="0">
                        <a:effectLst/>
                        <a:latin typeface="Arial Unicode MS" pitchFamily="50" charset="-127"/>
                        <a:ea typeface="Arial Unicode MS" pitchFamily="50" charset="-127"/>
                        <a:cs typeface="Arial Unicode MS" pitchFamily="50" charset="-127"/>
                      </a:endParaRPr>
                    </a:p>
                  </a:txBody>
                  <a:tcPr marL="68580" marR="68580" marT="0" marB="0" anchor="ctr"/>
                </a:tc>
                <a:tc>
                  <a:txBody>
                    <a:bodyPr/>
                    <a:lstStyle/>
                    <a:p>
                      <a:pPr algn="ctr">
                        <a:spcAft>
                          <a:spcPts val="0"/>
                        </a:spcAft>
                      </a:pPr>
                      <a:r>
                        <a:rPr lang="en-US" sz="1400" dirty="0">
                          <a:effectLst/>
                          <a:latin typeface="Arial Unicode MS" pitchFamily="50" charset="-127"/>
                          <a:ea typeface="Arial Unicode MS" pitchFamily="50" charset="-127"/>
                          <a:cs typeface="Arial Unicode MS" pitchFamily="50" charset="-127"/>
                        </a:rPr>
                        <a:t>4</a:t>
                      </a:r>
                      <a:endParaRPr lang="ko-KR" sz="1400" dirty="0">
                        <a:effectLst/>
                        <a:latin typeface="Arial Unicode MS" pitchFamily="50" charset="-127"/>
                        <a:ea typeface="Arial Unicode MS" pitchFamily="50" charset="-127"/>
                        <a:cs typeface="Arial Unicode MS" pitchFamily="50" charset="-127"/>
                      </a:endParaRPr>
                    </a:p>
                  </a:txBody>
                  <a:tcPr marL="68580" marR="68580" marT="0" marB="0" anchor="ctr"/>
                </a:tc>
              </a:tr>
              <a:tr h="110734">
                <a:tc>
                  <a:txBody>
                    <a:bodyPr/>
                    <a:lstStyle/>
                    <a:p>
                      <a:pPr algn="ctr">
                        <a:spcAft>
                          <a:spcPts val="0"/>
                        </a:spcAft>
                      </a:pPr>
                      <a:r>
                        <a:rPr lang="en-US" sz="1400" dirty="0">
                          <a:effectLst/>
                          <a:latin typeface="Arial Unicode MS" pitchFamily="50" charset="-127"/>
                          <a:ea typeface="Arial Unicode MS" pitchFamily="50" charset="-127"/>
                          <a:cs typeface="Arial Unicode MS" pitchFamily="50" charset="-127"/>
                        </a:rPr>
                        <a:t>Water </a:t>
                      </a:r>
                      <a:r>
                        <a:rPr lang="en-US" sz="1400" dirty="0" smtClean="0">
                          <a:effectLst/>
                          <a:latin typeface="Arial Unicode MS" pitchFamily="50" charset="-127"/>
                          <a:ea typeface="Arial Unicode MS" pitchFamily="50" charset="-127"/>
                          <a:cs typeface="Arial Unicode MS" pitchFamily="50" charset="-127"/>
                        </a:rPr>
                        <a:t>Vapor(IR3</a:t>
                      </a:r>
                      <a:r>
                        <a:rPr lang="en-US" sz="1400" dirty="0">
                          <a:effectLst/>
                          <a:latin typeface="Arial Unicode MS" pitchFamily="50" charset="-127"/>
                          <a:ea typeface="Arial Unicode MS" pitchFamily="50" charset="-127"/>
                          <a:cs typeface="Arial Unicode MS" pitchFamily="50" charset="-127"/>
                        </a:rPr>
                        <a:t>)</a:t>
                      </a:r>
                      <a:endParaRPr lang="ko-KR" sz="1400" dirty="0">
                        <a:effectLst/>
                        <a:latin typeface="Arial Unicode MS" pitchFamily="50" charset="-127"/>
                        <a:ea typeface="Arial Unicode MS" pitchFamily="50" charset="-127"/>
                        <a:cs typeface="Arial Unicode MS" pitchFamily="50" charset="-127"/>
                      </a:endParaRPr>
                    </a:p>
                  </a:txBody>
                  <a:tcPr marL="68580" marR="68580" marT="0" marB="0" anchor="ctr"/>
                </a:tc>
                <a:tc>
                  <a:txBody>
                    <a:bodyPr/>
                    <a:lstStyle/>
                    <a:p>
                      <a:pPr algn="ctr">
                        <a:spcAft>
                          <a:spcPts val="0"/>
                        </a:spcAft>
                      </a:pPr>
                      <a:r>
                        <a:rPr lang="en-US" sz="1400" dirty="0">
                          <a:effectLst/>
                          <a:latin typeface="Arial Unicode MS" pitchFamily="50" charset="-127"/>
                          <a:ea typeface="Arial Unicode MS" pitchFamily="50" charset="-127"/>
                          <a:cs typeface="Arial Unicode MS" pitchFamily="50" charset="-127"/>
                        </a:rPr>
                        <a:t>6.5~7.0</a:t>
                      </a:r>
                      <a:endParaRPr lang="ko-KR" sz="1400" dirty="0">
                        <a:effectLst/>
                        <a:latin typeface="Arial Unicode MS" pitchFamily="50" charset="-127"/>
                        <a:ea typeface="Arial Unicode MS" pitchFamily="50" charset="-127"/>
                        <a:cs typeface="Arial Unicode MS" pitchFamily="50" charset="-127"/>
                      </a:endParaRPr>
                    </a:p>
                  </a:txBody>
                  <a:tcPr marL="68580" marR="68580" marT="0" marB="0" anchor="ctr"/>
                </a:tc>
                <a:tc>
                  <a:txBody>
                    <a:bodyPr/>
                    <a:lstStyle/>
                    <a:p>
                      <a:pPr algn="ctr">
                        <a:spcAft>
                          <a:spcPts val="0"/>
                        </a:spcAft>
                      </a:pPr>
                      <a:r>
                        <a:rPr lang="en-US" sz="1400" dirty="0">
                          <a:effectLst/>
                          <a:latin typeface="Arial Unicode MS" pitchFamily="50" charset="-127"/>
                          <a:ea typeface="Arial Unicode MS" pitchFamily="50" charset="-127"/>
                          <a:cs typeface="Arial Unicode MS" pitchFamily="50" charset="-127"/>
                        </a:rPr>
                        <a:t>6.7</a:t>
                      </a:r>
                      <a:endParaRPr lang="ko-KR" sz="1400" dirty="0">
                        <a:effectLst/>
                        <a:latin typeface="Arial Unicode MS" pitchFamily="50" charset="-127"/>
                        <a:ea typeface="Arial Unicode MS" pitchFamily="50" charset="-127"/>
                        <a:cs typeface="Arial Unicode MS" pitchFamily="50" charset="-127"/>
                      </a:endParaRPr>
                    </a:p>
                  </a:txBody>
                  <a:tcPr marL="68580" marR="68580" marT="0" marB="0" anchor="ctr"/>
                </a:tc>
                <a:tc>
                  <a:txBody>
                    <a:bodyPr/>
                    <a:lstStyle/>
                    <a:p>
                      <a:pPr algn="ctr">
                        <a:spcAft>
                          <a:spcPts val="0"/>
                        </a:spcAft>
                      </a:pPr>
                      <a:r>
                        <a:rPr lang="en-US" sz="1400" dirty="0">
                          <a:effectLst/>
                          <a:latin typeface="Arial Unicode MS" pitchFamily="50" charset="-127"/>
                          <a:ea typeface="Arial Unicode MS" pitchFamily="50" charset="-127"/>
                          <a:cs typeface="Arial Unicode MS" pitchFamily="50" charset="-127"/>
                        </a:rPr>
                        <a:t>4</a:t>
                      </a:r>
                      <a:endParaRPr lang="ko-KR" sz="1400" dirty="0">
                        <a:effectLst/>
                        <a:latin typeface="Arial Unicode MS" pitchFamily="50" charset="-127"/>
                        <a:ea typeface="Arial Unicode MS" pitchFamily="50" charset="-127"/>
                        <a:cs typeface="Arial Unicode MS" pitchFamily="50" charset="-127"/>
                      </a:endParaRPr>
                    </a:p>
                  </a:txBody>
                  <a:tcPr marL="68580" marR="68580" marT="0" marB="0" anchor="ctr"/>
                </a:tc>
              </a:tr>
              <a:tr h="55367">
                <a:tc>
                  <a:txBody>
                    <a:bodyPr/>
                    <a:lstStyle/>
                    <a:p>
                      <a:pPr algn="ctr">
                        <a:spcAft>
                          <a:spcPts val="0"/>
                        </a:spcAft>
                      </a:pPr>
                      <a:r>
                        <a:rPr lang="en-US" sz="1400" dirty="0">
                          <a:effectLst/>
                          <a:latin typeface="Arial Unicode MS" pitchFamily="50" charset="-127"/>
                          <a:ea typeface="Arial Unicode MS" pitchFamily="50" charset="-127"/>
                          <a:cs typeface="Arial Unicode MS" pitchFamily="50" charset="-127"/>
                        </a:rPr>
                        <a:t>IR1</a:t>
                      </a:r>
                      <a:endParaRPr lang="ko-KR" sz="1400" dirty="0">
                        <a:effectLst/>
                        <a:latin typeface="Arial Unicode MS" pitchFamily="50" charset="-127"/>
                        <a:ea typeface="Arial Unicode MS" pitchFamily="50" charset="-127"/>
                        <a:cs typeface="Arial Unicode MS" pitchFamily="50" charset="-127"/>
                      </a:endParaRPr>
                    </a:p>
                  </a:txBody>
                  <a:tcPr marL="68580" marR="68580" marT="0" marB="0" anchor="ctr"/>
                </a:tc>
                <a:tc>
                  <a:txBody>
                    <a:bodyPr/>
                    <a:lstStyle/>
                    <a:p>
                      <a:pPr algn="ctr">
                        <a:spcAft>
                          <a:spcPts val="0"/>
                        </a:spcAft>
                      </a:pPr>
                      <a:r>
                        <a:rPr lang="en-US" sz="1400" dirty="0">
                          <a:effectLst/>
                          <a:latin typeface="Arial Unicode MS" pitchFamily="50" charset="-127"/>
                          <a:ea typeface="Arial Unicode MS" pitchFamily="50" charset="-127"/>
                          <a:cs typeface="Arial Unicode MS" pitchFamily="50" charset="-127"/>
                        </a:rPr>
                        <a:t>10.3~11.3</a:t>
                      </a:r>
                      <a:endParaRPr lang="ko-KR" sz="1400" dirty="0">
                        <a:effectLst/>
                        <a:latin typeface="Arial Unicode MS" pitchFamily="50" charset="-127"/>
                        <a:ea typeface="Arial Unicode MS" pitchFamily="50" charset="-127"/>
                        <a:cs typeface="Arial Unicode MS" pitchFamily="50" charset="-127"/>
                      </a:endParaRPr>
                    </a:p>
                  </a:txBody>
                  <a:tcPr marL="68580" marR="68580" marT="0" marB="0" anchor="ctr"/>
                </a:tc>
                <a:tc>
                  <a:txBody>
                    <a:bodyPr/>
                    <a:lstStyle/>
                    <a:p>
                      <a:pPr algn="ctr">
                        <a:spcAft>
                          <a:spcPts val="0"/>
                        </a:spcAft>
                      </a:pPr>
                      <a:r>
                        <a:rPr lang="en-US" sz="1400" dirty="0">
                          <a:effectLst/>
                          <a:latin typeface="Arial Unicode MS" pitchFamily="50" charset="-127"/>
                          <a:ea typeface="Arial Unicode MS" pitchFamily="50" charset="-127"/>
                          <a:cs typeface="Arial Unicode MS" pitchFamily="50" charset="-127"/>
                        </a:rPr>
                        <a:t>10.8</a:t>
                      </a:r>
                      <a:endParaRPr lang="ko-KR" sz="1400" dirty="0">
                        <a:effectLst/>
                        <a:latin typeface="Arial Unicode MS" pitchFamily="50" charset="-127"/>
                        <a:ea typeface="Arial Unicode MS" pitchFamily="50" charset="-127"/>
                        <a:cs typeface="Arial Unicode MS" pitchFamily="50" charset="-127"/>
                      </a:endParaRPr>
                    </a:p>
                  </a:txBody>
                  <a:tcPr marL="68580" marR="68580" marT="0" marB="0" anchor="ctr"/>
                </a:tc>
                <a:tc>
                  <a:txBody>
                    <a:bodyPr/>
                    <a:lstStyle/>
                    <a:p>
                      <a:pPr algn="ctr">
                        <a:spcAft>
                          <a:spcPts val="0"/>
                        </a:spcAft>
                      </a:pPr>
                      <a:r>
                        <a:rPr lang="en-US" sz="1400" dirty="0">
                          <a:effectLst/>
                          <a:latin typeface="Arial Unicode MS" pitchFamily="50" charset="-127"/>
                          <a:ea typeface="Arial Unicode MS" pitchFamily="50" charset="-127"/>
                          <a:cs typeface="Arial Unicode MS" pitchFamily="50" charset="-127"/>
                        </a:rPr>
                        <a:t>4</a:t>
                      </a:r>
                      <a:endParaRPr lang="ko-KR" sz="1400" dirty="0">
                        <a:effectLst/>
                        <a:latin typeface="Arial Unicode MS" pitchFamily="50" charset="-127"/>
                        <a:ea typeface="Arial Unicode MS" pitchFamily="50" charset="-127"/>
                        <a:cs typeface="Arial Unicode MS" pitchFamily="50" charset="-127"/>
                      </a:endParaRPr>
                    </a:p>
                  </a:txBody>
                  <a:tcPr marL="68580" marR="68580" marT="0" marB="0" anchor="ctr"/>
                </a:tc>
              </a:tr>
              <a:tr h="96233">
                <a:tc>
                  <a:txBody>
                    <a:bodyPr/>
                    <a:lstStyle/>
                    <a:p>
                      <a:pPr algn="ctr">
                        <a:spcAft>
                          <a:spcPts val="0"/>
                        </a:spcAft>
                      </a:pPr>
                      <a:r>
                        <a:rPr lang="en-US" sz="1400" dirty="0">
                          <a:effectLst/>
                          <a:latin typeface="Arial Unicode MS" pitchFamily="50" charset="-127"/>
                          <a:ea typeface="Arial Unicode MS" pitchFamily="50" charset="-127"/>
                          <a:cs typeface="Arial Unicode MS" pitchFamily="50" charset="-127"/>
                        </a:rPr>
                        <a:t>IR2</a:t>
                      </a:r>
                      <a:endParaRPr lang="ko-KR" sz="1400" dirty="0">
                        <a:effectLst/>
                        <a:latin typeface="Arial Unicode MS" pitchFamily="50" charset="-127"/>
                        <a:ea typeface="Arial Unicode MS" pitchFamily="50" charset="-127"/>
                        <a:cs typeface="Arial Unicode MS" pitchFamily="50" charset="-127"/>
                      </a:endParaRPr>
                    </a:p>
                  </a:txBody>
                  <a:tcPr marL="68580" marR="68580" marT="0" marB="0" anchor="ctr"/>
                </a:tc>
                <a:tc>
                  <a:txBody>
                    <a:bodyPr/>
                    <a:lstStyle/>
                    <a:p>
                      <a:pPr algn="ctr">
                        <a:spcAft>
                          <a:spcPts val="0"/>
                        </a:spcAft>
                      </a:pPr>
                      <a:r>
                        <a:rPr lang="en-US" sz="1400" dirty="0">
                          <a:effectLst/>
                          <a:latin typeface="Arial Unicode MS" pitchFamily="50" charset="-127"/>
                          <a:ea typeface="Arial Unicode MS" pitchFamily="50" charset="-127"/>
                          <a:cs typeface="Arial Unicode MS" pitchFamily="50" charset="-127"/>
                        </a:rPr>
                        <a:t>11.5~12.5</a:t>
                      </a:r>
                      <a:endParaRPr lang="ko-KR" sz="1400" dirty="0">
                        <a:effectLst/>
                        <a:latin typeface="Arial Unicode MS" pitchFamily="50" charset="-127"/>
                        <a:ea typeface="Arial Unicode MS" pitchFamily="50" charset="-127"/>
                        <a:cs typeface="Arial Unicode MS" pitchFamily="50" charset="-127"/>
                      </a:endParaRPr>
                    </a:p>
                  </a:txBody>
                  <a:tcPr marL="68580" marR="68580" marT="0" marB="0" anchor="ctr"/>
                </a:tc>
                <a:tc>
                  <a:txBody>
                    <a:bodyPr/>
                    <a:lstStyle/>
                    <a:p>
                      <a:pPr algn="ctr">
                        <a:spcAft>
                          <a:spcPts val="0"/>
                        </a:spcAft>
                      </a:pPr>
                      <a:r>
                        <a:rPr lang="en-US" sz="1400" dirty="0">
                          <a:effectLst/>
                          <a:latin typeface="Arial Unicode MS" pitchFamily="50" charset="-127"/>
                          <a:ea typeface="Arial Unicode MS" pitchFamily="50" charset="-127"/>
                          <a:cs typeface="Arial Unicode MS" pitchFamily="50" charset="-127"/>
                        </a:rPr>
                        <a:t>12.0</a:t>
                      </a:r>
                      <a:endParaRPr lang="ko-KR" sz="1400" dirty="0">
                        <a:effectLst/>
                        <a:latin typeface="Arial Unicode MS" pitchFamily="50" charset="-127"/>
                        <a:ea typeface="Arial Unicode MS" pitchFamily="50" charset="-127"/>
                        <a:cs typeface="Arial Unicode MS" pitchFamily="50" charset="-127"/>
                      </a:endParaRPr>
                    </a:p>
                  </a:txBody>
                  <a:tcPr marL="68580" marR="68580" marT="0" marB="0" anchor="ctr"/>
                </a:tc>
                <a:tc>
                  <a:txBody>
                    <a:bodyPr/>
                    <a:lstStyle/>
                    <a:p>
                      <a:pPr algn="ctr">
                        <a:spcAft>
                          <a:spcPts val="0"/>
                        </a:spcAft>
                      </a:pPr>
                      <a:r>
                        <a:rPr lang="en-US" sz="1400" dirty="0">
                          <a:effectLst/>
                          <a:latin typeface="Arial Unicode MS" pitchFamily="50" charset="-127"/>
                          <a:ea typeface="Arial Unicode MS" pitchFamily="50" charset="-127"/>
                          <a:cs typeface="Arial Unicode MS" pitchFamily="50" charset="-127"/>
                        </a:rPr>
                        <a:t>4</a:t>
                      </a:r>
                      <a:endParaRPr lang="ko-KR" sz="1400" dirty="0">
                        <a:effectLst/>
                        <a:latin typeface="Arial Unicode MS" pitchFamily="50" charset="-127"/>
                        <a:ea typeface="Arial Unicode MS" pitchFamily="50" charset="-127"/>
                        <a:cs typeface="Arial Unicode MS" pitchFamily="50" charset="-127"/>
                      </a:endParaRPr>
                    </a:p>
                  </a:txBody>
                  <a:tcPr marL="68580" marR="68580" marT="0" marB="0" anchor="ctr"/>
                </a:tc>
              </a:tr>
            </a:tbl>
          </a:graphicData>
        </a:graphic>
      </p:graphicFrame>
      <p:sp>
        <p:nvSpPr>
          <p:cNvPr id="30" name="TextBox 29"/>
          <p:cNvSpPr txBox="1"/>
          <p:nvPr/>
        </p:nvSpPr>
        <p:spPr>
          <a:xfrm>
            <a:off x="3097070" y="4609192"/>
            <a:ext cx="2486578" cy="323165"/>
          </a:xfrm>
          <a:prstGeom prst="rect">
            <a:avLst/>
          </a:prstGeom>
          <a:noFill/>
        </p:spPr>
        <p:txBody>
          <a:bodyPr wrap="none" rtlCol="0">
            <a:spAutoFit/>
          </a:bodyPr>
          <a:lstStyle/>
          <a:p>
            <a:r>
              <a:rPr lang="en-US" altLang="ko-KR" sz="1500" b="1" dirty="0" smtClean="0">
                <a:solidFill>
                  <a:schemeClr val="bg1"/>
                </a:solidFill>
                <a:latin typeface="Arial Unicode MS" pitchFamily="50" charset="-127"/>
                <a:ea typeface="Arial Unicode MS" pitchFamily="50" charset="-127"/>
              </a:rPr>
              <a:t>The channels of COMS/MI</a:t>
            </a:r>
            <a:endParaRPr lang="ko-KR" altLang="en-US" sz="1500" b="1" dirty="0">
              <a:solidFill>
                <a:schemeClr val="bg1"/>
              </a:solidFill>
              <a:latin typeface="Arial Unicode MS" pitchFamily="50" charset="-127"/>
              <a:ea typeface="Arial Unicode MS" pitchFamily="50" charset="-127"/>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3228288" presetClass="entr" presetSubtype="201434112" fill="hold" nodeType="after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par>
                          <p:cTn id="7" fill="hold" nodeType="afterGroup">
                            <p:stCondLst>
                              <p:cond delay="500"/>
                            </p:stCondLst>
                            <p:childTnLst>
                              <p:par>
                                <p:cTn id="8" presetID="143228288" presetClass="entr" presetSubtype="141963520" fill="hold" grpId="0" nodeType="afterEffect">
                                  <p:stCondLst>
                                    <p:cond delay="0"/>
                                  </p:stCondLst>
                                  <p:childTnLst>
                                    <p:set>
                                      <p:cBhvr>
                                        <p:cTn id="9" dur="1" fill="hold">
                                          <p:stCondLst>
                                            <p:cond delay="499"/>
                                          </p:stCondLst>
                                        </p:cTn>
                                        <p:tgtEl>
                                          <p:spTgt spid="204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9" name="Picture 4"/>
          <p:cNvPicPr>
            <a:picLocks noChangeAspect="1" noChangeArrowheads="1"/>
          </p:cNvPicPr>
          <p:nvPr/>
        </p:nvPicPr>
        <p:blipFill>
          <a:blip r:embed="rId3" cstate="print"/>
          <a:srcRect/>
          <a:stretch>
            <a:fillRect/>
          </a:stretch>
        </p:blipFill>
        <p:spPr bwMode="auto">
          <a:xfrm>
            <a:off x="7498080" y="0"/>
            <a:ext cx="1645920" cy="681228"/>
          </a:xfrm>
          <a:prstGeom prst="rect">
            <a:avLst/>
          </a:prstGeom>
          <a:noFill/>
          <a:ln w="12700">
            <a:noFill/>
            <a:miter lim="800000"/>
            <a:headEnd/>
            <a:tailEnd/>
          </a:ln>
        </p:spPr>
      </p:pic>
      <p:pic>
        <p:nvPicPr>
          <p:cNvPr id="25605" name="Picture 5"/>
          <p:cNvPicPr>
            <a:picLocks noChangeAspect="1" noChangeArrowheads="1"/>
          </p:cNvPicPr>
          <p:nvPr/>
        </p:nvPicPr>
        <p:blipFill>
          <a:blip r:embed="rId4" cstate="print"/>
          <a:srcRect/>
          <a:stretch>
            <a:fillRect/>
          </a:stretch>
        </p:blipFill>
        <p:spPr bwMode="auto">
          <a:xfrm>
            <a:off x="1033272" y="1133856"/>
            <a:ext cx="2596896" cy="1408176"/>
          </a:xfrm>
          <a:prstGeom prst="rect">
            <a:avLst/>
          </a:prstGeom>
          <a:noFill/>
          <a:ln w="12700">
            <a:noFill/>
            <a:miter lim="800000"/>
            <a:headEnd/>
            <a:tailEnd/>
          </a:ln>
        </p:spPr>
      </p:pic>
      <p:pic>
        <p:nvPicPr>
          <p:cNvPr id="25606" name="Picture 6"/>
          <p:cNvPicPr>
            <a:picLocks noChangeAspect="1" noChangeArrowheads="1"/>
          </p:cNvPicPr>
          <p:nvPr/>
        </p:nvPicPr>
        <p:blipFill>
          <a:blip r:embed="rId5" cstate="print"/>
          <a:srcRect/>
          <a:stretch>
            <a:fillRect/>
          </a:stretch>
        </p:blipFill>
        <p:spPr bwMode="auto">
          <a:xfrm>
            <a:off x="4123944" y="3072384"/>
            <a:ext cx="1705356" cy="1719072"/>
          </a:xfrm>
          <a:prstGeom prst="rect">
            <a:avLst/>
          </a:prstGeom>
          <a:noFill/>
          <a:ln w="12700">
            <a:noFill/>
            <a:miter lim="800000"/>
            <a:headEnd/>
            <a:tailEnd/>
          </a:ln>
        </p:spPr>
      </p:pic>
      <p:sp>
        <p:nvSpPr>
          <p:cNvPr id="25607" name="Rectangle 7"/>
          <p:cNvSpPr>
            <a:spLocks/>
          </p:cNvSpPr>
          <p:nvPr/>
        </p:nvSpPr>
        <p:spPr bwMode="auto">
          <a:xfrm>
            <a:off x="219456" y="6284214"/>
            <a:ext cx="4251960" cy="310896"/>
          </a:xfrm>
          <a:prstGeom prst="rect">
            <a:avLst/>
          </a:prstGeom>
          <a:noFill/>
          <a:ln>
            <a:noFill/>
          </a:ln>
          <a:effectLst>
            <a:outerShdw blurRad="127000" dist="888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latinLnBrk="0">
              <a:lnSpc>
                <a:spcPct val="120000"/>
              </a:lnSpc>
              <a:defRPr/>
            </a:pPr>
            <a:r>
              <a:rPr kumimoji="0" lang="en-US" altLang="ko-KR" sz="900" dirty="0">
                <a:solidFill>
                  <a:srgbClr val="FFFFFF"/>
                </a:solidFill>
                <a:latin typeface="Arial Unicode MS" pitchFamily="50" charset="-127"/>
                <a:ea typeface="Arial Unicode MS" pitchFamily="50" charset="-127"/>
                <a:cs typeface="ヒラギノ角ゴ ProN W3" charset="0"/>
                <a:sym typeface="Daum_Regular" charset="0"/>
              </a:rPr>
              <a:t>HRIT (High Rate Information Transmission)</a:t>
            </a:r>
          </a:p>
          <a:p>
            <a:pPr latinLnBrk="0">
              <a:lnSpc>
                <a:spcPct val="120000"/>
              </a:lnSpc>
              <a:defRPr/>
            </a:pPr>
            <a:r>
              <a:rPr kumimoji="0" lang="en-US" altLang="ko-KR" sz="900" dirty="0">
                <a:solidFill>
                  <a:srgbClr val="FFFFFF"/>
                </a:solidFill>
                <a:latin typeface="Arial Unicode MS" pitchFamily="50" charset="-127"/>
                <a:ea typeface="Arial Unicode MS" pitchFamily="50" charset="-127"/>
                <a:cs typeface="ヒラギノ角ゴ ProN W3" charset="0"/>
                <a:sym typeface="Daum_Regular" charset="0"/>
              </a:rPr>
              <a:t>LRIT (Low Rate Information Transmission)</a:t>
            </a:r>
          </a:p>
        </p:txBody>
      </p:sp>
      <p:grpSp>
        <p:nvGrpSpPr>
          <p:cNvPr id="2" name="Group 11"/>
          <p:cNvGrpSpPr>
            <a:grpSpLocks/>
          </p:cNvGrpSpPr>
          <p:nvPr/>
        </p:nvGrpSpPr>
        <p:grpSpPr bwMode="auto">
          <a:xfrm>
            <a:off x="4036506" y="4285107"/>
            <a:ext cx="969835" cy="1017842"/>
            <a:chOff x="0" y="0"/>
            <a:chExt cx="1696" cy="1781"/>
          </a:xfrm>
        </p:grpSpPr>
        <p:sp>
          <p:nvSpPr>
            <p:cNvPr id="21571" name="Line 8"/>
            <p:cNvSpPr>
              <a:spLocks noChangeShapeType="1"/>
            </p:cNvSpPr>
            <p:nvPr/>
          </p:nvSpPr>
          <p:spPr bwMode="auto">
            <a:xfrm>
              <a:off x="496" y="37"/>
              <a:ext cx="1200" cy="0"/>
            </a:xfrm>
            <a:prstGeom prst="line">
              <a:avLst/>
            </a:prstGeom>
            <a:noFill/>
            <a:ln w="25400">
              <a:solidFill>
                <a:srgbClr val="FFFFFF"/>
              </a:solidFill>
              <a:miter lim="800000"/>
              <a:headEnd/>
              <a:tailEnd/>
            </a:ln>
          </p:spPr>
          <p:txBody>
            <a:bodyPr lIns="0" tIns="0" rIns="0" bIns="0"/>
            <a:lstStyle/>
            <a:p>
              <a:endParaRPr lang="ko-KR" altLang="en-US" dirty="0">
                <a:latin typeface="Arial Unicode MS" pitchFamily="50" charset="-127"/>
                <a:ea typeface="Arial Unicode MS" pitchFamily="50" charset="-127"/>
              </a:endParaRPr>
            </a:p>
          </p:txBody>
        </p:sp>
        <p:sp>
          <p:nvSpPr>
            <p:cNvPr id="21572" name="Line 9"/>
            <p:cNvSpPr>
              <a:spLocks noChangeShapeType="1"/>
            </p:cNvSpPr>
            <p:nvPr/>
          </p:nvSpPr>
          <p:spPr bwMode="auto">
            <a:xfrm rot="10800000">
              <a:off x="499" y="45"/>
              <a:ext cx="0" cy="1720"/>
            </a:xfrm>
            <a:prstGeom prst="line">
              <a:avLst/>
            </a:prstGeom>
            <a:noFill/>
            <a:ln w="25400">
              <a:solidFill>
                <a:srgbClr val="FFFFFF"/>
              </a:solidFill>
              <a:miter lim="800000"/>
              <a:headEnd/>
              <a:tailEnd/>
            </a:ln>
          </p:spPr>
          <p:txBody>
            <a:bodyPr lIns="0" tIns="0" rIns="0" bIns="0"/>
            <a:lstStyle/>
            <a:p>
              <a:endParaRPr lang="ko-KR" altLang="en-US" dirty="0">
                <a:latin typeface="Arial Unicode MS" pitchFamily="50" charset="-127"/>
                <a:ea typeface="Arial Unicode MS" pitchFamily="50" charset="-127"/>
              </a:endParaRPr>
            </a:p>
          </p:txBody>
        </p:sp>
        <p:sp>
          <p:nvSpPr>
            <p:cNvPr id="21573" name="Line 10"/>
            <p:cNvSpPr>
              <a:spLocks noChangeShapeType="1"/>
            </p:cNvSpPr>
            <p:nvPr/>
          </p:nvSpPr>
          <p:spPr bwMode="auto">
            <a:xfrm>
              <a:off x="0" y="1765"/>
              <a:ext cx="496" cy="0"/>
            </a:xfrm>
            <a:prstGeom prst="line">
              <a:avLst/>
            </a:prstGeom>
            <a:noFill/>
            <a:ln w="25400">
              <a:solidFill>
                <a:srgbClr val="FFFFFF"/>
              </a:solidFill>
              <a:miter lim="800000"/>
              <a:headEnd/>
              <a:tailEnd/>
            </a:ln>
          </p:spPr>
          <p:txBody>
            <a:bodyPr lIns="0" tIns="0" rIns="0" bIns="0"/>
            <a:lstStyle/>
            <a:p>
              <a:endParaRPr lang="ko-KR" altLang="en-US" dirty="0">
                <a:latin typeface="Arial Unicode MS" pitchFamily="50" charset="-127"/>
                <a:ea typeface="Arial Unicode MS" pitchFamily="50" charset="-127"/>
              </a:endParaRPr>
            </a:p>
          </p:txBody>
        </p:sp>
      </p:grpSp>
      <p:grpSp>
        <p:nvGrpSpPr>
          <p:cNvPr id="3" name="Group 14"/>
          <p:cNvGrpSpPr>
            <a:grpSpLocks/>
          </p:cNvGrpSpPr>
          <p:nvPr/>
        </p:nvGrpSpPr>
        <p:grpSpPr bwMode="auto">
          <a:xfrm>
            <a:off x="2222565" y="4370834"/>
            <a:ext cx="2919793" cy="1212723"/>
            <a:chOff x="-467" y="0"/>
            <a:chExt cx="5109" cy="2122"/>
          </a:xfrm>
        </p:grpSpPr>
        <p:pic>
          <p:nvPicPr>
            <p:cNvPr id="21569" name="Picture 12"/>
            <p:cNvPicPr>
              <a:picLocks noChangeAspect="1" noChangeArrowheads="1"/>
            </p:cNvPicPr>
            <p:nvPr/>
          </p:nvPicPr>
          <p:blipFill>
            <a:blip r:embed="rId6" cstate="print"/>
            <a:srcRect/>
            <a:stretch>
              <a:fillRect/>
            </a:stretch>
          </p:blipFill>
          <p:spPr bwMode="auto">
            <a:xfrm>
              <a:off x="1244" y="0"/>
              <a:ext cx="1538" cy="1576"/>
            </a:xfrm>
            <a:prstGeom prst="rect">
              <a:avLst/>
            </a:prstGeom>
            <a:noFill/>
            <a:ln w="12700">
              <a:noFill/>
              <a:miter lim="800000"/>
              <a:headEnd/>
              <a:tailEnd/>
            </a:ln>
          </p:spPr>
        </p:pic>
        <p:sp>
          <p:nvSpPr>
            <p:cNvPr id="25613" name="Rectangle 13"/>
            <p:cNvSpPr>
              <a:spLocks/>
            </p:cNvSpPr>
            <p:nvPr/>
          </p:nvSpPr>
          <p:spPr bwMode="auto">
            <a:xfrm>
              <a:off x="-467" y="1538"/>
              <a:ext cx="5109" cy="584"/>
            </a:xfrm>
            <a:prstGeom prst="rect">
              <a:avLst/>
            </a:prstGeom>
            <a:noFill/>
            <a:ln>
              <a:noFill/>
            </a:ln>
            <a:effectLst>
              <a:outerShdw blurRad="127000" dist="888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latinLnBrk="0">
                <a:lnSpc>
                  <a:spcPct val="90000"/>
                </a:lnSpc>
                <a:defRPr/>
              </a:pPr>
              <a:r>
                <a:rPr kumimoji="0" lang="en-US" altLang="ko-KR" sz="1000" dirty="0">
                  <a:solidFill>
                    <a:srgbClr val="FFFFFF"/>
                  </a:solidFill>
                  <a:latin typeface="Arial Unicode MS" pitchFamily="50" charset="-127"/>
                  <a:ea typeface="Arial Unicode MS" pitchFamily="50" charset="-127"/>
                  <a:cs typeface="ヒラギノ角ゴ ProN W3" charset="0"/>
                  <a:sym typeface="Daum_Regular" charset="0"/>
                </a:rPr>
                <a:t>KARI</a:t>
              </a:r>
            </a:p>
            <a:p>
              <a:pPr algn="ctr" latinLnBrk="0">
                <a:lnSpc>
                  <a:spcPct val="90000"/>
                </a:lnSpc>
                <a:defRPr/>
              </a:pPr>
              <a:r>
                <a:rPr kumimoji="0" lang="en-US" altLang="ko-KR" sz="1000" dirty="0">
                  <a:solidFill>
                    <a:srgbClr val="FFFFFF"/>
                  </a:solidFill>
                  <a:latin typeface="Arial Unicode MS" pitchFamily="50" charset="-127"/>
                  <a:ea typeface="Arial Unicode MS" pitchFamily="50" charset="-127"/>
                  <a:cs typeface="ヒラギノ角ゴ ProN W3" charset="0"/>
                  <a:sym typeface="Daum_Regular" charset="0"/>
                </a:rPr>
                <a:t>(Korea </a:t>
              </a:r>
              <a:r>
                <a:rPr kumimoji="0" lang="en-US" altLang="ko-KR" sz="1000" dirty="0" smtClean="0">
                  <a:solidFill>
                    <a:srgbClr val="FFFFFF"/>
                  </a:solidFill>
                  <a:latin typeface="Arial Unicode MS" pitchFamily="50" charset="-127"/>
                  <a:ea typeface="Arial Unicode MS" pitchFamily="50" charset="-127"/>
                  <a:cs typeface="ヒラギノ角ゴ ProN W3" charset="0"/>
                  <a:sym typeface="Daum_Regular" charset="0"/>
                </a:rPr>
                <a:t>Aerospace </a:t>
              </a:r>
              <a:r>
                <a:rPr kumimoji="0" lang="en-US" altLang="ko-KR" sz="1000" dirty="0">
                  <a:solidFill>
                    <a:srgbClr val="FFFFFF"/>
                  </a:solidFill>
                  <a:latin typeface="Arial Unicode MS" pitchFamily="50" charset="-127"/>
                  <a:ea typeface="Arial Unicode MS" pitchFamily="50" charset="-127"/>
                  <a:cs typeface="ヒラギノ角ゴ ProN W3" charset="0"/>
                  <a:sym typeface="Daum_Regular" charset="0"/>
                </a:rPr>
                <a:t>Research Institute)</a:t>
              </a:r>
            </a:p>
          </p:txBody>
        </p:sp>
      </p:grpSp>
      <p:grpSp>
        <p:nvGrpSpPr>
          <p:cNvPr id="4" name="Group 17"/>
          <p:cNvGrpSpPr>
            <a:grpSpLocks/>
          </p:cNvGrpSpPr>
          <p:nvPr/>
        </p:nvGrpSpPr>
        <p:grpSpPr bwMode="auto">
          <a:xfrm>
            <a:off x="4366260" y="3282696"/>
            <a:ext cx="1293876" cy="1319022"/>
            <a:chOff x="0" y="0"/>
            <a:chExt cx="2264" cy="2308"/>
          </a:xfrm>
        </p:grpSpPr>
        <p:pic>
          <p:nvPicPr>
            <p:cNvPr id="21567" name="Picture 15"/>
            <p:cNvPicPr>
              <a:picLocks noChangeAspect="1" noChangeArrowheads="1"/>
            </p:cNvPicPr>
            <p:nvPr/>
          </p:nvPicPr>
          <p:blipFill>
            <a:blip r:embed="rId7" cstate="print"/>
            <a:srcRect/>
            <a:stretch>
              <a:fillRect/>
            </a:stretch>
          </p:blipFill>
          <p:spPr bwMode="auto">
            <a:xfrm>
              <a:off x="0" y="0"/>
              <a:ext cx="1992" cy="2040"/>
            </a:xfrm>
            <a:prstGeom prst="rect">
              <a:avLst/>
            </a:prstGeom>
            <a:noFill/>
            <a:ln w="12700">
              <a:noFill/>
              <a:miter lim="800000"/>
              <a:headEnd/>
              <a:tailEnd/>
            </a:ln>
          </p:spPr>
        </p:pic>
        <p:sp>
          <p:nvSpPr>
            <p:cNvPr id="25616" name="Rectangle 16"/>
            <p:cNvSpPr>
              <a:spLocks/>
            </p:cNvSpPr>
            <p:nvPr/>
          </p:nvSpPr>
          <p:spPr bwMode="auto">
            <a:xfrm>
              <a:off x="104" y="1940"/>
              <a:ext cx="2160" cy="368"/>
            </a:xfrm>
            <a:prstGeom prst="rect">
              <a:avLst/>
            </a:prstGeom>
            <a:noFill/>
            <a:ln>
              <a:noFill/>
            </a:ln>
            <a:effectLst>
              <a:outerShdw blurRad="127000" dist="888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latinLnBrk="0">
                <a:defRPr/>
              </a:pPr>
              <a:r>
                <a:rPr kumimoji="0" lang="en-US" altLang="ko-KR" sz="1200" dirty="0">
                  <a:solidFill>
                    <a:srgbClr val="FFFFFF"/>
                  </a:solidFill>
                  <a:latin typeface="Arial Unicode MS" pitchFamily="50" charset="-127"/>
                  <a:ea typeface="Arial Unicode MS" pitchFamily="50" charset="-127"/>
                  <a:cs typeface="ヒラギノ角ゴ ProN W3" charset="0"/>
                  <a:sym typeface="Daum_SemiBold" charset="0"/>
                </a:rPr>
                <a:t>NMSC</a:t>
              </a:r>
            </a:p>
          </p:txBody>
        </p:sp>
      </p:grpSp>
      <p:pic>
        <p:nvPicPr>
          <p:cNvPr id="25618" name="Picture 18"/>
          <p:cNvPicPr>
            <a:picLocks noChangeAspect="1" noChangeArrowheads="1"/>
          </p:cNvPicPr>
          <p:nvPr/>
        </p:nvPicPr>
        <p:blipFill>
          <a:blip r:embed="rId8" cstate="print"/>
          <a:srcRect/>
          <a:stretch>
            <a:fillRect/>
          </a:stretch>
        </p:blipFill>
        <p:spPr bwMode="auto">
          <a:xfrm>
            <a:off x="594360" y="3337560"/>
            <a:ext cx="1623060" cy="2217420"/>
          </a:xfrm>
          <a:prstGeom prst="rect">
            <a:avLst/>
          </a:prstGeom>
          <a:noFill/>
          <a:ln w="12700">
            <a:noFill/>
            <a:miter lim="800000"/>
            <a:headEnd/>
            <a:tailEnd/>
          </a:ln>
        </p:spPr>
      </p:pic>
      <p:sp>
        <p:nvSpPr>
          <p:cNvPr id="25619" name="Rectangle 19"/>
          <p:cNvSpPr>
            <a:spLocks/>
          </p:cNvSpPr>
          <p:nvPr/>
        </p:nvSpPr>
        <p:spPr bwMode="auto">
          <a:xfrm>
            <a:off x="2080260" y="1328166"/>
            <a:ext cx="891540" cy="224028"/>
          </a:xfrm>
          <a:prstGeom prst="rect">
            <a:avLst/>
          </a:prstGeom>
          <a:noFill/>
          <a:ln w="12700">
            <a:noFill/>
            <a:miter lim="800000"/>
            <a:headEnd/>
            <a:tailEnd/>
          </a:ln>
        </p:spPr>
        <p:txBody>
          <a:bodyPr lIns="0" tIns="0" rIns="0" bIns="0" anchor="ctr"/>
          <a:lstStyle/>
          <a:p>
            <a:pPr algn="ctr" latinLnBrk="0">
              <a:lnSpc>
                <a:spcPct val="110000"/>
              </a:lnSpc>
            </a:pPr>
            <a:r>
              <a:rPr kumimoji="0" lang="en-US" altLang="ko-KR" sz="1300" dirty="0">
                <a:solidFill>
                  <a:srgbClr val="C97100"/>
                </a:solidFill>
                <a:latin typeface="Arial Unicode MS" pitchFamily="50" charset="-127"/>
                <a:ea typeface="Arial Unicode MS" pitchFamily="50" charset="-127"/>
                <a:sym typeface="Daum_SemiBold" pitchFamily="2" charset="-127"/>
              </a:rPr>
              <a:t>COMS</a:t>
            </a:r>
          </a:p>
        </p:txBody>
      </p:sp>
      <p:grpSp>
        <p:nvGrpSpPr>
          <p:cNvPr id="5" name="Group 32"/>
          <p:cNvGrpSpPr>
            <a:grpSpLocks/>
          </p:cNvGrpSpPr>
          <p:nvPr/>
        </p:nvGrpSpPr>
        <p:grpSpPr bwMode="auto">
          <a:xfrm>
            <a:off x="3597021" y="1618490"/>
            <a:ext cx="4024503" cy="4365689"/>
            <a:chOff x="0" y="0"/>
            <a:chExt cx="7041" cy="7639"/>
          </a:xfrm>
        </p:grpSpPr>
        <p:sp>
          <p:nvSpPr>
            <p:cNvPr id="21555" name="Line 20"/>
            <p:cNvSpPr>
              <a:spLocks noChangeShapeType="1"/>
            </p:cNvSpPr>
            <p:nvPr/>
          </p:nvSpPr>
          <p:spPr bwMode="auto">
            <a:xfrm rot="10800000">
              <a:off x="6052" y="6191"/>
              <a:ext cx="0" cy="1417"/>
            </a:xfrm>
            <a:prstGeom prst="line">
              <a:avLst/>
            </a:prstGeom>
            <a:noFill/>
            <a:ln w="25400">
              <a:solidFill>
                <a:srgbClr val="FFFFFF"/>
              </a:solidFill>
              <a:miter lim="800000"/>
              <a:headEnd/>
              <a:tailEnd/>
            </a:ln>
          </p:spPr>
          <p:txBody>
            <a:bodyPr lIns="0" tIns="0" rIns="0" bIns="0"/>
            <a:lstStyle/>
            <a:p>
              <a:endParaRPr lang="ko-KR" altLang="en-US" dirty="0">
                <a:latin typeface="Arial Unicode MS" pitchFamily="50" charset="-127"/>
                <a:ea typeface="Arial Unicode MS" pitchFamily="50" charset="-127"/>
              </a:endParaRPr>
            </a:p>
          </p:txBody>
        </p:sp>
        <p:sp>
          <p:nvSpPr>
            <p:cNvPr id="21556" name="Rectangle 21"/>
            <p:cNvSpPr>
              <a:spLocks/>
            </p:cNvSpPr>
            <p:nvPr/>
          </p:nvSpPr>
          <p:spPr bwMode="auto">
            <a:xfrm>
              <a:off x="1617" y="0"/>
              <a:ext cx="1560" cy="336"/>
            </a:xfrm>
            <a:prstGeom prst="rect">
              <a:avLst/>
            </a:prstGeom>
            <a:noFill/>
            <a:ln w="12700">
              <a:noFill/>
              <a:miter lim="800000"/>
              <a:headEnd/>
              <a:tailEnd/>
            </a:ln>
          </p:spPr>
          <p:txBody>
            <a:bodyPr lIns="0" tIns="0" rIns="0" bIns="0" anchor="ctr"/>
            <a:lstStyle/>
            <a:p>
              <a:pPr algn="ctr" latinLnBrk="0">
                <a:lnSpc>
                  <a:spcPct val="110000"/>
                </a:lnSpc>
              </a:pPr>
              <a:r>
                <a:rPr kumimoji="0" lang="en-US" altLang="ko-KR" sz="1100" dirty="0">
                  <a:solidFill>
                    <a:srgbClr val="FFFFFF"/>
                  </a:solidFill>
                  <a:latin typeface="Arial Unicode MS" pitchFamily="50" charset="-127"/>
                  <a:ea typeface="Arial Unicode MS" pitchFamily="50" charset="-127"/>
                  <a:sym typeface="Daum_Regular" pitchFamily="2" charset="-127"/>
                </a:rPr>
                <a:t>HRIT/LRIT</a:t>
              </a:r>
            </a:p>
          </p:txBody>
        </p:sp>
        <p:sp>
          <p:nvSpPr>
            <p:cNvPr id="21557" name="Line 22"/>
            <p:cNvSpPr>
              <a:spLocks noChangeShapeType="1"/>
            </p:cNvSpPr>
            <p:nvPr/>
          </p:nvSpPr>
          <p:spPr bwMode="auto">
            <a:xfrm>
              <a:off x="0" y="388"/>
              <a:ext cx="4977" cy="4"/>
            </a:xfrm>
            <a:prstGeom prst="line">
              <a:avLst/>
            </a:prstGeom>
            <a:noFill/>
            <a:ln w="38100">
              <a:solidFill>
                <a:srgbClr val="FFFFFF"/>
              </a:solidFill>
              <a:miter lim="800000"/>
              <a:headEnd/>
              <a:tailEnd type="triangle" w="med" len="med"/>
            </a:ln>
          </p:spPr>
          <p:txBody>
            <a:bodyPr lIns="0" tIns="0" rIns="0" bIns="0"/>
            <a:lstStyle/>
            <a:p>
              <a:endParaRPr lang="ko-KR" altLang="en-US" dirty="0">
                <a:latin typeface="Arial Unicode MS" pitchFamily="50" charset="-127"/>
                <a:ea typeface="Arial Unicode MS" pitchFamily="50" charset="-127"/>
              </a:endParaRPr>
            </a:p>
          </p:txBody>
        </p:sp>
        <p:sp>
          <p:nvSpPr>
            <p:cNvPr id="21558" name="Line 23"/>
            <p:cNvSpPr>
              <a:spLocks noChangeShapeType="1"/>
            </p:cNvSpPr>
            <p:nvPr/>
          </p:nvSpPr>
          <p:spPr bwMode="auto">
            <a:xfrm>
              <a:off x="6044" y="1180"/>
              <a:ext cx="874" cy="0"/>
            </a:xfrm>
            <a:prstGeom prst="line">
              <a:avLst/>
            </a:prstGeom>
            <a:noFill/>
            <a:ln w="25400">
              <a:solidFill>
                <a:srgbClr val="FFFFFF"/>
              </a:solidFill>
              <a:miter lim="800000"/>
              <a:headEnd/>
              <a:tailEnd/>
            </a:ln>
          </p:spPr>
          <p:txBody>
            <a:bodyPr lIns="0" tIns="0" rIns="0" bIns="0"/>
            <a:lstStyle/>
            <a:p>
              <a:endParaRPr lang="ko-KR" altLang="en-US" dirty="0">
                <a:latin typeface="Arial Unicode MS" pitchFamily="50" charset="-127"/>
                <a:ea typeface="Arial Unicode MS" pitchFamily="50" charset="-127"/>
              </a:endParaRPr>
            </a:p>
          </p:txBody>
        </p:sp>
        <p:sp>
          <p:nvSpPr>
            <p:cNvPr id="21559" name="Line 24"/>
            <p:cNvSpPr>
              <a:spLocks noChangeShapeType="1"/>
            </p:cNvSpPr>
            <p:nvPr/>
          </p:nvSpPr>
          <p:spPr bwMode="auto">
            <a:xfrm>
              <a:off x="6044" y="3588"/>
              <a:ext cx="874" cy="0"/>
            </a:xfrm>
            <a:prstGeom prst="line">
              <a:avLst/>
            </a:prstGeom>
            <a:noFill/>
            <a:ln w="25400">
              <a:solidFill>
                <a:srgbClr val="FFFFFF"/>
              </a:solidFill>
              <a:miter lim="800000"/>
              <a:headEnd/>
              <a:tailEnd/>
            </a:ln>
          </p:spPr>
          <p:txBody>
            <a:bodyPr lIns="0" tIns="0" rIns="0" bIns="0"/>
            <a:lstStyle/>
            <a:p>
              <a:endParaRPr lang="ko-KR" altLang="en-US" dirty="0">
                <a:latin typeface="Arial Unicode MS" pitchFamily="50" charset="-127"/>
                <a:ea typeface="Arial Unicode MS" pitchFamily="50" charset="-127"/>
              </a:endParaRPr>
            </a:p>
          </p:txBody>
        </p:sp>
        <p:sp>
          <p:nvSpPr>
            <p:cNvPr id="21560" name="Line 25"/>
            <p:cNvSpPr>
              <a:spLocks noChangeShapeType="1"/>
            </p:cNvSpPr>
            <p:nvPr/>
          </p:nvSpPr>
          <p:spPr bwMode="auto">
            <a:xfrm>
              <a:off x="6044" y="6188"/>
              <a:ext cx="997" cy="3"/>
            </a:xfrm>
            <a:prstGeom prst="line">
              <a:avLst/>
            </a:prstGeom>
            <a:noFill/>
            <a:ln w="25400">
              <a:solidFill>
                <a:srgbClr val="FFFFFF"/>
              </a:solidFill>
              <a:miter lim="800000"/>
              <a:headEnd/>
              <a:tailEnd/>
            </a:ln>
          </p:spPr>
          <p:txBody>
            <a:bodyPr lIns="0" tIns="0" rIns="0" bIns="0"/>
            <a:lstStyle/>
            <a:p>
              <a:endParaRPr lang="ko-KR" altLang="en-US" dirty="0">
                <a:latin typeface="Arial Unicode MS" pitchFamily="50" charset="-127"/>
                <a:ea typeface="Arial Unicode MS" pitchFamily="50" charset="-127"/>
              </a:endParaRPr>
            </a:p>
          </p:txBody>
        </p:sp>
        <p:sp>
          <p:nvSpPr>
            <p:cNvPr id="21561" name="Line 26"/>
            <p:cNvSpPr>
              <a:spLocks noChangeShapeType="1"/>
            </p:cNvSpPr>
            <p:nvPr/>
          </p:nvSpPr>
          <p:spPr bwMode="auto">
            <a:xfrm>
              <a:off x="6045" y="7608"/>
              <a:ext cx="996" cy="0"/>
            </a:xfrm>
            <a:prstGeom prst="line">
              <a:avLst/>
            </a:prstGeom>
            <a:noFill/>
            <a:ln w="25400">
              <a:solidFill>
                <a:srgbClr val="FFFFFF"/>
              </a:solidFill>
              <a:miter lim="800000"/>
              <a:headEnd/>
              <a:tailEnd/>
            </a:ln>
          </p:spPr>
          <p:txBody>
            <a:bodyPr lIns="0" tIns="0" rIns="0" bIns="0"/>
            <a:lstStyle/>
            <a:p>
              <a:endParaRPr lang="ko-KR" altLang="en-US" dirty="0">
                <a:latin typeface="Arial Unicode MS" pitchFamily="50" charset="-127"/>
                <a:ea typeface="Arial Unicode MS" pitchFamily="50" charset="-127"/>
              </a:endParaRPr>
            </a:p>
          </p:txBody>
        </p:sp>
        <p:sp>
          <p:nvSpPr>
            <p:cNvPr id="21562" name="Line 27"/>
            <p:cNvSpPr>
              <a:spLocks noChangeShapeType="1"/>
            </p:cNvSpPr>
            <p:nvPr/>
          </p:nvSpPr>
          <p:spPr bwMode="auto">
            <a:xfrm rot="10800000">
              <a:off x="6052" y="1175"/>
              <a:ext cx="0" cy="2409"/>
            </a:xfrm>
            <a:prstGeom prst="line">
              <a:avLst/>
            </a:prstGeom>
            <a:noFill/>
            <a:ln w="25400">
              <a:solidFill>
                <a:srgbClr val="FFFFFF"/>
              </a:solidFill>
              <a:miter lim="800000"/>
              <a:headEnd/>
              <a:tailEnd/>
            </a:ln>
          </p:spPr>
          <p:txBody>
            <a:bodyPr lIns="0" tIns="0" rIns="0" bIns="0"/>
            <a:lstStyle/>
            <a:p>
              <a:endParaRPr lang="ko-KR" altLang="en-US" dirty="0">
                <a:latin typeface="Arial Unicode MS" pitchFamily="50" charset="-127"/>
                <a:ea typeface="Arial Unicode MS" pitchFamily="50" charset="-127"/>
              </a:endParaRPr>
            </a:p>
          </p:txBody>
        </p:sp>
        <p:sp>
          <p:nvSpPr>
            <p:cNvPr id="21563" name="Line 28"/>
            <p:cNvSpPr>
              <a:spLocks noChangeShapeType="1"/>
            </p:cNvSpPr>
            <p:nvPr/>
          </p:nvSpPr>
          <p:spPr bwMode="auto">
            <a:xfrm rot="10800000" flipH="1">
              <a:off x="2477" y="6800"/>
              <a:ext cx="3548" cy="7"/>
            </a:xfrm>
            <a:prstGeom prst="line">
              <a:avLst/>
            </a:prstGeom>
            <a:noFill/>
            <a:ln w="25400">
              <a:solidFill>
                <a:srgbClr val="FFFFFF"/>
              </a:solidFill>
              <a:miter lim="800000"/>
              <a:headEnd/>
              <a:tailEnd/>
            </a:ln>
          </p:spPr>
          <p:txBody>
            <a:bodyPr lIns="0" tIns="0" rIns="0" bIns="0"/>
            <a:lstStyle/>
            <a:p>
              <a:endParaRPr lang="ko-KR" altLang="en-US" dirty="0">
                <a:latin typeface="Arial Unicode MS" pitchFamily="50" charset="-127"/>
                <a:ea typeface="Arial Unicode MS" pitchFamily="50" charset="-127"/>
              </a:endParaRPr>
            </a:p>
          </p:txBody>
        </p:sp>
        <p:sp>
          <p:nvSpPr>
            <p:cNvPr id="21564" name="Line 29"/>
            <p:cNvSpPr>
              <a:spLocks noChangeShapeType="1"/>
            </p:cNvSpPr>
            <p:nvPr/>
          </p:nvSpPr>
          <p:spPr bwMode="auto">
            <a:xfrm rot="10800000" flipH="1">
              <a:off x="2476" y="5183"/>
              <a:ext cx="0" cy="1625"/>
            </a:xfrm>
            <a:prstGeom prst="line">
              <a:avLst/>
            </a:prstGeom>
            <a:noFill/>
            <a:ln w="25400">
              <a:solidFill>
                <a:srgbClr val="FFFFFF"/>
              </a:solidFill>
              <a:miter lim="800000"/>
              <a:headEnd/>
              <a:tailEnd/>
            </a:ln>
          </p:spPr>
          <p:txBody>
            <a:bodyPr lIns="0" tIns="0" rIns="0" bIns="0"/>
            <a:lstStyle/>
            <a:p>
              <a:endParaRPr lang="ko-KR" altLang="en-US" dirty="0">
                <a:latin typeface="Arial Unicode MS" pitchFamily="50" charset="-127"/>
                <a:ea typeface="Arial Unicode MS" pitchFamily="50" charset="-127"/>
              </a:endParaRPr>
            </a:p>
          </p:txBody>
        </p:sp>
        <p:sp>
          <p:nvSpPr>
            <p:cNvPr id="21565" name="Line 30"/>
            <p:cNvSpPr>
              <a:spLocks noChangeShapeType="1"/>
            </p:cNvSpPr>
            <p:nvPr/>
          </p:nvSpPr>
          <p:spPr bwMode="auto">
            <a:xfrm>
              <a:off x="2481" y="2388"/>
              <a:ext cx="3564" cy="0"/>
            </a:xfrm>
            <a:prstGeom prst="line">
              <a:avLst/>
            </a:prstGeom>
            <a:noFill/>
            <a:ln w="25400">
              <a:solidFill>
                <a:srgbClr val="FFFFFF"/>
              </a:solidFill>
              <a:miter lim="800000"/>
              <a:headEnd/>
              <a:tailEnd/>
            </a:ln>
          </p:spPr>
          <p:txBody>
            <a:bodyPr lIns="0" tIns="0" rIns="0" bIns="0"/>
            <a:lstStyle/>
            <a:p>
              <a:endParaRPr lang="ko-KR" altLang="en-US" dirty="0">
                <a:latin typeface="Arial Unicode MS" pitchFamily="50" charset="-127"/>
                <a:ea typeface="Arial Unicode MS" pitchFamily="50" charset="-127"/>
              </a:endParaRPr>
            </a:p>
          </p:txBody>
        </p:sp>
        <p:sp>
          <p:nvSpPr>
            <p:cNvPr id="21566" name="Line 31"/>
            <p:cNvSpPr>
              <a:spLocks noChangeShapeType="1"/>
            </p:cNvSpPr>
            <p:nvPr/>
          </p:nvSpPr>
          <p:spPr bwMode="auto">
            <a:xfrm rot="10800000" flipH="1">
              <a:off x="2476" y="2387"/>
              <a:ext cx="0" cy="1037"/>
            </a:xfrm>
            <a:prstGeom prst="line">
              <a:avLst/>
            </a:prstGeom>
            <a:noFill/>
            <a:ln w="25400">
              <a:solidFill>
                <a:srgbClr val="FFFFFF"/>
              </a:solidFill>
              <a:miter lim="800000"/>
              <a:headEnd/>
              <a:tailEnd/>
            </a:ln>
          </p:spPr>
          <p:txBody>
            <a:bodyPr lIns="0" tIns="0" rIns="0" bIns="0"/>
            <a:lstStyle/>
            <a:p>
              <a:endParaRPr lang="ko-KR" altLang="en-US" dirty="0">
                <a:latin typeface="Arial Unicode MS" pitchFamily="50" charset="-127"/>
                <a:ea typeface="Arial Unicode MS" pitchFamily="50" charset="-127"/>
              </a:endParaRPr>
            </a:p>
          </p:txBody>
        </p:sp>
      </p:grpSp>
      <p:grpSp>
        <p:nvGrpSpPr>
          <p:cNvPr id="6" name="Group 48"/>
          <p:cNvGrpSpPr>
            <a:grpSpLocks/>
          </p:cNvGrpSpPr>
          <p:nvPr/>
        </p:nvGrpSpPr>
        <p:grpSpPr bwMode="auto">
          <a:xfrm>
            <a:off x="5806440" y="1151001"/>
            <a:ext cx="2788920" cy="5306949"/>
            <a:chOff x="0" y="0"/>
            <a:chExt cx="4880" cy="9285"/>
          </a:xfrm>
        </p:grpSpPr>
        <p:sp>
          <p:nvSpPr>
            <p:cNvPr id="25633" name="Rectangle 33"/>
            <p:cNvSpPr>
              <a:spLocks/>
            </p:cNvSpPr>
            <p:nvPr/>
          </p:nvSpPr>
          <p:spPr bwMode="auto">
            <a:xfrm>
              <a:off x="1128" y="1141"/>
              <a:ext cx="1792" cy="336"/>
            </a:xfrm>
            <a:prstGeom prst="rect">
              <a:avLst/>
            </a:prstGeom>
            <a:noFill/>
            <a:ln>
              <a:noFill/>
            </a:ln>
            <a:effectLst>
              <a:outerShdw blurRad="127000" dist="888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latinLnBrk="0">
                <a:lnSpc>
                  <a:spcPct val="90000"/>
                </a:lnSpc>
                <a:defRPr/>
              </a:pPr>
              <a:r>
                <a:rPr kumimoji="0" lang="en-US" altLang="ko-KR" sz="1100" dirty="0">
                  <a:solidFill>
                    <a:srgbClr val="FFFFFF"/>
                  </a:solidFill>
                  <a:latin typeface="Arial Unicode MS" pitchFamily="50" charset="-127"/>
                  <a:ea typeface="Arial Unicode MS" pitchFamily="50" charset="-127"/>
                  <a:cs typeface="ヒラギノ角ゴ ProN W3" charset="0"/>
                  <a:sym typeface="Daum_Regular" charset="0"/>
                </a:rPr>
                <a:t>MDUS/SDUS</a:t>
              </a:r>
            </a:p>
          </p:txBody>
        </p:sp>
        <p:pic>
          <p:nvPicPr>
            <p:cNvPr id="21541" name="Picture 34"/>
            <p:cNvPicPr>
              <a:picLocks noChangeAspect="1" noChangeArrowheads="1"/>
            </p:cNvPicPr>
            <p:nvPr/>
          </p:nvPicPr>
          <p:blipFill>
            <a:blip r:embed="rId9" cstate="print"/>
            <a:srcRect/>
            <a:stretch>
              <a:fillRect/>
            </a:stretch>
          </p:blipFill>
          <p:spPr bwMode="auto">
            <a:xfrm>
              <a:off x="1224" y="472"/>
              <a:ext cx="728" cy="745"/>
            </a:xfrm>
            <a:prstGeom prst="rect">
              <a:avLst/>
            </a:prstGeom>
            <a:noFill/>
            <a:ln w="12700">
              <a:noFill/>
              <a:miter lim="800000"/>
              <a:headEnd/>
              <a:tailEnd/>
            </a:ln>
          </p:spPr>
        </p:pic>
        <p:pic>
          <p:nvPicPr>
            <p:cNvPr id="21542" name="Picture 35"/>
            <p:cNvPicPr>
              <a:picLocks noChangeAspect="1" noChangeArrowheads="1"/>
            </p:cNvPicPr>
            <p:nvPr/>
          </p:nvPicPr>
          <p:blipFill>
            <a:blip r:embed="rId9" cstate="print"/>
            <a:srcRect/>
            <a:stretch>
              <a:fillRect/>
            </a:stretch>
          </p:blipFill>
          <p:spPr bwMode="auto">
            <a:xfrm>
              <a:off x="1952" y="472"/>
              <a:ext cx="728" cy="745"/>
            </a:xfrm>
            <a:prstGeom prst="rect">
              <a:avLst/>
            </a:prstGeom>
            <a:noFill/>
            <a:ln w="12700">
              <a:noFill/>
              <a:miter lim="800000"/>
              <a:headEnd/>
              <a:tailEnd/>
            </a:ln>
          </p:spPr>
        </p:pic>
        <p:pic>
          <p:nvPicPr>
            <p:cNvPr id="21543" name="Picture 36"/>
            <p:cNvPicPr>
              <a:picLocks noChangeAspect="1" noChangeArrowheads="1"/>
            </p:cNvPicPr>
            <p:nvPr/>
          </p:nvPicPr>
          <p:blipFill>
            <a:blip r:embed="rId9" cstate="print"/>
            <a:srcRect/>
            <a:stretch>
              <a:fillRect/>
            </a:stretch>
          </p:blipFill>
          <p:spPr bwMode="auto">
            <a:xfrm>
              <a:off x="1664" y="0"/>
              <a:ext cx="728" cy="745"/>
            </a:xfrm>
            <a:prstGeom prst="rect">
              <a:avLst/>
            </a:prstGeom>
            <a:noFill/>
            <a:ln w="12700">
              <a:noFill/>
              <a:miter lim="800000"/>
              <a:headEnd/>
              <a:tailEnd/>
            </a:ln>
          </p:spPr>
        </p:pic>
        <p:pic>
          <p:nvPicPr>
            <p:cNvPr id="21544" name="Picture 37"/>
            <p:cNvPicPr>
              <a:picLocks noChangeAspect="1" noChangeArrowheads="1"/>
            </p:cNvPicPr>
            <p:nvPr/>
          </p:nvPicPr>
          <p:blipFill>
            <a:blip r:embed="rId10" cstate="print"/>
            <a:srcRect/>
            <a:stretch>
              <a:fillRect/>
            </a:stretch>
          </p:blipFill>
          <p:spPr bwMode="auto">
            <a:xfrm>
              <a:off x="3016" y="7809"/>
              <a:ext cx="1288" cy="1120"/>
            </a:xfrm>
            <a:prstGeom prst="rect">
              <a:avLst/>
            </a:prstGeom>
            <a:noFill/>
            <a:ln w="12700">
              <a:noFill/>
              <a:miter lim="800000"/>
              <a:headEnd/>
              <a:tailEnd/>
            </a:ln>
          </p:spPr>
        </p:pic>
        <p:pic>
          <p:nvPicPr>
            <p:cNvPr id="21545" name="Picture 38"/>
            <p:cNvPicPr>
              <a:picLocks noChangeAspect="1" noChangeArrowheads="1"/>
            </p:cNvPicPr>
            <p:nvPr/>
          </p:nvPicPr>
          <p:blipFill>
            <a:blip r:embed="rId11" cstate="print"/>
            <a:srcRect/>
            <a:stretch>
              <a:fillRect/>
            </a:stretch>
          </p:blipFill>
          <p:spPr bwMode="auto">
            <a:xfrm>
              <a:off x="2904" y="6361"/>
              <a:ext cx="1200" cy="1136"/>
            </a:xfrm>
            <a:prstGeom prst="rect">
              <a:avLst/>
            </a:prstGeom>
            <a:noFill/>
            <a:ln w="12700">
              <a:noFill/>
              <a:miter lim="800000"/>
              <a:headEnd/>
              <a:tailEnd/>
            </a:ln>
          </p:spPr>
        </p:pic>
        <p:sp>
          <p:nvSpPr>
            <p:cNvPr id="25639" name="Rectangle 39"/>
            <p:cNvSpPr>
              <a:spLocks/>
            </p:cNvSpPr>
            <p:nvPr/>
          </p:nvSpPr>
          <p:spPr bwMode="auto">
            <a:xfrm>
              <a:off x="0" y="3645"/>
              <a:ext cx="1792" cy="336"/>
            </a:xfrm>
            <a:prstGeom prst="rect">
              <a:avLst/>
            </a:prstGeom>
            <a:noFill/>
            <a:ln>
              <a:noFill/>
            </a:ln>
            <a:effectLst>
              <a:outerShdw blurRad="127000" dist="888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latinLnBrk="0">
                <a:lnSpc>
                  <a:spcPct val="90000"/>
                </a:lnSpc>
                <a:defRPr/>
              </a:pPr>
              <a:r>
                <a:rPr kumimoji="0" lang="en-US" altLang="ko-KR" sz="1100" dirty="0">
                  <a:solidFill>
                    <a:srgbClr val="FFFFFF"/>
                  </a:solidFill>
                  <a:latin typeface="Arial Unicode MS" pitchFamily="50" charset="-127"/>
                  <a:ea typeface="Arial Unicode MS" pitchFamily="50" charset="-127"/>
                  <a:cs typeface="ヒラギノ角ゴ ProN W3" charset="0"/>
                  <a:sym typeface="Daum_Regular" charset="0"/>
                </a:rPr>
                <a:t>KMA</a:t>
              </a:r>
            </a:p>
          </p:txBody>
        </p:sp>
        <p:sp>
          <p:nvSpPr>
            <p:cNvPr id="25640" name="Rectangle 40"/>
            <p:cNvSpPr>
              <a:spLocks/>
            </p:cNvSpPr>
            <p:nvPr/>
          </p:nvSpPr>
          <p:spPr bwMode="auto">
            <a:xfrm>
              <a:off x="0" y="8261"/>
              <a:ext cx="1792" cy="336"/>
            </a:xfrm>
            <a:prstGeom prst="rect">
              <a:avLst/>
            </a:prstGeom>
            <a:noFill/>
            <a:ln>
              <a:noFill/>
            </a:ln>
            <a:effectLst>
              <a:outerShdw blurRad="127000" dist="888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latinLnBrk="0">
                <a:lnSpc>
                  <a:spcPct val="90000"/>
                </a:lnSpc>
                <a:defRPr/>
              </a:pPr>
              <a:r>
                <a:rPr kumimoji="0" lang="en-US" altLang="ko-KR" sz="1100" dirty="0">
                  <a:solidFill>
                    <a:srgbClr val="FFFFFF"/>
                  </a:solidFill>
                  <a:latin typeface="Arial Unicode MS" pitchFamily="50" charset="-127"/>
                  <a:ea typeface="Arial Unicode MS" pitchFamily="50" charset="-127"/>
                  <a:cs typeface="ヒラギノ角ゴ ProN W3" charset="0"/>
                  <a:sym typeface="Daum_Regular" charset="0"/>
                </a:rPr>
                <a:t>Internet</a:t>
              </a:r>
            </a:p>
          </p:txBody>
        </p:sp>
        <p:sp>
          <p:nvSpPr>
            <p:cNvPr id="25641" name="Rectangle 41"/>
            <p:cNvSpPr>
              <a:spLocks/>
            </p:cNvSpPr>
            <p:nvPr/>
          </p:nvSpPr>
          <p:spPr bwMode="auto">
            <a:xfrm>
              <a:off x="2576" y="2293"/>
              <a:ext cx="2304" cy="336"/>
            </a:xfrm>
            <a:prstGeom prst="rect">
              <a:avLst/>
            </a:prstGeom>
            <a:noFill/>
            <a:ln>
              <a:noFill/>
            </a:ln>
            <a:effectLst>
              <a:outerShdw blurRad="127000" dist="888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latinLnBrk="0">
                <a:lnSpc>
                  <a:spcPct val="90000"/>
                </a:lnSpc>
                <a:defRPr/>
              </a:pPr>
              <a:r>
                <a:rPr kumimoji="0" lang="en-US" altLang="ko-KR" sz="1100" dirty="0">
                  <a:solidFill>
                    <a:srgbClr val="FFFFFF"/>
                  </a:solidFill>
                  <a:latin typeface="Arial Unicode MS" pitchFamily="50" charset="-127"/>
                  <a:ea typeface="Arial Unicode MS" pitchFamily="50" charset="-127"/>
                  <a:cs typeface="ヒラギノ角ゴ ProN W3" charset="0"/>
                  <a:sym typeface="Daum_Regular" charset="0"/>
                </a:rPr>
                <a:t>User Agencies</a:t>
              </a:r>
            </a:p>
          </p:txBody>
        </p:sp>
        <p:sp>
          <p:nvSpPr>
            <p:cNvPr id="25642" name="Rectangle 42"/>
            <p:cNvSpPr>
              <a:spLocks/>
            </p:cNvSpPr>
            <p:nvPr/>
          </p:nvSpPr>
          <p:spPr bwMode="auto">
            <a:xfrm>
              <a:off x="2640" y="5037"/>
              <a:ext cx="2160" cy="336"/>
            </a:xfrm>
            <a:prstGeom prst="rect">
              <a:avLst/>
            </a:prstGeom>
            <a:noFill/>
            <a:ln>
              <a:noFill/>
            </a:ln>
            <a:effectLst>
              <a:outerShdw blurRad="127000" dist="888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latinLnBrk="0">
                <a:lnSpc>
                  <a:spcPct val="90000"/>
                </a:lnSpc>
                <a:defRPr/>
              </a:pPr>
              <a:r>
                <a:rPr kumimoji="0" lang="en-US" altLang="ko-KR" sz="1100" dirty="0">
                  <a:solidFill>
                    <a:srgbClr val="FFFFFF"/>
                  </a:solidFill>
                  <a:latin typeface="Arial Unicode MS" pitchFamily="50" charset="-127"/>
                  <a:ea typeface="Arial Unicode MS" pitchFamily="50" charset="-127"/>
                  <a:cs typeface="ヒラギノ角ゴ ProN W3" charset="0"/>
                  <a:sym typeface="Daum_Regular" charset="0"/>
                </a:rPr>
                <a:t>NWP</a:t>
              </a:r>
            </a:p>
          </p:txBody>
        </p:sp>
        <p:sp>
          <p:nvSpPr>
            <p:cNvPr id="25643" name="Rectangle 43"/>
            <p:cNvSpPr>
              <a:spLocks/>
            </p:cNvSpPr>
            <p:nvPr/>
          </p:nvSpPr>
          <p:spPr bwMode="auto">
            <a:xfrm>
              <a:off x="2760" y="8949"/>
              <a:ext cx="1792" cy="336"/>
            </a:xfrm>
            <a:prstGeom prst="rect">
              <a:avLst/>
            </a:prstGeom>
            <a:noFill/>
            <a:ln>
              <a:noFill/>
            </a:ln>
            <a:effectLst>
              <a:outerShdw blurRad="127000" dist="888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latinLnBrk="0">
                <a:lnSpc>
                  <a:spcPct val="90000"/>
                </a:lnSpc>
                <a:defRPr/>
              </a:pPr>
              <a:r>
                <a:rPr kumimoji="0" lang="en-US" altLang="ko-KR" sz="1100" dirty="0">
                  <a:solidFill>
                    <a:srgbClr val="FFFFFF"/>
                  </a:solidFill>
                  <a:latin typeface="Arial Unicode MS" pitchFamily="50" charset="-127"/>
                  <a:ea typeface="Arial Unicode MS" pitchFamily="50" charset="-127"/>
                  <a:cs typeface="ヒラギノ角ゴ ProN W3" charset="0"/>
                  <a:sym typeface="Daum_Regular" charset="0"/>
                </a:rPr>
                <a:t>End User</a:t>
              </a:r>
            </a:p>
          </p:txBody>
        </p:sp>
        <p:pic>
          <p:nvPicPr>
            <p:cNvPr id="21551" name="Picture 44"/>
            <p:cNvPicPr>
              <a:picLocks noChangeAspect="1" noChangeArrowheads="1"/>
            </p:cNvPicPr>
            <p:nvPr/>
          </p:nvPicPr>
          <p:blipFill>
            <a:blip r:embed="rId12" cstate="print"/>
            <a:srcRect/>
            <a:stretch>
              <a:fillRect/>
            </a:stretch>
          </p:blipFill>
          <p:spPr bwMode="auto">
            <a:xfrm>
              <a:off x="3054" y="1328"/>
              <a:ext cx="1477" cy="981"/>
            </a:xfrm>
            <a:prstGeom prst="rect">
              <a:avLst/>
            </a:prstGeom>
            <a:noFill/>
            <a:ln w="12700">
              <a:noFill/>
              <a:miter lim="800000"/>
              <a:headEnd/>
              <a:tailEnd/>
            </a:ln>
          </p:spPr>
        </p:pic>
        <p:pic>
          <p:nvPicPr>
            <p:cNvPr id="21552" name="Picture 45"/>
            <p:cNvPicPr>
              <a:picLocks noChangeAspect="1" noChangeArrowheads="1"/>
            </p:cNvPicPr>
            <p:nvPr/>
          </p:nvPicPr>
          <p:blipFill>
            <a:blip r:embed="rId13" cstate="print"/>
            <a:srcRect/>
            <a:stretch>
              <a:fillRect/>
            </a:stretch>
          </p:blipFill>
          <p:spPr bwMode="auto">
            <a:xfrm>
              <a:off x="3056" y="3745"/>
              <a:ext cx="1403" cy="1232"/>
            </a:xfrm>
            <a:prstGeom prst="rect">
              <a:avLst/>
            </a:prstGeom>
            <a:noFill/>
            <a:ln w="12700">
              <a:noFill/>
              <a:miter lim="800000"/>
              <a:headEnd/>
              <a:tailEnd/>
            </a:ln>
          </p:spPr>
        </p:pic>
        <p:pic>
          <p:nvPicPr>
            <p:cNvPr id="21553" name="Picture 46"/>
            <p:cNvPicPr>
              <a:picLocks noChangeAspect="1" noChangeArrowheads="1"/>
            </p:cNvPicPr>
            <p:nvPr/>
          </p:nvPicPr>
          <p:blipFill>
            <a:blip r:embed="rId14" cstate="print"/>
            <a:srcRect/>
            <a:stretch>
              <a:fillRect/>
            </a:stretch>
          </p:blipFill>
          <p:spPr bwMode="auto">
            <a:xfrm>
              <a:off x="184" y="2670"/>
              <a:ext cx="1480" cy="987"/>
            </a:xfrm>
            <a:prstGeom prst="rect">
              <a:avLst/>
            </a:prstGeom>
            <a:noFill/>
            <a:ln w="12700">
              <a:noFill/>
              <a:miter lim="800000"/>
              <a:headEnd/>
              <a:tailEnd/>
            </a:ln>
          </p:spPr>
        </p:pic>
        <p:pic>
          <p:nvPicPr>
            <p:cNvPr id="21554" name="Picture 47"/>
            <p:cNvPicPr>
              <a:picLocks noChangeAspect="1" noChangeArrowheads="1"/>
            </p:cNvPicPr>
            <p:nvPr/>
          </p:nvPicPr>
          <p:blipFill>
            <a:blip r:embed="rId15" cstate="print"/>
            <a:srcRect/>
            <a:stretch>
              <a:fillRect/>
            </a:stretch>
          </p:blipFill>
          <p:spPr bwMode="auto">
            <a:xfrm>
              <a:off x="152" y="6929"/>
              <a:ext cx="1424" cy="1408"/>
            </a:xfrm>
            <a:prstGeom prst="rect">
              <a:avLst/>
            </a:prstGeom>
            <a:noFill/>
            <a:ln w="12700">
              <a:noFill/>
              <a:miter lim="800000"/>
              <a:headEnd/>
              <a:tailEnd/>
            </a:ln>
          </p:spPr>
        </p:pic>
      </p:grpSp>
      <p:grpSp>
        <p:nvGrpSpPr>
          <p:cNvPr id="7" name="Group 51"/>
          <p:cNvGrpSpPr>
            <a:grpSpLocks/>
          </p:cNvGrpSpPr>
          <p:nvPr/>
        </p:nvGrpSpPr>
        <p:grpSpPr bwMode="auto">
          <a:xfrm>
            <a:off x="1917954" y="2424875"/>
            <a:ext cx="758952" cy="1062418"/>
            <a:chOff x="0" y="0"/>
            <a:chExt cx="1327" cy="1859"/>
          </a:xfrm>
        </p:grpSpPr>
        <p:sp>
          <p:nvSpPr>
            <p:cNvPr id="21538" name="Freeform 49"/>
            <p:cNvSpPr>
              <a:spLocks/>
            </p:cNvSpPr>
            <p:nvPr/>
          </p:nvSpPr>
          <p:spPr bwMode="auto">
            <a:xfrm rot="-10646667">
              <a:off x="38" y="23"/>
              <a:ext cx="1080" cy="1736"/>
            </a:xfrm>
            <a:custGeom>
              <a:avLst/>
              <a:gdLst>
                <a:gd name="T0" fmla="*/ 1080 w 20039"/>
                <a:gd name="T1" fmla="*/ 0 h 21600"/>
                <a:gd name="T2" fmla="*/ 715 w 20039"/>
                <a:gd name="T3" fmla="*/ 491 h 21600"/>
                <a:gd name="T4" fmla="*/ 519 w 20039"/>
                <a:gd name="T5" fmla="*/ 938 h 21600"/>
                <a:gd name="T6" fmla="*/ 281 w 20039"/>
                <a:gd name="T7" fmla="*/ 1377 h 21600"/>
                <a:gd name="T8" fmla="*/ 0 w 20039"/>
                <a:gd name="T9" fmla="*/ 1736 h 21600"/>
                <a:gd name="T10" fmla="*/ 0 60000 65536"/>
                <a:gd name="T11" fmla="*/ 0 60000 65536"/>
                <a:gd name="T12" fmla="*/ 0 60000 65536"/>
                <a:gd name="T13" fmla="*/ 0 60000 65536"/>
                <a:gd name="T14" fmla="*/ 0 60000 65536"/>
                <a:gd name="T15" fmla="*/ 0 w 20039"/>
                <a:gd name="T16" fmla="*/ 0 h 21600"/>
                <a:gd name="T17" fmla="*/ 20039 w 20039"/>
                <a:gd name="T18" fmla="*/ 21600 h 21600"/>
              </a:gdLst>
              <a:ahLst/>
              <a:cxnLst>
                <a:cxn ang="T10">
                  <a:pos x="T0" y="T1"/>
                </a:cxn>
                <a:cxn ang="T11">
                  <a:pos x="T2" y="T3"/>
                </a:cxn>
                <a:cxn ang="T12">
                  <a:pos x="T4" y="T5"/>
                </a:cxn>
                <a:cxn ang="T13">
                  <a:pos x="T6" y="T7"/>
                </a:cxn>
                <a:cxn ang="T14">
                  <a:pos x="T8" y="T9"/>
                </a:cxn>
              </a:cxnLst>
              <a:rect l="T15" t="T16" r="T17" b="T18"/>
              <a:pathLst>
                <a:path w="20039" h="21600">
                  <a:moveTo>
                    <a:pt x="20039" y="0"/>
                  </a:moveTo>
                  <a:cubicBezTo>
                    <a:pt x="20039" y="0"/>
                    <a:pt x="6767" y="2291"/>
                    <a:pt x="13273" y="6109"/>
                  </a:cubicBezTo>
                  <a:cubicBezTo>
                    <a:pt x="19779" y="9927"/>
                    <a:pt x="9629" y="11673"/>
                    <a:pt x="9629" y="11673"/>
                  </a:cubicBezTo>
                  <a:cubicBezTo>
                    <a:pt x="9629" y="11673"/>
                    <a:pt x="-1561" y="13200"/>
                    <a:pt x="5205" y="17127"/>
                  </a:cubicBezTo>
                  <a:cubicBezTo>
                    <a:pt x="11972" y="21055"/>
                    <a:pt x="1041" y="21164"/>
                    <a:pt x="0" y="21600"/>
                  </a:cubicBezTo>
                </a:path>
              </a:pathLst>
            </a:custGeom>
            <a:noFill/>
            <a:ln w="38100">
              <a:solidFill>
                <a:srgbClr val="FFFFFF"/>
              </a:solidFill>
              <a:miter lim="800000"/>
              <a:headEnd/>
              <a:tailEnd type="triangle" w="med" len="med"/>
            </a:ln>
          </p:spPr>
          <p:txBody>
            <a:bodyPr lIns="0" tIns="0" rIns="0" bIns="0" anchor="ctr"/>
            <a:lstStyle/>
            <a:p>
              <a:pPr algn="ctr" latinLnBrk="0"/>
              <a:endParaRPr kumimoji="0" lang="ko-KR" altLang="en-US" sz="1500" dirty="0">
                <a:latin typeface="Arial Unicode MS" pitchFamily="50" charset="-127"/>
                <a:ea typeface="Arial Unicode MS" pitchFamily="50" charset="-127"/>
              </a:endParaRPr>
            </a:p>
          </p:txBody>
        </p:sp>
        <p:sp>
          <p:nvSpPr>
            <p:cNvPr id="21539" name="Freeform 50"/>
            <p:cNvSpPr>
              <a:spLocks/>
            </p:cNvSpPr>
            <p:nvPr/>
          </p:nvSpPr>
          <p:spPr bwMode="auto">
            <a:xfrm rot="-10646667">
              <a:off x="209" y="100"/>
              <a:ext cx="1080" cy="1736"/>
            </a:xfrm>
            <a:custGeom>
              <a:avLst/>
              <a:gdLst>
                <a:gd name="T0" fmla="*/ 1080 w 20039"/>
                <a:gd name="T1" fmla="*/ 0 h 21600"/>
                <a:gd name="T2" fmla="*/ 715 w 20039"/>
                <a:gd name="T3" fmla="*/ 491 h 21600"/>
                <a:gd name="T4" fmla="*/ 519 w 20039"/>
                <a:gd name="T5" fmla="*/ 938 h 21600"/>
                <a:gd name="T6" fmla="*/ 281 w 20039"/>
                <a:gd name="T7" fmla="*/ 1377 h 21600"/>
                <a:gd name="T8" fmla="*/ 0 w 20039"/>
                <a:gd name="T9" fmla="*/ 1736 h 21600"/>
                <a:gd name="T10" fmla="*/ 0 60000 65536"/>
                <a:gd name="T11" fmla="*/ 0 60000 65536"/>
                <a:gd name="T12" fmla="*/ 0 60000 65536"/>
                <a:gd name="T13" fmla="*/ 0 60000 65536"/>
                <a:gd name="T14" fmla="*/ 0 60000 65536"/>
                <a:gd name="T15" fmla="*/ 0 w 20039"/>
                <a:gd name="T16" fmla="*/ 0 h 21600"/>
                <a:gd name="T17" fmla="*/ 20039 w 20039"/>
                <a:gd name="T18" fmla="*/ 21600 h 21600"/>
              </a:gdLst>
              <a:ahLst/>
              <a:cxnLst>
                <a:cxn ang="T10">
                  <a:pos x="T0" y="T1"/>
                </a:cxn>
                <a:cxn ang="T11">
                  <a:pos x="T2" y="T3"/>
                </a:cxn>
                <a:cxn ang="T12">
                  <a:pos x="T4" y="T5"/>
                </a:cxn>
                <a:cxn ang="T13">
                  <a:pos x="T6" y="T7"/>
                </a:cxn>
                <a:cxn ang="T14">
                  <a:pos x="T8" y="T9"/>
                </a:cxn>
              </a:cxnLst>
              <a:rect l="T15" t="T16" r="T17" b="T18"/>
              <a:pathLst>
                <a:path w="20039" h="21600">
                  <a:moveTo>
                    <a:pt x="20039" y="0"/>
                  </a:moveTo>
                  <a:cubicBezTo>
                    <a:pt x="20039" y="0"/>
                    <a:pt x="6767" y="2291"/>
                    <a:pt x="13273" y="6109"/>
                  </a:cubicBezTo>
                  <a:cubicBezTo>
                    <a:pt x="19779" y="9927"/>
                    <a:pt x="9629" y="11673"/>
                    <a:pt x="9629" y="11673"/>
                  </a:cubicBezTo>
                  <a:cubicBezTo>
                    <a:pt x="9629" y="11673"/>
                    <a:pt x="-1561" y="13200"/>
                    <a:pt x="5205" y="17127"/>
                  </a:cubicBezTo>
                  <a:cubicBezTo>
                    <a:pt x="11972" y="21055"/>
                    <a:pt x="1041" y="21164"/>
                    <a:pt x="0" y="21600"/>
                  </a:cubicBezTo>
                </a:path>
              </a:pathLst>
            </a:custGeom>
            <a:noFill/>
            <a:ln w="38100">
              <a:solidFill>
                <a:srgbClr val="FFFFFF"/>
              </a:solidFill>
              <a:miter lim="800000"/>
              <a:headEnd/>
              <a:tailEnd type="triangle" w="med" len="med"/>
            </a:ln>
          </p:spPr>
          <p:txBody>
            <a:bodyPr lIns="0" tIns="0" rIns="0" bIns="0" anchor="ctr"/>
            <a:lstStyle/>
            <a:p>
              <a:pPr algn="ctr" latinLnBrk="0"/>
              <a:endParaRPr kumimoji="0" lang="ko-KR" altLang="en-US" sz="1500" dirty="0">
                <a:latin typeface="Arial Unicode MS" pitchFamily="50" charset="-127"/>
                <a:ea typeface="Arial Unicode MS" pitchFamily="50" charset="-127"/>
              </a:endParaRPr>
            </a:p>
          </p:txBody>
        </p:sp>
      </p:grpSp>
      <p:grpSp>
        <p:nvGrpSpPr>
          <p:cNvPr id="8" name="Group 54"/>
          <p:cNvGrpSpPr>
            <a:grpSpLocks/>
          </p:cNvGrpSpPr>
          <p:nvPr/>
        </p:nvGrpSpPr>
        <p:grpSpPr bwMode="auto">
          <a:xfrm>
            <a:off x="3662172" y="2203704"/>
            <a:ext cx="978980" cy="1022414"/>
            <a:chOff x="0" y="0"/>
            <a:chExt cx="1713" cy="1789"/>
          </a:xfrm>
        </p:grpSpPr>
        <p:sp>
          <p:nvSpPr>
            <p:cNvPr id="21536" name="Rectangle 52"/>
            <p:cNvSpPr>
              <a:spLocks/>
            </p:cNvSpPr>
            <p:nvPr/>
          </p:nvSpPr>
          <p:spPr bwMode="auto">
            <a:xfrm rot="3005105">
              <a:off x="303" y="731"/>
              <a:ext cx="1560" cy="336"/>
            </a:xfrm>
            <a:prstGeom prst="rect">
              <a:avLst/>
            </a:prstGeom>
            <a:noFill/>
            <a:ln w="12700">
              <a:noFill/>
              <a:miter lim="800000"/>
              <a:headEnd/>
              <a:tailEnd/>
            </a:ln>
          </p:spPr>
          <p:txBody>
            <a:bodyPr lIns="0" tIns="0" rIns="0" bIns="0" anchor="ctr"/>
            <a:lstStyle/>
            <a:p>
              <a:pPr algn="ctr" latinLnBrk="0">
                <a:lnSpc>
                  <a:spcPct val="80000"/>
                </a:lnSpc>
              </a:pPr>
              <a:r>
                <a:rPr kumimoji="0" lang="en-US" altLang="ko-KR" sz="1100" dirty="0">
                  <a:solidFill>
                    <a:srgbClr val="FFFEFD"/>
                  </a:solidFill>
                  <a:latin typeface="Arial Unicode MS" pitchFamily="50" charset="-127"/>
                  <a:ea typeface="Arial Unicode MS" pitchFamily="50" charset="-127"/>
                  <a:sym typeface="Daum_Regular" pitchFamily="2" charset="-127"/>
                </a:rPr>
                <a:t>HRIT/LRIT</a:t>
              </a:r>
            </a:p>
          </p:txBody>
        </p:sp>
        <p:sp>
          <p:nvSpPr>
            <p:cNvPr id="21537" name="Line 53"/>
            <p:cNvSpPr>
              <a:spLocks noChangeShapeType="1"/>
            </p:cNvSpPr>
            <p:nvPr/>
          </p:nvSpPr>
          <p:spPr bwMode="auto">
            <a:xfrm rot="10800000">
              <a:off x="0" y="0"/>
              <a:ext cx="1491" cy="1789"/>
            </a:xfrm>
            <a:prstGeom prst="line">
              <a:avLst/>
            </a:prstGeom>
            <a:noFill/>
            <a:ln w="50800">
              <a:solidFill>
                <a:srgbClr val="FFFFFF"/>
              </a:solidFill>
              <a:miter lim="800000"/>
              <a:headEnd type="triangle" w="med" len="med"/>
              <a:tailEnd type="triangle" w="med" len="med"/>
            </a:ln>
          </p:spPr>
          <p:txBody>
            <a:bodyPr lIns="0" tIns="0" rIns="0" bIns="0"/>
            <a:lstStyle/>
            <a:p>
              <a:endParaRPr lang="ko-KR" altLang="en-US" dirty="0">
                <a:latin typeface="Arial Unicode MS" pitchFamily="50" charset="-127"/>
                <a:ea typeface="Arial Unicode MS" pitchFamily="50" charset="-127"/>
              </a:endParaRPr>
            </a:p>
          </p:txBody>
        </p:sp>
      </p:grpSp>
      <p:grpSp>
        <p:nvGrpSpPr>
          <p:cNvPr id="9" name="Group 65"/>
          <p:cNvGrpSpPr>
            <a:grpSpLocks/>
          </p:cNvGrpSpPr>
          <p:nvPr/>
        </p:nvGrpSpPr>
        <p:grpSpPr bwMode="auto">
          <a:xfrm>
            <a:off x="2726056" y="2441448"/>
            <a:ext cx="1562481" cy="1949958"/>
            <a:chOff x="18" y="0"/>
            <a:chExt cx="2734" cy="3412"/>
          </a:xfrm>
        </p:grpSpPr>
        <p:grpSp>
          <p:nvGrpSpPr>
            <p:cNvPr id="10" name="Group 57"/>
            <p:cNvGrpSpPr>
              <a:grpSpLocks/>
            </p:cNvGrpSpPr>
            <p:nvPr/>
          </p:nvGrpSpPr>
          <p:grpSpPr bwMode="auto">
            <a:xfrm>
              <a:off x="1183" y="0"/>
              <a:ext cx="1569" cy="2245"/>
              <a:chOff x="0" y="0"/>
              <a:chExt cx="1568" cy="2245"/>
            </a:xfrm>
          </p:grpSpPr>
          <p:sp>
            <p:nvSpPr>
              <p:cNvPr id="21534" name="Rectangle 55"/>
              <p:cNvSpPr>
                <a:spLocks/>
              </p:cNvSpPr>
              <p:nvPr/>
            </p:nvSpPr>
            <p:spPr bwMode="auto">
              <a:xfrm rot="2867561">
                <a:off x="-277" y="1090"/>
                <a:ext cx="1975" cy="336"/>
              </a:xfrm>
              <a:prstGeom prst="rect">
                <a:avLst/>
              </a:prstGeom>
              <a:noFill/>
              <a:ln w="12700">
                <a:noFill/>
                <a:miter lim="800000"/>
                <a:headEnd/>
                <a:tailEnd/>
              </a:ln>
            </p:spPr>
            <p:txBody>
              <a:bodyPr lIns="0" tIns="0" rIns="0" bIns="0" anchor="ctr"/>
              <a:lstStyle/>
              <a:p>
                <a:pPr algn="ctr" latinLnBrk="0">
                  <a:lnSpc>
                    <a:spcPct val="80000"/>
                  </a:lnSpc>
                </a:pPr>
                <a:r>
                  <a:rPr kumimoji="0" lang="en-US" altLang="ko-KR" sz="1100" dirty="0">
                    <a:solidFill>
                      <a:srgbClr val="3B92C7"/>
                    </a:solidFill>
                    <a:latin typeface="Arial Unicode MS" pitchFamily="50" charset="-127"/>
                    <a:ea typeface="Arial Unicode MS" pitchFamily="50" charset="-127"/>
                    <a:sym typeface="Daum_Regular" pitchFamily="2" charset="-127"/>
                  </a:rPr>
                  <a:t>TM/TC(backup)</a:t>
                </a:r>
              </a:p>
            </p:txBody>
          </p:sp>
          <p:sp>
            <p:nvSpPr>
              <p:cNvPr id="21535" name="Line 56"/>
              <p:cNvSpPr>
                <a:spLocks noChangeShapeType="1"/>
              </p:cNvSpPr>
              <p:nvPr/>
            </p:nvSpPr>
            <p:spPr bwMode="auto">
              <a:xfrm rot="10800000">
                <a:off x="0" y="0"/>
                <a:ext cx="1568" cy="1776"/>
              </a:xfrm>
              <a:prstGeom prst="line">
                <a:avLst/>
              </a:prstGeom>
              <a:noFill/>
              <a:ln w="50800">
                <a:solidFill>
                  <a:srgbClr val="47CCFC"/>
                </a:solidFill>
                <a:prstDash val="sysDot"/>
                <a:miter lim="800000"/>
                <a:headEnd type="triangle" w="med" len="med"/>
                <a:tailEnd type="triangle" w="med" len="med"/>
              </a:ln>
            </p:spPr>
            <p:txBody>
              <a:bodyPr lIns="0" tIns="0" rIns="0" bIns="0"/>
              <a:lstStyle/>
              <a:p>
                <a:endParaRPr lang="ko-KR" altLang="en-US" dirty="0">
                  <a:latin typeface="Arial Unicode MS" pitchFamily="50" charset="-127"/>
                  <a:ea typeface="Arial Unicode MS" pitchFamily="50" charset="-127"/>
                </a:endParaRPr>
              </a:p>
            </p:txBody>
          </p:sp>
        </p:grpSp>
        <p:grpSp>
          <p:nvGrpSpPr>
            <p:cNvPr id="11" name="Group 64"/>
            <p:cNvGrpSpPr>
              <a:grpSpLocks/>
            </p:cNvGrpSpPr>
            <p:nvPr/>
          </p:nvGrpSpPr>
          <p:grpSpPr bwMode="auto">
            <a:xfrm>
              <a:off x="18" y="296"/>
              <a:ext cx="1482" cy="3116"/>
              <a:chOff x="18" y="0"/>
              <a:chExt cx="1482" cy="3116"/>
            </a:xfrm>
          </p:grpSpPr>
          <p:sp>
            <p:nvSpPr>
              <p:cNvPr id="21528" name="Rectangle 58"/>
              <p:cNvSpPr>
                <a:spLocks/>
              </p:cNvSpPr>
              <p:nvPr/>
            </p:nvSpPr>
            <p:spPr bwMode="auto">
              <a:xfrm rot="4541984">
                <a:off x="56" y="1315"/>
                <a:ext cx="2552" cy="336"/>
              </a:xfrm>
              <a:prstGeom prst="rect">
                <a:avLst/>
              </a:prstGeom>
              <a:noFill/>
              <a:ln w="12700">
                <a:noFill/>
                <a:miter lim="800000"/>
                <a:headEnd/>
                <a:tailEnd/>
              </a:ln>
            </p:spPr>
            <p:txBody>
              <a:bodyPr lIns="0" tIns="0" rIns="0" bIns="0" anchor="ctr"/>
              <a:lstStyle/>
              <a:p>
                <a:pPr algn="ctr" latinLnBrk="0">
                  <a:lnSpc>
                    <a:spcPct val="80000"/>
                  </a:lnSpc>
                </a:pPr>
                <a:r>
                  <a:rPr kumimoji="0" lang="en-US" altLang="ko-KR" sz="1100" dirty="0">
                    <a:solidFill>
                      <a:srgbClr val="FFFEFD"/>
                    </a:solidFill>
                    <a:latin typeface="Arial Unicode MS" pitchFamily="50" charset="-127"/>
                    <a:ea typeface="Arial Unicode MS" pitchFamily="50" charset="-127"/>
                    <a:sym typeface="Daum_Regular" pitchFamily="2" charset="-127"/>
                  </a:rPr>
                  <a:t>HRIT/LRIT(backup)</a:t>
                </a:r>
              </a:p>
            </p:txBody>
          </p:sp>
          <p:sp>
            <p:nvSpPr>
              <p:cNvPr id="21529" name="Rectangle 59"/>
              <p:cNvSpPr>
                <a:spLocks/>
              </p:cNvSpPr>
              <p:nvPr/>
            </p:nvSpPr>
            <p:spPr bwMode="auto">
              <a:xfrm rot="4557832">
                <a:off x="-155" y="1260"/>
                <a:ext cx="1559" cy="344"/>
              </a:xfrm>
              <a:prstGeom prst="rect">
                <a:avLst/>
              </a:prstGeom>
              <a:noFill/>
              <a:ln w="12700">
                <a:noFill/>
                <a:miter lim="800000"/>
                <a:headEnd/>
                <a:tailEnd/>
              </a:ln>
            </p:spPr>
            <p:txBody>
              <a:bodyPr lIns="0" tIns="0" rIns="0" bIns="0" anchor="ctr"/>
              <a:lstStyle/>
              <a:p>
                <a:pPr algn="ctr" latinLnBrk="0">
                  <a:lnSpc>
                    <a:spcPct val="80000"/>
                  </a:lnSpc>
                </a:pPr>
                <a:r>
                  <a:rPr kumimoji="0" lang="en-US" altLang="ko-KR" sz="1100" dirty="0">
                    <a:solidFill>
                      <a:srgbClr val="C97100"/>
                    </a:solidFill>
                    <a:latin typeface="Lucida Grande"/>
                    <a:ea typeface="Arial Unicode MS" pitchFamily="50" charset="-127"/>
                    <a:sym typeface="Lucida Grande"/>
                  </a:rPr>
                  <a:t>Raw data</a:t>
                </a:r>
              </a:p>
            </p:txBody>
          </p:sp>
          <p:sp>
            <p:nvSpPr>
              <p:cNvPr id="21530" name="Rectangle 60"/>
              <p:cNvSpPr>
                <a:spLocks/>
              </p:cNvSpPr>
              <p:nvPr/>
            </p:nvSpPr>
            <p:spPr bwMode="auto">
              <a:xfrm rot="4620322">
                <a:off x="-594" y="1304"/>
                <a:ext cx="1559" cy="336"/>
              </a:xfrm>
              <a:prstGeom prst="rect">
                <a:avLst/>
              </a:prstGeom>
              <a:noFill/>
              <a:ln w="12700">
                <a:noFill/>
                <a:miter lim="800000"/>
                <a:headEnd/>
                <a:tailEnd/>
              </a:ln>
            </p:spPr>
            <p:txBody>
              <a:bodyPr lIns="0" tIns="0" rIns="0" bIns="0" anchor="ctr"/>
              <a:lstStyle/>
              <a:p>
                <a:pPr algn="ctr" latinLnBrk="0">
                  <a:lnSpc>
                    <a:spcPct val="80000"/>
                  </a:lnSpc>
                </a:pPr>
                <a:r>
                  <a:rPr kumimoji="0" lang="en-US" altLang="ko-KR" sz="1100" dirty="0">
                    <a:solidFill>
                      <a:srgbClr val="3B92C7"/>
                    </a:solidFill>
                    <a:latin typeface="Arial Unicode MS" pitchFamily="50" charset="-127"/>
                    <a:ea typeface="Arial Unicode MS" pitchFamily="50" charset="-127"/>
                    <a:sym typeface="Daum_Regular" pitchFamily="2" charset="-127"/>
                  </a:rPr>
                  <a:t>TM/TC</a:t>
                </a:r>
              </a:p>
            </p:txBody>
          </p:sp>
          <p:sp>
            <p:nvSpPr>
              <p:cNvPr id="21531" name="Line 61"/>
              <p:cNvSpPr>
                <a:spLocks noChangeShapeType="1"/>
              </p:cNvSpPr>
              <p:nvPr/>
            </p:nvSpPr>
            <p:spPr bwMode="auto">
              <a:xfrm rot="10800000">
                <a:off x="727" y="0"/>
                <a:ext cx="712" cy="2964"/>
              </a:xfrm>
              <a:prstGeom prst="line">
                <a:avLst/>
              </a:prstGeom>
              <a:noFill/>
              <a:ln w="50800">
                <a:solidFill>
                  <a:srgbClr val="FFFFFF"/>
                </a:solidFill>
                <a:prstDash val="sysDot"/>
                <a:miter lim="800000"/>
                <a:headEnd type="triangle" w="med" len="med"/>
                <a:tailEnd type="triangle" w="med" len="med"/>
              </a:ln>
            </p:spPr>
            <p:txBody>
              <a:bodyPr lIns="0" tIns="0" rIns="0" bIns="0"/>
              <a:lstStyle/>
              <a:p>
                <a:endParaRPr lang="ko-KR" altLang="en-US" dirty="0">
                  <a:latin typeface="Arial Unicode MS" pitchFamily="50" charset="-127"/>
                  <a:ea typeface="Arial Unicode MS" pitchFamily="50" charset="-127"/>
                </a:endParaRPr>
              </a:p>
            </p:txBody>
          </p:sp>
          <p:sp>
            <p:nvSpPr>
              <p:cNvPr id="21532" name="Line 62"/>
              <p:cNvSpPr>
                <a:spLocks noChangeShapeType="1"/>
              </p:cNvSpPr>
              <p:nvPr/>
            </p:nvSpPr>
            <p:spPr bwMode="auto">
              <a:xfrm rot="10800000">
                <a:off x="535" y="80"/>
                <a:ext cx="712" cy="2964"/>
              </a:xfrm>
              <a:prstGeom prst="line">
                <a:avLst/>
              </a:prstGeom>
              <a:noFill/>
              <a:ln w="50800">
                <a:solidFill>
                  <a:srgbClr val="C97100"/>
                </a:solidFill>
                <a:prstDash val="sysDot"/>
                <a:miter lim="800000"/>
                <a:headEnd type="triangle" w="med" len="med"/>
                <a:tailEnd/>
              </a:ln>
            </p:spPr>
            <p:txBody>
              <a:bodyPr lIns="0" tIns="0" rIns="0" bIns="0"/>
              <a:lstStyle/>
              <a:p>
                <a:endParaRPr lang="ko-KR" altLang="en-US" dirty="0">
                  <a:latin typeface="Arial Unicode MS" pitchFamily="50" charset="-127"/>
                  <a:ea typeface="Arial Unicode MS" pitchFamily="50" charset="-127"/>
                </a:endParaRPr>
              </a:p>
            </p:txBody>
          </p:sp>
          <p:sp>
            <p:nvSpPr>
              <p:cNvPr id="21533" name="Line 63"/>
              <p:cNvSpPr>
                <a:spLocks noChangeShapeType="1"/>
              </p:cNvSpPr>
              <p:nvPr/>
            </p:nvSpPr>
            <p:spPr bwMode="auto">
              <a:xfrm rot="10800000">
                <a:off x="129" y="152"/>
                <a:ext cx="712" cy="2964"/>
              </a:xfrm>
              <a:prstGeom prst="line">
                <a:avLst/>
              </a:prstGeom>
              <a:noFill/>
              <a:ln w="50800">
                <a:solidFill>
                  <a:srgbClr val="47CCFC"/>
                </a:solidFill>
                <a:miter lim="800000"/>
                <a:headEnd type="triangle" w="med" len="med"/>
                <a:tailEnd type="triangle" w="med" len="med"/>
              </a:ln>
            </p:spPr>
            <p:txBody>
              <a:bodyPr lIns="0" tIns="0" rIns="0" bIns="0"/>
              <a:lstStyle/>
              <a:p>
                <a:endParaRPr lang="ko-KR" altLang="en-US" dirty="0">
                  <a:latin typeface="Arial Unicode MS" pitchFamily="50" charset="-127"/>
                  <a:ea typeface="Arial Unicode MS" pitchFamily="50" charset="-127"/>
                </a:endParaRPr>
              </a:p>
            </p:txBody>
          </p:sp>
        </p:grpSp>
      </p:grpSp>
      <p:grpSp>
        <p:nvGrpSpPr>
          <p:cNvPr id="12" name="Group 68"/>
          <p:cNvGrpSpPr>
            <a:grpSpLocks/>
          </p:cNvGrpSpPr>
          <p:nvPr/>
        </p:nvGrpSpPr>
        <p:grpSpPr bwMode="auto">
          <a:xfrm>
            <a:off x="3577019" y="2314575"/>
            <a:ext cx="912114" cy="1022414"/>
            <a:chOff x="0" y="0"/>
            <a:chExt cx="1596" cy="1789"/>
          </a:xfrm>
        </p:grpSpPr>
        <p:sp>
          <p:nvSpPr>
            <p:cNvPr id="21524" name="AutoShape 66"/>
            <p:cNvSpPr>
              <a:spLocks/>
            </p:cNvSpPr>
            <p:nvPr/>
          </p:nvSpPr>
          <p:spPr bwMode="auto">
            <a:xfrm rot="3046046">
              <a:off x="-155" y="838"/>
              <a:ext cx="1610" cy="348"/>
            </a:xfrm>
            <a:custGeom>
              <a:avLst/>
              <a:gdLst>
                <a:gd name="T0" fmla="*/ 0 w 21484"/>
                <a:gd name="T1" fmla="*/ 0 h 19353"/>
                <a:gd name="T2" fmla="*/ 21484 w 21484"/>
                <a:gd name="T3" fmla="*/ 19353 h 19353"/>
              </a:gdLst>
              <a:ahLst/>
              <a:cxnLst/>
              <a:rect l="T0" t="T1" r="T2" b="T3"/>
              <a:pathLst>
                <a:path w="21484" h="19353">
                  <a:moveTo>
                    <a:pt x="0" y="0"/>
                  </a:moveTo>
                  <a:lnTo>
                    <a:pt x="21484" y="-2247"/>
                  </a:lnTo>
                  <a:lnTo>
                    <a:pt x="21368" y="17106"/>
                  </a:lnTo>
                  <a:lnTo>
                    <a:pt x="-116" y="19353"/>
                  </a:lnTo>
                  <a:lnTo>
                    <a:pt x="0" y="0"/>
                  </a:lnTo>
                  <a:close/>
                  <a:moveTo>
                    <a:pt x="0" y="0"/>
                  </a:moveTo>
                </a:path>
              </a:pathLst>
            </a:custGeom>
            <a:noFill/>
            <a:ln w="12700">
              <a:noFill/>
              <a:miter lim="800000"/>
              <a:headEnd/>
              <a:tailEnd/>
            </a:ln>
          </p:spPr>
          <p:txBody>
            <a:bodyPr lIns="0" tIns="0" rIns="0" bIns="0" anchor="ctr"/>
            <a:lstStyle/>
            <a:p>
              <a:pPr algn="ctr" latinLnBrk="0">
                <a:lnSpc>
                  <a:spcPct val="80000"/>
                </a:lnSpc>
              </a:pPr>
              <a:r>
                <a:rPr kumimoji="0" lang="en-US" altLang="ko-KR" sz="1100" dirty="0">
                  <a:solidFill>
                    <a:srgbClr val="C97100"/>
                  </a:solidFill>
                  <a:latin typeface="Arial Unicode MS" pitchFamily="50" charset="-127"/>
                  <a:ea typeface="Arial Unicode MS" pitchFamily="50" charset="-127"/>
                  <a:sym typeface="Daum_Regular" pitchFamily="2" charset="-127"/>
                </a:rPr>
                <a:t>Raw data</a:t>
              </a:r>
            </a:p>
          </p:txBody>
        </p:sp>
        <p:sp>
          <p:nvSpPr>
            <p:cNvPr id="21525" name="Line 67"/>
            <p:cNvSpPr>
              <a:spLocks noChangeShapeType="1"/>
            </p:cNvSpPr>
            <p:nvPr/>
          </p:nvSpPr>
          <p:spPr bwMode="auto">
            <a:xfrm rot="10800000">
              <a:off x="48" y="0"/>
              <a:ext cx="1548" cy="1789"/>
            </a:xfrm>
            <a:prstGeom prst="line">
              <a:avLst/>
            </a:prstGeom>
            <a:noFill/>
            <a:ln w="50800">
              <a:solidFill>
                <a:srgbClr val="C97100"/>
              </a:solidFill>
              <a:miter lim="800000"/>
              <a:headEnd type="triangle" w="med" len="med"/>
              <a:tailEnd/>
            </a:ln>
          </p:spPr>
          <p:txBody>
            <a:bodyPr lIns="0" tIns="0" rIns="0" bIns="0"/>
            <a:lstStyle/>
            <a:p>
              <a:endParaRPr lang="ko-KR" altLang="en-US" dirty="0">
                <a:latin typeface="Arial Unicode MS" pitchFamily="50" charset="-127"/>
                <a:ea typeface="Arial Unicode MS" pitchFamily="50" charset="-127"/>
              </a:endParaRPr>
            </a:p>
          </p:txBody>
        </p:sp>
      </p:grpSp>
      <p:sp>
        <p:nvSpPr>
          <p:cNvPr id="70" name="Rectangle 2"/>
          <p:cNvSpPr>
            <a:spLocks/>
          </p:cNvSpPr>
          <p:nvPr/>
        </p:nvSpPr>
        <p:spPr bwMode="auto">
          <a:xfrm>
            <a:off x="111600" y="190800"/>
            <a:ext cx="6527612" cy="420624"/>
          </a:xfrm>
          <a:prstGeom prst="rect">
            <a:avLst/>
          </a:prstGeom>
          <a:noFill/>
          <a:ln w="12700">
            <a:noFill/>
            <a:miter lim="800000"/>
            <a:headEnd/>
            <a:tailEnd/>
          </a:ln>
        </p:spPr>
        <p:txBody>
          <a:bodyPr lIns="0" tIns="0" rIns="0" bIns="0" anchor="ctr"/>
          <a:lstStyle/>
          <a:p>
            <a:pPr latinLnBrk="0"/>
            <a:r>
              <a:rPr kumimoji="0" lang="en-US" altLang="ko-KR" sz="2800" b="1" dirty="0" smtClean="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rPr>
              <a:t>COMS Ground Segment</a:t>
            </a:r>
            <a:endParaRPr kumimoji="0" lang="en-US" altLang="ko-KR" sz="2800" b="1" dirty="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3261056" presetClass="entr" presetSubtype="196880384" fill="hold" nodeType="afterEffect">
                                  <p:stCondLst>
                                    <p:cond delay="1000"/>
                                  </p:stCondLst>
                                  <p:childTnLst>
                                    <p:set>
                                      <p:cBhvr>
                                        <p:cTn id="6" dur="1" fill="hold">
                                          <p:stCondLst>
                                            <p:cond delay="499"/>
                                          </p:stCondLst>
                                        </p:cTn>
                                        <p:tgtEl>
                                          <p:spTgt spid="25605"/>
                                        </p:tgtEl>
                                        <p:attrNameLst>
                                          <p:attrName>style.visibility</p:attrName>
                                        </p:attrNameLst>
                                      </p:cBhvr>
                                      <p:to>
                                        <p:strVal val="visible"/>
                                      </p:to>
                                    </p:set>
                                  </p:childTnLst>
                                </p:cTn>
                              </p:par>
                            </p:childTnLst>
                          </p:cTn>
                        </p:par>
                        <p:par>
                          <p:cTn id="7" fill="hold" nodeType="afterGroup">
                            <p:stCondLst>
                              <p:cond delay="1500"/>
                            </p:stCondLst>
                            <p:childTnLst>
                              <p:par>
                                <p:cTn id="8" presetID="143261056" presetClass="entr" presetSubtype="204079056" fill="hold" grpId="0" nodeType="afterEffect">
                                  <p:stCondLst>
                                    <p:cond delay="1000"/>
                                  </p:stCondLst>
                                  <p:childTnLst>
                                    <p:set>
                                      <p:cBhvr>
                                        <p:cTn id="9" dur="1" fill="hold">
                                          <p:stCondLst>
                                            <p:cond delay="499"/>
                                          </p:stCondLst>
                                        </p:cTn>
                                        <p:tgtEl>
                                          <p:spTgt spid="25619"/>
                                        </p:tgtEl>
                                        <p:attrNameLst>
                                          <p:attrName>style.visibility</p:attrName>
                                        </p:attrNameLst>
                                      </p:cBhvr>
                                      <p:to>
                                        <p:strVal val="visible"/>
                                      </p:to>
                                    </p:set>
                                  </p:childTnLst>
                                </p:cTn>
                              </p:par>
                            </p:childTnLst>
                          </p:cTn>
                        </p:par>
                        <p:par>
                          <p:cTn id="10" fill="hold" nodeType="afterGroup">
                            <p:stCondLst>
                              <p:cond delay="3000"/>
                            </p:stCondLst>
                            <p:childTnLst>
                              <p:par>
                                <p:cTn id="11" presetID="143261056" presetClass="entr" presetSubtype="196880848" fill="hold" nodeType="afterEffect">
                                  <p:stCondLst>
                                    <p:cond delay="0"/>
                                  </p:stCondLst>
                                  <p:childTnLst>
                                    <p:set>
                                      <p:cBhvr>
                                        <p:cTn id="12" dur="1" fill="hold">
                                          <p:stCondLst>
                                            <p:cond delay="499"/>
                                          </p:stCondLst>
                                        </p:cTn>
                                        <p:tgtEl>
                                          <p:spTgt spid="25618"/>
                                        </p:tgtEl>
                                        <p:attrNameLst>
                                          <p:attrName>style.visibility</p:attrName>
                                        </p:attrNameLst>
                                      </p:cBhvr>
                                      <p:to>
                                        <p:strVal val="visible"/>
                                      </p:to>
                                    </p:set>
                                  </p:childTnLst>
                                </p:cTn>
                              </p:par>
                            </p:childTnLst>
                          </p:cTn>
                        </p:par>
                        <p:par>
                          <p:cTn id="13" fill="hold" nodeType="afterGroup">
                            <p:stCondLst>
                              <p:cond delay="3500"/>
                            </p:stCondLst>
                            <p:childTnLst>
                              <p:par>
                                <p:cTn id="14" presetID="143261056" presetClass="entr" presetSubtype="196880936" fill="hold" nodeType="afterEffect">
                                  <p:stCondLst>
                                    <p:cond delay="0"/>
                                  </p:stCondLst>
                                  <p:childTnLst>
                                    <p:set>
                                      <p:cBhvr>
                                        <p:cTn id="15" dur="1" fill="hold">
                                          <p:stCondLst>
                                            <p:cond delay="499"/>
                                          </p:stCondLst>
                                        </p:cTn>
                                        <p:tgtEl>
                                          <p:spTgt spid="4"/>
                                        </p:tgtEl>
                                        <p:attrNameLst>
                                          <p:attrName>style.visibility</p:attrName>
                                        </p:attrNameLst>
                                      </p:cBhvr>
                                      <p:to>
                                        <p:strVal val="visible"/>
                                      </p:to>
                                    </p:set>
                                  </p:childTnLst>
                                </p:cTn>
                              </p:par>
                            </p:childTnLst>
                          </p:cTn>
                        </p:par>
                        <p:par>
                          <p:cTn id="16" fill="hold" nodeType="afterGroup">
                            <p:stCondLst>
                              <p:cond delay="4000"/>
                            </p:stCondLst>
                            <p:childTnLst>
                              <p:par>
                                <p:cTn id="17" presetID="22" presetClass="entr" presetSubtype="8" fill="hold" nodeType="afterEffect">
                                  <p:stCondLst>
                                    <p:cond delay="0"/>
                                  </p:stCondLst>
                                  <p:childTnLst>
                                    <p:set>
                                      <p:cBhvr>
                                        <p:cTn id="18" dur="1" fill="hold">
                                          <p:stCondLst>
                                            <p:cond delay="0"/>
                                          </p:stCondLst>
                                        </p:cTn>
                                        <p:tgtEl>
                                          <p:spTgt spid="25606"/>
                                        </p:tgtEl>
                                        <p:attrNameLst>
                                          <p:attrName>style.visibility</p:attrName>
                                        </p:attrNameLst>
                                      </p:cBhvr>
                                      <p:to>
                                        <p:strVal val="visible"/>
                                      </p:to>
                                    </p:set>
                                    <p:animEffect transition="in" filter="wipe(left)">
                                      <p:cBhvr>
                                        <p:cTn id="19" dur="500"/>
                                        <p:tgtEl>
                                          <p:spTgt spid="25606"/>
                                        </p:tgtEl>
                                      </p:cBhvr>
                                    </p:animEffect>
                                  </p:childTnLst>
                                </p:cTn>
                              </p:par>
                            </p:childTnLst>
                          </p:cTn>
                        </p:par>
                        <p:par>
                          <p:cTn id="20" fill="hold" nodeType="afterGroup">
                            <p:stCondLst>
                              <p:cond delay="4500"/>
                            </p:stCondLst>
                            <p:childTnLst>
                              <p:par>
                                <p:cTn id="21" presetID="18" presetClass="entr" presetSubtype="3"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strips(upRight)">
                                      <p:cBhvr>
                                        <p:cTn id="23" dur="500"/>
                                        <p:tgtEl>
                                          <p:spTgt spid="7"/>
                                        </p:tgtEl>
                                      </p:cBhvr>
                                    </p:animEffect>
                                  </p:childTnLst>
                                </p:cTn>
                              </p:par>
                            </p:childTnLst>
                          </p:cTn>
                        </p:par>
                        <p:par>
                          <p:cTn id="24" fill="hold" nodeType="afterGroup">
                            <p:stCondLst>
                              <p:cond delay="5000"/>
                            </p:stCondLst>
                            <p:childTnLst>
                              <p:par>
                                <p:cTn id="25" presetID="143261056" presetClass="entr" presetSubtype="196881064" fill="hold" nodeType="afterEffect">
                                  <p:stCondLst>
                                    <p:cond delay="0"/>
                                  </p:stCondLst>
                                  <p:childTnLst>
                                    <p:set>
                                      <p:cBhvr>
                                        <p:cTn id="26" dur="1" fill="hold">
                                          <p:stCondLst>
                                            <p:cond delay="499"/>
                                          </p:stCondLst>
                                        </p:cTn>
                                        <p:tgtEl>
                                          <p:spTgt spid="6"/>
                                        </p:tgtEl>
                                        <p:attrNameLst>
                                          <p:attrName>style.visibility</p:attrName>
                                        </p:attrNameLst>
                                      </p:cBhvr>
                                      <p:to>
                                        <p:strVal val="visible"/>
                                      </p:to>
                                    </p:set>
                                  </p:childTnLst>
                                </p:cTn>
                              </p:par>
                            </p:childTnLst>
                          </p:cTn>
                        </p:par>
                        <p:par>
                          <p:cTn id="27" fill="hold" nodeType="afterGroup">
                            <p:stCondLst>
                              <p:cond delay="5500"/>
                            </p:stCondLst>
                            <p:childTnLst>
                              <p:par>
                                <p:cTn id="28" presetID="22" presetClass="entr" presetSubtype="8"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par>
                          <p:cTn id="31" fill="hold" nodeType="afterGroup">
                            <p:stCondLst>
                              <p:cond delay="6000"/>
                            </p:stCondLst>
                            <p:childTnLst>
                              <p:par>
                                <p:cTn id="32" presetID="143261056" presetClass="entr" presetSubtype="196880680" fill="hold" nodeType="afterEffect">
                                  <p:stCondLst>
                                    <p:cond delay="0"/>
                                  </p:stCondLst>
                                  <p:childTnLst>
                                    <p:set>
                                      <p:cBhvr>
                                        <p:cTn id="33" dur="1" fill="hold">
                                          <p:stCondLst>
                                            <p:cond delay="499"/>
                                          </p:stCondLst>
                                        </p:cTn>
                                        <p:tgtEl>
                                          <p:spTgt spid="3"/>
                                        </p:tgtEl>
                                        <p:attrNameLst>
                                          <p:attrName>style.visibility</p:attrName>
                                        </p:attrNameLst>
                                      </p:cBhvr>
                                      <p:to>
                                        <p:strVal val="visible"/>
                                      </p:to>
                                    </p:set>
                                  </p:childTnLst>
                                </p:cTn>
                              </p:par>
                            </p:childTnLst>
                          </p:cTn>
                        </p:par>
                        <p:par>
                          <p:cTn id="34" fill="hold" nodeType="afterGroup">
                            <p:stCondLst>
                              <p:cond delay="6500"/>
                            </p:stCondLst>
                            <p:childTnLst>
                              <p:par>
                                <p:cTn id="35" presetID="22" presetClass="entr" presetSubtype="8"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par>
                          <p:cTn id="38" fill="hold" nodeType="afterGroup">
                            <p:stCondLst>
                              <p:cond delay="7000"/>
                            </p:stCondLst>
                            <p:childTnLst>
                              <p:par>
                                <p:cTn id="39" presetID="143261056" presetClass="entr" presetSubtype="196880592" fill="hold" grpId="0" nodeType="afterEffect">
                                  <p:stCondLst>
                                    <p:cond delay="0"/>
                                  </p:stCondLst>
                                  <p:childTnLst>
                                    <p:set>
                                      <p:cBhvr>
                                        <p:cTn id="40" dur="1" fill="hold">
                                          <p:stCondLst>
                                            <p:cond delay="499"/>
                                          </p:stCondLst>
                                        </p:cTn>
                                        <p:tgtEl>
                                          <p:spTgt spid="25607"/>
                                        </p:tgtEl>
                                        <p:attrNameLst>
                                          <p:attrName>style.visibility</p:attrName>
                                        </p:attrNameLst>
                                      </p:cBhvr>
                                      <p:to>
                                        <p:strVal val="visible"/>
                                      </p:to>
                                    </p:set>
                                  </p:childTnLst>
                                </p:cTn>
                              </p:par>
                            </p:childTnLst>
                          </p:cTn>
                        </p:par>
                        <p:par>
                          <p:cTn id="41" fill="hold" nodeType="afterGroup">
                            <p:stCondLst>
                              <p:cond delay="7500"/>
                            </p:stCondLst>
                            <p:childTnLst>
                              <p:par>
                                <p:cTn id="42" presetID="18" presetClass="entr" presetSubtype="9" fill="hold"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strips(upLeft)">
                                      <p:cBhvr>
                                        <p:cTn id="44" dur="500"/>
                                        <p:tgtEl>
                                          <p:spTgt spid="8"/>
                                        </p:tgtEl>
                                      </p:cBhvr>
                                    </p:animEffect>
                                  </p:childTnLst>
                                </p:cTn>
                              </p:par>
                            </p:childTnLst>
                          </p:cTn>
                        </p:par>
                        <p:par>
                          <p:cTn id="45" fill="hold" nodeType="afterGroup">
                            <p:stCondLst>
                              <p:cond delay="8000"/>
                            </p:stCondLst>
                            <p:childTnLst>
                              <p:par>
                                <p:cTn id="46" presetID="18" presetClass="entr" presetSubtype="9"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strips(upLeft)">
                                      <p:cBhvr>
                                        <p:cTn id="48" dur="500"/>
                                        <p:tgtEl>
                                          <p:spTgt spid="9"/>
                                        </p:tgtEl>
                                      </p:cBhvr>
                                    </p:animEffect>
                                  </p:childTnLst>
                                </p:cTn>
                              </p:par>
                            </p:childTnLst>
                          </p:cTn>
                        </p:par>
                        <p:par>
                          <p:cTn id="49" fill="hold" nodeType="afterGroup">
                            <p:stCondLst>
                              <p:cond delay="8500"/>
                            </p:stCondLst>
                            <p:childTnLst>
                              <p:par>
                                <p:cTn id="50" presetID="18" presetClass="entr" presetSubtype="6"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strips(downRight)">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7" grpId="0" autoUpdateAnimBg="0"/>
      <p:bldP spid="25619"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4" name="Rectangle 2"/>
          <p:cNvSpPr>
            <a:spLocks/>
          </p:cNvSpPr>
          <p:nvPr/>
        </p:nvSpPr>
        <p:spPr bwMode="auto">
          <a:xfrm>
            <a:off x="111600" y="190800"/>
            <a:ext cx="5832648" cy="420624"/>
          </a:xfrm>
          <a:prstGeom prst="rect">
            <a:avLst/>
          </a:prstGeom>
          <a:noFill/>
          <a:ln w="12700">
            <a:noFill/>
            <a:miter lim="800000"/>
            <a:headEnd/>
            <a:tailEnd/>
          </a:ln>
        </p:spPr>
        <p:txBody>
          <a:bodyPr lIns="0" tIns="0" rIns="0" bIns="0" anchor="ctr"/>
          <a:lstStyle/>
          <a:p>
            <a:pPr latinLnBrk="0"/>
            <a:r>
              <a:rPr kumimoji="0" lang="en-US" altLang="ko-KR" sz="2800" b="1" dirty="0" smtClean="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rPr>
              <a:t>Observation Schedule for COMS</a:t>
            </a:r>
            <a:endParaRPr kumimoji="0" lang="en-US" altLang="ko-KR" sz="2800" b="1" dirty="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endParaRPr>
          </a:p>
        </p:txBody>
      </p:sp>
      <p:sp>
        <p:nvSpPr>
          <p:cNvPr id="5" name="TextBox 4"/>
          <p:cNvSpPr txBox="1"/>
          <p:nvPr/>
        </p:nvSpPr>
        <p:spPr>
          <a:xfrm>
            <a:off x="3203848" y="5533201"/>
            <a:ext cx="1296144" cy="261610"/>
          </a:xfrm>
          <a:prstGeom prst="rect">
            <a:avLst/>
          </a:prstGeom>
          <a:solidFill>
            <a:schemeClr val="tx1"/>
          </a:solidFill>
        </p:spPr>
        <p:txBody>
          <a:bodyPr wrap="square" rtlCol="0">
            <a:spAutoFit/>
          </a:bodyPr>
          <a:lstStyle/>
          <a:p>
            <a:r>
              <a:rPr lang="en-US" altLang="ko-KR" sz="1100" b="1" dirty="0" smtClean="0">
                <a:solidFill>
                  <a:schemeClr val="accent2">
                    <a:lumMod val="60000"/>
                    <a:lumOff val="40000"/>
                  </a:schemeClr>
                </a:solidFill>
                <a:latin typeface="Arial Unicode MS" pitchFamily="50" charset="-127"/>
                <a:ea typeface="Arial Unicode MS" pitchFamily="50" charset="-127"/>
              </a:rPr>
              <a:t>FD every 3 hour</a:t>
            </a:r>
            <a:endParaRPr lang="ko-KR" altLang="en-US" sz="1100" b="1" dirty="0">
              <a:solidFill>
                <a:schemeClr val="accent2">
                  <a:lumMod val="60000"/>
                  <a:lumOff val="40000"/>
                </a:schemeClr>
              </a:solidFill>
              <a:latin typeface="Arial Unicode MS" pitchFamily="50" charset="-127"/>
              <a:ea typeface="Arial Unicode MS" pitchFamily="50" charset="-127"/>
            </a:endParaRPr>
          </a:p>
        </p:txBody>
      </p:sp>
      <p:sp>
        <p:nvSpPr>
          <p:cNvPr id="6" name="TextBox 5"/>
          <p:cNvSpPr txBox="1"/>
          <p:nvPr/>
        </p:nvSpPr>
        <p:spPr>
          <a:xfrm>
            <a:off x="5220072" y="5543655"/>
            <a:ext cx="2520280" cy="261610"/>
          </a:xfrm>
          <a:prstGeom prst="rect">
            <a:avLst/>
          </a:prstGeom>
          <a:solidFill>
            <a:schemeClr val="tx1"/>
          </a:solidFill>
        </p:spPr>
        <p:txBody>
          <a:bodyPr wrap="square" rtlCol="0">
            <a:spAutoFit/>
          </a:bodyPr>
          <a:lstStyle/>
          <a:p>
            <a:r>
              <a:rPr lang="en-US" altLang="ko-KR" sz="1100" b="1" dirty="0" smtClean="0">
                <a:solidFill>
                  <a:srgbClr val="00B050"/>
                </a:solidFill>
                <a:latin typeface="Arial Unicode MS" pitchFamily="50" charset="-127"/>
                <a:ea typeface="Arial Unicode MS" pitchFamily="50" charset="-127"/>
              </a:rPr>
              <a:t>Korean Peninsular 8 times an hour</a:t>
            </a:r>
            <a:endParaRPr lang="ko-KR" altLang="en-US" sz="1100" b="1" dirty="0">
              <a:solidFill>
                <a:srgbClr val="00B050"/>
              </a:solidFill>
              <a:latin typeface="Arial Unicode MS" pitchFamily="50" charset="-127"/>
              <a:ea typeface="Arial Unicode MS" pitchFamily="50" charset="-127"/>
            </a:endParaRPr>
          </a:p>
        </p:txBody>
      </p:sp>
      <p:sp>
        <p:nvSpPr>
          <p:cNvPr id="7" name="TextBox 6"/>
          <p:cNvSpPr txBox="1"/>
          <p:nvPr/>
        </p:nvSpPr>
        <p:spPr>
          <a:xfrm>
            <a:off x="3131841" y="3693600"/>
            <a:ext cx="1440160" cy="261610"/>
          </a:xfrm>
          <a:prstGeom prst="rect">
            <a:avLst/>
          </a:prstGeom>
          <a:solidFill>
            <a:schemeClr val="tx1"/>
          </a:solidFill>
        </p:spPr>
        <p:txBody>
          <a:bodyPr wrap="square" rtlCol="0">
            <a:spAutoFit/>
          </a:bodyPr>
          <a:lstStyle/>
          <a:p>
            <a:r>
              <a:rPr lang="en-US" altLang="ko-KR" sz="1100" b="1" dirty="0" smtClean="0">
                <a:solidFill>
                  <a:srgbClr val="FFFF00"/>
                </a:solidFill>
                <a:latin typeface="Arial Unicode MS" pitchFamily="50" charset="-127"/>
                <a:ea typeface="Arial Unicode MS" pitchFamily="50" charset="-127"/>
              </a:rPr>
              <a:t>ENH every 15 min</a:t>
            </a:r>
            <a:endParaRPr lang="ko-KR" altLang="en-US" sz="1100" b="1" dirty="0">
              <a:solidFill>
                <a:srgbClr val="FFFF00"/>
              </a:solidFill>
              <a:latin typeface="Arial Unicode MS" pitchFamily="50" charset="-127"/>
              <a:ea typeface="Arial Unicode MS" pitchFamily="50" charset="-127"/>
            </a:endParaRPr>
          </a:p>
        </p:txBody>
      </p:sp>
      <p:sp>
        <p:nvSpPr>
          <p:cNvPr id="8" name="TextBox 7"/>
          <p:cNvSpPr txBox="1"/>
          <p:nvPr/>
        </p:nvSpPr>
        <p:spPr>
          <a:xfrm>
            <a:off x="6084169" y="915978"/>
            <a:ext cx="2664296" cy="784830"/>
          </a:xfrm>
          <a:prstGeom prst="rect">
            <a:avLst/>
          </a:prstGeom>
          <a:noFill/>
        </p:spPr>
        <p:txBody>
          <a:bodyPr wrap="square" rtlCol="0">
            <a:spAutoFit/>
          </a:bodyPr>
          <a:lstStyle/>
          <a:p>
            <a:r>
              <a:rPr lang="en-US" altLang="ko-KR" sz="1500" b="1" dirty="0" smtClean="0">
                <a:solidFill>
                  <a:srgbClr val="FAF400"/>
                </a:solidFill>
                <a:latin typeface="Arial Unicode MS" pitchFamily="50" charset="-127"/>
                <a:ea typeface="Arial Unicode MS" pitchFamily="50" charset="-127"/>
              </a:rPr>
              <a:t>Every 30 min </a:t>
            </a:r>
            <a:r>
              <a:rPr lang="en-US" altLang="ko-KR" sz="1500" b="1" dirty="0" smtClean="0">
                <a:solidFill>
                  <a:srgbClr val="FAF400"/>
                </a:solidFill>
                <a:latin typeface="Arial Unicode MS" pitchFamily="50" charset="-127"/>
                <a:ea typeface="Arial Unicode MS" pitchFamily="50" charset="-127"/>
                <a:sym typeface="Wingdings" pitchFamily="2" charset="2"/>
              </a:rPr>
              <a:t> 15 min</a:t>
            </a:r>
          </a:p>
          <a:p>
            <a:r>
              <a:rPr lang="en-US" altLang="ko-KR" sz="1500" b="1" dirty="0" smtClean="0">
                <a:solidFill>
                  <a:srgbClr val="FAF400"/>
                </a:solidFill>
                <a:latin typeface="Arial Unicode MS" pitchFamily="50" charset="-127"/>
                <a:ea typeface="Arial Unicode MS" pitchFamily="50" charset="-127"/>
                <a:sym typeface="Wingdings" pitchFamily="2" charset="2"/>
              </a:rPr>
              <a:t>Early detection of severe weather</a:t>
            </a:r>
            <a:endParaRPr lang="ko-KR" altLang="en-US" sz="1500" b="1" dirty="0">
              <a:solidFill>
                <a:srgbClr val="FAF400"/>
              </a:solidFill>
              <a:latin typeface="Arial Unicode MS" pitchFamily="50" charset="-127"/>
              <a:ea typeface="Arial Unicode MS" pitchFamily="50" charset="-127"/>
            </a:endParaRPr>
          </a:p>
        </p:txBody>
      </p:sp>
      <p:sp>
        <p:nvSpPr>
          <p:cNvPr id="9" name="슬라이드 번호 개체 틀 5"/>
          <p:cNvSpPr txBox="1">
            <a:spLocks/>
          </p:cNvSpPr>
          <p:nvPr/>
        </p:nvSpPr>
        <p:spPr>
          <a:xfrm>
            <a:off x="8838647" y="6597352"/>
            <a:ext cx="341866" cy="260672"/>
          </a:xfrm>
          <a:prstGeom prst="rect">
            <a:avLst/>
          </a:prstGeom>
          <a:noFill/>
          <a:ln>
            <a:noFill/>
          </a:ln>
        </p:spPr>
        <p:txBody>
          <a:bodyPr>
            <a:scene3d>
              <a:camera prst="orthographicFront"/>
              <a:lightRig rig="flat" dir="tl">
                <a:rot lat="0" lon="0" rev="6600000"/>
              </a:lightRig>
            </a:scene3d>
            <a:sp3d extrusionH="25400" contourW="8890">
              <a:bevelT w="38100" h="31750"/>
              <a:contourClr>
                <a:schemeClr val="bg1"/>
              </a:contourClr>
            </a:sp3d>
          </a:bodyPr>
          <a:lstStyle>
            <a:lvl1pPr>
              <a:defRPr/>
            </a:lvl1pPr>
          </a:lstStyle>
          <a:p>
            <a:pPr>
              <a:defRPr/>
            </a:pPr>
            <a:fld id="{B6450232-7C14-4B2E-BCD9-F352925825AC}" type="slidenum">
              <a:rPr lang="en-US" altLang="ko-KR" sz="1000" b="1" smtClean="0">
                <a:ln w="11430"/>
                <a:solidFill>
                  <a:schemeClr val="bg1"/>
                </a:solidFill>
                <a:latin typeface="Arial Unicode MS" pitchFamily="50" charset="-127"/>
                <a:ea typeface="Arial Unicode MS" pitchFamily="50" charset="-127"/>
                <a:cs typeface="Arial" pitchFamily="34" charset="0"/>
              </a:rPr>
              <a:pPr>
                <a:defRPr/>
              </a:pPr>
              <a:t>6</a:t>
            </a:fld>
            <a:endParaRPr lang="en-US" altLang="ko-KR" sz="1000" b="1" dirty="0">
              <a:ln w="11430"/>
              <a:solidFill>
                <a:schemeClr val="bg1"/>
              </a:solidFill>
              <a:latin typeface="Arial Unicode MS" pitchFamily="50" charset="-127"/>
              <a:ea typeface="Arial Unicode MS" pitchFamily="50" charset="-127"/>
              <a:cs typeface="Arial" pitchFamily="34" charset="0"/>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pic>
        <p:nvPicPr>
          <p:cNvPr id="25604" name="Picture 3"/>
          <p:cNvPicPr>
            <a:picLocks noChangeAspect="1" noChangeArrowheads="1"/>
          </p:cNvPicPr>
          <p:nvPr/>
        </p:nvPicPr>
        <p:blipFill>
          <a:blip r:embed="rId4" cstate="print"/>
          <a:srcRect/>
          <a:stretch>
            <a:fillRect/>
          </a:stretch>
        </p:blipFill>
        <p:spPr bwMode="auto">
          <a:xfrm>
            <a:off x="7498080" y="0"/>
            <a:ext cx="1645920" cy="681228"/>
          </a:xfrm>
          <a:prstGeom prst="rect">
            <a:avLst/>
          </a:prstGeom>
          <a:noFill/>
          <a:ln w="12700">
            <a:noFill/>
            <a:miter lim="800000"/>
            <a:headEnd/>
            <a:tailEnd/>
          </a:ln>
        </p:spPr>
      </p:pic>
      <p:sp>
        <p:nvSpPr>
          <p:cNvPr id="29701" name="Rectangle 5"/>
          <p:cNvSpPr>
            <a:spLocks/>
          </p:cNvSpPr>
          <p:nvPr/>
        </p:nvSpPr>
        <p:spPr bwMode="auto">
          <a:xfrm>
            <a:off x="150876" y="908720"/>
            <a:ext cx="8993124" cy="10915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latinLnBrk="0">
              <a:lnSpc>
                <a:spcPct val="110000"/>
              </a:lnSpc>
              <a:buClr>
                <a:srgbClr val="FFFFFF"/>
              </a:buClr>
              <a:buSzPct val="57000"/>
              <a:buFont typeface="Daum_Regular" charset="0"/>
              <a:buChar char="•"/>
              <a:defRPr/>
            </a:pPr>
            <a:r>
              <a:rPr kumimoji="0" lang="en-US" altLang="ko-KR" sz="1600" dirty="0" smtClean="0">
                <a:solidFill>
                  <a:srgbClr val="FFFFFF"/>
                </a:solidFill>
                <a:latin typeface="Arial Unicode MS" pitchFamily="50" charset="-127"/>
                <a:ea typeface="Arial Unicode MS" pitchFamily="50" charset="-127"/>
                <a:cs typeface="Arial" pitchFamily="34" charset="0"/>
                <a:sym typeface="Daum_Regular" charset="0"/>
              </a:rPr>
              <a:t>  COMS MI data are broadcast to MDUS/SDUS with being encrypted.</a:t>
            </a:r>
          </a:p>
          <a:p>
            <a:pPr latinLnBrk="0">
              <a:lnSpc>
                <a:spcPct val="110000"/>
              </a:lnSpc>
              <a:buClr>
                <a:srgbClr val="FFFFFF"/>
              </a:buClr>
              <a:buSzPct val="57000"/>
              <a:defRPr/>
            </a:pPr>
            <a:r>
              <a:rPr kumimoji="0" lang="en-US" altLang="ko-KR" sz="1600" dirty="0" smtClean="0">
                <a:solidFill>
                  <a:srgbClr val="FFFFFF"/>
                </a:solidFill>
                <a:latin typeface="Arial Unicode MS" pitchFamily="50" charset="-127"/>
                <a:ea typeface="Arial Unicode MS" pitchFamily="50" charset="-127"/>
                <a:cs typeface="Arial" pitchFamily="34" charset="0"/>
                <a:sym typeface="Daum_Regular" charset="0"/>
              </a:rPr>
              <a:t>- Domestically, 3 MDUSs and 3 SDUSs have been installed at 6 organizations</a:t>
            </a:r>
          </a:p>
          <a:p>
            <a:pPr latinLnBrk="0">
              <a:lnSpc>
                <a:spcPct val="110000"/>
              </a:lnSpc>
              <a:buClr>
                <a:srgbClr val="FFFFFF"/>
              </a:buClr>
              <a:buSzPct val="57000"/>
              <a:defRPr/>
            </a:pPr>
            <a:r>
              <a:rPr kumimoji="0" lang="en-US" altLang="ko-KR" sz="1600" dirty="0" smtClean="0">
                <a:solidFill>
                  <a:srgbClr val="FFFFFF"/>
                </a:solidFill>
                <a:latin typeface="Arial Unicode MS" pitchFamily="50" charset="-127"/>
                <a:ea typeface="Arial Unicode MS" pitchFamily="50" charset="-127"/>
                <a:cs typeface="Arial" pitchFamily="34" charset="0"/>
                <a:sym typeface="Daum_Regular" charset="0"/>
              </a:rPr>
              <a:t>- Internationally, US Air Force, Taiwan, Sri Lanka is receiving COMS MI data via Satellite</a:t>
            </a:r>
            <a:endParaRPr kumimoji="0" lang="en-US" altLang="ko-KR" sz="1600" dirty="0">
              <a:solidFill>
                <a:srgbClr val="FFFFFF"/>
              </a:solidFill>
              <a:latin typeface="Arial Unicode MS" pitchFamily="50" charset="-127"/>
              <a:ea typeface="Arial Unicode MS" pitchFamily="50" charset="-127"/>
              <a:cs typeface="Arial" pitchFamily="34" charset="0"/>
              <a:sym typeface="Daum_Regular" charset="0"/>
            </a:endParaRPr>
          </a:p>
        </p:txBody>
      </p:sp>
      <p:sp>
        <p:nvSpPr>
          <p:cNvPr id="14" name="슬라이드 번호 개체 틀 5"/>
          <p:cNvSpPr txBox="1">
            <a:spLocks/>
          </p:cNvSpPr>
          <p:nvPr/>
        </p:nvSpPr>
        <p:spPr>
          <a:xfrm>
            <a:off x="8838647" y="6597352"/>
            <a:ext cx="341866" cy="260672"/>
          </a:xfrm>
          <a:prstGeom prst="rect">
            <a:avLst/>
          </a:prstGeom>
          <a:noFill/>
          <a:ln>
            <a:noFill/>
          </a:ln>
        </p:spPr>
        <p:txBody>
          <a:bodyPr>
            <a:scene3d>
              <a:camera prst="orthographicFront"/>
              <a:lightRig rig="flat" dir="tl">
                <a:rot lat="0" lon="0" rev="6600000"/>
              </a:lightRig>
            </a:scene3d>
            <a:sp3d extrusionH="25400" contourW="8890">
              <a:bevelT w="38100" h="31750"/>
              <a:contourClr>
                <a:schemeClr val="bg1"/>
              </a:contourClr>
            </a:sp3d>
          </a:bodyPr>
          <a:lstStyle>
            <a:lvl1pPr>
              <a:defRPr/>
            </a:lvl1pPr>
          </a:lstStyle>
          <a:p>
            <a:pPr>
              <a:defRPr/>
            </a:pPr>
            <a:fld id="{B6450232-7C14-4B2E-BCD9-F352925825AC}" type="slidenum">
              <a:rPr lang="en-US" altLang="ko-KR" sz="1000" b="1" smtClean="0">
                <a:ln w="11430"/>
                <a:solidFill>
                  <a:schemeClr val="bg1"/>
                </a:solidFill>
                <a:latin typeface="Arial Unicode MS" pitchFamily="50" charset="-127"/>
                <a:ea typeface="Arial Unicode MS" pitchFamily="50" charset="-127"/>
                <a:cs typeface="Arial" pitchFamily="34" charset="0"/>
              </a:rPr>
              <a:pPr>
                <a:defRPr/>
              </a:pPr>
              <a:t>7</a:t>
            </a:fld>
            <a:endParaRPr lang="en-US" altLang="ko-KR" sz="1000" b="1" dirty="0">
              <a:ln w="11430"/>
              <a:solidFill>
                <a:schemeClr val="bg1"/>
              </a:solidFill>
              <a:latin typeface="Arial Unicode MS" pitchFamily="50" charset="-127"/>
              <a:ea typeface="Arial Unicode MS" pitchFamily="50" charset="-127"/>
              <a:cs typeface="Arial" pitchFamily="34" charset="0"/>
            </a:endParaRPr>
          </a:p>
        </p:txBody>
      </p:sp>
      <p:pic>
        <p:nvPicPr>
          <p:cNvPr id="12" name="그림 11" descr="con_01_03_03_01_img01"/>
          <p:cNvPicPr/>
          <p:nvPr/>
        </p:nvPicPr>
        <p:blipFill>
          <a:blip r:embed="rId5" cstate="print"/>
          <a:srcRect/>
          <a:stretch>
            <a:fillRect/>
          </a:stretch>
        </p:blipFill>
        <p:spPr bwMode="auto">
          <a:xfrm>
            <a:off x="1714480" y="1928826"/>
            <a:ext cx="5857916" cy="2000240"/>
          </a:xfrm>
          <a:prstGeom prst="rect">
            <a:avLst/>
          </a:prstGeom>
          <a:noFill/>
          <a:ln w="9525">
            <a:noFill/>
            <a:miter lim="800000"/>
            <a:headEnd/>
            <a:tailEnd/>
          </a:ln>
          <a:effectLst>
            <a:outerShdw blurRad="50800" dist="38100" dir="5400000" algn="t" rotWithShape="0">
              <a:prstClr val="black">
                <a:alpha val="40000"/>
              </a:prstClr>
            </a:outerShdw>
          </a:effectLst>
        </p:spPr>
      </p:pic>
      <p:graphicFrame>
        <p:nvGraphicFramePr>
          <p:cNvPr id="13" name="표 12"/>
          <p:cNvGraphicFramePr>
            <a:graphicFrameLocks noGrp="1"/>
          </p:cNvGraphicFramePr>
          <p:nvPr>
            <p:extLst>
              <p:ext uri="{D42A27DB-BD31-4B8C-83A1-F6EECF244321}">
                <p14:modId xmlns:p14="http://schemas.microsoft.com/office/powerpoint/2010/main" xmlns="" val="2042046705"/>
              </p:ext>
            </p:extLst>
          </p:nvPr>
        </p:nvGraphicFramePr>
        <p:xfrm>
          <a:off x="785786" y="4005064"/>
          <a:ext cx="7838020" cy="2848222"/>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3139550"/>
                <a:gridCol w="253724"/>
                <a:gridCol w="1085306"/>
                <a:gridCol w="253724"/>
                <a:gridCol w="3105716"/>
              </a:tblGrid>
              <a:tr h="328464">
                <a:tc>
                  <a:txBody>
                    <a:bodyPr/>
                    <a:lstStyle/>
                    <a:p>
                      <a:pPr algn="ctr" latinLnBrk="1"/>
                      <a:r>
                        <a:rPr lang="en-US" altLang="ko-KR" sz="1300" dirty="0" smtClean="0">
                          <a:latin typeface="Arial Unicode MS" pitchFamily="50" charset="-127"/>
                          <a:ea typeface="Arial Unicode MS" pitchFamily="50" charset="-127"/>
                        </a:rPr>
                        <a:t>HRIT</a:t>
                      </a:r>
                      <a:endParaRPr lang="ko-KR" altLang="en-US" sz="1300" dirty="0">
                        <a:latin typeface="Arial Unicode MS" pitchFamily="50" charset="-127"/>
                        <a:ea typeface="Arial Unicode MS" pitchFamily="50" charset="-127"/>
                      </a:endParaRPr>
                    </a:p>
                  </a:txBody>
                  <a:tcPr anchor="ctr"/>
                </a:tc>
                <a:tc>
                  <a:txBody>
                    <a:bodyPr/>
                    <a:lstStyle/>
                    <a:p>
                      <a:pPr algn="ctr" latinLnBrk="1"/>
                      <a:endParaRPr lang="ko-KR" altLang="en-US" sz="1300" dirty="0">
                        <a:latin typeface="Arial Unicode MS" pitchFamily="50" charset="-127"/>
                        <a:ea typeface="Arial Unicode MS" pitchFamily="50" charset="-127"/>
                      </a:endParaRPr>
                    </a:p>
                  </a:txBody>
                  <a:tcPr anchor="ctr">
                    <a:noFill/>
                  </a:tcPr>
                </a:tc>
                <a:tc>
                  <a:txBody>
                    <a:bodyPr/>
                    <a:lstStyle/>
                    <a:p>
                      <a:pPr algn="ctr" latinLnBrk="1"/>
                      <a:endParaRPr lang="ko-KR" altLang="en-US" sz="1300" dirty="0">
                        <a:latin typeface="Arial Unicode MS" pitchFamily="50" charset="-127"/>
                        <a:ea typeface="Arial Unicode MS" pitchFamily="50" charset="-127"/>
                      </a:endParaRPr>
                    </a:p>
                  </a:txBody>
                  <a:tcPr anchor="ctr">
                    <a:noFill/>
                  </a:tcPr>
                </a:tc>
                <a:tc>
                  <a:txBody>
                    <a:bodyPr/>
                    <a:lstStyle/>
                    <a:p>
                      <a:pPr algn="ctr" latinLnBrk="1"/>
                      <a:endParaRPr lang="ko-KR" altLang="en-US" sz="1300" dirty="0">
                        <a:latin typeface="Arial Unicode MS" pitchFamily="50" charset="-127"/>
                        <a:ea typeface="Arial Unicode MS" pitchFamily="50" charset="-127"/>
                      </a:endParaRPr>
                    </a:p>
                  </a:txBody>
                  <a:tcPr anchor="ctr">
                    <a:noFill/>
                  </a:tcPr>
                </a:tc>
                <a:tc>
                  <a:txBody>
                    <a:bodyPr/>
                    <a:lstStyle/>
                    <a:p>
                      <a:pPr algn="ctr" latinLnBrk="1"/>
                      <a:r>
                        <a:rPr lang="en-US" altLang="ko-KR" sz="1300" dirty="0" smtClean="0">
                          <a:latin typeface="Arial Unicode MS" pitchFamily="50" charset="-127"/>
                          <a:ea typeface="Arial Unicode MS" pitchFamily="50" charset="-127"/>
                        </a:rPr>
                        <a:t>LRIT</a:t>
                      </a:r>
                      <a:endParaRPr lang="ko-KR" altLang="en-US" sz="1300" dirty="0">
                        <a:latin typeface="Arial Unicode MS" pitchFamily="50" charset="-127"/>
                        <a:ea typeface="Arial Unicode MS" pitchFamily="50" charset="-127"/>
                      </a:endParaRPr>
                    </a:p>
                  </a:txBody>
                  <a:tcPr anchor="ctr"/>
                </a:tc>
              </a:tr>
              <a:tr h="339299">
                <a:tc>
                  <a:txBody>
                    <a:bodyPr/>
                    <a:lstStyle/>
                    <a:p>
                      <a:pPr algn="ctr" latinLnBrk="1"/>
                      <a:r>
                        <a:rPr lang="en-US" altLang="ko-KR" sz="1300" dirty="0" smtClean="0">
                          <a:latin typeface="Arial Unicode MS" pitchFamily="50" charset="-127"/>
                          <a:ea typeface="Arial Unicode MS" pitchFamily="50" charset="-127"/>
                        </a:rPr>
                        <a:t>3Mbps</a:t>
                      </a:r>
                      <a:endParaRPr lang="ko-KR" altLang="en-US" sz="1300" dirty="0">
                        <a:latin typeface="Arial Unicode MS" pitchFamily="50" charset="-127"/>
                        <a:ea typeface="Arial Unicode MS" pitchFamily="50" charset="-127"/>
                      </a:endParaRPr>
                    </a:p>
                  </a:txBody>
                  <a:tcPr anchor="ctr"/>
                </a:tc>
                <a:tc>
                  <a:txBody>
                    <a:bodyPr/>
                    <a:lstStyle/>
                    <a:p>
                      <a:pPr algn="ctr" latinLnBrk="1"/>
                      <a:endParaRPr lang="ko-KR" altLang="en-US" sz="1300" dirty="0">
                        <a:latin typeface="Arial Unicode MS" pitchFamily="50" charset="-127"/>
                        <a:ea typeface="Arial Unicode MS" pitchFamily="50" charset="-127"/>
                      </a:endParaRPr>
                    </a:p>
                  </a:txBody>
                  <a:tcPr anchor="ctr"/>
                </a:tc>
                <a:tc>
                  <a:txBody>
                    <a:bodyPr/>
                    <a:lstStyle/>
                    <a:p>
                      <a:pPr algn="ctr" latinLnBrk="1"/>
                      <a:r>
                        <a:rPr lang="en-US" altLang="ko-KR" sz="1300" dirty="0" smtClean="0">
                          <a:latin typeface="Arial Unicode MS" pitchFamily="50" charset="-127"/>
                          <a:ea typeface="Arial Unicode MS" pitchFamily="50" charset="-127"/>
                        </a:rPr>
                        <a:t>Data  Rate</a:t>
                      </a:r>
                      <a:endParaRPr lang="ko-KR" altLang="en-US" sz="1300" dirty="0">
                        <a:latin typeface="Arial Unicode MS" pitchFamily="50" charset="-127"/>
                        <a:ea typeface="Arial Unicode MS" pitchFamily="50" charset="-127"/>
                      </a:endParaRPr>
                    </a:p>
                  </a:txBody>
                  <a:tcPr anchor="ctr"/>
                </a:tc>
                <a:tc>
                  <a:txBody>
                    <a:bodyPr/>
                    <a:lstStyle/>
                    <a:p>
                      <a:pPr algn="ctr" latinLnBrk="1"/>
                      <a:endParaRPr lang="ko-KR" altLang="en-US" sz="1300" dirty="0">
                        <a:latin typeface="Arial Unicode MS" pitchFamily="50" charset="-127"/>
                        <a:ea typeface="Arial Unicode MS" pitchFamily="50" charset="-127"/>
                      </a:endParaRPr>
                    </a:p>
                  </a:txBody>
                  <a:tcPr anchor="ctr"/>
                </a:tc>
                <a:tc>
                  <a:txBody>
                    <a:bodyPr/>
                    <a:lstStyle/>
                    <a:p>
                      <a:pPr algn="ctr" latinLnBrk="1"/>
                      <a:r>
                        <a:rPr lang="en-US" altLang="ko-KR" sz="1300" dirty="0" smtClean="0">
                          <a:latin typeface="Arial Unicode MS" pitchFamily="50" charset="-127"/>
                          <a:ea typeface="Arial Unicode MS" pitchFamily="50" charset="-127"/>
                        </a:rPr>
                        <a:t>~512Kbps</a:t>
                      </a:r>
                      <a:endParaRPr lang="ko-KR" altLang="en-US" sz="1300" dirty="0">
                        <a:latin typeface="Arial Unicode MS" pitchFamily="50" charset="-127"/>
                        <a:ea typeface="Arial Unicode MS" pitchFamily="50" charset="-127"/>
                      </a:endParaRPr>
                    </a:p>
                  </a:txBody>
                  <a:tcPr anchor="ctr"/>
                </a:tc>
              </a:tr>
              <a:tr h="1170584">
                <a:tc>
                  <a:txBody>
                    <a:bodyPr/>
                    <a:lstStyle/>
                    <a:p>
                      <a:pPr algn="l" latinLnBrk="1"/>
                      <a:r>
                        <a:rPr lang="en-US" altLang="ko-KR" sz="1300" dirty="0" smtClean="0">
                          <a:latin typeface="Arial Unicode MS" pitchFamily="50" charset="-127"/>
                          <a:ea typeface="Arial Unicode MS" pitchFamily="50" charset="-127"/>
                        </a:rPr>
                        <a:t>  Image (VIS,</a:t>
                      </a:r>
                      <a:r>
                        <a:rPr lang="en-US" altLang="ko-KR" sz="1300" baseline="0" dirty="0" smtClean="0">
                          <a:latin typeface="Arial Unicode MS" pitchFamily="50" charset="-127"/>
                          <a:ea typeface="Arial Unicode MS" pitchFamily="50" charset="-127"/>
                        </a:rPr>
                        <a:t> IR1, IR2, SWIR, WV)</a:t>
                      </a:r>
                    </a:p>
                    <a:p>
                      <a:pPr algn="l" latinLnBrk="1"/>
                      <a:r>
                        <a:rPr lang="en-US" altLang="ko-KR" sz="1300" baseline="0" dirty="0" smtClean="0">
                          <a:latin typeface="Arial Unicode MS" pitchFamily="50" charset="-127"/>
                          <a:ea typeface="Arial Unicode MS" pitchFamily="50" charset="-127"/>
                        </a:rPr>
                        <a:t>  Alpha-numeric text</a:t>
                      </a:r>
                    </a:p>
                    <a:p>
                      <a:pPr algn="l" latinLnBrk="1"/>
                      <a:r>
                        <a:rPr lang="en-US" altLang="ko-KR" sz="1300" baseline="0" dirty="0" smtClean="0">
                          <a:latin typeface="Arial Unicode MS" pitchFamily="50" charset="-127"/>
                          <a:ea typeface="Arial Unicode MS" pitchFamily="50" charset="-127"/>
                        </a:rPr>
                        <a:t>  Encryption Key Message</a:t>
                      </a:r>
                      <a:endParaRPr lang="ko-KR" altLang="en-US" sz="1300" dirty="0">
                        <a:latin typeface="Arial Unicode MS" pitchFamily="50" charset="-127"/>
                        <a:ea typeface="Arial Unicode MS" pitchFamily="50" charset="-127"/>
                      </a:endParaRPr>
                    </a:p>
                  </a:txBody>
                  <a:tcPr anchor="ctr"/>
                </a:tc>
                <a:tc>
                  <a:txBody>
                    <a:bodyPr/>
                    <a:lstStyle/>
                    <a:p>
                      <a:pPr algn="ctr" latinLnBrk="1"/>
                      <a:endParaRPr lang="ko-KR" altLang="en-US" sz="1300" dirty="0">
                        <a:latin typeface="Arial Unicode MS" pitchFamily="50" charset="-127"/>
                        <a:ea typeface="Arial Unicode MS" pitchFamily="50" charset="-127"/>
                      </a:endParaRPr>
                    </a:p>
                  </a:txBody>
                  <a:tcPr anchor="ctr"/>
                </a:tc>
                <a:tc>
                  <a:txBody>
                    <a:bodyPr/>
                    <a:lstStyle/>
                    <a:p>
                      <a:pPr algn="ctr" latinLnBrk="1"/>
                      <a:r>
                        <a:rPr lang="en-US" altLang="ko-KR" sz="1300" dirty="0" smtClean="0">
                          <a:latin typeface="Arial Unicode MS" pitchFamily="50" charset="-127"/>
                          <a:ea typeface="Arial Unicode MS" pitchFamily="50" charset="-127"/>
                        </a:rPr>
                        <a:t>Data</a:t>
                      </a:r>
                      <a:r>
                        <a:rPr lang="en-US" altLang="ko-KR" sz="1300" baseline="0" dirty="0" smtClean="0">
                          <a:latin typeface="Arial Unicode MS" pitchFamily="50" charset="-127"/>
                          <a:ea typeface="Arial Unicode MS" pitchFamily="50" charset="-127"/>
                        </a:rPr>
                        <a:t> Type</a:t>
                      </a:r>
                      <a:endParaRPr lang="ko-KR" altLang="en-US" sz="1300" dirty="0">
                        <a:latin typeface="Arial Unicode MS" pitchFamily="50" charset="-127"/>
                        <a:ea typeface="Arial Unicode MS" pitchFamily="50" charset="-127"/>
                      </a:endParaRPr>
                    </a:p>
                  </a:txBody>
                  <a:tcPr anchor="ctr"/>
                </a:tc>
                <a:tc>
                  <a:txBody>
                    <a:bodyPr/>
                    <a:lstStyle/>
                    <a:p>
                      <a:pPr algn="ctr" latinLnBrk="1"/>
                      <a:endParaRPr lang="ko-KR" altLang="en-US" sz="1300" dirty="0">
                        <a:latin typeface="Arial Unicode MS" pitchFamily="50" charset="-127"/>
                        <a:ea typeface="Arial Unicode MS" pitchFamily="50" charset="-127"/>
                      </a:endParaRPr>
                    </a:p>
                  </a:txBody>
                  <a:tcPr anchor="ctr"/>
                </a:tc>
                <a:tc>
                  <a:txBody>
                    <a:bodyPr/>
                    <a:lstStyle/>
                    <a:p>
                      <a:pPr algn="l" latinLnBrk="1"/>
                      <a:r>
                        <a:rPr lang="en-US" altLang="ko-KR" sz="1300" dirty="0" smtClean="0">
                          <a:latin typeface="Arial Unicode MS" pitchFamily="50" charset="-127"/>
                          <a:ea typeface="Arial Unicode MS" pitchFamily="50" charset="-127"/>
                        </a:rPr>
                        <a:t>  Image (VIS,</a:t>
                      </a:r>
                      <a:r>
                        <a:rPr lang="en-US" altLang="ko-KR" sz="1300" baseline="0" dirty="0" smtClean="0">
                          <a:latin typeface="Arial Unicode MS" pitchFamily="50" charset="-127"/>
                          <a:ea typeface="Arial Unicode MS" pitchFamily="50" charset="-127"/>
                        </a:rPr>
                        <a:t> IR1, IR2, SWIR, WV)</a:t>
                      </a:r>
                    </a:p>
                    <a:p>
                      <a:pPr algn="l" latinLnBrk="1"/>
                      <a:r>
                        <a:rPr lang="en-US" altLang="ko-KR" sz="1300" baseline="0" dirty="0" smtClean="0">
                          <a:latin typeface="Arial Unicode MS" pitchFamily="50" charset="-127"/>
                          <a:ea typeface="Arial Unicode MS" pitchFamily="50" charset="-127"/>
                        </a:rPr>
                        <a:t>  Alpha-numeric text</a:t>
                      </a:r>
                    </a:p>
                    <a:p>
                      <a:pPr algn="l" latinLnBrk="1"/>
                      <a:r>
                        <a:rPr lang="en-US" altLang="ko-KR" sz="1300" baseline="0" dirty="0" smtClean="0">
                          <a:latin typeface="Arial Unicode MS" pitchFamily="50" charset="-127"/>
                          <a:ea typeface="Arial Unicode MS" pitchFamily="50" charset="-127"/>
                        </a:rPr>
                        <a:t>  Encryption Key Message</a:t>
                      </a:r>
                      <a:endParaRPr lang="ko-KR" altLang="en-US" sz="1300" dirty="0" smtClean="0">
                        <a:latin typeface="Arial Unicode MS" pitchFamily="50" charset="-127"/>
                        <a:ea typeface="Arial Unicode MS" pitchFamily="50" charset="-127"/>
                      </a:endParaRPr>
                    </a:p>
                    <a:p>
                      <a:pPr algn="l" latinLnBrk="1"/>
                      <a:r>
                        <a:rPr lang="en-US" altLang="ko-KR" sz="1300" baseline="0" dirty="0" smtClean="0">
                          <a:latin typeface="Arial Unicode MS" pitchFamily="50" charset="-127"/>
                          <a:ea typeface="Arial Unicode MS" pitchFamily="50" charset="-127"/>
                        </a:rPr>
                        <a:t>  Level 2 Data</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300" baseline="0" dirty="0" smtClean="0">
                          <a:latin typeface="Arial Unicode MS" pitchFamily="50" charset="-127"/>
                          <a:ea typeface="Arial Unicode MS" pitchFamily="50" charset="-127"/>
                        </a:rPr>
                        <a:t>  GOCI</a:t>
                      </a:r>
                    </a:p>
                    <a:p>
                      <a:pPr algn="l" latinLnBrk="1"/>
                      <a:r>
                        <a:rPr lang="en-US" altLang="ko-KR" sz="1300" baseline="0" dirty="0" smtClean="0">
                          <a:latin typeface="Arial Unicode MS" pitchFamily="50" charset="-127"/>
                          <a:ea typeface="Arial Unicode MS" pitchFamily="50" charset="-127"/>
                        </a:rPr>
                        <a:t>  NWP (TBD)</a:t>
                      </a:r>
                    </a:p>
                  </a:txBody>
                  <a:tcPr anchor="ctr"/>
                </a:tc>
              </a:tr>
              <a:tr h="260580">
                <a:tc>
                  <a:txBody>
                    <a:bodyPr/>
                    <a:lstStyle/>
                    <a:p>
                      <a:pPr algn="ctr" latinLnBrk="1"/>
                      <a:r>
                        <a:rPr lang="en-US" altLang="ko-KR" sz="1300" dirty="0" smtClean="0">
                          <a:latin typeface="Arial Unicode MS" pitchFamily="50" charset="-127"/>
                          <a:ea typeface="Arial Unicode MS" pitchFamily="50" charset="-127"/>
                        </a:rPr>
                        <a:t>  FD,</a:t>
                      </a:r>
                      <a:r>
                        <a:rPr lang="en-US" altLang="ko-KR" sz="1300" baseline="0" dirty="0" smtClean="0">
                          <a:latin typeface="Arial Unicode MS" pitchFamily="50" charset="-127"/>
                          <a:ea typeface="Arial Unicode MS" pitchFamily="50" charset="-127"/>
                        </a:rPr>
                        <a:t> ENH</a:t>
                      </a:r>
                      <a:endParaRPr lang="ko-KR" altLang="en-US" sz="1300" dirty="0">
                        <a:latin typeface="Arial Unicode MS" pitchFamily="50" charset="-127"/>
                        <a:ea typeface="Arial Unicode MS" pitchFamily="50" charset="-127"/>
                      </a:endParaRPr>
                    </a:p>
                  </a:txBody>
                  <a:tcPr anchor="ctr"/>
                </a:tc>
                <a:tc>
                  <a:txBody>
                    <a:bodyPr/>
                    <a:lstStyle/>
                    <a:p>
                      <a:pPr algn="ctr" latinLnBrk="1"/>
                      <a:endParaRPr lang="ko-KR" altLang="en-US" sz="1300" dirty="0">
                        <a:latin typeface="Arial Unicode MS" pitchFamily="50" charset="-127"/>
                        <a:ea typeface="Arial Unicode MS" pitchFamily="50" charset="-127"/>
                      </a:endParaRPr>
                    </a:p>
                  </a:txBody>
                  <a:tcPr anchor="ctr"/>
                </a:tc>
                <a:tc>
                  <a:txBody>
                    <a:bodyPr/>
                    <a:lstStyle/>
                    <a:p>
                      <a:pPr algn="ctr" latinLnBrk="1"/>
                      <a:r>
                        <a:rPr lang="en-US" altLang="ko-KR" sz="1300" dirty="0" smtClean="0">
                          <a:latin typeface="Arial Unicode MS" pitchFamily="50" charset="-127"/>
                          <a:ea typeface="Arial Unicode MS" pitchFamily="50" charset="-127"/>
                        </a:rPr>
                        <a:t>Image</a:t>
                      </a:r>
                      <a:endParaRPr lang="ko-KR" altLang="en-US" sz="1300" dirty="0">
                        <a:latin typeface="Arial Unicode MS" pitchFamily="50" charset="-127"/>
                        <a:ea typeface="Arial Unicode MS" pitchFamily="50" charset="-127"/>
                      </a:endParaRPr>
                    </a:p>
                  </a:txBody>
                  <a:tcPr anchor="ctr"/>
                </a:tc>
                <a:tc>
                  <a:txBody>
                    <a:bodyPr/>
                    <a:lstStyle/>
                    <a:p>
                      <a:pPr algn="ctr" latinLnBrk="1"/>
                      <a:endParaRPr lang="ko-KR" altLang="en-US" sz="1300" dirty="0">
                        <a:latin typeface="Arial Unicode MS" pitchFamily="50" charset="-127"/>
                        <a:ea typeface="Arial Unicode MS" pitchFamily="50" charset="-127"/>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300" dirty="0" smtClean="0">
                          <a:latin typeface="Arial Unicode MS" pitchFamily="50" charset="-127"/>
                          <a:ea typeface="Arial Unicode MS" pitchFamily="50" charset="-127"/>
                        </a:rPr>
                        <a:t>FD,</a:t>
                      </a:r>
                      <a:r>
                        <a:rPr lang="en-US" altLang="ko-KR" sz="1300" baseline="0" dirty="0" smtClean="0">
                          <a:latin typeface="Arial Unicode MS" pitchFamily="50" charset="-127"/>
                          <a:ea typeface="Arial Unicode MS" pitchFamily="50" charset="-127"/>
                        </a:rPr>
                        <a:t> ENH</a:t>
                      </a:r>
                      <a:endParaRPr lang="ko-KR" altLang="en-US" sz="1300" dirty="0" smtClean="0">
                        <a:latin typeface="Arial Unicode MS" pitchFamily="50" charset="-127"/>
                        <a:ea typeface="Arial Unicode MS" pitchFamily="50" charset="-127"/>
                      </a:endParaRPr>
                    </a:p>
                  </a:txBody>
                  <a:tcPr anchor="ctr"/>
                </a:tc>
              </a:tr>
              <a:tr h="610739">
                <a:tc>
                  <a:txBody>
                    <a:bodyPr/>
                    <a:lstStyle/>
                    <a:p>
                      <a:pPr algn="ctr" latinLnBrk="1"/>
                      <a:r>
                        <a:rPr lang="en-US" altLang="ko-KR" sz="1300" b="0" dirty="0" smtClean="0">
                          <a:latin typeface="Arial Unicode MS" pitchFamily="50" charset="-127"/>
                          <a:ea typeface="Arial Unicode MS" pitchFamily="50" charset="-127"/>
                        </a:rPr>
                        <a:t>MDUS</a:t>
                      </a:r>
                      <a:r>
                        <a:rPr lang="en-US" altLang="ko-KR" sz="1300" b="0" baseline="0" dirty="0" smtClean="0">
                          <a:latin typeface="Arial Unicode MS" pitchFamily="50" charset="-127"/>
                          <a:ea typeface="Arial Unicode MS" pitchFamily="50" charset="-127"/>
                        </a:rPr>
                        <a:t> </a:t>
                      </a:r>
                    </a:p>
                    <a:p>
                      <a:pPr algn="ctr" latinLnBrk="1"/>
                      <a:r>
                        <a:rPr lang="nn-NO" altLang="ko-KR" sz="1300" b="0" kern="1200" baseline="0" dirty="0" smtClean="0">
                          <a:solidFill>
                            <a:schemeClr val="dk1"/>
                          </a:solidFill>
                          <a:latin typeface="Arial Unicode MS" pitchFamily="50" charset="-127"/>
                          <a:ea typeface="Arial Unicode MS" pitchFamily="50" charset="-127"/>
                          <a:cs typeface="+mn-cs"/>
                        </a:rPr>
                        <a:t>(Medium Scale Data User stations)</a:t>
                      </a:r>
                      <a:endParaRPr lang="ko-KR" altLang="en-US" sz="1300" b="0" dirty="0">
                        <a:latin typeface="Arial Unicode MS" pitchFamily="50" charset="-127"/>
                        <a:ea typeface="Arial Unicode MS" pitchFamily="50" charset="-127"/>
                      </a:endParaRPr>
                    </a:p>
                  </a:txBody>
                  <a:tcPr anchor="ctr"/>
                </a:tc>
                <a:tc>
                  <a:txBody>
                    <a:bodyPr/>
                    <a:lstStyle/>
                    <a:p>
                      <a:pPr algn="ctr" latinLnBrk="1"/>
                      <a:endParaRPr lang="ko-KR" altLang="en-US" sz="1300" dirty="0">
                        <a:latin typeface="Arial Unicode MS" pitchFamily="50" charset="-127"/>
                        <a:ea typeface="Arial Unicode MS" pitchFamily="50" charset="-127"/>
                      </a:endParaRPr>
                    </a:p>
                  </a:txBody>
                  <a:tcPr anchor="ctr"/>
                </a:tc>
                <a:tc>
                  <a:txBody>
                    <a:bodyPr/>
                    <a:lstStyle/>
                    <a:p>
                      <a:pPr algn="ctr" latinLnBrk="1"/>
                      <a:r>
                        <a:rPr lang="en-US" altLang="ko-KR" sz="1300" dirty="0" smtClean="0">
                          <a:latin typeface="Arial Unicode MS" pitchFamily="50" charset="-127"/>
                          <a:ea typeface="Arial Unicode MS" pitchFamily="50" charset="-127"/>
                        </a:rPr>
                        <a:t>User</a:t>
                      </a:r>
                      <a:endParaRPr lang="ko-KR" altLang="en-US" sz="1300" dirty="0">
                        <a:latin typeface="Arial Unicode MS" pitchFamily="50" charset="-127"/>
                        <a:ea typeface="Arial Unicode MS" pitchFamily="50" charset="-127"/>
                      </a:endParaRPr>
                    </a:p>
                  </a:txBody>
                  <a:tcPr anchor="ctr"/>
                </a:tc>
                <a:tc>
                  <a:txBody>
                    <a:bodyPr/>
                    <a:lstStyle/>
                    <a:p>
                      <a:pPr algn="ctr" latinLnBrk="1"/>
                      <a:endParaRPr lang="ko-KR" altLang="en-US" sz="1300" dirty="0">
                        <a:latin typeface="Arial Unicode MS" pitchFamily="50" charset="-127"/>
                        <a:ea typeface="Arial Unicode MS" pitchFamily="50" charset="-127"/>
                      </a:endParaRPr>
                    </a:p>
                  </a:txBody>
                  <a:tcPr anchor="ctr"/>
                </a:tc>
                <a:tc>
                  <a:txBody>
                    <a:bodyPr/>
                    <a:lstStyle/>
                    <a:p>
                      <a:pPr algn="ctr" latinLnBrk="1"/>
                      <a:r>
                        <a:rPr lang="en-US" altLang="ko-KR" sz="1300" b="0" dirty="0" smtClean="0">
                          <a:latin typeface="Arial Unicode MS" pitchFamily="50" charset="-127"/>
                          <a:ea typeface="Arial Unicode MS" pitchFamily="50" charset="-127"/>
                        </a:rPr>
                        <a:t>SDUS </a:t>
                      </a:r>
                    </a:p>
                    <a:p>
                      <a:pPr algn="ctr" latinLnBrk="1"/>
                      <a:r>
                        <a:rPr lang="nn-NO" altLang="ko-KR" sz="1300" b="0" kern="1200" baseline="0" dirty="0" smtClean="0">
                          <a:solidFill>
                            <a:schemeClr val="dk1"/>
                          </a:solidFill>
                          <a:latin typeface="Arial Unicode MS" pitchFamily="50" charset="-127"/>
                          <a:ea typeface="Arial Unicode MS" pitchFamily="50" charset="-127"/>
                          <a:cs typeface="+mn-cs"/>
                        </a:rPr>
                        <a:t>(Small Scale Data User stations)</a:t>
                      </a:r>
                      <a:endParaRPr lang="ko-KR" altLang="en-US" sz="1300" b="0" dirty="0">
                        <a:latin typeface="Arial Unicode MS" pitchFamily="50" charset="-127"/>
                        <a:ea typeface="Arial Unicode MS" pitchFamily="50" charset="-127"/>
                      </a:endParaRPr>
                    </a:p>
                  </a:txBody>
                  <a:tcPr anchor="ctr"/>
                </a:tc>
              </a:tr>
            </a:tbl>
          </a:graphicData>
        </a:graphic>
      </p:graphicFrame>
      <p:sp>
        <p:nvSpPr>
          <p:cNvPr id="11" name="Rectangle 2"/>
          <p:cNvSpPr>
            <a:spLocks/>
          </p:cNvSpPr>
          <p:nvPr/>
        </p:nvSpPr>
        <p:spPr bwMode="auto">
          <a:xfrm>
            <a:off x="111600" y="190800"/>
            <a:ext cx="7560840" cy="420624"/>
          </a:xfrm>
          <a:prstGeom prst="rect">
            <a:avLst/>
          </a:prstGeom>
          <a:noFill/>
          <a:ln w="12700">
            <a:noFill/>
            <a:miter lim="800000"/>
            <a:headEnd/>
            <a:tailEnd/>
          </a:ln>
        </p:spPr>
        <p:txBody>
          <a:bodyPr lIns="0" tIns="0" rIns="0" bIns="0" anchor="ctr"/>
          <a:lstStyle/>
          <a:p>
            <a:pPr latinLnBrk="0"/>
            <a:r>
              <a:rPr kumimoji="0" lang="en-US" altLang="ko-KR" sz="2800" b="1" dirty="0" smtClean="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rPr>
              <a:t>COMS </a:t>
            </a:r>
            <a:r>
              <a:rPr kumimoji="0" lang="en-US" altLang="ko-KR" sz="2800" b="1" dirty="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rPr>
              <a:t>Data Services (via </a:t>
            </a:r>
            <a:r>
              <a:rPr kumimoji="0" lang="en-US" altLang="ko-KR" sz="2800" b="1" dirty="0" smtClean="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rPr>
              <a:t>Satellite)</a:t>
            </a:r>
            <a:endParaRPr kumimoji="0" lang="en-US" altLang="ko-KR" sz="2800" b="1" dirty="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endParaRPr>
          </a:p>
        </p:txBody>
      </p:sp>
    </p:spTree>
    <p:extLst>
      <p:ext uri="{BB962C8B-B14F-4D97-AF65-F5344CB8AC3E}">
        <p14:creationId xmlns:p14="http://schemas.microsoft.com/office/powerpoint/2010/main" xmlns="" val="4067184445"/>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3227136" presetClass="entr" presetSubtype="220162304" fill="hold" grpId="0" nodeType="afterEffect">
                                  <p:stCondLst>
                                    <p:cond delay="0"/>
                                  </p:stCondLst>
                                  <p:childTnLst>
                                    <p:set>
                                      <p:cBhvr>
                                        <p:cTn id="6" dur="1" fill="hold">
                                          <p:stCondLst>
                                            <p:cond delay="499"/>
                                          </p:stCondLst>
                                        </p:cTn>
                                        <p:tgtEl>
                                          <p:spTgt spid="297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pic>
        <p:nvPicPr>
          <p:cNvPr id="25604" name="Picture 3"/>
          <p:cNvPicPr>
            <a:picLocks noChangeAspect="1" noChangeArrowheads="1"/>
          </p:cNvPicPr>
          <p:nvPr/>
        </p:nvPicPr>
        <p:blipFill>
          <a:blip r:embed="rId4" cstate="print"/>
          <a:srcRect/>
          <a:stretch>
            <a:fillRect/>
          </a:stretch>
        </p:blipFill>
        <p:spPr bwMode="auto">
          <a:xfrm>
            <a:off x="7498080" y="0"/>
            <a:ext cx="1645920" cy="681228"/>
          </a:xfrm>
          <a:prstGeom prst="rect">
            <a:avLst/>
          </a:prstGeom>
          <a:noFill/>
          <a:ln w="12700">
            <a:noFill/>
            <a:miter lim="800000"/>
            <a:headEnd/>
            <a:tailEnd/>
          </a:ln>
        </p:spPr>
      </p:pic>
      <p:pic>
        <p:nvPicPr>
          <p:cNvPr id="29700" name="Picture 4"/>
          <p:cNvPicPr>
            <a:picLocks noChangeAspect="1" noChangeArrowheads="1"/>
          </p:cNvPicPr>
          <p:nvPr/>
        </p:nvPicPr>
        <p:blipFill>
          <a:blip r:embed="rId5" cstate="print"/>
          <a:srcRect/>
          <a:stretch>
            <a:fillRect/>
          </a:stretch>
        </p:blipFill>
        <p:spPr bwMode="auto">
          <a:xfrm>
            <a:off x="0" y="2143116"/>
            <a:ext cx="9144000" cy="4714884"/>
          </a:xfrm>
          <a:prstGeom prst="rect">
            <a:avLst/>
          </a:prstGeom>
          <a:noFill/>
          <a:ln w="12700">
            <a:noFill/>
            <a:miter lim="800000"/>
            <a:headEnd/>
            <a:tailEnd/>
          </a:ln>
        </p:spPr>
      </p:pic>
      <p:sp>
        <p:nvSpPr>
          <p:cNvPr id="29701" name="Rectangle 5"/>
          <p:cNvSpPr>
            <a:spLocks/>
          </p:cNvSpPr>
          <p:nvPr/>
        </p:nvSpPr>
        <p:spPr bwMode="auto">
          <a:xfrm>
            <a:off x="150876" y="764704"/>
            <a:ext cx="8993124" cy="129614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latinLnBrk="0">
              <a:lnSpc>
                <a:spcPct val="110000"/>
              </a:lnSpc>
              <a:buClr>
                <a:srgbClr val="FFFFFF"/>
              </a:buClr>
              <a:buSzPct val="57000"/>
              <a:defRPr/>
            </a:pPr>
            <a:r>
              <a:rPr kumimoji="0" lang="en-US" altLang="ko-KR" sz="2400" dirty="0" smtClean="0">
                <a:solidFill>
                  <a:srgbClr val="FFFFFF"/>
                </a:solidFill>
                <a:latin typeface="Arial Unicode MS" pitchFamily="50" charset="-127"/>
                <a:ea typeface="Arial Unicode MS" pitchFamily="50" charset="-127"/>
                <a:cs typeface="Arial" pitchFamily="34" charset="0"/>
                <a:sym typeface="Daum_Regular" charset="0"/>
              </a:rPr>
              <a:t> </a:t>
            </a:r>
            <a:r>
              <a:rPr kumimoji="0" lang="en-US" altLang="ko-KR" sz="2400" u="sng" dirty="0" smtClean="0">
                <a:solidFill>
                  <a:srgbClr val="FFFFFF"/>
                </a:solidFill>
                <a:latin typeface="Arial Unicode MS" pitchFamily="50" charset="-127"/>
                <a:ea typeface="Arial Unicode MS" pitchFamily="50" charset="-127"/>
                <a:cs typeface="Arial" pitchFamily="34" charset="0"/>
                <a:sym typeface="Daum_Regular" charset="0"/>
              </a:rPr>
              <a:t>Service via </a:t>
            </a:r>
            <a:r>
              <a:rPr kumimoji="0" lang="en-US" altLang="ko-KR" sz="2400" b="1" u="sng" dirty="0" smtClean="0">
                <a:solidFill>
                  <a:srgbClr val="FFFFFF"/>
                </a:solidFill>
                <a:latin typeface="Arial Unicode MS" pitchFamily="50" charset="-127"/>
                <a:ea typeface="Arial Unicode MS" pitchFamily="50" charset="-127"/>
                <a:cs typeface="Arial" pitchFamily="34" charset="0"/>
                <a:sym typeface="Daum_Regular" charset="0"/>
              </a:rPr>
              <a:t>Internet</a:t>
            </a:r>
          </a:p>
          <a:p>
            <a:pPr marL="180975" indent="-180975" latinLnBrk="0">
              <a:lnSpc>
                <a:spcPct val="110000"/>
              </a:lnSpc>
              <a:buClr>
                <a:srgbClr val="FFFFFF"/>
              </a:buClr>
              <a:buSzPct val="57000"/>
              <a:defRPr/>
            </a:pPr>
            <a:r>
              <a:rPr kumimoji="0" lang="en-US" altLang="ko-KR" sz="1200" dirty="0" smtClean="0">
                <a:solidFill>
                  <a:srgbClr val="FFFFFF"/>
                </a:solidFill>
                <a:latin typeface="Arial Unicode MS" pitchFamily="50" charset="-127"/>
                <a:ea typeface="Arial Unicode MS" pitchFamily="50" charset="-127"/>
                <a:cs typeface="Arial" pitchFamily="34" charset="0"/>
                <a:sym typeface="Daum_Regular" charset="0"/>
              </a:rPr>
              <a:t> </a:t>
            </a:r>
            <a:r>
              <a:rPr kumimoji="0" lang="en-US" altLang="ko-KR" sz="1600" dirty="0" smtClean="0">
                <a:solidFill>
                  <a:srgbClr val="FFFFFF"/>
                </a:solidFill>
                <a:latin typeface="Arial Unicode MS" pitchFamily="50" charset="-127"/>
                <a:ea typeface="Arial Unicode MS" pitchFamily="50" charset="-127"/>
                <a:cs typeface="Arial" pitchFamily="34" charset="0"/>
                <a:sym typeface="Daum_Regular" charset="0"/>
              </a:rPr>
              <a:t>- </a:t>
            </a:r>
            <a:r>
              <a:rPr kumimoji="0" lang="en-US" altLang="ko-KR" dirty="0" smtClean="0">
                <a:solidFill>
                  <a:srgbClr val="FFFFFF"/>
                </a:solidFill>
                <a:latin typeface="Arial Unicode MS" pitchFamily="50" charset="-127"/>
                <a:ea typeface="Arial Unicode MS" pitchFamily="50" charset="-127"/>
                <a:cs typeface="Arial" pitchFamily="34" charset="0"/>
                <a:sym typeface="Daum_Regular" charset="0"/>
              </a:rPr>
              <a:t>NMSC provides COMS Level 1B data of all five channels and Level 2 products to users by posting the processed data on NMSC Website </a:t>
            </a:r>
            <a:r>
              <a:rPr kumimoji="0" lang="en-US" altLang="ko-KR" sz="1400" dirty="0" smtClean="0">
                <a:solidFill>
                  <a:schemeClr val="bg1"/>
                </a:solidFill>
                <a:latin typeface="Arial Unicode MS" pitchFamily="50" charset="-127"/>
                <a:ea typeface="Arial Unicode MS" pitchFamily="50" charset="-127"/>
                <a:cs typeface="Arial" pitchFamily="34" charset="0"/>
                <a:sym typeface="Daum_Regular" charset="0"/>
              </a:rPr>
              <a:t>(http://nmsc.kma.go.kr)</a:t>
            </a:r>
          </a:p>
          <a:p>
            <a:pPr latinLnBrk="0">
              <a:lnSpc>
                <a:spcPct val="110000"/>
              </a:lnSpc>
              <a:buClr>
                <a:srgbClr val="FFFFFF"/>
              </a:buClr>
              <a:buSzPct val="57000"/>
              <a:defRPr/>
            </a:pPr>
            <a:endParaRPr kumimoji="0" lang="en-US" altLang="ko-KR" sz="1200" dirty="0">
              <a:solidFill>
                <a:srgbClr val="FFFFFF"/>
              </a:solidFill>
              <a:latin typeface="Arial Unicode MS" pitchFamily="50" charset="-127"/>
              <a:ea typeface="Arial Unicode MS" pitchFamily="50" charset="-127"/>
              <a:cs typeface="Arial" pitchFamily="34" charset="0"/>
              <a:sym typeface="Daum_Regular" charset="0"/>
            </a:endParaRPr>
          </a:p>
        </p:txBody>
      </p:sp>
      <p:sp>
        <p:nvSpPr>
          <p:cNvPr id="29702" name="Rectangle 6"/>
          <p:cNvSpPr>
            <a:spLocks/>
          </p:cNvSpPr>
          <p:nvPr/>
        </p:nvSpPr>
        <p:spPr bwMode="auto">
          <a:xfrm>
            <a:off x="281258" y="4005064"/>
            <a:ext cx="7076825" cy="25660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latinLnBrk="0">
              <a:lnSpc>
                <a:spcPct val="110000"/>
              </a:lnSpc>
              <a:defRPr/>
            </a:pPr>
            <a:r>
              <a:rPr kumimoji="0" lang="en-US" altLang="ko-KR" sz="2000" dirty="0" smtClean="0">
                <a:solidFill>
                  <a:srgbClr val="FFFFFF"/>
                </a:solidFill>
                <a:latin typeface="Arial Unicode MS" pitchFamily="50" charset="-127"/>
                <a:ea typeface="Arial Unicode MS" pitchFamily="50" charset="-127"/>
                <a:cs typeface="Arial" pitchFamily="34" charset="0"/>
                <a:sym typeface="Daum_SemiBold" charset="0"/>
              </a:rPr>
              <a:t> </a:t>
            </a:r>
            <a:r>
              <a:rPr kumimoji="0" lang="en-US" altLang="ko-KR" sz="2400" u="sng" dirty="0" smtClean="0">
                <a:solidFill>
                  <a:srgbClr val="FFFFFF"/>
                </a:solidFill>
                <a:latin typeface="Arial Unicode MS" pitchFamily="50" charset="-127"/>
                <a:ea typeface="Arial Unicode MS" pitchFamily="50" charset="-127"/>
                <a:cs typeface="Arial" pitchFamily="34" charset="0"/>
                <a:sym typeface="Daum_SemiBold" charset="0"/>
              </a:rPr>
              <a:t>Service via </a:t>
            </a:r>
            <a:r>
              <a:rPr kumimoji="0" lang="en-US" altLang="ko-KR" sz="2400" b="1" u="sng" dirty="0" smtClean="0">
                <a:solidFill>
                  <a:srgbClr val="FFFFFF"/>
                </a:solidFill>
                <a:latin typeface="Arial Unicode MS" pitchFamily="50" charset="-127"/>
                <a:ea typeface="Arial Unicode MS" pitchFamily="50" charset="-127"/>
                <a:cs typeface="Arial" pitchFamily="34" charset="0"/>
                <a:sym typeface="Daum_SemiBold" charset="0"/>
              </a:rPr>
              <a:t>FTP</a:t>
            </a:r>
            <a:endParaRPr kumimoji="0" lang="en-US" altLang="ko-KR" sz="2400" b="1" u="sng" dirty="0">
              <a:solidFill>
                <a:srgbClr val="FFFFFF"/>
              </a:solidFill>
              <a:latin typeface="Arial Unicode MS" pitchFamily="50" charset="-127"/>
              <a:ea typeface="Arial Unicode MS" pitchFamily="50" charset="-127"/>
              <a:cs typeface="Arial" pitchFamily="34" charset="0"/>
              <a:sym typeface="Daum_SemiBold" charset="0"/>
            </a:endParaRPr>
          </a:p>
          <a:p>
            <a:pPr latinLnBrk="0">
              <a:lnSpc>
                <a:spcPct val="110000"/>
              </a:lnSpc>
              <a:defRPr/>
            </a:pPr>
            <a:endParaRPr kumimoji="0" lang="en-US" altLang="ko-KR" sz="1200" dirty="0">
              <a:solidFill>
                <a:srgbClr val="FFFFFF"/>
              </a:solidFill>
              <a:latin typeface="Arial Unicode MS" pitchFamily="50" charset="-127"/>
              <a:ea typeface="Arial Unicode MS" pitchFamily="50" charset="-127"/>
              <a:cs typeface="Arial" pitchFamily="34" charset="0"/>
              <a:sym typeface="Daum_Regular" charset="0"/>
            </a:endParaRPr>
          </a:p>
          <a:p>
            <a:pPr latinLnBrk="0">
              <a:lnSpc>
                <a:spcPct val="110000"/>
              </a:lnSpc>
              <a:buClr>
                <a:srgbClr val="FFFFFF"/>
              </a:buClr>
              <a:buSzPct val="57000"/>
              <a:buFont typeface="Daum_Regular" charset="0"/>
              <a:buChar char="•"/>
              <a:defRPr/>
            </a:pPr>
            <a:r>
              <a:rPr kumimoji="0" lang="en-US" altLang="ko-KR" sz="1600" dirty="0">
                <a:solidFill>
                  <a:srgbClr val="FFFFFF"/>
                </a:solidFill>
                <a:latin typeface="Arial Unicode MS" pitchFamily="50" charset="-127"/>
                <a:ea typeface="Arial Unicode MS" pitchFamily="50" charset="-127"/>
                <a:cs typeface="Arial" pitchFamily="34" charset="0"/>
                <a:sym typeface="Daum_Regular" charset="0"/>
              </a:rPr>
              <a:t> </a:t>
            </a:r>
            <a:r>
              <a:rPr kumimoji="0" lang="en-US" altLang="ko-KR" dirty="0" smtClean="0">
                <a:solidFill>
                  <a:srgbClr val="FFFFFF"/>
                </a:solidFill>
                <a:latin typeface="Arial Unicode MS" pitchFamily="50" charset="-127"/>
                <a:ea typeface="Arial Unicode MS" pitchFamily="50" charset="-127"/>
                <a:cs typeface="Arial" pitchFamily="34" charset="0"/>
                <a:sym typeface="Daum_Regular" charset="0"/>
              </a:rPr>
              <a:t>Domestic</a:t>
            </a:r>
            <a:endParaRPr kumimoji="0" lang="en-US" altLang="ko-KR" dirty="0">
              <a:solidFill>
                <a:srgbClr val="FFFFFF"/>
              </a:solidFill>
              <a:latin typeface="Arial Unicode MS" pitchFamily="50" charset="-127"/>
              <a:ea typeface="Arial Unicode MS" pitchFamily="50" charset="-127"/>
              <a:cs typeface="Arial" pitchFamily="34" charset="0"/>
              <a:sym typeface="Daum_Regular" charset="0"/>
            </a:endParaRPr>
          </a:p>
          <a:p>
            <a:pPr marL="271463" lvl="1" indent="-271463" latinLnBrk="0">
              <a:lnSpc>
                <a:spcPct val="110000"/>
              </a:lnSpc>
              <a:defRPr/>
            </a:pPr>
            <a:r>
              <a:rPr kumimoji="0" lang="en-US" altLang="ko-KR" dirty="0">
                <a:solidFill>
                  <a:srgbClr val="CDCDCD"/>
                </a:solidFill>
                <a:latin typeface="Arial Unicode MS" pitchFamily="50" charset="-127"/>
                <a:ea typeface="Arial Unicode MS" pitchFamily="50" charset="-127"/>
                <a:cs typeface="Arial" pitchFamily="34" charset="0"/>
                <a:sym typeface="Daum_Regular" charset="0"/>
              </a:rPr>
              <a:t>  </a:t>
            </a:r>
            <a:r>
              <a:rPr kumimoji="0" lang="en-US" altLang="ko-KR" dirty="0" smtClean="0">
                <a:solidFill>
                  <a:srgbClr val="CDCDCD"/>
                </a:solidFill>
                <a:latin typeface="Arial Unicode MS" pitchFamily="50" charset="-127"/>
                <a:ea typeface="Arial Unicode MS" pitchFamily="50" charset="-127"/>
                <a:cs typeface="Arial" pitchFamily="34" charset="0"/>
                <a:sym typeface="Daum_Regular" charset="0"/>
              </a:rPr>
              <a:t>- 21 domestic KMA-related organizations such as the military,  broadcasting companies, disaster prevention centers and local government     </a:t>
            </a:r>
            <a:endParaRPr kumimoji="0" lang="en-US" altLang="ko-KR" dirty="0">
              <a:solidFill>
                <a:srgbClr val="FFFFFF"/>
              </a:solidFill>
              <a:latin typeface="Arial Unicode MS" pitchFamily="50" charset="-127"/>
              <a:ea typeface="Arial Unicode MS" pitchFamily="50" charset="-127"/>
              <a:cs typeface="Arial" pitchFamily="34" charset="0"/>
              <a:sym typeface="Daum_Regular" charset="0"/>
            </a:endParaRPr>
          </a:p>
          <a:p>
            <a:pPr latinLnBrk="0">
              <a:lnSpc>
                <a:spcPct val="110000"/>
              </a:lnSpc>
              <a:buClr>
                <a:srgbClr val="FFFFFF"/>
              </a:buClr>
              <a:buSzPct val="57000"/>
              <a:buFont typeface="Daum_Regular" charset="0"/>
              <a:buChar char="•"/>
              <a:defRPr/>
            </a:pPr>
            <a:r>
              <a:rPr kumimoji="0" lang="en-US" altLang="ko-KR" dirty="0" smtClean="0">
                <a:solidFill>
                  <a:srgbClr val="FFFFFF"/>
                </a:solidFill>
                <a:latin typeface="Arial Unicode MS" pitchFamily="50" charset="-127"/>
                <a:ea typeface="Arial Unicode MS" pitchFamily="50" charset="-127"/>
                <a:cs typeface="Arial" pitchFamily="34" charset="0"/>
                <a:sym typeface="Daum_Regular" charset="0"/>
              </a:rPr>
              <a:t> International</a:t>
            </a:r>
            <a:endParaRPr kumimoji="0" lang="en-US" altLang="ko-KR" dirty="0">
              <a:solidFill>
                <a:srgbClr val="FFFFFF"/>
              </a:solidFill>
              <a:latin typeface="Arial Unicode MS" pitchFamily="50" charset="-127"/>
              <a:ea typeface="Arial Unicode MS" pitchFamily="50" charset="-127"/>
              <a:cs typeface="Arial" pitchFamily="34" charset="0"/>
              <a:sym typeface="Daum_Regular" charset="0"/>
            </a:endParaRPr>
          </a:p>
          <a:p>
            <a:pPr marL="0" lvl="1" latinLnBrk="0">
              <a:lnSpc>
                <a:spcPct val="110000"/>
              </a:lnSpc>
              <a:defRPr/>
            </a:pPr>
            <a:r>
              <a:rPr kumimoji="0" lang="en-US" altLang="ko-KR" dirty="0">
                <a:solidFill>
                  <a:srgbClr val="CDCDCD"/>
                </a:solidFill>
                <a:latin typeface="Arial Unicode MS" pitchFamily="50" charset="-127"/>
                <a:ea typeface="Arial Unicode MS" pitchFamily="50" charset="-127"/>
                <a:cs typeface="Arial" pitchFamily="34" charset="0"/>
                <a:sym typeface="Daum_Regular" charset="0"/>
              </a:rPr>
              <a:t>  </a:t>
            </a:r>
            <a:r>
              <a:rPr kumimoji="0" lang="en-US" altLang="ko-KR" dirty="0" smtClean="0">
                <a:solidFill>
                  <a:srgbClr val="CDCDCD"/>
                </a:solidFill>
                <a:latin typeface="Arial Unicode MS" pitchFamily="50" charset="-127"/>
                <a:ea typeface="Arial Unicode MS" pitchFamily="50" charset="-127"/>
                <a:cs typeface="Arial" pitchFamily="34" charset="0"/>
                <a:sym typeface="Daum_Regular" charset="0"/>
              </a:rPr>
              <a:t>- EUMETSAT, CIMSS(US), </a:t>
            </a:r>
            <a:r>
              <a:rPr kumimoji="0" lang="en-US" altLang="ko-KR" dirty="0" err="1" smtClean="0">
                <a:solidFill>
                  <a:srgbClr val="CDCDCD"/>
                </a:solidFill>
                <a:latin typeface="Arial Unicode MS" pitchFamily="50" charset="-127"/>
                <a:ea typeface="Arial Unicode MS" pitchFamily="50" charset="-127"/>
                <a:cs typeface="Arial" pitchFamily="34" charset="0"/>
                <a:sym typeface="Daum_Regular" charset="0"/>
              </a:rPr>
              <a:t>Hongkong</a:t>
            </a:r>
            <a:r>
              <a:rPr kumimoji="0" lang="en-US" altLang="ko-KR" dirty="0" smtClean="0">
                <a:solidFill>
                  <a:srgbClr val="CDCDCD"/>
                </a:solidFill>
                <a:latin typeface="Arial Unicode MS" pitchFamily="50" charset="-127"/>
                <a:ea typeface="Arial Unicode MS" pitchFamily="50" charset="-127"/>
                <a:cs typeface="Arial" pitchFamily="34" charset="0"/>
                <a:sym typeface="Daum_Regular" charset="0"/>
              </a:rPr>
              <a:t> etc.</a:t>
            </a:r>
            <a:endParaRPr kumimoji="0" lang="en-US" altLang="ko-KR" dirty="0">
              <a:solidFill>
                <a:srgbClr val="CDCDCD"/>
              </a:solidFill>
              <a:latin typeface="Arial Unicode MS" pitchFamily="50" charset="-127"/>
              <a:ea typeface="Arial Unicode MS" pitchFamily="50" charset="-127"/>
              <a:cs typeface="Arial" pitchFamily="34" charset="0"/>
              <a:sym typeface="Daum_Regular" charset="0"/>
            </a:endParaRPr>
          </a:p>
        </p:txBody>
      </p:sp>
      <p:pic>
        <p:nvPicPr>
          <p:cNvPr id="29708" name="Picture 12"/>
          <p:cNvPicPr>
            <a:picLocks noChangeAspect="1" noChangeArrowheads="1"/>
          </p:cNvPicPr>
          <p:nvPr/>
        </p:nvPicPr>
        <p:blipFill>
          <a:blip r:embed="rId6" cstate="print"/>
          <a:srcRect/>
          <a:stretch>
            <a:fillRect/>
          </a:stretch>
        </p:blipFill>
        <p:spPr bwMode="auto">
          <a:xfrm>
            <a:off x="3158056" y="1729898"/>
            <a:ext cx="6128852" cy="4219382"/>
          </a:xfrm>
          <a:prstGeom prst="rect">
            <a:avLst/>
          </a:prstGeom>
          <a:noFill/>
          <a:ln w="12700">
            <a:noFill/>
            <a:miter lim="800000"/>
            <a:headEnd/>
            <a:tailEnd/>
          </a:ln>
        </p:spPr>
      </p:pic>
      <p:sp>
        <p:nvSpPr>
          <p:cNvPr id="14" name="슬라이드 번호 개체 틀 5"/>
          <p:cNvSpPr txBox="1">
            <a:spLocks/>
          </p:cNvSpPr>
          <p:nvPr/>
        </p:nvSpPr>
        <p:spPr>
          <a:xfrm>
            <a:off x="8838647" y="6597352"/>
            <a:ext cx="341866" cy="260672"/>
          </a:xfrm>
          <a:prstGeom prst="rect">
            <a:avLst/>
          </a:prstGeom>
          <a:noFill/>
          <a:ln>
            <a:noFill/>
          </a:ln>
        </p:spPr>
        <p:txBody>
          <a:bodyPr>
            <a:scene3d>
              <a:camera prst="orthographicFront"/>
              <a:lightRig rig="flat" dir="tl">
                <a:rot lat="0" lon="0" rev="6600000"/>
              </a:lightRig>
            </a:scene3d>
            <a:sp3d extrusionH="25400" contourW="8890">
              <a:bevelT w="38100" h="31750"/>
              <a:contourClr>
                <a:schemeClr val="bg1"/>
              </a:contourClr>
            </a:sp3d>
          </a:bodyPr>
          <a:lstStyle>
            <a:lvl1pPr>
              <a:defRPr/>
            </a:lvl1pPr>
          </a:lstStyle>
          <a:p>
            <a:pPr>
              <a:defRPr/>
            </a:pPr>
            <a:fld id="{B6450232-7C14-4B2E-BCD9-F352925825AC}" type="slidenum">
              <a:rPr lang="en-US" altLang="ko-KR" sz="1000" b="1" smtClean="0">
                <a:ln w="11430"/>
                <a:solidFill>
                  <a:schemeClr val="bg1"/>
                </a:solidFill>
                <a:latin typeface="Arial Unicode MS" pitchFamily="50" charset="-127"/>
                <a:ea typeface="Arial Unicode MS" pitchFamily="50" charset="-127"/>
                <a:cs typeface="Arial" pitchFamily="34" charset="0"/>
              </a:rPr>
              <a:pPr>
                <a:defRPr/>
              </a:pPr>
              <a:t>8</a:t>
            </a:fld>
            <a:endParaRPr lang="en-US" altLang="ko-KR" sz="1000" b="1" dirty="0">
              <a:ln w="11430"/>
              <a:solidFill>
                <a:schemeClr val="bg1"/>
              </a:solidFill>
              <a:latin typeface="Arial Unicode MS" pitchFamily="50" charset="-127"/>
              <a:ea typeface="Arial Unicode MS" pitchFamily="50" charset="-127"/>
              <a:cs typeface="Arial" pitchFamily="34" charset="0"/>
            </a:endParaRPr>
          </a:p>
        </p:txBody>
      </p:sp>
      <p:sp>
        <p:nvSpPr>
          <p:cNvPr id="12" name="Rectangle 2"/>
          <p:cNvSpPr>
            <a:spLocks/>
          </p:cNvSpPr>
          <p:nvPr/>
        </p:nvSpPr>
        <p:spPr bwMode="auto">
          <a:xfrm>
            <a:off x="111600" y="190800"/>
            <a:ext cx="7560840" cy="420624"/>
          </a:xfrm>
          <a:prstGeom prst="rect">
            <a:avLst/>
          </a:prstGeom>
          <a:noFill/>
          <a:ln w="12700">
            <a:noFill/>
            <a:miter lim="800000"/>
            <a:headEnd/>
            <a:tailEnd/>
          </a:ln>
        </p:spPr>
        <p:txBody>
          <a:bodyPr lIns="0" tIns="0" rIns="0" bIns="0" anchor="ctr"/>
          <a:lstStyle/>
          <a:p>
            <a:pPr latinLnBrk="0"/>
            <a:r>
              <a:rPr kumimoji="0" lang="en-US" altLang="ko-KR" sz="2800" b="1" dirty="0" smtClean="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rPr>
              <a:t>COMS </a:t>
            </a:r>
            <a:r>
              <a:rPr kumimoji="0" lang="en-US" altLang="ko-KR" sz="2800" b="1" dirty="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rPr>
              <a:t>Data Services (via </a:t>
            </a:r>
            <a:r>
              <a:rPr kumimoji="0" lang="en-US" altLang="ko-KR" sz="2800" b="1" dirty="0" smtClean="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rPr>
              <a:t>ground network)</a:t>
            </a:r>
            <a:endParaRPr kumimoji="0" lang="en-US" altLang="ko-KR" sz="2800" b="1" dirty="0">
              <a:solidFill>
                <a:schemeClr val="bg1"/>
              </a:solidFill>
              <a:effectLst>
                <a:glow>
                  <a:schemeClr val="accent1"/>
                </a:glow>
                <a:outerShdw blurRad="50800" dist="50800" sx="2000" sy="2000" algn="ctr" rotWithShape="0">
                  <a:srgbClr val="000000"/>
                </a:outerShdw>
                <a:reflection endPos="0" dist="50800" dir="5400000" sy="-100000" algn="bl" rotWithShape="0"/>
              </a:effectLst>
              <a:latin typeface="Arial Unicode MS" pitchFamily="50" charset="-127"/>
              <a:ea typeface="Arial Unicode MS" pitchFamily="50" charset="-127"/>
              <a:sym typeface="Daum_Regular" pitchFamily="2" charset="-127"/>
            </a:endParaRPr>
          </a:p>
        </p:txBody>
      </p:sp>
    </p:spTree>
    <p:extLst>
      <p:ext uri="{BB962C8B-B14F-4D97-AF65-F5344CB8AC3E}">
        <p14:creationId xmlns:p14="http://schemas.microsoft.com/office/powerpoint/2010/main" xmlns="" val="4067184445"/>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3227136" presetClass="entr" presetSubtype="141965056" fill="hold" nodeType="afterEffect">
                                  <p:stCondLst>
                                    <p:cond delay="0"/>
                                  </p:stCondLst>
                                  <p:childTnLst>
                                    <p:set>
                                      <p:cBhvr>
                                        <p:cTn id="6" dur="1" fill="hold">
                                          <p:stCondLst>
                                            <p:cond delay="499"/>
                                          </p:stCondLst>
                                        </p:cTn>
                                        <p:tgtEl>
                                          <p:spTgt spid="29700"/>
                                        </p:tgtEl>
                                        <p:attrNameLst>
                                          <p:attrName>style.visibility</p:attrName>
                                        </p:attrNameLst>
                                      </p:cBhvr>
                                      <p:to>
                                        <p:strVal val="visible"/>
                                      </p:to>
                                    </p:set>
                                  </p:childTnLst>
                                </p:cTn>
                              </p:par>
                            </p:childTnLst>
                          </p:cTn>
                        </p:par>
                        <p:par>
                          <p:cTn id="7" fill="hold" nodeType="afterGroup">
                            <p:stCondLst>
                              <p:cond delay="500"/>
                            </p:stCondLst>
                            <p:childTnLst>
                              <p:par>
                                <p:cTn id="8" presetID="143227136" presetClass="entr" presetSubtype="197091880" fill="hold" nodeType="afterEffect">
                                  <p:stCondLst>
                                    <p:cond delay="500"/>
                                  </p:stCondLst>
                                  <p:childTnLst>
                                    <p:set>
                                      <p:cBhvr>
                                        <p:cTn id="9" dur="1" fill="hold">
                                          <p:stCondLst>
                                            <p:cond delay="499"/>
                                          </p:stCondLst>
                                        </p:cTn>
                                        <p:tgtEl>
                                          <p:spTgt spid="29708"/>
                                        </p:tgtEl>
                                        <p:attrNameLst>
                                          <p:attrName>style.visibility</p:attrName>
                                        </p:attrNameLst>
                                      </p:cBhvr>
                                      <p:to>
                                        <p:strVal val="visible"/>
                                      </p:to>
                                    </p:set>
                                  </p:childTnLst>
                                </p:cTn>
                              </p:par>
                            </p:childTnLst>
                          </p:cTn>
                        </p:par>
                        <p:par>
                          <p:cTn id="10" fill="hold" nodeType="afterGroup">
                            <p:stCondLst>
                              <p:cond delay="1500"/>
                            </p:stCondLst>
                            <p:childTnLst>
                              <p:par>
                                <p:cTn id="11" presetID="143227136" presetClass="entr" presetSubtype="220162304" fill="hold" grpId="0" nodeType="afterEffect">
                                  <p:stCondLst>
                                    <p:cond delay="0"/>
                                  </p:stCondLst>
                                  <p:childTnLst>
                                    <p:set>
                                      <p:cBhvr>
                                        <p:cTn id="12" dur="1" fill="hold">
                                          <p:stCondLst>
                                            <p:cond delay="499"/>
                                          </p:stCondLst>
                                        </p:cTn>
                                        <p:tgtEl>
                                          <p:spTgt spid="297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pic>
        <p:nvPicPr>
          <p:cNvPr id="30722" name="Picture 2"/>
          <p:cNvPicPr>
            <a:picLocks noChangeAspect="1" noChangeArrowheads="1"/>
          </p:cNvPicPr>
          <p:nvPr/>
        </p:nvPicPr>
        <p:blipFill>
          <a:blip r:embed="rId3" cstate="print"/>
          <a:srcRect/>
          <a:stretch>
            <a:fillRect/>
          </a:stretch>
        </p:blipFill>
        <p:spPr bwMode="auto">
          <a:xfrm>
            <a:off x="5143500" y="1069848"/>
            <a:ext cx="3721608" cy="5248656"/>
          </a:xfrm>
          <a:prstGeom prst="rect">
            <a:avLst/>
          </a:prstGeom>
          <a:noFill/>
          <a:ln w="12700">
            <a:noFill/>
            <a:miter lim="800000"/>
            <a:headEnd/>
            <a:tailEnd/>
          </a:ln>
        </p:spPr>
      </p:pic>
      <p:sp>
        <p:nvSpPr>
          <p:cNvPr id="26628" name="Line 3"/>
          <p:cNvSpPr>
            <a:spLocks noChangeShapeType="1"/>
          </p:cNvSpPr>
          <p:nvPr/>
        </p:nvSpPr>
        <p:spPr bwMode="auto">
          <a:xfrm>
            <a:off x="1042416" y="3639312"/>
            <a:ext cx="3310128" cy="0"/>
          </a:xfrm>
          <a:prstGeom prst="line">
            <a:avLst/>
          </a:prstGeom>
          <a:noFill/>
          <a:ln w="63500">
            <a:solidFill>
              <a:schemeClr val="tx1">
                <a:alpha val="0"/>
              </a:schemeClr>
            </a:solidFill>
            <a:miter lim="800000"/>
            <a:headEnd/>
            <a:tailEnd/>
          </a:ln>
        </p:spPr>
        <p:txBody>
          <a:bodyPr lIns="0" tIns="0" rIns="0" bIns="0"/>
          <a:lstStyle/>
          <a:p>
            <a:endParaRPr lang="ko-KR" altLang="en-US" dirty="0">
              <a:latin typeface="Arial Unicode MS" pitchFamily="50" charset="-127"/>
              <a:ea typeface="Arial Unicode MS" pitchFamily="50" charset="-127"/>
            </a:endParaRPr>
          </a:p>
        </p:txBody>
      </p:sp>
      <p:sp>
        <p:nvSpPr>
          <p:cNvPr id="30724" name="Rectangle 4"/>
          <p:cNvSpPr>
            <a:spLocks/>
          </p:cNvSpPr>
          <p:nvPr/>
        </p:nvSpPr>
        <p:spPr bwMode="auto">
          <a:xfrm>
            <a:off x="56768" y="1340768"/>
            <a:ext cx="4227200" cy="14401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96012" tIns="96012" rIns="96012" bIns="96012" anchor="ctr"/>
          <a:lstStyle/>
          <a:p>
            <a:pPr algn="r" latinLnBrk="0">
              <a:lnSpc>
                <a:spcPct val="140000"/>
              </a:lnSpc>
              <a:defRPr/>
            </a:pPr>
            <a:r>
              <a:rPr kumimoji="0" lang="en-US" altLang="ko-KR" sz="4800" b="1" dirty="0">
                <a:solidFill>
                  <a:srgbClr val="FFFFFF"/>
                </a:solidFill>
                <a:latin typeface="Book Antiqua" pitchFamily="18" charset="0"/>
                <a:ea typeface="Arial Unicode MS" pitchFamily="50" charset="-127"/>
                <a:cs typeface="ヒラギノ角ゴ ProN W3" charset="0"/>
                <a:sym typeface="AuctionGothic Medium" charset="0"/>
              </a:rPr>
              <a:t>Utilization </a:t>
            </a:r>
            <a:r>
              <a:rPr kumimoji="0" lang="en-US" altLang="ko-KR" sz="4800" b="1" dirty="0" smtClean="0">
                <a:solidFill>
                  <a:srgbClr val="FFFFFF"/>
                </a:solidFill>
                <a:latin typeface="Book Antiqua" pitchFamily="18" charset="0"/>
                <a:ea typeface="Arial Unicode MS" pitchFamily="50" charset="-127"/>
                <a:cs typeface="ヒラギノ角ゴ ProN W3" charset="0"/>
                <a:sym typeface="AuctionGothic Medium" charset="0"/>
              </a:rPr>
              <a:t>of</a:t>
            </a:r>
          </a:p>
          <a:p>
            <a:pPr algn="r" latinLnBrk="0">
              <a:lnSpc>
                <a:spcPct val="140000"/>
              </a:lnSpc>
              <a:defRPr/>
            </a:pPr>
            <a:r>
              <a:rPr kumimoji="0" lang="en-US" altLang="ko-KR" sz="4800" b="1" dirty="0" smtClean="0">
                <a:solidFill>
                  <a:srgbClr val="FFFFFF"/>
                </a:solidFill>
                <a:latin typeface="Book Antiqua" pitchFamily="18" charset="0"/>
                <a:ea typeface="Arial Unicode MS" pitchFamily="50" charset="-127"/>
                <a:cs typeface="ヒラギノ角ゴ ProN W3" charset="0"/>
                <a:sym typeface="AuctionGothic Medium" charset="0"/>
              </a:rPr>
              <a:t> </a:t>
            </a:r>
            <a:r>
              <a:rPr kumimoji="0" lang="en-US" altLang="ko-KR" sz="4800" b="1" dirty="0">
                <a:solidFill>
                  <a:srgbClr val="FFFFFF"/>
                </a:solidFill>
                <a:latin typeface="Book Antiqua" pitchFamily="18" charset="0"/>
                <a:ea typeface="Arial Unicode MS" pitchFamily="50" charset="-127"/>
                <a:cs typeface="ヒラギノ角ゴ ProN W3" charset="0"/>
                <a:sym typeface="AuctionGothic Medium" charset="0"/>
              </a:rPr>
              <a:t>COMS Data</a:t>
            </a:r>
          </a:p>
        </p:txBody>
      </p:sp>
      <p:sp>
        <p:nvSpPr>
          <p:cNvPr id="6" name="슬라이드 번호 개체 틀 5"/>
          <p:cNvSpPr txBox="1">
            <a:spLocks/>
          </p:cNvSpPr>
          <p:nvPr/>
        </p:nvSpPr>
        <p:spPr>
          <a:xfrm>
            <a:off x="8838647" y="6597352"/>
            <a:ext cx="341866" cy="260672"/>
          </a:xfrm>
          <a:prstGeom prst="rect">
            <a:avLst/>
          </a:prstGeom>
          <a:noFill/>
          <a:ln>
            <a:noFill/>
          </a:ln>
        </p:spPr>
        <p:txBody>
          <a:bodyPr>
            <a:scene3d>
              <a:camera prst="orthographicFront"/>
              <a:lightRig rig="flat" dir="tl">
                <a:rot lat="0" lon="0" rev="6600000"/>
              </a:lightRig>
            </a:scene3d>
            <a:sp3d extrusionH="25400" contourW="8890">
              <a:bevelT w="38100" h="31750"/>
              <a:contourClr>
                <a:schemeClr val="bg1"/>
              </a:contourClr>
            </a:sp3d>
          </a:bodyPr>
          <a:lstStyle>
            <a:lvl1pPr>
              <a:defRPr/>
            </a:lvl1pPr>
          </a:lstStyle>
          <a:p>
            <a:pPr>
              <a:defRPr/>
            </a:pPr>
            <a:fld id="{B6450232-7C14-4B2E-BCD9-F352925825AC}" type="slidenum">
              <a:rPr lang="en-US" altLang="ko-KR" sz="1000" b="1" smtClean="0">
                <a:ln w="11430"/>
                <a:solidFill>
                  <a:schemeClr val="bg1"/>
                </a:solidFill>
                <a:latin typeface="Arial Unicode MS" pitchFamily="50" charset="-127"/>
                <a:ea typeface="Arial Unicode MS" pitchFamily="50" charset="-127"/>
                <a:cs typeface="Arial" pitchFamily="34" charset="0"/>
              </a:rPr>
              <a:pPr>
                <a:defRPr/>
              </a:pPr>
              <a:t>9</a:t>
            </a:fld>
            <a:endParaRPr lang="en-US" altLang="ko-KR" sz="1000" b="1" dirty="0">
              <a:ln w="11430"/>
              <a:solidFill>
                <a:schemeClr val="bg1"/>
              </a:solidFill>
              <a:latin typeface="Arial Unicode MS" pitchFamily="50" charset="-127"/>
              <a:ea typeface="Arial Unicode MS" pitchFamily="50" charset="-127"/>
              <a:cs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3259904" presetClass="entr" presetSubtype="141965184" fill="hold" nodeType="afterEffect">
                                  <p:stCondLst>
                                    <p:cond delay="0"/>
                                  </p:stCondLst>
                                  <p:childTnLst>
                                    <p:set>
                                      <p:cBhvr>
                                        <p:cTn id="6" dur="1" fill="hold">
                                          <p:stCondLst>
                                            <p:cond delay="499"/>
                                          </p:stCondLst>
                                        </p:cTn>
                                        <p:tgtEl>
                                          <p:spTgt spid="30722"/>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grpId="0" nodeType="afterEffect">
                                  <p:stCondLst>
                                    <p:cond delay="0"/>
                                  </p:stCondLst>
                                  <p:childTnLst>
                                    <p:set>
                                      <p:cBhvr>
                                        <p:cTn id="9" dur="1" fill="hold">
                                          <p:stCondLst>
                                            <p:cond delay="0"/>
                                          </p:stCondLst>
                                        </p:cTn>
                                        <p:tgtEl>
                                          <p:spTgt spid="30724"/>
                                        </p:tgtEl>
                                        <p:attrNameLst>
                                          <p:attrName>style.visibility</p:attrName>
                                        </p:attrNameLst>
                                      </p:cBhvr>
                                      <p:to>
                                        <p:strVal val="visible"/>
                                      </p:to>
                                    </p:set>
                                    <p:animEffect transition="in" filter="wipe(left)">
                                      <p:cBhvr>
                                        <p:cTn id="10" dur="500"/>
                                        <p:tgtEl>
                                          <p:spTgt spid="30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autoUpdateAnimBg="0"/>
    </p:bldLst>
  </p:timing>
</p:sld>
</file>

<file path=ppt/theme/theme1.xml><?xml version="1.0" encoding="utf-8"?>
<a:theme xmlns:a="http://schemas.openxmlformats.org/drawingml/2006/main" name="19_Office 테마">
  <a:themeElements>
    <a:clrScheme name="KMA">
      <a:dk1>
        <a:sysClr val="windowText" lastClr="000000"/>
      </a:dk1>
      <a:lt1>
        <a:sysClr val="window" lastClr="FFFFFF"/>
      </a:lt1>
      <a:dk2>
        <a:srgbClr val="0F298F"/>
      </a:dk2>
      <a:lt2>
        <a:srgbClr val="BFE7F1"/>
      </a:lt2>
      <a:accent1>
        <a:srgbClr val="0098BC"/>
      </a:accent1>
      <a:accent2>
        <a:srgbClr val="0A58A5"/>
      </a:accent2>
      <a:accent3>
        <a:srgbClr val="9BBB59"/>
      </a:accent3>
      <a:accent4>
        <a:srgbClr val="8064A2"/>
      </a:accent4>
      <a:accent5>
        <a:srgbClr val="4BACC6"/>
      </a:accent5>
      <a:accent6>
        <a:srgbClr val="F79646"/>
      </a:accent6>
      <a:hlink>
        <a:srgbClr val="0000FF"/>
      </a:hlink>
      <a:folHlink>
        <a:srgbClr val="800080"/>
      </a:folHlink>
    </a:clrScheme>
    <a:fontScheme name="19_Office 테마">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17363</TotalTime>
  <Words>4195</Words>
  <Application>Microsoft Office PowerPoint</Application>
  <PresentationFormat>화면 슬라이드 쇼(4:3)</PresentationFormat>
  <Paragraphs>1059</Paragraphs>
  <Slides>36</Slides>
  <Notes>23</Notes>
  <HiddenSlides>0</HiddenSlides>
  <MMClips>0</MMClips>
  <ScaleCrop>false</ScaleCrop>
  <HeadingPairs>
    <vt:vector size="4" baseType="variant">
      <vt:variant>
        <vt:lpstr>테마</vt:lpstr>
      </vt:variant>
      <vt:variant>
        <vt:i4>1</vt:i4>
      </vt:variant>
      <vt:variant>
        <vt:lpstr>슬라이드 제목</vt:lpstr>
      </vt:variant>
      <vt:variant>
        <vt:i4>36</vt:i4>
      </vt:variant>
    </vt:vector>
  </HeadingPairs>
  <TitlesOfParts>
    <vt:vector size="37" baseType="lpstr">
      <vt:lpstr>19_Office 테마</vt:lpstr>
      <vt:lpstr>슬라이드 1</vt:lpstr>
      <vt:lpstr>슬라이드 2</vt:lpstr>
      <vt:lpstr>슬라이드 3</vt:lpstr>
      <vt:lpstr>슬라이드 4</vt:lpstr>
      <vt:lpstr>슬라이드 5</vt:lpstr>
      <vt:lpstr>슬라이드 6</vt:lpstr>
      <vt:lpstr>슬라이드 7</vt:lpstr>
      <vt:lpstr>슬라이드 8</vt:lpstr>
      <vt:lpstr>슬라이드 9</vt:lpstr>
      <vt:lpstr>슬라이드 10</vt:lpstr>
      <vt:lpstr>슬라이드 11</vt:lpstr>
      <vt:lpstr>슬라이드 12</vt:lpstr>
      <vt:lpstr>슬라이드 13</vt:lpstr>
      <vt:lpstr>슬라이드 14</vt:lpstr>
      <vt:lpstr>슬라이드 15</vt:lpstr>
      <vt:lpstr>슬라이드 16</vt:lpstr>
      <vt:lpstr>슬라이드 17</vt:lpstr>
      <vt:lpstr>슬라이드 18</vt:lpstr>
      <vt:lpstr>슬라이드 19</vt:lpstr>
      <vt:lpstr>슬라이드 20</vt:lpstr>
      <vt:lpstr>슬라이드 21</vt:lpstr>
      <vt:lpstr>슬라이드 22</vt:lpstr>
      <vt:lpstr>슬라이드 23</vt:lpstr>
      <vt:lpstr>슬라이드 24</vt:lpstr>
      <vt:lpstr>슬라이드 25</vt:lpstr>
      <vt:lpstr>슬라이드 26</vt:lpstr>
      <vt:lpstr>슬라이드 27</vt:lpstr>
      <vt:lpstr>슬라이드 28</vt:lpstr>
      <vt:lpstr>슬라이드 29</vt:lpstr>
      <vt:lpstr>슬라이드 30</vt:lpstr>
      <vt:lpstr>슬라이드 31</vt:lpstr>
      <vt:lpstr>슬라이드 32</vt:lpstr>
      <vt:lpstr>슬라이드 33</vt:lpstr>
      <vt:lpstr>슬라이드 34</vt:lpstr>
      <vt:lpstr>슬라이드 35</vt:lpstr>
      <vt:lpstr>슬라이드 36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슬라이드 1</dc:title>
  <dc:creator>Youngmin</dc:creator>
  <cp:lastModifiedBy>Dohy Kim</cp:lastModifiedBy>
  <cp:revision>859</cp:revision>
  <cp:lastPrinted>2011-11-21T12:37:25Z</cp:lastPrinted>
  <dcterms:modified xsi:type="dcterms:W3CDTF">2013-10-14T04:00:33Z</dcterms:modified>
</cp:coreProperties>
</file>