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4" r:id="rId2"/>
    <p:sldId id="305" r:id="rId3"/>
    <p:sldId id="308" r:id="rId4"/>
    <p:sldId id="341" r:id="rId5"/>
    <p:sldId id="313" r:id="rId6"/>
    <p:sldId id="332" r:id="rId7"/>
    <p:sldId id="314" r:id="rId8"/>
    <p:sldId id="333" r:id="rId9"/>
    <p:sldId id="315" r:id="rId10"/>
    <p:sldId id="335" r:id="rId11"/>
    <p:sldId id="317" r:id="rId12"/>
    <p:sldId id="342" r:id="rId13"/>
    <p:sldId id="346" r:id="rId14"/>
    <p:sldId id="349" r:id="rId15"/>
    <p:sldId id="351" r:id="rId16"/>
    <p:sldId id="348" r:id="rId17"/>
    <p:sldId id="350" r:id="rId18"/>
    <p:sldId id="319" r:id="rId19"/>
    <p:sldId id="320" r:id="rId20"/>
    <p:sldId id="344" r:id="rId21"/>
    <p:sldId id="343" r:id="rId22"/>
    <p:sldId id="352" r:id="rId23"/>
    <p:sldId id="345" r:id="rId24"/>
    <p:sldId id="347" r:id="rId25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D2A000"/>
    <a:srgbClr val="008000"/>
    <a:srgbClr val="00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43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DCC0C69-2FA4-4842-9858-5B05031F0195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A928D26-3E64-4AC6-A0A9-F5A34652A4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099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3275" indent="-307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19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72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44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6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88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60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239AC9-6023-4BAF-9E2D-227971D54712}" type="slidenum">
              <a:rPr lang="en-AU" altLang="en-US" sz="1300" smtClean="0"/>
              <a:pPr>
                <a:spcBef>
                  <a:spcPct val="0"/>
                </a:spcBef>
              </a:pPr>
              <a:t>5</a:t>
            </a:fld>
            <a:endParaRPr lang="en-AU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338971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3275" indent="-307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19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72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44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6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88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60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239AC9-6023-4BAF-9E2D-227971D54712}" type="slidenum">
              <a:rPr lang="en-AU" altLang="en-US" sz="1300" smtClean="0"/>
              <a:pPr>
                <a:spcBef>
                  <a:spcPct val="0"/>
                </a:spcBef>
              </a:pPr>
              <a:t>6</a:t>
            </a:fld>
            <a:endParaRPr lang="en-AU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364492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3275" indent="-307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19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72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44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6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88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60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D8CDEA-28C6-4DC6-AE17-08DB331944D7}" type="slidenum">
              <a:rPr lang="en-AU" altLang="en-US" sz="1300" smtClean="0"/>
              <a:pPr>
                <a:spcBef>
                  <a:spcPct val="0"/>
                </a:spcBef>
              </a:pPr>
              <a:t>7</a:t>
            </a:fld>
            <a:endParaRPr lang="en-AU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608500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3275" indent="-307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19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72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44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6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88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60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D8CDEA-28C6-4DC6-AE17-08DB331944D7}" type="slidenum">
              <a:rPr lang="en-AU" altLang="en-US" sz="1300" smtClean="0"/>
              <a:pPr>
                <a:spcBef>
                  <a:spcPct val="0"/>
                </a:spcBef>
              </a:pPr>
              <a:t>8</a:t>
            </a:fld>
            <a:endParaRPr lang="en-AU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77809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3275" indent="-3079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19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72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44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6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88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6063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D8CDEA-28C6-4DC6-AE17-08DB331944D7}" type="slidenum">
              <a:rPr lang="en-AU" altLang="en-US" sz="1300" smtClean="0"/>
              <a:pPr>
                <a:spcBef>
                  <a:spcPct val="0"/>
                </a:spcBef>
              </a:pPr>
              <a:t>13</a:t>
            </a:fld>
            <a:endParaRPr lang="en-AU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55781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198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460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506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26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0842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378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675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969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45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991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62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538DE-800E-496D-92BD-63AF4C293CD7}" type="datetimeFigureOut">
              <a:rPr lang="en-AU" smtClean="0"/>
              <a:t>30/09/2018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4E0C-AD2B-40FC-9F9E-4CC3114F2F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752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899592" y="1925783"/>
            <a:ext cx="7543800" cy="186646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AU" altLang="en-US" sz="3200" b="1" dirty="0" smtClean="0"/>
              <a:t>“</a:t>
            </a:r>
            <a:r>
              <a:rPr lang="en-AU" sz="3200" b="1" dirty="0" smtClean="0"/>
              <a:t>Satellite Meteorology Training in WMO RAV during 2017/18; the Australian </a:t>
            </a:r>
            <a:r>
              <a:rPr lang="en-AU" sz="3200" b="1" dirty="0" err="1" smtClean="0"/>
              <a:t>VLab</a:t>
            </a:r>
            <a:r>
              <a:rPr lang="en-AU" sz="3200" b="1" dirty="0" smtClean="0"/>
              <a:t> Centre of Excellence experience</a:t>
            </a:r>
            <a:r>
              <a:rPr lang="en-AU" altLang="en-US" sz="3200" b="1" dirty="0" smtClean="0"/>
              <a:t>”</a:t>
            </a:r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539750" y="3871479"/>
            <a:ext cx="8064500" cy="2476500"/>
          </a:xfrm>
        </p:spPr>
        <p:txBody>
          <a:bodyPr>
            <a:noAutofit/>
          </a:bodyPr>
          <a:lstStyle/>
          <a:p>
            <a:pPr eaLnBrk="1" hangingPunct="1"/>
            <a:r>
              <a:rPr lang="en-AU" altLang="en-US" sz="2800" dirty="0" smtClean="0">
                <a:solidFill>
                  <a:schemeClr val="tx1"/>
                </a:solidFill>
              </a:rPr>
              <a:t>Asia-Oceania Meteorological Satellite Users Conference 9 (AOMSUC-9), Jakarta, Indonesia</a:t>
            </a:r>
          </a:p>
          <a:p>
            <a:pPr eaLnBrk="1" hangingPunct="1"/>
            <a:endParaRPr lang="en-AU" altLang="en-US" sz="1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AU" altLang="en-US" sz="2000" dirty="0" smtClean="0">
                <a:solidFill>
                  <a:schemeClr val="tx1"/>
                </a:solidFill>
              </a:rPr>
              <a:t>Presenter: Bodo Zeschke. Bureau of Meteorology Training Centre, Australian </a:t>
            </a:r>
            <a:r>
              <a:rPr lang="en-AU" altLang="en-US" sz="2000" dirty="0" err="1" smtClean="0">
                <a:solidFill>
                  <a:schemeClr val="tx1"/>
                </a:solidFill>
              </a:rPr>
              <a:t>VLab</a:t>
            </a:r>
            <a:r>
              <a:rPr lang="en-AU" altLang="en-US" sz="2000" dirty="0" smtClean="0">
                <a:solidFill>
                  <a:schemeClr val="tx1"/>
                </a:solidFill>
              </a:rPr>
              <a:t> Centre of Excellence Point of Contact </a:t>
            </a:r>
          </a:p>
        </p:txBody>
      </p:sp>
      <p:pic>
        <p:nvPicPr>
          <p:cNvPr id="2054" name="Picture 11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7338"/>
            <a:ext cx="16700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636" y="54501"/>
            <a:ext cx="6949943" cy="17537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978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62413"/>
            <a:ext cx="2933700" cy="2220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075113"/>
            <a:ext cx="3059113" cy="2220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1309688"/>
            <a:ext cx="2867025" cy="2163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300163"/>
            <a:ext cx="2889250" cy="2173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5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112713"/>
            <a:ext cx="6319837" cy="1282700"/>
          </a:xfrm>
        </p:spPr>
        <p:txBody>
          <a:bodyPr/>
          <a:lstStyle/>
          <a:p>
            <a:pPr eaLnBrk="1" hangingPunct="1"/>
            <a:r>
              <a:rPr lang="en-AU" altLang="en-US" sz="2800" b="1" dirty="0" smtClean="0">
                <a:cs typeface="Arial" panose="020B0604020202020204" pitchFamily="34" charset="0"/>
              </a:rPr>
              <a:t>Presentations by invited speakers since AOMSUC-8</a:t>
            </a:r>
          </a:p>
        </p:txBody>
      </p:sp>
      <p:pic>
        <p:nvPicPr>
          <p:cNvPr id="48136" name="Picture 11" descr="logo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112713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6" descr="C:\Users\bodoz\AppData\Local\Microsoft\Windows\Temporary Internet Files\Content.IE5\IF2RJBOW\australia-flag[1]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6330950"/>
            <a:ext cx="695325" cy="4635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300163"/>
            <a:ext cx="2952750" cy="216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0" name="TextBox 13"/>
          <p:cNvSpPr txBox="1">
            <a:spLocks noChangeArrowheads="1"/>
          </p:cNvSpPr>
          <p:nvPr/>
        </p:nvSpPr>
        <p:spPr bwMode="auto">
          <a:xfrm>
            <a:off x="1266825" y="3497263"/>
            <a:ext cx="122396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July 2018</a:t>
            </a:r>
          </a:p>
        </p:txBody>
      </p:sp>
      <p:pic>
        <p:nvPicPr>
          <p:cNvPr id="48141" name="Picture 7" descr="C:\Users\bodoz\AppData\Local\Microsoft\Windows\Temporary Internet Files\Content.IE5\CK2T8MN0\South-Korean-Flag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3487738"/>
            <a:ext cx="681037" cy="479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TextBox 13"/>
          <p:cNvSpPr txBox="1">
            <a:spLocks noChangeArrowheads="1"/>
          </p:cNvSpPr>
          <p:nvPr/>
        </p:nvSpPr>
        <p:spPr bwMode="auto">
          <a:xfrm>
            <a:off x="4144963" y="3494088"/>
            <a:ext cx="1223962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July 2018</a:t>
            </a:r>
          </a:p>
        </p:txBody>
      </p:sp>
      <p:pic>
        <p:nvPicPr>
          <p:cNvPr id="48143" name="Picture 5" descr="C:\Users\bodoz\AppData\Local\Microsoft\Windows\Temporary Internet Files\Content.IE5\146Q4JGH\Indonesia_flag_large[1]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3508375"/>
            <a:ext cx="695325" cy="4699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4" name="Picture 6" descr="C:\Users\bodoz\AppData\Local\Microsoft\Windows\Temporary Internet Files\Content.IE5\IF2RJBOW\australia-flag[1]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503613"/>
            <a:ext cx="695325" cy="4635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5" name="TextBox 13"/>
          <p:cNvSpPr txBox="1">
            <a:spLocks noChangeArrowheads="1"/>
          </p:cNvSpPr>
          <p:nvPr/>
        </p:nvSpPr>
        <p:spPr bwMode="auto">
          <a:xfrm>
            <a:off x="7227888" y="3503613"/>
            <a:ext cx="1287462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April 2018</a:t>
            </a:r>
          </a:p>
        </p:txBody>
      </p:sp>
      <p:pic>
        <p:nvPicPr>
          <p:cNvPr id="48146" name="Picture 5" descr="C:\Users\bodoz\AppData\Local\Microsoft\Windows\Temporary Internet Files\Content.IE5\146Q4JGH\Indonesia_flag_large[1]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348413"/>
            <a:ext cx="695325" cy="4699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7" name="TextBox 13"/>
          <p:cNvSpPr txBox="1">
            <a:spLocks noChangeArrowheads="1"/>
          </p:cNvSpPr>
          <p:nvPr/>
        </p:nvSpPr>
        <p:spPr bwMode="auto">
          <a:xfrm>
            <a:off x="1084263" y="6330950"/>
            <a:ext cx="164623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January 2018</a:t>
            </a:r>
          </a:p>
        </p:txBody>
      </p:sp>
      <p:sp>
        <p:nvSpPr>
          <p:cNvPr id="48148" name="TextBox 13"/>
          <p:cNvSpPr txBox="1">
            <a:spLocks noChangeArrowheads="1"/>
          </p:cNvSpPr>
          <p:nvPr/>
        </p:nvSpPr>
        <p:spPr bwMode="auto">
          <a:xfrm>
            <a:off x="4257675" y="6303963"/>
            <a:ext cx="1646238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January 2018</a:t>
            </a:r>
          </a:p>
        </p:txBody>
      </p:sp>
      <p:pic>
        <p:nvPicPr>
          <p:cNvPr id="48149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4075113"/>
            <a:ext cx="2868613" cy="2220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50" name="TextBox 13"/>
          <p:cNvSpPr txBox="1">
            <a:spLocks noChangeArrowheads="1"/>
          </p:cNvSpPr>
          <p:nvPr/>
        </p:nvSpPr>
        <p:spPr bwMode="auto">
          <a:xfrm>
            <a:off x="7077075" y="6323013"/>
            <a:ext cx="187801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December 2017</a:t>
            </a:r>
          </a:p>
        </p:txBody>
      </p:sp>
      <p:pic>
        <p:nvPicPr>
          <p:cNvPr id="48151" name="Picture 7" descr="C:\Users\bodoz\AppData\Local\Microsoft\Windows\Temporary Internet Files\Content.IE5\CK2T8MN0\South-Korean-Flag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6332538"/>
            <a:ext cx="681038" cy="479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62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7938" y="68263"/>
            <a:ext cx="6640512" cy="1143000"/>
          </a:xfrm>
        </p:spPr>
        <p:txBody>
          <a:bodyPr/>
          <a:lstStyle/>
          <a:p>
            <a:r>
              <a:rPr lang="en-AU" altLang="en-US" sz="2800" b="1" dirty="0">
                <a:cs typeface="Arial" panose="020B0604020202020204" pitchFamily="34" charset="0"/>
              </a:rPr>
              <a:t>Presentations by invited speakers since AOMSUC-8</a:t>
            </a:r>
            <a:endParaRPr lang="en-AU" altLang="en-US" sz="2000" b="1" dirty="0" smtClean="0">
              <a:cs typeface="Arial" panose="020B0604020202020204" pitchFamily="34" charset="0"/>
            </a:endParaRPr>
          </a:p>
        </p:txBody>
      </p:sp>
      <p:pic>
        <p:nvPicPr>
          <p:cNvPr id="12291" name="Picture 11" descr="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112713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Content Placeholder 2"/>
          <p:cNvSpPr>
            <a:spLocks noGrp="1"/>
          </p:cNvSpPr>
          <p:nvPr>
            <p:ph idx="1"/>
          </p:nvPr>
        </p:nvSpPr>
        <p:spPr>
          <a:xfrm>
            <a:off x="306388" y="1314450"/>
            <a:ext cx="8583612" cy="528290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AU" altLang="en-US" sz="2000" dirty="0" smtClean="0"/>
              <a:t>The Australian </a:t>
            </a:r>
            <a:r>
              <a:rPr lang="en-AU" altLang="en-US" sz="2000" dirty="0" err="1" smtClean="0"/>
              <a:t>VLab</a:t>
            </a:r>
            <a:r>
              <a:rPr lang="en-AU" altLang="en-US" sz="2000" dirty="0" smtClean="0"/>
              <a:t> Centre of Excellence has hosted presenters from Indonesia, Korea and Australia. In particular: 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AU" altLang="en-US" sz="2000" dirty="0"/>
              <a:t>BMKG Indonesia presented and co-contributed to two sessions. In </a:t>
            </a:r>
            <a:r>
              <a:rPr lang="en-AU" altLang="en-US" sz="2000" b="1" dirty="0"/>
              <a:t>January 2018 </a:t>
            </a:r>
            <a:r>
              <a:rPr lang="en-AU" altLang="en-US" sz="2000" dirty="0"/>
              <a:t>Mr. Hamdan Nurdin presented "Climate Kaleidoscope during 2017 in West Nusa Tenggara Province". </a:t>
            </a:r>
            <a:r>
              <a:rPr lang="en-AU" altLang="en-US" sz="2000" dirty="0" smtClean="0"/>
              <a:t>On the </a:t>
            </a:r>
            <a:r>
              <a:rPr lang="en-AU" altLang="en-US" sz="2000" b="1" dirty="0"/>
              <a:t>10</a:t>
            </a:r>
            <a:r>
              <a:rPr lang="en-AU" altLang="en-US" sz="2000" b="1" baseline="30000" dirty="0"/>
              <a:t>th</a:t>
            </a:r>
            <a:r>
              <a:rPr lang="en-AU" altLang="en-US" sz="2000" b="1" dirty="0"/>
              <a:t> July </a:t>
            </a:r>
            <a:r>
              <a:rPr lang="en-AU" altLang="en-US" sz="2000" b="1" dirty="0" smtClean="0"/>
              <a:t>2018  </a:t>
            </a:r>
            <a:r>
              <a:rPr lang="en-AU" altLang="en-US" sz="2000" dirty="0" smtClean="0"/>
              <a:t>Mr. </a:t>
            </a:r>
            <a:r>
              <a:rPr lang="en-AU" altLang="en-US" sz="2000" dirty="0" err="1" smtClean="0"/>
              <a:t>Teguh</a:t>
            </a:r>
            <a:r>
              <a:rPr lang="en-AU" altLang="en-US" sz="2000" dirty="0" smtClean="0"/>
              <a:t> </a:t>
            </a:r>
            <a:r>
              <a:rPr lang="en-AU" altLang="en-US" sz="2000" dirty="0" err="1" smtClean="0"/>
              <a:t>Setyawan</a:t>
            </a:r>
            <a:r>
              <a:rPr lang="en-AU" altLang="en-US" sz="2000" dirty="0" smtClean="0"/>
              <a:t> presented "Meteorological Overview of Heavy Rain Event over Java Island during the Dry Periods".</a:t>
            </a:r>
            <a:endParaRPr lang="en-AU" altLang="en-US" sz="2000" dirty="0"/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AU" altLang="en-US" sz="2000" dirty="0" smtClean="0"/>
              <a:t>KMA </a:t>
            </a:r>
            <a:r>
              <a:rPr lang="en-AU" altLang="en-US" sz="2000" dirty="0" smtClean="0"/>
              <a:t>presented and co-contributed to </a:t>
            </a:r>
            <a:r>
              <a:rPr lang="en-AU" altLang="en-US" sz="2000" dirty="0" smtClean="0"/>
              <a:t>two </a:t>
            </a:r>
            <a:r>
              <a:rPr lang="en-AU" altLang="en-US" sz="2000" dirty="0" smtClean="0"/>
              <a:t>sessions. </a:t>
            </a:r>
            <a:r>
              <a:rPr lang="en-AU" altLang="en-US" sz="2000" dirty="0"/>
              <a:t>In </a:t>
            </a:r>
            <a:r>
              <a:rPr lang="en-AU" altLang="en-US" sz="2000" b="1" dirty="0"/>
              <a:t>December 2017 </a:t>
            </a:r>
            <a:r>
              <a:rPr lang="en-AU" altLang="en-US" sz="2000" dirty="0" err="1"/>
              <a:t>Dr.</a:t>
            </a:r>
            <a:r>
              <a:rPr lang="en-AU" altLang="en-US" sz="2000" dirty="0"/>
              <a:t> </a:t>
            </a:r>
            <a:r>
              <a:rPr lang="en-AU" altLang="en-US" sz="2000" dirty="0" err="1"/>
              <a:t>Geun-Hyeok</a:t>
            </a:r>
            <a:r>
              <a:rPr lang="en-AU" altLang="en-US" sz="2000" dirty="0"/>
              <a:t> </a:t>
            </a:r>
            <a:r>
              <a:rPr lang="en-AU" altLang="en-US" sz="2000" dirty="0" err="1"/>
              <a:t>Ryu</a:t>
            </a:r>
            <a:r>
              <a:rPr lang="en-AU" altLang="en-US" sz="2000" dirty="0"/>
              <a:t> presented "Satellite-based Total Cloud Cover retrieval to support automatic cloud amount </a:t>
            </a:r>
            <a:r>
              <a:rPr lang="en-AU" altLang="en-US" sz="2000" dirty="0" smtClean="0"/>
              <a:t>measurement. On the 31</a:t>
            </a:r>
            <a:r>
              <a:rPr lang="en-AU" altLang="en-US" sz="2000" baseline="30000" dirty="0" smtClean="0"/>
              <a:t>st</a:t>
            </a:r>
            <a:r>
              <a:rPr lang="en-AU" altLang="en-US" sz="2000" dirty="0" smtClean="0"/>
              <a:t> </a:t>
            </a:r>
            <a:r>
              <a:rPr lang="en-AU" altLang="en-US" sz="2000" b="1" dirty="0" smtClean="0"/>
              <a:t>July 2018</a:t>
            </a:r>
            <a:r>
              <a:rPr lang="en-AU" altLang="en-US" sz="2000" dirty="0" smtClean="0"/>
              <a:t> </a:t>
            </a:r>
            <a:r>
              <a:rPr lang="en-AU" altLang="en-US" sz="2000" dirty="0"/>
              <a:t>Dr </a:t>
            </a:r>
            <a:r>
              <a:rPr lang="en-AU" altLang="en-US" sz="2000" dirty="0" err="1"/>
              <a:t>HyeSook</a:t>
            </a:r>
            <a:r>
              <a:rPr lang="en-AU" altLang="en-US" sz="2000" dirty="0"/>
              <a:t> Park presented </a:t>
            </a:r>
            <a:r>
              <a:rPr lang="en-AU" altLang="en-US" sz="2000" dirty="0" smtClean="0"/>
              <a:t>"Characteristics of satellite products for the detection of Asian dust compared to surface observations". 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 altLang="en-US" sz="2000" dirty="0" smtClean="0"/>
              <a:t>During </a:t>
            </a:r>
            <a:r>
              <a:rPr lang="en-AU" altLang="en-US" sz="2000" b="1" dirty="0" smtClean="0"/>
              <a:t>April 2018 </a:t>
            </a:r>
            <a:r>
              <a:rPr lang="en-AU" altLang="en-US" sz="2000" dirty="0" smtClean="0"/>
              <a:t>Mr Joe Courtney of the Bureau of Meteorology presented </a:t>
            </a:r>
            <a:r>
              <a:rPr lang="en-AU" altLang="en-US" sz="2000" dirty="0" smtClean="0"/>
              <a:t>"Using microwave imagery to interpret the ey</a:t>
            </a:r>
            <a:r>
              <a:rPr lang="en-AU" altLang="en-US" sz="2000" dirty="0" smtClean="0"/>
              <a:t>e wall replacement cycles of TC Marcus</a:t>
            </a:r>
            <a:r>
              <a:rPr lang="en-AU" altLang="en-US" sz="2000" dirty="0" smtClean="0"/>
              <a:t>".</a:t>
            </a:r>
            <a:endParaRPr lang="en-AU" altLang="en-US" sz="2000" dirty="0" smtClean="0"/>
          </a:p>
          <a:p>
            <a:pPr marL="0" inden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AU" altLang="en-US" sz="2000" dirty="0" smtClean="0"/>
              <a:t>During </a:t>
            </a:r>
            <a:r>
              <a:rPr lang="en-AU" altLang="en-US" sz="2000" b="1" dirty="0" smtClean="0"/>
              <a:t>January 2018 </a:t>
            </a:r>
            <a:r>
              <a:rPr lang="en-AU" altLang="en-US" sz="2000" dirty="0" smtClean="0"/>
              <a:t>Ms. Naomi Benger presented "The Fire Temperature RGB product"</a:t>
            </a:r>
            <a:endParaRPr lang="en-AU" altLang="en-US" sz="2000" dirty="0" smtClean="0"/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6324600" y="6340475"/>
            <a:ext cx="28194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800" b="1">
                <a:solidFill>
                  <a:srgbClr val="FF0000"/>
                </a:solidFill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1503962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44450"/>
            <a:ext cx="9145588" cy="1046229"/>
          </a:xfrm>
        </p:spPr>
        <p:txBody>
          <a:bodyPr/>
          <a:lstStyle/>
          <a:p>
            <a:pPr eaLnBrk="1" hangingPunct="1"/>
            <a:r>
              <a:rPr lang="en-AU" altLang="en-US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Recordings of our Regional Focus Group Discussions</a:t>
            </a:r>
            <a:r>
              <a:rPr lang="en-AU" altLang="en-US" sz="2800" b="1" dirty="0" smtClean="0">
                <a:solidFill>
                  <a:srgbClr val="000000"/>
                </a:solidFill>
              </a:rPr>
              <a:t/>
            </a:r>
            <a:br>
              <a:rPr lang="en-AU" altLang="en-US" sz="2800" b="1" dirty="0" smtClean="0">
                <a:solidFill>
                  <a:srgbClr val="000000"/>
                </a:solidFill>
              </a:rPr>
            </a:br>
            <a:r>
              <a:rPr lang="en-AU" altLang="en-US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http://www.virtuallab.bom.gov.au/archive/regional-focus-group-recordings/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4543425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696" y="1196752"/>
            <a:ext cx="5256584" cy="5579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9515"/>
          <a:stretch/>
        </p:blipFill>
        <p:spPr>
          <a:xfrm>
            <a:off x="507262" y="1090679"/>
            <a:ext cx="8072325" cy="56857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785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mainp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870" y="3932971"/>
            <a:ext cx="3691728" cy="2763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65" y="3959239"/>
            <a:ext cx="3690841" cy="27651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870" y="1017589"/>
            <a:ext cx="3686438" cy="2763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745" y="1017589"/>
            <a:ext cx="3687762" cy="27638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198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640960" cy="1066800"/>
          </a:xfrm>
        </p:spPr>
        <p:txBody>
          <a:bodyPr/>
          <a:lstStyle/>
          <a:p>
            <a:r>
              <a:rPr lang="en-AU" altLang="en-US" sz="2800" b="1" dirty="0" smtClean="0">
                <a:cs typeface="Arial" panose="020B0604020202020204" pitchFamily="34" charset="0"/>
              </a:rPr>
              <a:t>Technical Interchange Teleconference between NOAA, JMA and BOM</a:t>
            </a:r>
            <a:endParaRPr lang="en-AU" altLang="en-US" sz="20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688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7938" y="68263"/>
            <a:ext cx="6640512" cy="1143000"/>
          </a:xfrm>
        </p:spPr>
        <p:txBody>
          <a:bodyPr/>
          <a:lstStyle/>
          <a:p>
            <a:r>
              <a:rPr lang="en-AU" altLang="en-US" sz="2800" b="1" dirty="0">
                <a:cs typeface="Arial" panose="020B0604020202020204" pitchFamily="34" charset="0"/>
              </a:rPr>
              <a:t>Technical Interchange Teleconference between NOAA, JMA and BOM</a:t>
            </a:r>
            <a:endParaRPr lang="en-AU" altLang="en-US" sz="2000" b="1" dirty="0" smtClean="0">
              <a:cs typeface="Arial" panose="020B0604020202020204" pitchFamily="34" charset="0"/>
            </a:endParaRPr>
          </a:p>
        </p:txBody>
      </p:sp>
      <p:pic>
        <p:nvPicPr>
          <p:cNvPr id="12291" name="Picture 11" descr="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112713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6324600" y="6340475"/>
            <a:ext cx="28194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800" b="1" dirty="0">
                <a:solidFill>
                  <a:srgbClr val="FF0000"/>
                </a:solidFill>
              </a:rPr>
              <a:t>REFERENCE SLIDE</a:t>
            </a:r>
          </a:p>
        </p:txBody>
      </p:sp>
      <p:sp>
        <p:nvSpPr>
          <p:cNvPr id="7" name="Rectangle 6"/>
          <p:cNvSpPr/>
          <p:nvPr/>
        </p:nvSpPr>
        <p:spPr>
          <a:xfrm>
            <a:off x="694036" y="1230091"/>
            <a:ext cx="777686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AU" altLang="en-US" sz="2000" dirty="0">
                <a:cs typeface="Arial" charset="0"/>
              </a:rPr>
              <a:t>Technical Interchange Conference between NOAA, JMA and BOM (Jordan Gerth, Akihiro Shimizu</a:t>
            </a:r>
            <a:r>
              <a:rPr lang="en-AU" altLang="en-US" sz="2000" dirty="0" smtClean="0">
                <a:cs typeface="Arial" charset="0"/>
              </a:rPr>
              <a:t>). Instigated by Dr Jordan Gerth from NOAA</a:t>
            </a:r>
            <a:endParaRPr lang="en-AU" sz="2000" dirty="0">
              <a:cs typeface="Arial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AU" sz="2000" dirty="0" smtClean="0">
                <a:cs typeface="Arial" charset="0"/>
              </a:rPr>
              <a:t>Presentations included:</a:t>
            </a:r>
          </a:p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AU" sz="2000" dirty="0" smtClean="0">
                <a:cs typeface="Arial" charset="0"/>
              </a:rPr>
              <a:t>"An approach for identifying turbulence signatures in Himawari-8 and GOES-16 water vapour imagery" by Dr Anthony </a:t>
            </a:r>
            <a:r>
              <a:rPr lang="en-AU" sz="2000" dirty="0" err="1" smtClean="0">
                <a:cs typeface="Arial" charset="0"/>
              </a:rPr>
              <a:t>Wimmers</a:t>
            </a:r>
            <a:r>
              <a:rPr lang="en-AU" sz="2000" dirty="0" smtClean="0">
                <a:cs typeface="Arial" charset="0"/>
              </a:rPr>
              <a:t> (NOAA affiliated)</a:t>
            </a:r>
          </a:p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AU" sz="2000" dirty="0" smtClean="0">
                <a:cs typeface="Arial" charset="0"/>
              </a:rPr>
              <a:t>"RGB Expert and Developers Workshop 2017 presentation" by Mr Akihiro Shimizu (JMA)</a:t>
            </a:r>
          </a:p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AU" sz="2000" dirty="0" smtClean="0">
                <a:cs typeface="Arial" charset="0"/>
              </a:rPr>
              <a:t>Research pertaining to "How Himawari-8 data has revolutionised the work of Australian Bureau of Meteorology Forecasters" by Mr Bodo Zeschke</a:t>
            </a:r>
          </a:p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AU" sz="2000" dirty="0" smtClean="0">
                <a:cs typeface="Arial" charset="0"/>
              </a:rPr>
              <a:t>A summary of this was presented at the Australian </a:t>
            </a:r>
            <a:r>
              <a:rPr lang="en-AU" sz="2000" dirty="0" err="1" smtClean="0">
                <a:cs typeface="Arial" charset="0"/>
              </a:rPr>
              <a:t>Vlab</a:t>
            </a:r>
            <a:r>
              <a:rPr lang="en-AU" sz="2000" dirty="0" smtClean="0">
                <a:cs typeface="Arial" charset="0"/>
              </a:rPr>
              <a:t> Centre of Excellence Regional Focus Group meeting of January 2018. </a:t>
            </a:r>
          </a:p>
        </p:txBody>
      </p:sp>
    </p:spTree>
    <p:extLst>
      <p:ext uri="{BB962C8B-B14F-4D97-AF65-F5344CB8AC3E}">
        <p14:creationId xmlns:p14="http://schemas.microsoft.com/office/powerpoint/2010/main" val="3804100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3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1390650"/>
            <a:ext cx="31813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4259263"/>
            <a:ext cx="3021012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4273550"/>
            <a:ext cx="4714875" cy="246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750" name="Title 1"/>
          <p:cNvSpPr>
            <a:spLocks noGrp="1"/>
          </p:cNvSpPr>
          <p:nvPr>
            <p:ph type="title"/>
          </p:nvPr>
        </p:nvSpPr>
        <p:spPr>
          <a:xfrm>
            <a:off x="165100" y="107950"/>
            <a:ext cx="8864600" cy="12192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altLang="en-US" sz="2500" b="1" dirty="0" smtClean="0">
                <a:latin typeface="+mn-lt"/>
              </a:rPr>
              <a:t>Visit of KMA </a:t>
            </a:r>
            <a:r>
              <a:rPr lang="en-AU" altLang="en-US" sz="2500" b="1" dirty="0" err="1" smtClean="0">
                <a:latin typeface="+mn-lt"/>
              </a:rPr>
              <a:t>VLab</a:t>
            </a:r>
            <a:r>
              <a:rPr lang="en-AU" altLang="en-US" sz="2500" b="1" dirty="0" smtClean="0">
                <a:latin typeface="+mn-lt"/>
              </a:rPr>
              <a:t> Centre of Excellence Point of Contact Dr </a:t>
            </a:r>
            <a:r>
              <a:rPr lang="en-AU" altLang="en-US" sz="2500" b="1" dirty="0" err="1" smtClean="0">
                <a:latin typeface="+mn-lt"/>
              </a:rPr>
              <a:t>HyeSook</a:t>
            </a:r>
            <a:r>
              <a:rPr lang="en-AU" altLang="en-US" sz="2500" b="1" dirty="0" smtClean="0">
                <a:latin typeface="+mn-lt"/>
              </a:rPr>
              <a:t> Park to BOM Australia, </a:t>
            </a:r>
            <a:r>
              <a:rPr lang="en-AU" altLang="en-US" sz="2000" dirty="0" smtClean="0">
                <a:latin typeface="+mn-lt"/>
              </a:rPr>
              <a:t>13-20</a:t>
            </a:r>
            <a:r>
              <a:rPr lang="en-AU" altLang="en-US" sz="2000" baseline="30000" dirty="0" smtClean="0">
                <a:latin typeface="+mn-lt"/>
              </a:rPr>
              <a:t>th</a:t>
            </a:r>
            <a:r>
              <a:rPr lang="en-AU" altLang="en-US" sz="2000" dirty="0" smtClean="0">
                <a:latin typeface="+mn-lt"/>
              </a:rPr>
              <a:t> May 2017</a:t>
            </a:r>
          </a:p>
        </p:txBody>
      </p:sp>
      <p:sp>
        <p:nvSpPr>
          <p:cNvPr id="16391" name="AutoShape 13" descr="data:image/jpeg;base64,/9j/4AAQSkZJRgABAQEAYABgAAD/4RDyRXhpZgAATU0AKgAAAAgABAE7AAIAAAANAAAISodpAAQAAAABAAAIWJydAAEAAAAaAAAQ0OocAAcAAAgMAAAAP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JvZG8gWmVzY2hrZQAAAAWQAwACAAAAFAAAEKaQBAACAAAAFAAAELqSkQACAAAAAzM5AACSkgACAAAAAzM5AADqHAAHAAAIDAAACJoAAAAAHOo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yMDE2OjA3OjE2IDE2OjEyOjA0ADIwMTY6MDc6MTYgMTY6MTI6MDQAAABCAG8AZABvACAAWgBlAHMAYwBoAGsAZQAAAP/hCx9odHRwOi8vbnMuYWRvYmUuY29tL3hhcC8xLjAvADw/eHBhY2tldCBiZWdpbj0n77u/JyBpZD0nVzVNME1wQ2VoaUh6cmVTek5UY3prYzlkJz8+DQo8eDp4bXBtZXRhIHhtbG5zOng9ImFkb2JlOm5zOm1ldGEvIj48cmRmOlJERiB4bWxuczpyZGY9Imh0dHA6Ly93d3cudzMub3JnLzE5OTkvMDIvMjItcmRmLXN5bnRheC1ucyMiPjxyZGY6RGVzY3JpcHRpb24gcmRmOmFib3V0PSJ1dWlkOmZhZjViZGQ1LWJhM2QtMTFkYS1hZDMxLWQzM2Q3NTE4MmYxYiIgeG1sbnM6ZGM9Imh0dHA6Ly9wdXJsLm9yZy9kYy9lbGVtZW50cy8xLjEvIi8+PHJkZjpEZXNjcmlwdGlvbiByZGY6YWJvdXQ9InV1aWQ6ZmFmNWJkZDUtYmEzZC0xMWRhLWFkMzEtZDMzZDc1MTgyZjFiIiB4bWxuczp4bXA9Imh0dHA6Ly9ucy5hZG9iZS5jb20veGFwLzEuMC8iPjx4bXA6Q3JlYXRlRGF0ZT4yMDE2LTA3LTE2VDE2OjEyOjA0LjM5MzwveG1wOkNyZWF0ZURhdGU+PC9yZGY6RGVzY3JpcHRpb24+PHJkZjpEZXNjcmlwdGlvbiByZGY6YWJvdXQ9InV1aWQ6ZmFmNWJkZDUtYmEzZC0xMWRhLWFkMzEtZDMzZDc1MTgyZjFiIiB4bWxuczpkYz0iaHR0cDovL3B1cmwub3JnL2RjL2VsZW1lbnRzLzEuMS8iPjxkYzpjcmVhdG9yPjxyZGY6U2VxIHhtbG5zOnJkZj0iaHR0cDovL3d3dy53My5vcmcvMTk5OS8wMi8yMi1yZGYtc3ludGF4LW5zIyI+PHJkZjpsaT5Cb2RvIFplc2Noa2U8L3JkZjpsaT48L3JkZjpTZXE+DQoJCQk8L2RjOmNyZWF0b3I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HBQUGBQQHBgUGCAcHCAoRCwoJCQoVDxAMERgVGhkYFRgXGx4nIRsdJR0XGCIuIiUoKSssKxogLzMvKjInKisq/9sAQwEHCAgKCQoUCwsUKhwYHCoqKioqKioqKioqKioqKioqKioqKioqKioqKioqKioqKioqKioqKioqKioqKioqKioq/8AAEQgCYgI0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gC04CgCnYr60+cEAp1GP1pwFMBAMU7FGKUUgEpRz0oooAKKXFGKYxKXFLjFGKQgApaBS4oASlxR0paBiYopaUCgBMelKKWigAoxS0UgACjilxRQMBS4oApaAExTqBSikCE6c5wKI2EiB1+63Q+tZ2r3flQGJWwWHJHYVfsxjTbXAwPLGKydRc6iaKOjZJilxS0taECdKWlxSgUDK11Yw3aYlXnsw4IqksV7Yn5JPNj7B+341rUu0H6UrDuUodRjZgkwMTns3f8auqQwyORVaa0V1OFDKeqtVdLeSJv8ARJihH/LKTkUrisaYp2KoJfmNgl3GYj/e6qfxq6jK6goQR7UwHY4qOa1inGJFB9D3FTAUtICh5Fzbcwt5qf3GPP51LBfI52SAxv8A3WGKt4qOW2inXEig0ASAg0tUfs9zbc27+Yn9xz/WpYb5GYJKDE/o3FAFulFICCOKWkAtLQKXFMBRSgUgpwpAKKcKQU6kAUtLS0DEHSlApcUopAApRRilFACiloFKKQwFOFIKdigApwFJTsUgAUtGKXpSAXFFGKcBQAmKKWii4HngFOxRilxXYYgBS4zSj3ooATFL9aWigBMUYpRRQAUAUtFACAUoHFLj0pcUAIOlKOaMUuKQCYopaXFACYpaKWgYlLRilFACUuKKWkAlLS4xRQMMUtFLSABUVxMIIS7dv1qXp1rA1a+zJhfuqcL7mplKyGlcp3MxnvFVuctlv8K9I0yzjn0eEMoztFeUhj9oRQ3zMev9a9d0ZlTTLdTwAgwfWvIxjasehhFdu5mXmnPbnMfI64NVMFeGBB966a6wY29NtUntkljCkdqiljJx0lqa1MLGWsdDGFLj0q1LYPHkx8+xqsQVYhhg9wa9SnXhUWjOCpSlDcSnAUClrcxCmvEr9Rz2PcU6nAUh3KzAou2ZfMT1xUX2EL+8spTEfQcqfwq/jNQvCUy8HX+72NIZXF5Nb8XkRC/89E5H/wBarkU0cyho3DD2NV4r1HkEUymOQj7rCiTTo2YvAxhc/wASd/wpAXRS1QE13bf6+PzU/vxjn8qtW93DcDMbgnuO9MVibFMkgjmXbIgb61IKUUgKJtZ7fm1kLL/cc/1qSK/XcEnUxP6N3q4KbJDHKpWRQw9xQAqkEZByKcBVL7HNb/NaSZX+4/8AjT474Btlwpif36H8aQFwCnAU1SCMjke1PFACiloFOApDClxRS0AA5p2KSlpALilAoApaBhSiilxQACnCkFLSAUU4CkpwoABTgKTvTgKQxMU4CilpAGKKXFFAjz0Cl70UtdpgGKMUtFABSYpaOlAB2opcUdaBgBRilxQBQAUtHeigApcUUtIBBS4oxS0DExS4oFLQITFLijFLikMAKKXFHagBAKWl+lFAB3paKZNIsMTOx4HNIEVNSuxBDsU4Zh19B61ylxPucyHhQPlHtVvUblp5yCeTy3sPSsW6ny+P4V/U1g3d3NLdCW0DXGoIM4LH8hXtFgDHYxKy/LtGK8W0ov8AblKjLEivbrH/AI9IgTn5RXl416o9DCdSOcDy2MbdulRqSgGRg+9WZoVKsenHauT03xtY3chgvP8AR5AcfN0P41xRi2ro7JSSdmdQvPBqtPaLI54qWIpKge3kBU+hyKUMVZt4xzSTad0PR7mbLYunKcj0NVyNrYYYNby4b3qGe0SRgCB9K7qWMnHSWpyVMLGWsdDIxS1YnsniPyZI9DUByDhhg+hr06deFRaM4KlKUHqFKBRSgcVqZEUtvHOuJFB9D6VEBLa9cyx+vcVbpetIq5HHIkq5Q5FRzWEMx3YKOOjocGlktcsXhOx/UdD9aI7kq/l3C7G7HsaB+hDi8tfS4jHpww/xqeC9hmbbna/dWGCKsjB6VFNaRTr+8QE9iOooFuTj2pRVDyLu2/1EnnJ/dfr+dSxX8bNsmBif+61AFukeJJVIkUMPQilGD05p4pAUjZSQndaSbf8AYbkU5b0xkLdIYz69Qfxq6KRkV1IYAg+tACoyuuVOfpT8VSaxMZ3WkhjP908qaVbx4Ttu4yn+2OVNIC6KWmpIsi5RgfpTxSAKUUYpaAFxS4oApcUgClxQKWgAFLilA5o70ALSijFLSGL2paSnAUgFFKBSU6kMUUUUUAee4pcUtFdxziYpcUfWlxQAmKUD0pcUUAJS4oooGGKWjFAoEGKWkpaBhS0CikAYpaKKAAClopcUDDpRRjFLikAdaMUtFABiiloFAAawdZv8nZGeFOMeprS1K7+zW5Cn526e3vXJXVwGYyH7o4XNZSfQpIr3UxU7Qcu3U1QkUs4A6dqeCZ7gk9T1q0kIMxY9AOKzK2Zd0WER3ke7g5FewQxgwIejbRyK8i0hlm1iJWOFVx+JzXryMUjUMvGOory8Z8SR6WE2bGTmRIX438HGK8a1PSLqzuH+0QshycHFe0uwdODnmorqygu4yk8aup9RXPSqumzarT9otzxrTte1HSGH2edtgP3G5X8q7zT/ABnbNFb/ANpAQtcLuB6r1I/pTNW8A28+6SwbymP8J6GuW13RbqzgtUkib91GVZgOM7if610P2VVruYL2lJa7Hp8EsU6iS1kVlPIwcg1L5mJF3jHXntXjWn6xf6TN/os7KAeUPIP4V3Gj+NorqEvqKCHyyAzjkc//AKqxqUJQ13NoVoyOzIDLjqPSqtxZq6dO4pbeeG5jWS1lVlI/hOQaldyFAkGORyKwTaehs1dGZLZvEfl5HpUOecEYI7Gt/argdxVWeyV4yVHIrupYyUdJ6nJUwsZax0MulqSS2kiPQkVGK9KnWhUWjOCdOUNxRSPEsq7XAIPrTsUorUzKhSW0+aM74x1UnkU62v7e5XMb49jxTpFD3KpJ93GQPU1n6vZPBbvcWPBVTujxwff61L0LSTNhSG6GkkgjmTbKgYe4rz3QNbvTqyWq7yZJMFXycCvRlO5Rg5qIVFMc6bgUvsc0HNpKcf3H5H509L/y2CXcZib1P3T+NXRQyK64dQQexFaEAjBhlSCPangelUmsDG260kMZ/u9VP4Uq3kkHF5EV/wBteRSAugUpUMMMMimRypKoZGDD1BqUUgKjWAU77VzE3oPun8KQXctucXceB/fUZFXccUpUEYIzQAyORJFBRgR7VJVR7BQ263YxN146H8KRbmaDAuo+P769KBl0U6mRSpKuUYEexqQUhBThSYp1IAxS4oxS4oGGKXFApwpAIKcBRSikAUooFLQMKKqT6naW8nlyzorY6FqKLAcWBRilxS4rvOcbS0vrRikAUUuKAMdKAEpcUYpaAExRilApRQAgpcUUYoAKBS4paQxKKWlxQAnWlAoFLQCEpaWjFIYCiloAoASkkkEaF3OAop4rE1q+2qY05C9fc+lTJ2Q0jM1O8NxMRnr19h2FYN5KWYBeg/U1aupdq4B+ZjyapMu9hjvwKxLHWiEucfiaszyeX+7Tqf0pUAtojnrVT5nmbP3j19qWwGx4XhEmtRMeiMCPfmvYAWCjgMMdq8j8MpI2rxpHwu4bj6CvXUZSoAOSBzXk4v40elhPgZE3lu2R8rZp5Zl+8Mj1FVNadodGu5ojtkjiZlPocVxOmfEGWJlj1SLeP+eiD+YrmjTlJXR0yqRi7M9CR1boaa8Ec6skqK6k9CKo2Gr6fqsYe1nVj3AOCKuxlxkj5hn8ah3Ras0czrPgKyvsyWn7iX26H8K5S88OXukabdR3CbtzoVZe4Ga9XV1Jx0PoajljSWdVdQw2ng1tGvOOm5jKjF6rQ8UstRvtKl3WczR4PIzwfwruNE8bfbMQX8W1gMmRemBya09W8FWOobmgHkSHuvQ/hXMJ4XvtIu3eRd8XluA6/wC6a6JSpVV2ZglVpPuj0K2uILqIS2kqsp7g5FTPIVjO8Y9+1eMWuq3ml3jNbSvEQTkZ4P1Fdno/jwXW221GLa7HAdOQfwrGeHlHVao1hXjLfQ7jYrjPBqvc2KtGWUc0W11b3kYls5lZT/dORVln/dkOMe9YJuLujdpNamM9vJF1GRUYINbpjV055qlc2KlNyda76WNa0mclTCp6xMmeCWU/I6rjpxyDTRHeMdkjR7OhYdTVxopYmwV3D1FKOea9GFSNRXizglCUHZopDR7IXQuPITzQMbsU5LN7aUyQSMVPWMnj8KugUuKpJLYnmb3I45g/HRh1BqUCmSQrJ7HsRTQ7w8S8j+8KYicUpUEYIzSKwZcg5zTxSApvp6bi9uzQv/s9D+FJ9ouLb/j5j3r/AH05/SrwpcUARQ3EUy5jcH6VNVaWwikbemY3/vJxUfmXVr/rE85P7yjn8qBl+jaDwRmoYLqKcfIwz3HcVYHNICq9iu7fAxif/Z6Gmiea2OLhNy/31/wq6KdgEc80XAjimSVQUYEVKKrSWKM2+EmN/Vab509vxOm9f76/1FIC6KXFRxTpKuY2BqUUgCjFKBzS0hgKMelLiqd5qUVoQgzJM33Y0GSaALUkqQxl5GCqBkkmsw3N1qjFLEGK37zsOW/3R/WnQ6dPeyCbVCCM5W3U/Kv19a1lQKoCgADjAo2ApQaRaQx7TErnOSzjJJ9SaKv4oouxnnwFLRilArvOUQCloxS/SkMTFGKWigBKXFFLigBMUU6igBMUUoGaXFACYpcUYoxxSGGKXFFGKAAUtAFLQAYo60uKKQBRS4pGYIpZuABQMrX1yLa3JB+c8LXH3VxndIxyBnHv71f1W9NxOwB+XHHsP/r1hXEgk4HQcD3NYN3ZWxExMr89Sefargt/LRZH4yMgU7TrLz5lBHyg5J9ak1qdTMsMZ4Vfmx2qL62Kt1M95vMmyOQOFHrRCmJGHVieabbj94WPHoKtxqIlZ26nrQLqbvhVVTVIwTyWH416c6BsZ6+teW+Dys2to5POcIP616iWZfvLx6ivIxf8Q9XC/AU9StpbnTZbZXz5ylMt2zXmWq+GL6xYl4S6D+NOa9YZgwXBzzRJGsnDAHisadV09jWpSVQ8OjM1tMWhZ43U/eU4NdfbeNLvSpIYrlftERiVic/NkjNdTqPhTT9QBbyxHIf4l4rltc8I3gZZLdfNRIwmB14GK6faU6r945+SpSWh12l+J9M1YARzKsh/gfgitX/lupRtwwa8QmtpbWXDKyOD3GCK6LSfFGoabYNNI5uFjkVArnsQe/4VE8M1rFmkMQnpI9RVwW54PvSyqrphgCCRXM6T4103UtsczeRKf4ZOP1roQwaMNC4ZSR3zXM4uLszoTTV0ZGr+DtO1MFhGIZT/ABqK4ubwbf6TqMUoHnQqwJZewr1ES44cYNLJhoG6HitI1pxVjOVKEnc8Ot9SvdKvHe2meJg3TsfwrttE+IAudlvqUWHc7Q6dD+Fb+q+EtO1WMs8QjlI++gxXGXPgi+0u/ili/fwrICSOoGfSuhzpVVrozBRqU3pqj0m2uLe7jD2cyuPY5p0rbY2DjGO9eMxajfaVfu9tLJEwbkdj+Fdnonjr7cyWl/F+9c7VdOhP0rKeHlFXWqNYV4y0eh2u1ZAMiqd5Esbrt7iriAHG07T6GoL7J2ZGDzTwjtVQsSr02UsU6jFKBXtnkAKXGaKdikBAYGQ7oTj1XsafHMGO1vlb0NS014lkHzDnsfSgY8ClqDMkH3/nT19KnRg4ypzSAcBS4oFLigCvNZxTcldrdmXgiogt3a/9N0/JhV4UoGaLjK8N5FLwDtbup4NWQc9KimtYpx+8TkdCOoqDybq2/wBU3mp/dbg/nSAv0uPUVVhvY3ba+Y3/ALrDFWgQelICvLZIzb4yY3/vLTRLPb/65fMX+8tXAKXGaLjI4p45hlGBqRnVF3McAdzWdqMltbAMWImb7qx/eY/SqS219dFZNVB+z9RCh/8AQvX6UWAtPfT6hIYdMGIwcNcMPlH09TVyy02GzywzJK33pH5ZqltnhMYWHaoHAUdqsClcAAp2KBSipGJRT8UUDsee4oxS4oxXoHIFIKWlxQMSjFL3paAEoxS4ooASlpcfhRigBMUuPSilFIBPrS0YpcUDExS4pcUooASjFLRQAUUuKWkAmOKx9ZvhGnlKc/3sfyrRvbgW1uWPLdAPU1x17db2MjnIH6ms5voUirdSkZGfnbqfSobeBpdoUcscLUJZpXYt65NaOn4idZZTgKM81m9hl+eRNLswq8uRgD1Nc+d0s7FjnnLH1NTXt093dljn0Uegq3pdh50pZh8i/rWa0Vxt3dkV4YdrFnGPQVBcTbyVB+RTyfWrmoS/6Q8cfB747CspRnGfuj9aq+gzsPAUG/UhN/FyAPQV6cd69fmFeceAQ5vuBiNQST616SrBvukGvGxT/eHq4X+GQt5b4/hbP0NB3Kf7wrM8WySW3hyeeBjHKpXaw6g5FcXp3j29tiE1CMTp03Lw1ZRpSlHmRrKrGMuVnpKSAnHQ+9KoBX8aw9M8UaZqmBHMFc/wPwa14iSmY2yKzaa0ZomnqitfaNZaiu25hVj2OORXMal4MaO1lisG372DhW9gf8a7VX5G4YpDzcLj+6auNSUdmRKnGW54vfaVc2EhW4heMj1FavhvV761kZI52aNUZgjHI4Ga9QubK3u4zHcxLIp7MK56fwbbQyPNYExllZdh6cjFdXt4zjaSOb2M4O8WN0rx3Z3bCK/H2d+mTyp/GunWSKe3L28gKkdjkV5Jf6FqGmzbbi2OzdkSKMj86k0u9vrK9At7h0RnCshPBzSlQi1zQY4V2nyzR66suIwHGPftT+HU9DxXD6Z4+iYiHUo/LPTevINdXa3lteR+ZaTKwI/hOa5pQlHdHTGUZbMq6p4Y0/VY/wB9CFkI++owa5T/AIQi60vV7e4gbzoElBPqBmvQY5SoG8cY6ipHZWibGMYqo1ZxVkyZUoyd+pHtVlGRniqt8u1U5yOcZqwY8YMZ2/yqpqM/lxp5inr1HNXh2lVRNdXpuxXApwqJJo5PusDUor207njgBTsUgpaYhQKUUAYpRSGAGajaDB3RHafTsalAxTsUAQxzfNtkG1vfvU+KR41kXDDNRYkh/wBtP1FIZOBTgKZHIsgyp/CpKQABS0U6kBFJbxzDEihh9Kg+zT2/Ns+5f7j/AONXRVe7vobKPdM3J4VRyWPoBTGNS+VSFuAYm/2uh/Gq8mpS3chg0tQ5Bw0x+4n+JqM2dzq/N8DDbdRCD8zfU/0q3Hp5tEC2LbEHRCOKNAHWWlx2zGWRjNcN96V+v4egq9iqqXZjYLcoYz69j+NWkZWGVIP0qXcZDJaI53LlG9Vpgee3/wBYvmL6jrVylx60XAiinjlHyn8KnFQSWiOdw+VvUUzdPb/fHmL6jrS9ALWKKiW6iK/eA+tFLUZwmKKXFGK9E5AxRilxRQAmOaXFLRQAmKX6UYpcUDE7UYpcUtIBMUUtGKADFFLiigYCjFLS0CEApRRijtQAYoJABJ4xS1laxfCGExKeSPmx6VLdkUtTL1e9NxMyqflHA+lc7cy+bJsX7o6VbupTtYZ+ZuvtVOKMlwMcn9KxKFt4s5z0HWluZckBeVHH1NSTuIo9iHk9T6VAEZ2QKCc8KKTAks7Zri4CDkn7x9K2ridNOs9qDLdFHqaLWGPTbRpJThsZY1gXl41xK0h+8T8o/uisviZVrDQWmaQsckkljRBD5uB/CKLUEqVHcVbZkt4M+n61YI7PwKqrc4GM4PH5V3bxqxzjB9RXB/D6MPJJLuHmFc4PYV3ZkK/fXHuK8XE/xWeth/4aM3XLCXUtPayEgAcZyRzwa861PwtqFkSTAZEH8Sc16oWDTKQexpSobIIyPeop1pU9i6lGM9WeHCF1foVIP5V0L+I9R0nUCkEm+EKv7t+ewrvL7w7Y3+TLCobH3gMGua1fwXcSyNcWkivkD5D9K6fbU6j99HP7KpTXusuaV49s7gql8pt36EnlfzrpYriC6dZLaVWBXIKnNeRXulXVlJtuIHT3I4qe3vLnTdN821maKTzsZB6jFTLDxesGOGIe00eu73X7w3D1FP3q6cdcivO9M+IE8e1NSh8xem9Ov5V2Fhrum6rEPs86l8j5ScMK55U5Q3R0xqRlszXkhjmUrIoYHsRWHfeFLGU+fbr5Lg7vl6H8K2RuH3TvHvTmkUxMD8px3qFJrYqUVLc8x1LwnfWZLiPzE67k5rIsJrqyv0MMkkR3gMAcZ59K9m2howDzWbe+HLC/+dogkgOQ68HNdMcRpaaOWWHs7wZy9h48ktrgwajFvRTgOnUfUV19jq9hqluXs51Y45AOCPwrhtY8FX0Ujz2uJ0YltvRhXPWyXNnqcQYSQuHAI5Her9jTqRvBi9tODtNHsqs4UZG5cdRWL4m1ddMtIpWTerPgjuK2YlYQqUbt0Nct4/K/2KhkjH+sH8jXJD4kdVS3K7lBNasL9l8iXy5PQ8GrqahcQAciVf1rzpbb7XHMbZyDEnmEN/jVBfEWq2BCK7FPR/m/Wu+NSSZwunGSuj2SDVYJOHOxvRquo6vypyPavNLPxdbTRhLyJomI+8ORW/Y6jG8atZXIPsDkflXRGv3OeVKx2ApRWLbay4X9/Hnn7y1pwXsFwP3bgn0zW6nF7GTi0WRS4oABHFOApkiAU4CopriK2jLysFA9TVTTdS/tK8kjjG1EGQT3qJTjBXZpCEpPQg8QSzWGmyXtiimaMZwWwCK5nwt47u9Z14WV3aiGLa3zDk7u2a7eezFw4+0rlB0U9DXLz+ArU6lLc2kskLynOUOAnrUybkrwZrFJO00dgpBGRTicDJ4rLIj0azUNdO20YHmHczH/ABqEfa9SIN6HtLY9EB+Z/qewrRIxdrlmbUpJ5jb6YnmuDhpD9xPqe59qms9LSGTz7hjPcHrI3b2A7VZtooYYVjt1VUHQLU4FF+wABS0AU7FSMaUDjDDI96rmyKNutnMZ/u9RVsUoFO4FRbmSLi5Qj/aHIq0jrIuVOR7U7aCOeagazUHdCxjb26H8KWjGWBSgZqqJZof9cmR/eWrEcqSDKtmkwBreNjkoCaKkoouxnn1LilxRzXonGJigCndTRQAmKKXFLigYlFLiikAdOtFLRigBAKWjFLigBKWiloATFLS0YoATFLRQTgc0hkNzOtvA0jdhwPU1x97dGV2kc55/M1pazfedL5aH5RwMfqa52d/McKvQVlJ3ZS0I8GTezetTgCGMu/Ujipre222jSvwoPHvVSWQySHHTt/jUXGQOd2SfXn/CtbSYwX8xx90cZrOii8xh/dXrU0l0UV4YzgEfMR2FS1oPzDVL/wC0SsqnMangf3jWYiF29WNOZS0hOPoKu28PlJvfqR+VC0GKirBCSfTk1RmmMrbj90dBU08nnRtzhF4+tQqvILenFJsaPRvh7bmOKSQH5mAySOldsWZc7lyPUVxvgJm8qTcNiAAAnvXa5B6c14df+Iz18P8AwkV2CNJleGx9KAXUn+IVz/jy+m0/S7eW0kMUvmgbl9MHiua074g3MLBNQiEq/wB9OD+VEaU5R5kU6sYy5WekLKu3B4PvT0x5a9+KwdN8UaXqSgRzqrn+B+DWvHyimN+3TqKyaa0Zomnqh0tpBcIUmjVgeoIzXO6t4NtLyExWx8kk7+OmfpXSLIw++v4ik3q0vB/hpxlKOzFKMZbnlGoeD9S0/LInnIO6f4VHpETxzSBwVYROfQjivXSA3DAGqN5o1ncAt5aq7AruA5wa6frLatJHM8PZ3izz3T/GWpae2x3+0xqcYfr+ddhpnjPTdRTy5j5ErDG2Tv8AjXPat4Cnj3SWEm/vsb/Guei068stSgS6gdP3g6j3rRwpVFeJCnVpu0j2BCGjBhcEemc1Mjlc7xj3ryG11nUdLuWFtO2wMfkY5Wut0rx7DIVj1GIxseN68iueVCcddzeNeEtDtEYOi454qreaTZ3qZuIVZl5DY5FNtrq3uVBgmUkdcHpVvcwQ7hkY6isVozbcijkZI13LkY6iuX+IjB/DeVOcSLXUxMGhXGDxXN+P41bwvI23kOOcVdP40RU+Bnmujzxwi+85goa3IXPc5FY1y+6Pp0NWgRtf/dqlN/q2xXoW3Z5iexfjkgmVTNFtOPvR8fpUklpJbXLGzuPmHodrVRjOFU1PcTu8xY8ZAo5OxoqjW5q2/iq803CXiiVf9rhq6LT9dsr23+0h/Ky235uOfrXIXSpJpVrvGfvD9aj27PD7CM7QJv6VGqVy/dloemwazNAw/eiRMZ5P9atN4qg8sqqnzccLXia6jeW65gnbAPQHI/Ktvw/rUt3eeXMAGC9RWntnFE+xTZ3V1ey3kheZ8jsM8CtfwmV/tMgtjcmcetcf9tIvPKkTZFjIcnqfSrVv4ik06d309Ulm2ELu6E/1rknNz3OuMVHY9glSOSEDHOetYd48humttJQTyjh2/gj+p9faqOjLrOp6XF/aTG0BXMq9Hk/+JH611NmsFrGsUMaxKBwAKyjUlTfusqUFNao5620nyZvOvGM9z/fYcL7KO1aGAevStRokmZsgA5/OqstoU+7XoU8UpaSOKphnHWJRNuucxkofajdLH99dw9RU+0g4IwaXFdXMmc1rDUlV+h5p+Ka0KN1HPqKaFlj+6d49D1oETYpwqJJlJw42n0NTDmkMMUtFKKQWExUT2iMdyZRvVanp2KLgVNl0vA2sOxziirgFFFwPPaXFLijFekciEpcUUtIBKKWjFACUuPWlxRjmgYmKKdiigBAKMU6jFACYpcc0uKOlAxMUUtGKQhKztWvPs9uVU4Zh+Qq9NKsMLO5wBXJahdmWZ5GP4f0qJMpFG7nPPPzN19hUdlaGeYDHHc+gpu0yy+pP861GZdOsz/z1cVk3bRFEGqXCJEttH0H3v8KzYYXllZV645PoKcMuQ7nPOfqa0YwlrYPK+Azip2QJ3ZRlIhjCJ941UONx9B+pqQ5kmGep6+1XrPT/AD7je4xGnT3obDqU7eEkl3GPQVHeT5UxoeMcmrN/PskaOP72fyrP27hx0/nQUCRlrcsenYVq6dp3mJ58o+UD5R602wtPtCDcMIDz71r3txFY2fPHZVHespPoON9zrPCKAQynH4V0flDPyHZ9K5rwYsi6a8r5cuckDtx0ro1mXdjofQ14tZ/vGezQX7tGB4p0afW7ZbdZFUxkODjr1rz/AFDwxqFlkvEWX+8oyK9dbBnYj0AprRq5+ZQaunXlBWWwp0YzdzxGGNo7pARj5h/OtyTxLqWl6tcrbzlo1lYCN+RjNd9f+G9OvD5jwKrjkMowa5rVvA88k8lxaushkJYo3HX0NdCrU6j9453SqQXulrTPiHBIAuowtEf768j/ABrp7bUbLUSJLaZHBXqpryW80e7sDie3kT3IyD+NWYVmj0eKS3do3EzcqcHoKUsPF6wY44iS+NHreHXlTuHvStLwoYFeR1rzWw8Z6rYEJcgXCD+9w3511em+MLHUlCvuhcckOOPzrmnRnDVo6IVoT2Z0nB5qK4toJ4W82NWwMjI70RPFKu+CQEHpg5FPbcI2yM8dqyNTmNR8EW04820cxMecdRXKXnhrUNPkzLCXTP305FerI6tGOecU/Yrr8wBHvW8K846HPLDwlqtDyK6luLPVp5LaVo2DnlTitvS/HN1b4jv4xOvTcvDCurvvC+n6jHvaPZIR95ODXLX/AIGurYs9q/nIOcEYNbqVKorS3MXGrTd46o7W3dXt0Z1Kkrwaw/HKk+FLj5gQMHJ+tdDaqBaRqeoUAisLxxEP+ERvcf3QcfjXJD40dc/gZ42jH58Yb5T3qo75jb1xU1qcLJj0P8qjhYPIA4B/CvTseZsOhf8Adrz2p5mWViU6DimSKombacc9Krw7o93Gec09rIN9TTdZPscTHPl5IXnv3pznPh+4B7SA/pSlw2ix9fllb+QpgOdFvB6bT/Ook7x+Y4q0vkYKPtjfPrWjoV3HDfebKcKFOTWPvzGw7mruixrNepE7YRuGxXPLY6Y3udbNO2pgRRjcrDIRT+pPaun8L2Spr9pNdbZJlTYAqABQB6Dv71lWcMdtCscCBFH61t6G4TWLY/7YrnudJ6airIuPb8q5qHxcsF5Ja6kmQjlRIo/mK6eMKwBHXHUVzOt+DftTNcWUmJXO4q3c1VPkbtMmpzpXgdHY3cN0pktJlkU++au7wdu7jtivLmXUtBZT88Lg846H/Guj0nxoLnZFqEYVgMl16flVSoySutUTGtFuz0Z2DWiyRtjFVXsmUZTn2NTW95HLFvt5FkRh1BqzC6vgHj61MKs4bFTpxmtTIKlThhg+hpa3Gso5o/eqE+nPGx2fMK7qeIjLR6HDUw8o6rUpMisMMM/Wqt1HLBC0tsxJUE7DyDV4rjOeKTHrXTc57HA2PjHUf7bW0uo1bzHxgDG0V3kUiyoCrAj2NQ/2bafaPP8As8fmD+LaM1KLZF/1XyfSgp2JRThUIMkf3xuHqKkSRX6Hn0pEj6KXFFIZ59ijFOxRjmvTOMbinYoxS4pgNxS0tFIYmKXFLRQAmKWlxR2oASilpaAEFFLijFIBAKKdVLUbsWtsSD8x4Ht70rjMvWr7c3kIenX61zkreY+0dAanu5zknPLfoKhtdst0sJPzNyR6CsW+rKtfRF2zgWJWuJOFXpms+6ne7uGY8AdPYVa1K5DfuYvuqcH3NQW1uZI3Y9F5J9ahd2N9kJGo4J+6oqG5uWmCr/COFH9adcSDlR90df8ACqygsQB1NMPItWNs1xcBV+6OSa1Ly6j0+2KoBuPCioLJ0sreR26/zNZFxNJcTsz/AHienoKh3bKWiIWLSsWJyScsau2dm1y4AGEH3jTLa2adgkY/3j6VvEQ2FpyQqr1PrSk7aAlcWaSKwtcnhV6Cuau7uS8uRI/rhU9Kl1C6e7IkY4TPyLVaIASqW65/Kptpcq6PVPBcUkOibny7M3PPTit/ejcSDH1FZHhGVH0ZdnOG5NbhUHrzXh1dZs9qj/DRA0YDt5bEdPekDuv3lz7iuX8Ya7daDqFt9kClJFJdGHXFQ6d8QbSbC3sTQN3I+YVSpTceZLQXtIc3K2diZFaNuecdKep+UfSs6DU7HUYC1tPHKMdj0q4qEAbH49DzWZoPlt4pgVkRWBHORWLe+F7O7Vo4gYNp3DZxyfb8K297L99T9RTY3DXD4PYU1KUdmTKMZaNHA6j4Q1CBD5IW4X1HB/KszTrSa2uJUniZD5L8MMdq9XyKr3NrBMgEkatnjp2NdCxMrWkc7w0b3izya11S90+cm0uHQA/dzkH8K6nS/HcrFYb+DcW+Xeh9far2oeBbSfL2btC55weRXPP4W1HT7uNni8yMODuTkda2bo1V5mSVan6HeWWuabqKhYp03jgqTgitKPP8DBh6GvFbjfFeyHlSHOD0I5rW0zxXqdgyr53np/dk5/Ws5YaSV4mscSvtHqscu2MBxiplIZTXL2vjGy8w217mFx/ERlT+Nb1tNBcxh7aVSCOCpyK5nFrc6VJPYesSlMj5T7Vh+MUk/wCEVvgcMNnUfWttHdM7hkZ6isvxS6yeGb4bsfujn2oj8SFP4WeGW4Hzj2P8qrwZEw5qQOY3YqdwNRxnEgLcV6nU8voOm4uW+tI6GJhz15p8uDOSPWluSp2c9qegi35sf9imNj8/m5A9sVQecpayxxkneMEUMzyQjaMKD1pfLH2VwoySKm2hd7O7MTPBAHSruhPt1OL/AHqpqhViHq3p5UanDjjDCuZnQnqekQn5R9K0dMfZqEDdcOOPxrNhP7sYq7atsuI29GH865DrZ6tCQdu07T6GrSvhQHGPeqtuVeFM88VlXviB9L1Jre4i3w9Qy9RVRi5bClJR3N2a2gulZLiNXUjoRXOX/guHeZ9OO0kEeWTxzWzY6ja36h7SZSccrnp+FX1f5CGGPenGUoPQmUYz3POUj1PRrnB8yI57dDXR2HiuIFYb9djY++Oh/wAK6eS2huk2TIrqfUVzer+DBPmWxfa/91ulb88Kj9/Qx5J0/h1R09hqCSR5icSJnqDV9JI5G4Pboa8uQajoWAQ8bAnI7Gt/TfFSSqv25RGem9Tx/wDWrOVGS1WqLjWi3Z6M3dTu7ZWMcSNLKvBCjp+Ncwb68GqQxXEkcaM4wi8kjPerwm+1XMhjn3Qlz9w9fxqpei2tJo5RtUhhkt161tRk4tROWu762NzFGKAwflTkU6u5bHO1qJTWhVuSOfUVJilAouIh8uQcK/HuKKnxRRcZ599aKdijFemcQ2lpaMUAJRilpcUAJRS0vagBAKWjFLikMSilpcUANxS4pcUUAMdgiFmOAOtcnqd79onZs/KvQVq63e7F8iM8n71cvM+5toNZyZS0IpMvIWPPNVrSUw3UjdZGyM+gq+FCguenaqtvABIT1LEk/wCFZy1KTsh8ULTzAKOSa0Lt0s7MQJ95v85p8SJZW5lk++w6f0rKmkaaQsx6nn/Cp3YbIrynByeBjjPerMSLFGJG7j8qo3GZrzDcRx449TU082/AX7o6D1NNMq1kOMzSS5HP91fT3psULytsXliaW3GxyW+8a3bO1S1tTI33mGSfSpbsStWLDbx2FnkkA9WasLUr9ruXgkRKeB61LqmpG6by4ziJTyf71UAp4ZumeBUpFse8ZCIz9+g9KvWWmmU+dLwnYetT2dj9pMTyD5B+tal1JHbwrngA4A9amT6BHuztfDdsqaOip8mOmK1AJl9HH5Gs/wAOOW0aJnG1mGdpPStYGvDqfGz26fwI4Hx1pd9ql1FNa27ukSFWx1BzmuCltpoHKzRMhHYjFe7Lgl892qndaZa3q7biBJB/tLnFdFLEuC5WjGph1J8yZ4/ozMurWwVmAMgBwcZGa17TxpqljMyu6zxhuj9cfWutm8E2Ud0lzaBonjYMADkGuV1HwTqltI8kSCdM5+U8/lW/PRqvUx5atNaHTad8QLC4wt4jW7ep5H510Nne2l8WkglR1IGCprxqa0ntpNk8LxsOoYYq+001rpNnJbyNE+5+UOO4qJ4ZfZZcMQ/tI9fwy/dbP1pGc/LuUj5hzXmmn+NNUs8Lc4uE/wBrg/nXWad4xs75VEqtCw+Zt3QD61zTozhujeNaEtmdMCD0NLIB5Zz6VVhuLa6UPBIrA9CpqZw/lnDbhjvWJsUbvQNP1KIefAu7H3gMGuZv/ALrl7CbcP7j/wCNdrG+IwG44qWM56GtYVZx2ZlKlCW6PKdY028t7xnlhdVIHOOOlVLa+u7KUNazyRH/AGTx+VewGKOWLbKgYEkEEVi6h4R068y0cfkv6px+ldMcRG3LNHPLDyTvBl/TXll0y3mZtzPGrNnuSKpeJCG8O3odOfKbr34rRsU+yWMVu5J8pAm7HXFVtdCyeH73HOYW6fSuP7Wh1O/LqeBYSQkICrZ6ZqNGPmANVq1RP7QQScIXAbtxmobtFXUpVtz+7DkKQc8V6d0pWPNtdXEuWQS8deOlQCNmkJbnB6VLKgSQdTwOTTCcTN2pvW1wvbYsZzDtIxz1p6sqxtjkYojBa34wT71GVySCMZqtkRuYrPvlYD1pdPO2+jJ7MKaRtuGA5+anwoIrhdzDdu6Dn9a45b2OpbHpts26MY9KuQp86n0NVbJR9nQ+oFX465Lnaep2SrJaROeDtHIqhrHh86gzTLJ8/TBFWNHbdpluyPzsHB+lagfjDjFXGTi7oiUVJWZ50NLvtNuHJDxEDKsp960dO8X3Nt+6vYxMvTcOGFdm6RyJh1DKexHWse/8J2l1mS2/cyHnHY1v7SE/jRh7OcPgZesNVtL0ZtZhu7rnkfhWmkvUOOM9RXml5o+oaZceZsYLnKunatXT/El3aQr9pHnoeDnhhSlRdrx1KjWV7S0O4ltoLpSsqK4I7iuf1LwkjxObE7Cf4T0q/pmtWWoY+zyhXxyjcGtUS/3unqKyUpQZo4xmrnl0VtqGm6mLcsYMnkt0qLVbm0huVM0kl9cZ4UdAa67xJpUeoagjSSFUCgkDvWRPb2lkmLeHzZOmVGT+JrqVRSafU4Jw5E0dHYzPNArNF5YKgj34q0BVbTnaTT4mcYO0cVarrWxk9dRcUoopaBBRSiigZ59RS4pcV6pwiCjFLS4oAbS4paAKQCYoxTsUYoGJRilpcUgG0uKXFGKYhKr3t0trbM569h61ZJAXJ6Vy+sX32iYgH92vSpbsNGZeXBdmYnLNVZI8nnj1pf8AWyDPUnAp9z+4Plqcn+LFZleZBK+5sDhR0qfSzHNJI/8ADD396zrqQ8Qx8Ow5P90U+2k8uB4YhhOhPrUO70KS0uy3d3DXM3y/dA+UenvS2Np58gLj92v60W1u0km32+Y+lW7u4W0iWGHAYjr6e9J6aIF3Zz18DJqU6rwgf5iP5U9EwQzD6CnhMkt2z+dW/sxTa8nGRkChKxTdyOGPHzv1/lTtR1EyxCCE/u1GGI7+1RSy7wyqcAD5jVMgEAngDoPWk9RBt6M3A7CrGlql9qHlnlU5OP5Vm3Ny0r+VCcf3m9P/AK9aeiSw2Jd24AXj1JqJN9DRRtqzo7ieKyiDOQqqOBXOy6i91fpLL/q1b5UqPULuW5m3zcL/AAp6UmnR5v4zJyd33fSptZCuewaFh9DtzIoBZc4JrQEe37jkfXmqmkKG0mDcB930q35X91iteFL4me5D4UMRmXfuXd83UUCVM4zg+hrEvvFFrpGpNZX24N98OBxg1dtNY0/UFzb3Eb+2abjJK7QKUW7XNBnBjNSHkY61UZV2ZRsc9jUwMq+jipKI59OtrpSs8KSDHRhmsC/8GWd7H5MBaARElQvI59jXTLOvRgVPvTYiGmkwfSrjOUdmRKEZbo80vPBWo2jHyts6/wCyefyqGxtpbVp1uImQiFsgjFeqEbjg1XubOGZQsiAhjg8dq3+syas0c7wyvdM8TfWZ7Is9hO8cpbgKf6V0Gg/EPV/MW3vYUuAWClvutzXU3nw+02af7Ra7oJAc4ByPyrl5fAGpWeoi5VxNHvDHYcHr6GlKcaj1KjGVNWO2svGOmz/ubhjBIDgiTgfnW3DJFKu+CQEHkFTXkV/bywX029CvznqPei21G6smDWszxH/ZPB/CtJYa6vFkRxFnaSPX1Z9ufvDJqRZQeDwfeuGi8Z3FlIsd1CJkKK25Tg8jNb9h4p0u/wAK0oic/wAMnFc8qc4q7R0RqRk7Jm1H909xmsjxFcwW2kXIJIlaJtqKMk8elPF3Jdu8elYK7sGc8oPp6mifT0t9NumYGWV4m3StyTx+n0rPqU9jwWG68zU4/OQH5xwPrVvUfI/tWcCRUKyH5SMU6SOI3QYoNwfrj3pms6eJNVnZXIJbJzXauaMzivCcCGccjHPHUVAQPOOfSoZLe6gIZCcY6qahF3IkmZV3dvStefuQ6fZmmvEBx2qMF34HWo4r+FkIOVyO9WYXjLAowI9jV80WZ8skYhjb7Uxbu1A4mUY70+5lxdtjsetVw267z71zS3N46o9S01t9jERySorRQetVfDdlc39lbx20TMzIO1aV5aNZ3Rhfgr1+tcXU7k7noGgES6Lb57LjjtTtW1ldGMPnozxS8EjqtVvC6K+ixbSVIyOPrT/Eei3GrWcaQsu6MkjPGa0hyuSUtiJuSjeO5cs9UtNQj32kwPqM9PwrSSQj7w/EV5iun32mXiedHJEQfvD/ABrUsPFN3asEuR56A9ejVtKg/s6mUa6+1od8hWSIhgGHvWdfeHLS9U7B5THkbRxUdhrVlfKPLlEbsM7W4NaiSkYz8wx1FZJyizVqMlqcVceG7zTjIy/OmMhk+tS6fr1/ZkJIfOT0fqPxrtRIHTj171UutJtbsNmMK/8AeArX2ql8aMfZOPwM5261az1O5jAZo32kMh4pl5d21la5lZEXtjvVDxD4auLBfPR1aLu3Qis2S4tYrdRbQve3O3q3IBq+VWTiznm221JHZ6Hdrd6fGyKwXnBIx3rSxXP+F/t72Aa7EcfznKAdK6EV2LY5+gtKKTFLTGKKKMUUhHAUuKXFGK9U4hMUU7FAFACYoxS4pcUAJijFLijGaAExR0p2KMUgExRS4pcYoAydZvfIh8pD87dfYVyVxJubaD7mtTWJT9ul9c4AzWZ5G6CV26KhJrNvqV5FGCcNepMfuIcRj+8fWrK77i4z1Yn86q28YIDv8oA49hV3S7gCOa4ZcKOI/es721L30KepReVfCKP73ljc3pT7WDOFQeyinSsZ7hnbkk8+/tWlbwpZ25nm4PYelLYNxXdNPtTnmRug9TWOWM9wSxz/AHj60+5uGupmJ4J/8dFNiTLYXoOpppWET2MQluFyPlBpdYuQZhFEeg+YjtUT3Rg+WH72OvpVIAyMSScZySe9K2tx9AjXfEx/hA/Oor2OUWm9OBuC5rTsrVrhWGMIOppPEIWDT4kUYAccCok+hUF71zCwlvGMf/rNLErb/Ml+8fup6UscZ3iSUfMfur6VZjTbMpcZJ/SguUrIVlbzt0nJx09Ks6fbzyXIeMYA/iNWrbT2vLoseIx1PrW0IkiKIgAAqZPSxEddTudH3waTArKzjYPmzzV9Z42OM7SezcVFpoxp0OP7oqwVVvvKD+FeA/iZ70fhR5V4+O7xO+OgjQfpXMJI8bhkYqexBxXs8+j2V8h+026ScnBI5xn1rBvfh7ZTZa0keFvT7wrvpYimoqMjjqUJ83Mjl9C1/UlukhNyzx4Jw/PQZ/pXQ2Xj8Kdt9bMv+0hzVCDwff6VqCy/LPGFYZU88qR0NY9zbGGQrdW8kLf7S4q+SjUbsZupVppHpNj4l0zUMCK4Tcf4W4P5VfiEckkjRt6YKmvHjArPiM59DV19Uv8AS7a1NtcOjENuyc5+asp4XX3WawxSfxI9Zw69CGpkkmNu4Ec15/p/xCu48LewLIPVeDXR2ni7TdQZVEnlyfeKvxgVzTpThujpjVhPZnRqQRxzmnYzGc1WhkhmUNG6n3U1YCuFOG3fWsjQqzada3UA86JW47jNYF94JtJvmtiYm9uR+VdOsmyEbxt469qoyX7zyeTpwEjA4aU/cT/E+1aRnKOzM5QjLdHDa1oN1bOjKvm5VUVV+8xAxwKwHs7gSYu0aMD+DGPzr12wsY4i0kpM0zHDSP1+g9BU8+l2l4pWeJW+orpjiWlaSOeWHvrEzfC0anw3a4GML2+taN2rizmGcjYev0pLO1FjCYLdB5SHgZ6d6knkVreRTlSVPWuWTvJs6opqKTPA5uLpuP4z/OpNXJ/tKUnjNR3PF7L7Of50/Vjm+OR1VT+lej9tHlJe4yJ0ZYo3KnaQcE1RdVkuwHAII9K15+dFtvZ2FVI7ferSBclByfQVS95BrFmdc2cS48sEFjiovsE0bAxnP04rQkiMuAvGDmpo/wDWL3pOmrlKs0YL+YjESpk+4pqrB54Zyw56Ve1MtDdlSMH0IqrMI9+GUA+1c0tHY6YyTWp6tpHiWaTQbWCyRYAsYVnjGC3408yyTPumcu3qTWF4ZAGjx+2RW2nXjiuOT1OuKVlY77wizf2TgYOHPFdKkgKgHg+9cp4OINhKoJBD9fwrop7pLO1M1yf3SnlsdKsRYdEmQrIodfQise88J2lyC9tmF/zFX7a5huE320yupHY5q5HL+7+YfiKqMpRehMoxktTgdQ0G9slB2F1X+JOcVNp+s39pExMhkVAPlk5/Wu8i2vvB5rPu9HtLpWBjEbMMFlGK29spK00YujKLvBlHT/FFndgJcZgkJ/i6H8a3UnBwUYOp6EGuOu/Cdzbtvt2EqA59xWdBeX+lzYjZkwfuMODVOjGWsGJVnHSaO119IrrTRHL90sMjpXPGK3s49mnwhm6ED+ppLnxIlxZiG9iKsSPmHSntfWcNrvWVNnoKhRlFWZFRxk7ou6A0zLL5+0HcDtXtW0K5jw3qMl1dShYHSMjhn4zXUiu9bHGtgxS0UtMYfWil+lFAHA4oxzTqMV6hwiYoxThRigBuKXFLiloAbijFLilxQAgFGKdijFIBuKD0NOxTZDtjYnsKAOB1WbF3cSnnDHA9TTPPP9npEcF2GX/wqtcSvdtMU4Bb5Pfnk02YPFajy+WOFBPbPesnqzS2hXuWEshhBwicyMO/tT4C7I3ZD90egqNIg2Ixkop+Y/3zT7vcsHlodpdgGb0peY/JEmnS+dqYx/qY85PqasX90bmQBD8oPyj+tZ0HDYiGIl44/iNPuZvs8IIG6aQ4UUvNg+yJFT/lmvXPJqSRhChVOTTI38m1TdzI386hBZ9//jzf0pi2GY3t147n1qvNc5mEFvyxPJ/uii7uCGEFvgvjn/ZHrUSbLNQxyzZ5PdjUNmkV1Z1rSxWWmoW4AA49TXO3ly91MGk/4CvpUtzcvcIrydeip6VWxsfJ5NKMSW9RApRsty2OnpWlpmmtcyeZNkIOfrRpNgLqQyS/dXt61uvLFaozOQqqKmTGl3FHl24boqKKyxff2jqIiiJWJep/vVmahqUl5IwHyQ+nrS6Ojz36hDtQEZPTIqJLQpbns9oHjsYgoBAUcVKJcffUrTYvMjgRQFIA9acJcffUr+FeD1PeWxFEwZMqQeexqWM9c1XjEUiDBBJ9DUgjYfdc/Q80ALcYZQP9ofzpZ7WGaPbNGrqf4WGRUUrSALuXI3Doan85MYPyn3GKNg3MW78H6VdEssRgf1iOP0rntU8EXMsUcdnOsnk5GHGCcnNd8hGOtNiGXl/3v6VtGtUi9zGVGDWx45eaBqWnBzcWrhR/EoyPzFVNBDTalMJFIHkP1Fe4GNSCCM1nXWh6fK4k+zRq7fKWUYOD16VtLEuekkYrDcuzPLIr+6spj9lneMA9Fbj8q3LLx3f2uFuQs69PQ1c1LwZDNcMmlTM0ufmDDKoPc/0rHn8H6lYzb3iM4U53Jzx9K3bo1EYpVqZ00Pim11GY299K1nGh2mM8Fz7nsPauktXspIUFo6bAMLsNeT6lEy6lPuUj94e3vUUNzPbENbyvEc5yrYrN4W6vFmqxFn7yPY4dwJ2nOCetTpJj7ykV55D4qv7HyQ22ZXjDHdwc1u2PjazkwLuNoT64yK5nSmtbHQqsG9zpomBkkwe9JcKGhcY/hNVrW6tr3dLbyK6NjDKasOreU21sjHeszQ+fLxWGoz4ORvPH40uozh7oEc/IoP1xTtSUprFwD2lb+dUTMZZCcYr1LK6Z5V9LGjI6tokXPSVv5CnaeR9mu1B/5ZZ/UVRmkUxLFnuTtz0ojBETFWI4pculg5le5NFnnNNjOJAfQ5pLdXeQIg3FuBj1pvKSEMCCOorRsixD4nONZY+vNZF0c3AI9BWt4o51JWHdQf0rJZcup68VxM60eieEopJ9JTYmfmIzXQSW7QOgJ3E9QKo+CZIh4aBlkA2yfdz7Cta8u45yvlAgA9cVyy3Z0wbcUdJ4O3eXcKCAQwOK3NYhln0SeFIyXYcAc5rnfB0224uAe6g12kbh4+DnmnF2dypK6seYRi70+UlDJC4PPUV0Fl4sntmC3cfmpj7y8GuuuLG2u0KzxK2fUVgXnhCObLWkuxum1uRXX7SnU+JWObkqU/hdzX03WbC+y0MwR/7rcGrpcjBHzD2rzy70a9sFbzYmxkYZeaksNav7SUIJS6f3H5/WodDS8XcpV7aSVj0LcGFMubG2vIwtxErZHXHIrn7HxbZz4S8BgfuT0/OughmjmjRoJVdT0wc1i1KL10Nk4zRzeteE91u8lnJjYM7WrlLWWC2SRPJNxchvlHYV6fcsTBKp4yprkIobS3Q+TEGlbk7etbwqNxszlq01F8yKfhyDVJdTaS8n8pWHyxoOneu7VcKBnPvXK6UlwdWQzOqrnhVHt3rrQK64v3UcfcQCnUYpcVQxKKXbRQM4PFGKXFLXqHANxS4pcUuKAG0dadijFACYoxTsUYoAbilpcelLikA3FQXrCOxmc9FQn9Ks4qnqp26XOf8AYNAHnsfyK0svyqeAPQdhVnUYNtnHGjAOzBmPoKpSOJZQx5iRsKP7zVZuJsAzSngf5xWT1ZptqNt7UsyxoO35VHqduC6xRnAVss1WrC4aKyaWQDzXb5V9BVdsytvbnJJ+poWofCRQwYCqg56KKj1eJbOS3BGX2knHc8Vt20KWkJnn+9jv2rIvpPtd0JMfMBhR/dHrUvXYcdNWVEV22g/exz/s0y8uVtLR1jxu7H0p084i/dxct3NZWqHbYyNI+M9zUzlyouEeZ6kM18tjKP4wVy7HqTVWLXIy7SSxNn+H0FZksjXJUvwi8AetWliQzOkIz+7X8CcZ/nXE60js9nE0l10iND5WWZqvwX8E0uZiUAHQjrVSG3Wa+2MmQikDjHAH/wBal1KD7HPsk9u3fAq41JLcxdNbnU2Wq2draPI8qhc8YrLn1QXtx5skgEQPCg1y17GW1EQSM3kpyyj1xVC3l3TeWhIX09aXt9b2KdH3b3OvJ86Rm/h7CtTQZo4rxTKwUZAFcCtxPGznzmSMH161veEZW1DX4RKdyowIB9cjmiVdOIlRd7n0NE26BCOQQMVItRRxbYV8tyvHfmgtLGpJCsMdRwa8c9g8q1/Vr6x8T3wtbmSMLM2FB4HPpVix8falBgXKJMPyNTeIPCepXep3N7bqkiTSGQLuwQCfeubuNKvrI4uraSP6qea9WMKNSK2PMc6sGzv7DxxZ3xCyxvEyfM2RkYFdDb6zYXqjyLiN/YNXkulLh7nPa3eqgdkfcrFT6g1k8Im2os1WKaV5I9wWONhmNse6mmx+YrSYIb5u9eSWniHVLL/U3bkej81tP8R30u3ha9iWZpULHYcYOSP6Vzzw84G8K8JnoM14lvGWn+RR1Oc1TMk2pFcEwW+76O/+A/X6Vy+keONB1OZZry8Anz8qSjaqfTPf3rr0u7S7RGhkjkBIwVOaxs0a7l2CCK3jCQoEUdgKcygqdwzxUYTB+RiPrzS5kGcgMPakMqy6TZ3sC/aIEfjuKwr3wLZz7jbM0J7YORXSwyqIlDcHHepgw7GtI1JR2ZEqcZbo881DwpfIsfkqJREgU4ODWNPY3FupE8Loc/xCvWovmZwfWiW0hlXbLGrD0IyK2jiGtGjCWHTd0znfBSg6EQRn94etdA0YCHaSOKggs0smdLNVRCd23HepPOYKfMjI9xzXPOScmzohFxikeIa3ahdWumBOfMb+dY6WkipkjqeK1vEE0ia9eLjKea386oG6VGG7IBUda9SNtDyXzK5nyI327p/DVuMf6Ow9ulWI2jZS3GT3p2EJI7EdqpbCctUR6cdt7CRx+8X+dOvgRezA/wB40Qosc0bqeNwP61PqUW2+nP8AtGp+38irpx+Zm+JkBngYDrGpz+Aqnc2Yh022uBJkyA5B7YNaPiF1NvbNnkxL/KqV82fDdmw/hkYVyS6HUtbnQ+DZC1pIrdmrqQ2AOc1xvgx/llGeOK69T8wxXLP4mddP4UdV4PcjUJAO6d67dSpU712n1rgfCcoj1fBycoe1d4SssEig5BU0Ipk4Zh90hhSJNhiDxz3rzyDV7+xkcRTsQGPyv8wrdsPFqMg+3RFM/wAS8it5UZxMI1oSOsO2QpuAIIrNu9CsbgljEEcfxJxT7fULS7RWtZ1bnoD0/CrDTEdRn3FZJuJo0pLU5K+8HXMbGS1YTL1x0NZub7TZhsaSBgBkV6LDMrAYP4VFPBBcKVmiVxnuK3Vd7SVzF0EvgdjlbXxVOkJF7GJAeCy8H8qgttRtDEWV1jPJIPFbV34Yt5lYWzeXnkA8iuLlt49L1Qx3o81lyAq+tXFU5JuJlN1FZSNey1SafVoxaw5jDDMrHAP0ru48mMFuuO1eY28GoX2pRSNIbW2UghE4J5r0q0iEFuo3s4x1Y5NdEPhOXqycClAqrNqEUe5I8yyj+BOSP8KjiN5eLkkW6eg+Zj/QVpZhdFzzE/vCis8afArMHTzDn7znJNFPlQXOWxRinAUuK9I4RuKXFLijFACYoxS4pcUgExRinYoxQAmKMU7FGKQDcVleJONDnAbZuABP41r4rE8UjdpYQn7zjgd6BnEwxBmD4wgGFHoPWq80nnSGRx+6jOI0/vH1q7FKHvFiXGxOZG/pVWCBnkLOOckqPQE9az62L82OgVihMpxzlvb2pbS4FxMWIxEh+Unv7029RiI4hlYmyWPrioYmJztXEfAUf3qXkHmy5fXbXMmE+4Pur6+9VJH8p2jVSX25JqYIy52jc7Grd1bw22jtePIC4OGU8Z+lROXKtBxjzPUzrSziFnLc3vyRIwZ2JwSOelclqM73EZ3oRHu+X3rS1PVZbxV+08ImQq7uMduKoRXMJMbSrlFOWzzXFOba1OyyWxnT20iPAqjmRN305rf0m0t0mWORWNxLIoz/AAhap+as2pK0ihVA+RP5VdFz5VzGyYLhgRms4q6uW3YL+4Ca/N5fzFpSAo781Q1G4km1JpriRpAp2g/4Vcmh/wCJ7IVO6TeTuNUWtg8iKTnL7j+ApNivd2KjXDT31zNnO1GP58f1qnCRbESyYLY+VfWpnkFnHJGq7pJMZJHTvVAlnYk5JNTqa6WHyyGWTc35DtXV+AMJrsRfjcyqvHU7hXNRW+0gycnsn+Ndl4GjDa5BvwGEigD8e1S9hNrY97XiNfpTX/1bfQ0nljaMFlPsaa4kCNhgwx0IriPQGoPkUH0pGjjk4dQfamrIygbkP4c0vnJn72D6HikBQuNA06R8m2RTICjFRjg/SsK/8BWaxtJBdNCAM/Pgj+ldLdXqRSRRpmSUniNeT/8Aq96SOzeeQS37ByDlYh91f8TWsas47MylShLdHnE/g7VGDPaqJYezrwW9wDXO+K9Iube3sQbSRCIiHJXvuPWveF4qFY0mWVZEDKW5BGQa1eIlJe8QqEYv3WfOWnaeZ7racqFGSa7rSAyM3lsykRMQVOCPevRJ/Cuj3BJNlGjN1aMbT+lZ7+DIbeQtaTModSgV+cZ960hVp8tnuY1KVTmTRzdt4o1axJ/fCZB2kGcVs2fxBVsLeWrLnq0ZzVG/8I6lFGxjjWZf9g8/l1rnZbG5tZNtxBJGw7MpGK39lRqK6MVVqw0f4np1p4i0ydRF9oVJF4KvwRWgphkGYmH1U15BqfGoz/75pLTUryzYG2uZI8dg3H5Vi8K2rxZ0LEq9mj2GHerPtbdz3qcSkfeUj36157Z+LtQtoIXlRZxIuW/hOckf0rbs/HNjLgXUckB7kjI/Sud0prWxsq0Hpc6LzFM7YPYU8Hg/SqcF9ZX7eZbypIuANwPQ1YEfBMb4+vNZM2R4j4khb/hJb3aVI848Z561lXRKyAMvbvWj4tDJ4qvQcH96elZM+TsJ44r1YbI8qS1Y7ankZxg57UsIbnY/bvSH/j2/KpdOjWW5SJ/uucHFU2krshatDElkVgGGee1XNVm/4mEgPy855qjjbOyjse9aOqgm73Y4Kg/pU/bQW90w9WIMK4OcGiUb/C8f+zOf5U7VUUW+cYqtFOf7JNvjOZNwOfasKq1Oim9Dpfh/bC4vJI2GRtB616Ff2MNvZrs25DcgV5n4MvZbfUnEfBKYzXbPK8py7Fjnua456SOumvdNrw3KF1qIDuCP0r0RAjBsjtXmmhYTV7cscfN/SvRYs/wNnjoalGhTuvDljdKSi+Wx7rWHd+FrmKMrbkSgHOOhxXVrKwUbwR704SAycHtW0a049TKVGEjzx7W5s5RvSSJx36Grtrr1/bYV385f9vr+ddtNHHLHtlRWHoRms248NWU/MQMLe3Irf20J/GjD2VSHwMhsvElqzqlyfKb/AGun51srNHKu6CVXB6YOa5K/8M3iNvgUSqBj5ev5VjG6n0xiFeSKQN9xev5UvYxkrwY1WlF2mj0jztrDcO3WuU1E2MOpTXF1tzu6tVG18T6m42yRqqj+Nh82Pp0oE2n3N880xZ5CQQ0vr7dqhU5Reo51IyjoRtd3N1On2GMrFnhjxXcWlnJcW0Zu7hmBUfInyj/GuKuNTInWGxj85s9c4Va7jSjLLpsRlK79o+7XXSdonDJe8y7Hbxwx7YkCj0AplqdoK+hqRJM8N1pkXMrKPXNaa9QI7gsJeBniipJ/9Z+FFUnoBxuKXFOAoxXonCNx60U7FLikA3FGKdilxQA3FGKdijFIBMUYp2KMUDG4rm/GUrpZQxRffkfr2Ax1rpsVynjEs728S5AIJZh+FALc5OJDuCx/cXv/AHjVm2ZXvltl57u3pUdw/kqIYAPNYYH+yPWordvIkKw5JA+d/c1D8i99WTaui3FzGsbYjjXa2O/tVa4kS0h3MPmOAqj+VWFXDAt95jhRWRfzCK6lec5eNtqj0qW1FDScmbdnNFBpZnuxhyfm/wAK5fXtUe5mxuIiGNsQPGcdT7064vXnjTzDtA5C54qjHbPcXJdjuJPyiuWerOmKUSstszZllJYgZx6UxLq2jlYXMW6N1wFQ8r710j2i22kTbRlyp3NXK/ZgsqBeSTyxrCS0NoNXuIyAzKYXJfHQ/wANSwySALhssWGSadAscWrOrjCLk49u1PsI3uZolt4yw8wkn6VCYSVy+kiw388pI2or8++MD9TWt4e0u1vI1nun5ZsJj3rmdXsLhJCqZZVXdJj/AD7V0Wn3Udpo9vvbkqMAdSaLE2skzGvrSH+0r4SKD5cwXPoM81mQ26FiYwCR/F6fStO6hW602S8Dspa4KumevGc1mxMUjYRnPv6UupUpO2gIqxFs8kngdzXW+AIhJ4ht5WHKyAAdq4+EkqWbkk9a7X4fSquvQIc7i+4AemDUy2Yo/Gj2vy+OHbP1pCJdrBSrcd+KerAqCCD9DUM95Haj5iWY/dRRkn8K4D1DHh8WaTK2xrhY2BwQ/FSDUF1HKWLp5f8AFMen4ev8q8lmVpLmRpP7xIX8algmkgbMLtGfVTivQeD/AJWcSxX8yPXIbOGB08vO9j8z55bjvVsCRTw+R/tCvM9L1zUkiuH+0s/koGUPyM7gP61qWvjq7TAurZZPUocfpWDw1ReZssRTfkd0JHX7yZ/3TTLeVd0m7jLdxXLxfEPSPMEd2zW7H+8OP0rb0/WNPu1Yw3UbbjkfN1FYOLjujZNPZmtvHY5pZGzs/wB6q+Im5XHPdTTmVhs2ufvDrzSGXOKilgjljIkRWHowyPypPMkX7yhvoaBKNpzkfUU72FuY9z4Y0u/jLywbZG6uhwf8Kw7zwAvWyuSP9mRf6j/CuwhYGIYOak3dK1jXqR2ZnKjTlujzufQdUtLeKNbfzhGCG2c9yfrWPOHjbEkDRnuCK9bQAyyZ9qbNZ29ym2aJHHowzitoYprdHPPCp6pnMeBPm065448z+grqliX+HKn2NVrPTYbKSRLFEiV/mKgcE1Z3Sp9+In3U5rmqSUpOSOqnFxikzxbxhbMfFV4VYN8+cZGaw5422rlT0rb8cWssniq6kjXIYg4JwenpXNu9zABgyJjrXZCo0krHJKkm20xZJWXYmOG61asZRFcRyEZCsCRWXNeyblaQK5U9xirEOpQFgDEyHvg5rTni7pmTpyTViyzb7hmHAJJq9qbsJoyAwBiU5H0qis9s3CyAE9jxWhfNmO3IGSYVp3XMrEWkovQzL/bJZljzWP5qxwn1zWnqTH7Ca5+Q/KtZ1dzSmro6XwnIP7UB7EGu+BJArzvwkSdUjVQWJzgAV6Y1hcx2ZuJV2KOgPU1xVFqdtN2iW9JOzU7c/wC2K9HiUEjsfavMdPc/boCTj5x0+temRK6gFXz7NUmhiXfiY6fqEltPDvRD95TzVy013T75hslCN3DcGsbX9Hlmu3ukkjy/8BPJ+nrXOzWeoRIwNq8YIBDyD+ldipU5xTT1OR1akZNNaHppYCMssgK+5qL+0gWxbxtMemV+6Pxrzi1luocb7mSRQfuMcr+VdPa+J5YSEuIVZR3TiolQnHzLVeMvI6JIri5yZ5vLXPMcR/rU39nWe3a1ujAjkkZJ/Gs+11uyueriNj2bitMOGwUcMMVjqmbaMyrjw5ZyfNATET26iuY13TV02RRMRsJzkHqK7l5Nq8jFYmvW0F3NAZxlQD1renVknZnNVoxaujk5/tN6Vh00fZocjMgHNeg+GrP7Ppse6aSRgMEs2a5WbLR7bFQir/GRx+FdZ4aytmUdy7A5ya6KbumcctJmncLsXevUdvWq1tcrJdPt4bvV24KiFi46DPSs0IBCl1FnAGSP7wrdbBbUvzI7SZX0oqNLpJV3A0UahocpjilxS4pcV6BwDcUY9KdilxQA3FGKcBS4pDGgUYp+KMUANAoxTsUYpANxXH+MJxFdxDln2YRfU5rssVwnith/bny/NJsCqP7vvQOxz21lZhnMz8u390VIfLs7fzJOFXkZ7mpooBGhZue5P941nzSeajXVzxGudif1+tJlbsI5dtyt1cttwcohP3R/jXPalcCbUJJWcKGckAmpry782XzGyB0RfSq6WQuHbKb2I3Et2rlnK70OmKSKEWpM05VlBVT27mtfQGLX873BAUJx6CuehRmu2GcKD27Vfm+0RxjyDgMMEdyKw5m9zblXQ1NY1fzIzDAMRZ6/3qxppvMuIgyhF46d6liREj3y/Mx5OarXOP7SjLqSWYbR2pTvYSSvoX7S1e+uLlhGVRyoD+mK6fSbKGwhZYl5C9T3ORT1CR6W7KixouwcDH41jDX/ADL8Wtryrfef0A54qNEgbcmR6y5gvLmPaHzGMgHpn/8AXWXp5drpGkfPl/dBPAApvnslvOWBd5ZB8xPp6/pVA3OxsHlifyqe49bJFvVC9rpsCBmXz2Llc8EdAf51VsizRy56Y79q3tYm0ma0tp5ZXM0MYjEIXGSP6Vy8s5kO1PkTP3RUxdzSUFaxMbwW4Kwne/Qt2H0ruvhSu/XBI5y245J/3TXnSxs8m1Rk5r0j4YWq/wBsCKUtjBYgcDp3NTJ6MtKzVj16Sb7SxSyQHnDSn7q/4ml+wi2heRJGaUj5nfkmraeWiBYtoUDAA7UlwR9nP1A/WuFHdY5a78C2MrFomkjLcnDZ/Q1jXXgS5jYm2nVx23jB/TNehM3ApuOa6Y4ipHqc8sPTfQ8yj8P6jaQXqNbsxaIbfL+bPzD0rEmW4tg3mIylR0YV7K6gyoCAetMntIJo9ssaup/hYZH5Gto4trdGUsInsz51lummumMi8A11ONtlZMvBNuOfxNei3XgjQrwHfYRIxOS8eVP6cfpVO68EQzRottM8fkrsVSA3A/L1op1oc95CqUZ8tonI22r39sQYbqVfYtkfrXRad4p1NlxKUlCLvAIwTiqs/gu/hb9y8Uw9jt/nimwaXeWbP9ot5EHlMMkcH8a3mqM1dWOeMq0HZ3OgtvHds+FuoHjPcryK2LXxLpd0MR3SBj/Cxwa8sdWEjAgjmgKcgVMsHB7M0ji5dUewRLDNECCMnupp/lMPuSH6EZrzWWW9tbhmtZpYxwQFbj8qtweKdVtgA7pMO+9ef0rmeGna61N1ioXszvkMiyP8obp0NOEwX72V+orlrXxoixpJdWrjzO8ZzjFatt4l0y6wBcKh9H+X+dYunOO6N1UhLZmxFIpuMgg5WrAIJqhC8E8wMbKwK9VNWRGwPyufx5qCzyTxzD/xU903IOB/KubVXEYw3rwa6vxupHiGfdydo6fSubjiJtvM/hDba9OCXKjxpyanKxmXVsZpFzGpAPOBjNRmwtywwGQ/nWmFJmIAzUbgCRc+tU4IcastDLk05w37uVW/3hirGorM8VqYckxxBW2noc1p6lAkVzIEXCg8CoDFlQRkcVHs07NGvt2tGYEtxOsex/mHcOM1TkdHZd0eBnsa1pw32ph1+TIBFZ4KyFt8a5X04rKSaN4zjI2/Cd3b2OuW8i7jz0I9q9Kudca5tmh8pQjDqTzXkmllRqcPlZD7ujdK75bYuAbiQvx90cCuWe50QSaL1teot1GI8yMGHC816XEbq4VTK/2dMdE5J/GvM7ZRGV2KFAIr1K1ZzbREAN8oqEzSxPbWtvDkoNz93Y5J/GppESQAOoI9xVOa8to5PKkkWOU8hScE09ZSdpV8jNO4rEF1oVjc5JhCNjqnFZk/hdyN9vKDns1dAsx/iX8qI5lKEZ5FaxqzjszOVKEt0cbd6XdW8R8yE8HqBmoba7ubWT91K6YH3c8flXdrIpbnkYqG602zuMb4lye4GDWqrpq0kYug07xZzlv4lnBCXKBwf4l4P5VJf6rY3rQ7m27c5DDFWrrwqmc20209cNWBquiXVqhkkTKf3gcitIxpTfuuxnKVWMbSVyxc6nBDZgxt5hZflRRyauaD4kgt7OS4vrmGAA42Fske1cit19nURWaebMQcn+7WE8k8Vrci6ZSxk4BHP5UoycHYnkUnc6LxB441GW9eO1vm+zjlTGu3Iplt8TdUttLWzKxyDosjj5lrjlk84c9QO1V8kOV27gKuU22aRgkjpJvHWtCTH2nGP7oGKK56RBK29SoyOR6UU/aMXIux7fijFOxS4r1zxxuM0AU7FLikA3FGPWnYpcUANxRinYpcUhjcUYp2KXGKAGYrgtfEY1q4lfhRjJJ9uld+RxXnHiQbtTLSnEZlOR64ouFrjLNlntpLhhtC5Cg/zrnL5TDp7S3KnKj5UHbnqa2onkeELjAJyF9Pc1ma/cpZ6ey43uxH41EtrsuL1sjlmuPKbzpOd3+rTv8AWtDTXePT7meZ8Ej/ACKzzCBOZZMuduRQbn/R3+VjuHQdBXGdjRWs4/3juFyD0Hqat+UIF5cFsZIz0pbBTg4GXK8Clv7J4ZlW5bJ27to/lUrYN2P0e2F7e5nG5F5AHeq+uvt1uNVXEcbBiAKl0vUfsxcpHlyMKtZtzdPJfyXF2RkHgCpk1YpX5i/qGszXmnPHGfLhMgGO7fWqGkzQyapBABkOSpYHHUYrLubovF5akhc5xVzQtOvJ7xJrVG/dHeX9Kxd3oaJJK7JbsSR28cAXB3s2e57f0qqqqMlPndRyewq9qVy82qSCYKFGflXp6/zqvYBE83zfusNuQOmaLtIcUiO9gEcUbvv81iSd3cdv61DHbFhvc7E9TWtq0iXUkUsSEoqBQTwDgVXZA1qWY846+lKOqCUlFlQzhPltxtHdj1Nel/CsKdSQZ+cKxI/KvMdyxY8sbj/eNeqfCqFTfNIwyzRHP6VEvhZS+JHrJRGbJAz64qGeFRF8rMPmHGc96kMSHHGPcGoLxWisppVc5jQuFPQ4Gf6Vxo7nsPbzF/iBHuKaJGDfMn5GuSi8fQtgXFsy+pU5rSt/F2lTEZn2H/bGK1dOcd0ZqpCWzNp5VMqZyMA9RinlgVBUg1Uj1C1ndGhnRlweQanYRuo4U+4rNmiJUpsP8f8AvGmpHj7rsPxz/OmRb134IPzHrQInxTZEX5CBg7uopC7Dqn5GkeZfkzkfN3FMCKfS7K4z59tG5PcoM/n1rMn8HadMCY1aJu2xuPyNb+Qy8HNKDhT3x6Vcak47MzlThLdHMzeHJHG+GUEejDH8qy7rQL5JgfI8xcfwHP6V28BbyRkFeM4YYNPADZyM1pHETWhjLDQlqjzqS1WK3SOZGRlZuCMYqnNAicqc16aYI5JXV0VlwOCMiqVx4d0+cndbqCe6/Lj8uK3hiUtGjGeFb1TMPwMo+1XYIyNq8H8a7MQj+FmX6GsbTNHj0a7ka23MJVxhj0xWqtyAcMrKfcVzVZKU20ddGMowSZ5n44Ur4glyc5QfyrnYDnSn9RN/Suj8fIX17dHJjMY6VyUcsyW7RAKwZw2eldkLuEbHnTspzLFgf+JgB6o38jVWUfN+NSWMrLqce9McEdfY1VnuVJwoPXuK0v7zM+V8sTR1UZuWPqAf0qn5qBcA5PoKmvz50m5pVOUXhenSqFlgTTADvTi/dQTS5myrMGN9/dyhqhEP3zj2rSuf+P5e2VNZe/ZO2O/FZVEbQehZ08bdWh/3h/OvTYrKVowQvGK8ztm238JH94fzr1q1O62UsxbgVxVdzrov3SgPkbDdjzXpWmzo2nwHJGUHUYrzmbAuG2jjNehaM4bSbfP9wVkdKOI+KW9bi0liyTtPK9q5fQvEusW94sUV3Ky4PySHcOnvXtE9ja3bFLmBJFx0Zc1jT+CNHkm8+CLyZF7oa1U1azMnGV7o5ex+JN5byBdSswwB5aM4/Q10lt460a52iWXyGYZAlGP1rM1H4fyvhrWZHAOcMMZrj9d8Katb7GW1dlQYJQZA5otF7EqU18R63b3ltc7Xtp1dT0KtkVe3ttXoRXhGnC9tUkWJ5IJQMggkc1t6f4y12xmSGd1uUyAd45H4ijkfQpVV1PYHlG4duKzddPnaPIhPBxzXK2fxKtJJNmoW7wEHBYfMK17rWtO1DSZPs91HkjIG7B/Kkk0ym007GQbK2trVorXIuG6MOtcdqgkSe+WdV8xFDZHeu2iEVspfeMYyWY1x2qT215qV2VZsPERkDrit4u7OPVNHLJeOJMgrz3AoknIkGDu7ioEtJmkOxGIzwauRaY8sYZiFIPQnpWzg7mimrEy2zzL5iRswbn5elFKthJFlUuXQZzgUVooVLGbnTue5YoxTsUuK9M8gbijFOxS4oGNxRinYpcUgG4oxTsUuKQDMUuKdigigBjcKfpXnGpAXV8xZclHYqPTnqa9Il4iY+grzlxmZgn3mOSxprYZCsJ2kJycZLGuc8R7QY4yN3c5711s8iwW/lxjLkc//AF64vWljnuMljhCct61FR+6aQspamRBFLMQ3KgcH6VLNCoRoYiBnrQs5nkMUPAP8QqWdFto93XByWNcqSOjW+oyyiRNTQtjC4xRrQ+36jmBt0aqMnsKrhDcMZQ+yMntwTUFxdLC32aBGG6pdilq9CcRxxSL5Z+YjBJrBvUY3coyWOcCr6MdpF9kFDwfWqTlXhmdSVIbAyeT1rKo9C4RaZd0PQPtr+ZP/AKtecev4139np0dqJYYI9sQUgAfTNcp4Tul+y4uWCxxtjk9s5rZ1TxNJ5N0ulgLHuBEjDkZGOKnZDer8jkbmAvqs+/O1yVGOuarJCxbYuQp7Z61atpP9IWSU7nLfnUTSlJpk4AjB/Gk9wTbWhNNIFsYUxnaD9KquRJaFuuOB7Ul45NvbqvGVJwPrTQY4rPZMxBJztA5o6E8r6FTBOwAEk9MV618LmC3JXusZ3eg5FeTNdcbIl8tfbqfxr134SJiNj6of51lP4WbxXvI9QDo33XB+hqvqjbdIuv8Ari//AKCasNEjNlkUn3FVrq2jZQPmwx2lc5BB9q5I7nbLY8bK8n6008HivUp/CWlTZzbhc91JB/w/SsubwHau58qeWMduj/4V60cXSe55csLUWxwszzJod09u5SQSR4ZTgjrVPT/EGv291FGt/MQTzv8Am/nXXaj4EvpNOuLO3niYyMjoWBH3c5z19awrDwNrthdlpYTJgfKIpA2fwBrnlKE6mmxqlOEDfh8YanbkCTy5B3yME1qr40W3ZBc2zHzFD5Q5xmuTubG7gYi4gkQjs6kUuoDDQcf8sE/lXQ8PSk1ZGMcRVUdWd3b+MNMnYBpDGT/fUj9a0o7+1utnkTxyc/wsDXlCCtTT1Bdh/wBMmrGphEldM1hi23Zo9PxGw4wT7UBccqzD8a8qXUb23nPlXUwweBvJH5Hir1v4t1KCQB5VkBOMOKylhai1RtHFU3voelsz8EEEbRwfpTPNZWO5PyNcfrPj3+xNSS0ms2ljMStvRvUelLafEXRbg/v5Xtj6SIf5jiuXlla9joUo9zrUuF85s5HA6jFTiQNyCDWNZ67pt8xe2vIZFYYG1x1q8rwsNwZfqDSuXYtSH/SI/oadms2S5VpYxa75Tk8r938zTvJu5R++mCDukfH6/wD6qBHE+PWRdYU56xDgfWuRijaW1lkUY2MAM++e1df41gSHUIdiBSYuec559a5i1/48rse6n+dehTb9mmeVUt7WRSiXyrtZPvFefmpJVB5PrTzxKKSX7tdNknc5nJtJCTW2FG9MErkcdqoWqf6XKAxH0rV1e4W3tYZG/wCeK8fhWDFfbS06L9/jBqOZNJmri02kaMdkJ2mkdzuijJX35rnWBNyRgZroNKvXna73JjELfj0rD/5e8+tYzd2zeKslcVZsXMeQRgivSbeeR7dPnbGBXmjDFwhA716NZsWs4jj+EVyVd0dVC1mXI+vNd/oHz6TDh8HGK4BBzXd+Ggr6PHx0JFZI6DaBdZOQDx1FKZBtOcisLxVrcnh3SxfRR+cAwVkJxxWBp/xT0q6AS6jlt2b1XI/SrUXa6FzK9jvhL0wacr/M3ArEtvEGlXuBDeRFx1Xdg1oI6tkxyZ49aljFu9PsLvH2i1jYngnbz+dY934F02QmS1kkhbrjORWw7sAD15qbzvl+bIzRdoThF7o891PwJdGUeR5coJyOcE1zOteH762hIkt5UKjg4Pb3r2G7cm3V4/vIeKUus9m+8AkrzkVam0Z+yXQ8e8NXLvZynU7h2WJ8LEx5NWpZZbjUw5gWOJlIUY6jFaSaPbi8kuZ8Dcx+VRxVa/kBvIAiny1O1Wz1roUlc5mjJdFD4UYGecdKBtRm8wfL2NWltQzOXbBLcYq3HZL5e9QG46V0vEwtYj2UkzDkA3nNFbLWwJyQB+FFR9ZfYr2K7nqeKMU/FGK9S55I3FGKfijFIBuKXFLil20ANxRinYpQKQxmKXFOxRigCtenbZSnp8h/lXn90wjISPHA5PpXeaw2zSLhs4+Q815zPJHEoa4YIpPygnqapbAQzypHC0kzbY15JJ61yV/I167ywfu41HI9a1tZvmnTyUXCFh171hu0zCaONN289RwBWE5p6I6IQa1ZFG6WwKxDLdh1JNVNVMvkgzP94/dHar3y20G58NJnBb19hWTqcpm2rsKbeTk1hJ2Rsndli3kc26x26sZB3YcCtOw0ya5TdcY4PzMaTQHS42iXGxR+Zrdm8qBRJv2xk8ihdyZPWxzHiWBLWZFgTd8nJBrnUiON0h4Paun1Ii8uGeIbYwuOT1rnJ5o40I+8wPQGsp7m0HZWAF1VQg2Rk84PWtEXxuIrlEyFAQZI7jj/ABqjOC8dlxjzDnA+tPtMrCxA+/ITz7f/AK6x3ZcloVvNkWTGSGB/GrLKPLuGlbazMAPcVDPOr3jtEnLPnJ7VEu6SZgSS3TmqYJWJrm4cxRbFwqrtDY59apMc9ya0ZoW+zvGnzYkxke2agFqqLul+b/ZX/GhbDZUjRncBFJNe0fCcqlvIjcMiAEnp1NeWJFiPgBV/urXrXwxQLFIQQfkXIB6dayqaRY6clKaseibgTwR+dRT9Yv8AfpxSMt90Z9QKhnUK8OCwy/r7VyHcWDUffmk+cdJM/UUwtIOgVvxxQBU1W/l0+LzYLOW7fBASIfzrjpfHOt285N3oQEBPABJYfp/Su6WQiblD93tzUu+MjLDH1XFNNCd77mRaawk9mlw1ldIHHzBY2OPy5quX0O8z9r8tGyRiWPZxn3ANdCroV+RlP0NRW4BQ5GfmP86pSa2JlFPc59vDmiXZzbSIo9Ipf8c1H/wiy28mYJ2IZSmCAcZ9+K35NLsZ3zNaQufVkGagl0W0G3yvNh+b/lnKy4/DOK09tPuZOhB68pyd34N1BGZoWimzzgHb/OuR1jwz4gEys1hOYkOfkw4/Na9cbT5o0PlalcL/AL+1h+ozVNpdSCMtvPBdntmEqP8AvrOK0+szasyVh4Rd0eVeKdU/tG7gubSKTyxCEYOmCCODWCZPMGGXHNex+ErI32hOt5s2i4l3IFzzvOeTWjP4P0O4j2vp8PAwCq4P5is1NR0K9m3qjxW7YR6PEIfuCZuc+wqCDVNQhUCK6mVQchRIcflXrd78ONJuofs0TSwqG3ja2cE8d/pWHd/CNwv+hajk+kiY/kTT54vcOSSJfh7ruparqMttf3LSpHHuTIAIr0UBwfvfmK4TwZ4Rv/DOtSTXpRopI9odGzzn0613gkRujA/jWM7X0NoXtqcH8QJPKvrcuDzGegz3rkLW6iFvdAuFLBcZ4zzXUfE1mW4s2UkfKelcN5hERPUn1Fd9LWmjzqqtVkyyXVpBhgaZeTiGDfjPNVkZZHyyrx6CklWKZSjBvzre7ObkDXW8y3s2P8UArFhYiPaema0decRWlj85H7ogZ/3jWRCf3ZYkEZ4rmT0R0yjuzY0Bs3V0vrA1UP8Al6H1p2medLeOludrFCSc9sVEHBukDcc4yaT3ZSWxM6nzF+tem6JZrc6bAxlAyo4AzXmd2yJLsEittOMg9a9G8O6qtro8CiPcQvXNYVehtRvqXrmHybjYinGOCT1rr/C7SDTNo2nDniuPuLz7XKJCu3jGK6rwrKPsTjPR6xOpFjxXpFxr2hvZQBVkY5BY8V5VeeAdesG3/ZDIqnrGd38q9v342kHvUoYN1Ga0jNpWIlFN3PCLjS5lMkksckbhs4IxU1pcavaWpNndyowPHzk8fQ17U8EE8ZWaJHHoyg1nXPhrSpj/AMe4TcOdnFPnMnTle6Z5vpnjzWYbhba9Mc3uwwT+VdBbfE613CK9tZI88bl+YVPefDizluftFrcyRsDnDDIrnr/4d6lC7mCSObccqA2Ofxpe6y4+0S1O0TxTo2oWwSO7RXYcox2n9alXftBtrk7Bz65Hoa8w1XQL+DaZraVWRcFgvANQwT31ja7oJ5o+ckAkUuXsXzHbTKXkLSHA3EAdjWVqLM5iDMu9Wz8o7VhaNrd/eaibY3BbIJ+das6heR2TCKLMj7vmccgVepz2V9TTYLuIzmqsl1b28bg3OzA5AOcfhTY7hk+Z03jGdymsW8urWO5kkCfMTzxyak1sX116MLhFeQD+LaRmisc60kfy/ZyaKdmKx9C4oxT8UYr3rng2GAUuKcFpcUXCwzFLinYpcUDsMxS4p2KXFA7DMUYp+KMUgMfxLL5Gg3LgZO3geteW+ZJOoe9ZSR8wA6LXofj+5+yeF5JCcDeo/WvH/wC0Gn8zcTtwMD1rKrK0TWkryH6pMruxU7V7N61lW93sgaJFZ3PzD/bqzekyWzBT82OKsaJZRmxjluiCVJHHUVzwOiXmVbe2GRI/+tbnaTwKytVG9QcDcW5xW5dW+Wk3SfIeUA7Vh3LltqY79e5q5bCjuaWkOtluKoXZ179BTLm/EjbpHLMDgR+lEf2h1CxJ5IAwWbvSCGOD5gCzd2PNLUV1cryxSypJJKxUbeEBrnNjS5wO/wCVdPJNGyuHHOO4rHu1VbI7FC81nNGsL3dwluAotfLXLRLgN2znrWlI5FqkW0YL7uB7f/XrBhMm6Py93Gc49K6a5azGlJcwCSVlO1uQAGP/ANYVlHQ0ZlC3KgSxxllYlC3+11pqYhunlwJCxOB2q3CjRy2+5sIR5hTsDVd2UHBGee1Na7kuVtiS6tzHDCASNy7io+tMuNqxBS2PYU+7mkeRQWxgAYH0qK6AEaYprYybu9RwLYH8Ir1r4ZW6LaXH+0Fbr9a8lHYd69e+G7x/ZZQrqThQfasqvwmtC/OjufKXPGR9DWfrU72NibmM7zF8wVu/b+taQNY/idwmjTbuRs/qK5aavJJndUbjBtGInjoIhNxaMAOuw5pbf4jaFKSJJnhYdQ6H+lcRqV/aw25DlkLA44rlvMheQqjjDdzXXVowi7I5KVeo17x7vZeJNKvcSwXkZTGMk459K00u4JB8kqnPoa8gsbf7LoAVTnMgYn8DSJKyNlWII9DiiOE5ldMbxdnax7HlH/umooEXZkZHJ6HHevK49av4jiK6mP8AwMkfrWrLrup27qgusBo0YgjPJUE/zqHhZp2Rf1qDV2d/JKsJy05HoDzmonmupCvloqjdw0gx+n/6q4y08VXMBy8MUh7sMgn+daI8aKI99zbMqoNx2HPFRKjUjq0XGtTlomdJ9nJObjdOfTPA/CpXkVLZwFZflOOK5qD4haHKQHuDE3o6kf0rRHiXSLmBxFfwMSpwBIKwafU2TXRmZ8OblptBn818kXMnX611wINcT8NZo/7DucupzdSY56812I2buMfhVT+Jih8KJQP3/wDwGpM81XAxNwzDj1pzM2772fqKgsdL9+P60rIjfeUH8KhmdgY+Afm7GneYRyykfrTA8/8Aib+5ksyh2gg9K4NpN8RBYH8K774mfOlmQD/F2rgMYi4616NH4EedW/iMSP5SS3ApjSBMuenWklP+jv8ASsjU5sJAitg45ArSUrGMY3I9auHnmjBbMap8o9M1XSJ5rM4cLgj7zYqw0PmxLkZBUjOenpUIT/RHQck4Nc3MrnYo6I0vDcEsWpKWOQVYZBz2NZxkb7UcnOGNWfDzbNYiz0yR+lUpMreuD/eNS3qKxI8hMuGxjNehaD82lQnP8NebNxdn616L4e50mPJrKpqjWnpI20wGGa6/wk/7iZcZG4Vx6dRiut8It/x8D6Vma9TpiY8c/Lz9KkXk/K9Z2tqW0G8AyD5RII7cV4hb+KNcsZMQ6lOAD0Ztw/WqjG6JcrM9/XcCeh5pHY7lyDXkUHxJ1m0jhMwinDrk7lwevtW5Y/FSK5yLqwZCgySj54p8rDmR3f2lVYo5wffvTZp18sZHU8GuWTx1oN8yAytExPPmKRitaLV7FwBHdwyDPZxkfhU2aKTT2J52BV95ViSPl9RUctrY3gU3FpHt6HKjn8at77a6ICOjgnnkVWvLXy+IJCqk5KdRSA4bV/Dqw68x0+PylPocAZqrqlrbWmmbH3B+rNjOfxrotRuZftrRngsoO49hVPVLVP7Gk3nqOSeprZPY5Z6MwrVbV0UINxKjuTWDrdm51IqMLGQOOldPYeT9lVJEzgce1Y2u3L2syvBGqg8crk1PU1VzCNpcIdqlmA6EiiraX87qDI4J9cYzRT5mHKz6S49KTFPoxXt7Hi7jAtBWpNpPanrCzDgUuZByt7EGKXFTtAU600KScAZo5kwcWtyLbRirSQMzYKmrAtVA+Zeah1UjSNGT2M3FLir32PJOKjktTH3zQqsWJ0ZI88+K0nl+FFUc75lH6GvJuUViE4BCjA9q9b+KSK2lWiORgyk4z6V5tq+yOCOOLGQwJUfSoqtNF0k0ykYcw5PUjNW7W6SKwjVEG/aQTism7nzFt74wQKvQ6UXt4mmmbAX7o4rOEkaTVylJeebKFiBcnOeOlZ1zEU1KJCc/NyBXQuiLhI1y2OAo5qKDTEa9V7gZbOMZ6Vb1I2YvkyXACwoWwOcVfs9JVNr3GGPULjgVoLHDZxnbhFA5yazLzXI0Oy2Uyt7dqenUlXtoZesIgWYqoB3YzjpXN3DxmLy8bsntWtfSzS20zyKoDE9TWRIUW0aQfMUI49c1jUkbwv0CCB5Z1jbCKccDoBV3z0j0SeBF3BZwSc+x4qrp85fWo1b7u3BH4UkI36Ndbevnrx371jc0atuXI7nbLAAQT5BJB6Dg1nRTb1fcctkbRTw3lXrPMcARbFGcnpioUZUBMSfi3NCG4ostFcz3zhEZiGxjFbUOgTXCxm4/djuBR4W3SXc7SEsfU11DD5l+tbRWhzzaUjFvNItrPSZ3RcuEPzHrXdfDOBRpJJUcgdvauT1o/wDEonA5JXoK7L4dDGj8EHAAPscCsK3wm+Hd5I7MxR9lx9OKp3tok8iRyZaNgQytyD+dWy4HU8VVluA86eSpkIB6dPzriTdz0GlbUxb3wVo14uJrVT7hmBH5GsS4+G2hxTK8byxnPC+ZnP4YrtXjmlH7x9g/up/jTo4Y4vuKMnqT1NX7SXcj2cbbHHt4SkeFoLeRlTO7dIgHt0Bqk/ga+XkTRSH0OR/TFd+v+uY4/hFP71rHE1EZPDU2eaP4X1OM4FuGPojqT+QNLqenXaSozW0oHlIMlD1CgEV6Xt46Uy3ijaEZUdT/ADrRYuV7tGTwkbWTPKBG6k7lI+oqWUj7PKp6+STj8RXqbW0MoxJGrj/bGf51RudB055Az2kR3fKeMZHpxiqnilKNrELCOMrpnjM+mrKN4brzjFZbWTPG7J/BnNe1XHgfR5TlFkg9o5D/AFzXPap4I0+yR47e4uw0isRmIOOB6jGKw9pc09nOK1PNbS8mtdLgeGeaL96ynY5X09K0Y/GGtWJHk6hKV9H+b+dXvDngqfxForrbXkCNDO3393PT0FTXPwy16NiIxBMPVZAP54qrx2ZpZ7omtviJrUOmC6Z4538zZhk7Yz2q3bfFq6DAXdgjDuVesO48Iaza6Q9u9hMZBMGxGN+RjrxWFNo99A3+k2s8fH8UZFTyxY+Zrqex6B44tvEd4lrBbyRTAbjvxjH1rq9zL1Qn6GvHPhsjReLEBUj92w5GK9nP3aznHldkawlzK5598T7lobayZF/iYfMK82XUSQ26JfwNepfEeBZrG13oGwxrzn+zYWk2hGGR2NdFPm5VY56jhztMoy6hE0RHlspYdc5rOlSG4ZTv2soxgitW50yNYshnXAJ6VntZqkau8wXd0yDV3l1JShfQsW9qNqq7qVIKnB6VUuLCVNyIM5OCRWktttsFlWVeDyc4Bq1JFuVVwpY4YbSDkGud73OhJWsZ+lWLw6hbtggBwc4rPuoNmoTbgcAmtyeB4oVA3DPI+tZ8ryeTzu64ye9AWMySCV7nKR8eor0/wNocmp6Rve4ht0jfaxkbn8q8+E0gO0EHJ7iup8OXDGzKK+0F+gpS2Eou9ztdb0mLS5IY4JxMGGS69DWn4SA+0yqe4HeuaDuUVWcsB0B7Vv8AheXZqD/7lZ3LV+p2MtussDxsSUYYYE9RXMXnw00O4y0QkiY8/K/+NdOswZW/zipvMGAc9qabWw3FPc85vvhZviVLW9/1eQN6/jWMfhxq9i7tGY5lZSMq2P516/u+fikc/u6rnZPIjwebwprtqcz2Eu0H7wXIqpqFrOl4h2OhKg+navoMqGwSB0qrJY2tzlZ4EcDpuXNNVCfZniFnf6jFGnkXMqyRucEufatm28a61HIftGyYIO4xXey+GNJlnKTWagHncmV/lVK48Aac+fss00ZYdyCKOaLFaaemxxc/jIX14PtlqUbAAdWzg1bvrv7Za5vJNkWP3aqfvVR8ReB302ZbmK5EwDY2lccir9voguITc3cSx/L8q9AKuytdGUnr7wmnY8uONNoJB5YVmeJIfJMTTkEe3ao44jHLhJmhOSAVORUGviZoIjcSCRM4yFOajqbJq1xlrBbvDuKZyexoqrG80AKQcx5yDnFFIdz6XxSjijDD3pNxDYZTj1r2zw0So3r1qVZcCq4ZfUU4cjI6Vk4Jm0ajRcGx15605YIyd2cEVTD7BnPSs/XNSWytoJriQwwrOpkkB+6tYyjJLQ3jOL3R0MWx13IwYHuDRICCNvNeCaj8aNQtdakSytwbdCFXsW9617X46Llft+nyJkc7ORWXK7m91Y9hkf7Ou45Yk4AHc1ieI9O1bUNKZdOuDBdM42BcbFXPO4nrxmudsPjH4cuQolnMTHsw6fniujg8d6DcQloNRhc4yBuqbtO47Jo8Q8b+H59NaAy3tzOJLqWICaUtgKQMj6nNcpc2Dx3TKJZGUY+bcRmvQviDeRX50SaGTzFmQz4U5Cl3JrkrqNjM7NwMk1pJXRlGVmYjWU28IjOQf9rNak1tq1nZ+bNMVh25OQCQKlE8Vr+8fAA6Z7mlm1cXIDFfMcriOI/dH196FHQTlrsQaVrGLpoERHIGSzjYw/nU1xqnl3qJCm93wR6VQNv5atLcIsZHLFepqpZz+ZqCR4O3fkEnpVXkkQ1F6mtdLNdSF7qV4zjiNT1pFiEQAiQIMfjTLq5VJysSNIf9np+dNZL674jXylA5wM1SbJcUynqSgaTI2QTn+tYUccs1syRIWLMvFbVzYiK3Jkdm3nO0mr2jQoIWIUdfSpcXJ6lxfIjBtrRoNRM8hCsvO3FWFjSO1nEfyoTjIqe6BN1ckdmx+tMijMkOzqXfAHc1PKkXe5iyRxJcP5DFkUDlu9OhO91XHVhVtrRGvJFt0dweMY6Vdh05o5U8wLED27mpSdglJJlnQbqKxlna5OzcflHrV+412SRwlnCWPYscVQaO2juzIgDAknBHApZbtWLMCiqgyBkDNXeyMHrK9guf7QuQDNKMZ+4p/wAK9T8D2rxaSyRqoUtnLD2HavHk1MyXKQp3PWvaPBKyDRMF+Q2Cc9eBXPWfunRQT59ToPsaMcylnPuePy6U549si7WbofSjY+7iQj8KyvEWr/2Bpo1CZWljVwhVRzz/APqrkWp3uyRqsHH8Y/EUzdIOyn8a4uD4n6RMf3kU8f8AvLn+VaEXj/QG+9dBP95SP6VXLLsLmj3OkWQ+c2VJ4HQ07zufuP8AlWTb+JtIm/epew7H4UlgMkdR+tXo9Uspf9XcRsPZqWqGWvOXac4H1ptu2YOHA5PShbiJh8rqfxpIdrQj7poAdDGyZ3zNJk5GcDHtxTpAMpn+9TdqE9MfSkdV+Xk/e9aQywPpUF6f9An4z+7bH5U4A5wGP41Fd7hZTcg/Ie3tQDOK+FQRdOv8OG/0g5AzxXeFq87+FTH7LqWAP9f616Dkj+E/nV1PjZFP4UIdpnGQD8vcVJtTaQRx6CoC2JhkHp6U8SLnrj61BZF/Z1osyypAiy5++qgN+dXGg9JGqFmHycj7wq2Oef1pgcb46iYWduGIb5j2rz0uqzFG4J5U/wBK9I8dj/Qrc/7Z/lXm1+uyYeSeQQV+vpXZTf7s8+p/GYt7EfIyPmBFZNzbifSlKj5hzV251FpEi8sFDkq61QaVg3lAlfm6GjnWw/Z9SvZ82nkSt8khxz69qsWStGxjAPmx8jPpmkeKNseUwQbuATnFX9L3/aW8wDeImAOKzla1zaN7kepsUEHJIcfLg8VmnzfJOWIIzwe9aUsQuLOKRyCY5MHnGKhvYAjuqcsGwc9qjoaa3MdN+47sHHPIrp/DbYt2zjJPBA6VgyRlFO35i3PSui8LwTTI8YTDA/QYpS2FF+9Y6JJCVrY8PSY1QKDj5Tmsa4RraHll3/3Qc4q74dcR6ku/DFlO73rNGh6IpwhIAIxnisj/AITPRPOMMl7HG6HayucYNakBUR8MORXiviSziGr3bYYN5hxx15q4xUiZzcT2eDV9OuiDb3ULg91YVa3o0ZKOCPY188yhoLJjCzcMDwenFJY61qUNxGqXk6ruAIEhp+z8xKpfofRO7CjBpiN87c968PXxvr1nPsS9Z1B6OAa3IviFqqW8btFFIWzu4IocGPnj1PUZ/nwV7DtUe11jBic+uGFcDYfEvClbiyICDJ2tn+daNn8QdNnYrL5kfpuHSps0VdM0dfUqIZJFQ4JJX39axXu0uIzHJlQF4jx1q5qvivR7yOJVuUJVv4u1ZN1qUDMBZgTSnpsGcCrV7HNU+I523j8y+ZANqeac89OP/rVLrrmKzRYgGZW6npVMzyJeTLMu5t4OQhyPWmazOs2muII5DjksRjFN7lJqxntczFj5wjRu4ornxJ13Fic9S1FOxXMfYGKMU4ClxXq3PHIpIlkjZWAIPHIptvbpBCsaZCqMAZ6U6a4igH71wuenvWJceIJILqQGJDbgfI2TuJ+lK+gzoFXdwcEY5zXl3xN8RSNCujC2aEKctITneo4BH9fpXaQ680n3YPMHfy5Fb+RrivFuhXGt6wLrYY4tgXEisD1Pp9a5ZTjfRndTT5Wmjxlizag3IbLY5r0W0+H6XOi6ReTzzQNezCKXKblQNnY3/jvIrGl8CXcVyZFwecjEnJOfcV0cF94qtG810W5yixGNoEZdqZ2njvz1p838rK6GYfhndGZYbi7ggdlldfMQ4KoQM8A9c5rCHhg2s94L4BTaFkcI/wDEMj+Y/UV1/wDwlGvWsKrc2ge4W3kiS4+dZE3kYOQeo2iudS/jtLR4dRjke4uLgea+c5GQSeT146VrS1b5zGs5Je4SRwwWssUUMskgUcNKf5DsKoX94sZkb7xzwPWoNW1GzTXDMu0xbmChQcMOg4pNN0q6v7n7WCY1B3KxbhfpUT3shU9ryKUSzXV5G8py2chey101rpDCPKjZu5PHWrekWFn9oMcC+aYxlpT0z6Cui+yKRzn8KuC5VqHx6nNyaEs8DRyM2G7Cq8PhS2tzu2Mx9ya6X7O8F4ihi0cgPB6g1bEJI5FVdPoHIkYOn6RYpMqXduVQnG5D0/Cuzi8DW8sI8p22sOCvcVktCvcV3Gg34g0uPzW4QdTWNW6V4s1pqL0aONu/hPDcAL50ox9Kjh+FTWqlYrl+efmXNdLffFzwtYXJhlu/NdeCYkLAfjUlv8XvB0uN2oGP/fiYf0rn5qpry0zirj4RXjM7QXajzFIYGPqfzqrH8JNYtI42jlimkR9wJyK9TtviT4Rnxt1i2H+8dv8AOtSDxd4auf8AVavZN9J1/wAanmn1K5IM8Hu/h3r9tkwWcZx12MAf1rAu/DHiOGX97p0wCjqo3fyr6lS70m65iuYHB/uuDT2sNNlXPyfnR7WRPsI9D5Cn03UIZgJrS4UDrvjIrP1BXEqjYRj2r7Bn0Gwu/lhRD/tEcCqD/DrSpctPbw3DHqXQc0e0J9jrdM+RdPjd9URVXPPFe++CY/K0UqevmHNc78Vfh0PBt5DqWkKRp102BxkxP/dz6eldB4Hh/wCJCpZmLFjkk9aVS3JoOkn7TU6XHNcd8UZDH4NbHUzJ/WuwMRHSRhWZrOj2+t2/2LUR5kJ+fAO05HvXPHR3OqSvGx88JLIU7Hmgzv5fzqK9jk+GGiniM3Ef0kB/pVKX4TWLKRHfzJnplA39RXR7SNjD2cuxwI2SeFbQuwT/AEmXGR7LWtoViiKJ1lVgy+tdJL8NJf7NSxhvVIikZ9zJjO4D0z6Uyx8C3+nKUNzDIMcDJGP0rWlOCerMasJtaIhV3Ufu5GH0bFS3eoz2T7xcyRrtU/e9hUsnh7VEVvKhSQjoBIOay/EOj6ndbPJtJWAUFtnOMAZrecqe+hhCNXbVFefx3rEMxFrOGRe8i9av6b8QNWud4mSFjHGZBgEZI/GuUn0PUwC7WkylRnaUPP6VPpFtNBJN5sToTAwwykdxXG+WWtjrvKOlzpV+LckTFbjTskHBKyf/AFqs/wDC3NPlgeOazmQspGRg/wBa8xuon86TKnG70qt5RJwOtLkiaKbZ6H8PfE1jo9pfPellWWbIIXNd1B450KfpeKv+9x/OvEYIJ4dJJZWVGlIz6nFMywXJJpumpO4lNx0R75F4h0uaQPHewlcYyHFX4tQtZuUuI2Hs1eEabF5+kXOGx+9Tr24NQi3njYlJWH+6xFR7Ndx+2tuj6BkkidVwyt8w71aCLs+UAD2rxXwXeXX/AAlVpBPcStGScozkg8V7IxRFO4AYFZyjys1jLmVzlPiHP5Gk2zDnMuDk+1cBduptHx97qDmuz+I4U+HYCRhjLnBNcbb2yyeXlRtI5HrxXRTlaBxVY3qmbDNHLDhx+9XkH1NRzx+euQhQr3biqM2YTlc8E4FXIL1HxDcgYZcbs4wamSad0bRkmrMrq/UBQ6g5OOorT0t2kuCw+cbGXr7VnvaeSkhjfc2fugdqTTZGhut6Pgjqp4pPWI1dSJj8yjghN3Qn7pqe/i8mR2JyrYySetLLJHDDKrRh95BjIOMc1DqkrNcYflWAI9uKRWwxVBjyT90cVqeG7iX7Q5UAKBgt3H4d6w5Ll1jP7sDjGa0vD0xcSBBwcZpPYa3OsmljMbBELOTy7cmtDw2u3WYSxyGJHPbisTZkg87R0Fa2jyGPU7f3bvUGlrHpiomMFQeKabS3mjHnRI49GUGooJWkwQAQKf5p24PX60h2KVx4b0e4bbLYQFW6gIBVCb4feHpjlbPyiOcoxFbbOQynBp/nHJ68002ieVPocbdfDDR523RzzxMefvA1SuPhk3liK01HbtOQWSu335FKXyRz2quaQnTizzZvhtqsBbZcQTBhjg4rOk8Ba9ayBms/MAP/ACzYGvWtx4+tWPMO6nzMn2a6Hget6Bqds29rOZBnlihxWzoNxINMS2soybhuHkPavVtZAl0edCOq1x9tZW+nx7YV3Svzn1rSMrrUxmuVmLDZtZyyI4LuRy3Y1FqsLf2VL8mflyat3s0sN3IkzkjBPTpWQ2rwXge0UsXYYOelTJE03ocqtoXG7yBz70V1NrpcscAUru56gUVk27mmp9FVna3qY0vTZp1w0iIWVT7CsWD4h6PPIsSiYO5woZRz+tY/jDUJX8P6hcH5VETYz39q9nrqeZyuwzQPF134ps3mngjjeNigCZx9ea0J4hFbySyHc4UnPpXMfDwqnhLzyNgeRjV/UvEVmsMkcjt5Ww72Uc4xzj3pOaSDkbeh4/JcyreOVkZdzjoaSXxFqtoF8jUrmLJP3ZSK6Ka08H3MytDq95C27kS23T8jVe58LaBeon2fxXbKF+75sLrn9K4202dcU0QW/jrxFbt8upytuwWEmHzx7irsfxM1xG/fLZ3HT79uoz+WKhPgQswNpr2kzd8faQp/I0g+HetyNm3FtcjqPJuFb+RqfdH7xrp8UJcL5+jWjFuvls6/1pLnxbpfii0ksZdAmMvZo5w2D6jK5H51lW/g67gm/wCJri1WE/MCRk1da4t9LsnXTYVgDdZD1atFTW7MnVd7EUGhaZYoy3a+aN2+OJjlk9iRVPWNZcgQQYiiHRV9KgaZ1jJ5JfksepFZNvG2o6okIbmRwoJ7Uc+tkR705anpHhGAJpCytjMjZP0rdaeGP78iqPc1mWGnfZoY7UzF40UDg4rUhsLKH5xFETj+IZNXzHRGNkRrNFPMnluJNpJJHQVZC5qG4uraFMtJGgHXJArLn8WaNa58y/iJH9w7v5U+ew+W5qzLiuf+Imt3Gn6BaafayFGuyfMIPOwY4/HP6VoWOt22s2zT2G541baSRjmuS+JV0JrjTUKkOkb5+mRim3doLWRxawMxyBmgxEdR0qxFcIIwrcU1pFMhOcikm7kXZEI6eFI//XUnmRlcAc05Nhxuqr6Cv3Gq0qfcdx/usatxalqUQwl9coPaU0yEIJB0x6VaATsAePTvUuQXLlt4u8R2oAg1u9UDoPNJrsfCnxk1zSb2NNckOoWbHDlhh0HqD3rgXVRHwBmoTg9aXLGS2GpvofW2tabZePfAE8EDpLHdRCS3k9HHKn8+K838K2r2emmCVSrxuysPQ5rX+AOry3Xhu70+Vyy2k2EyegYZxVjUrM2ev6jEh2qZ2ccdm5/rXJUXKnHsdMNZKXciJqB/+Pgf7tSDdn7w/KoX3i4yNp+XvxXOdITOUjO0ZPamG4CRqzHr+FR3fmOmBhfUg1n3B89R8xKRngeppDNRZf353HAbgVWvQr5b5gV/WqnzNb4ctv3Ag/56U65Mq22d2GJA3ensaALULKgDyH5uirjmoXmjt3VpB1B49KntIfKUyyyGRzzk8Cqk0qXEscQ28ZY7qYiW3uYzGTFHmQt820ZIq0sC4RmT5i3Oagt7hIUwqqPZeeakW9MjKGTBDevWgCWXS7CcHzrK3k/3olP9KzbzwpoclvKzaXa5CnBEYHb2raR8gZGDTLo/6LL/ALhppsnlXY8h8EeG4Nbgv45FjYQz/KH3cfkRXRv8NoGzhB9FmI/mDVf4UnDat/13/wAa9HB5rScmpOxnGKcUed/8K9aCGS3g3KshDcS55H/AR61zuqeFbjTphEy37tjO5IQy/mDXsjH9+n0NPdQ64x1FLmY/Zo8y8M+Fp49Ug1ZZ12RNh43Qq3Ix9K9CuH863YpuDDocUkiqVYHgrjgcUqlolyR8vXjnFQ22zSKSOP8AHtx5+gxLtJKyCuYt/wDliA2OMEA9OK6rxtIsmhHZgsso2sK4ixnBuYVkYxkkHdjg1onaBjKKdS5n3MCuZDGPmU5C/wA6p3cAXbsGOMDJrRvxHBM+C7SsfvD7uKjmlha3EM2Mj/VuKtSZLirFK233EWA4jni+7njePT60pG6X94wBxyFGDU0crJxPbjcMYJ4FSbZJ7grPEqMVzGyqBj2oBD4QLy3WO5LYjTIctnaAagn/ANIuG8uTzFUfKSPamwai1qssIQJ5vys55wO+KZ5wtpGSP5s/lU21Zd9EEkTyh2JBHQCrWiQlZnRGIBHPGKigkY7ldOG5BrQ0eKWW8eCAKOOrcUm9LFJK9zeRhGg3cDpVvT5D/aNvk4G8VnS2dxApaZtwX0anWk+y6hYDlWHQ9OaixZ6vbOFX7/6VyGt+P4dE1iS0mtnkA6Mp61r21152zc3A52rk5+tcX408Najq2uG5s7YvHtHOQKcUuopN20Nu1+J+m3J+aGZCoyeAavRfETQnPM7If9pDXmtr4a1O0mYyWMhDKR8o60yfRr1G/eabcRjqcxmr5UZubR6svjDRXIH2+NSezHFW4tb064IMd5Cw/wB8V4bqNlOJEYQuBsH8Jp9tHILCYbSDgGjkH7Q96F3aunyzRn6NU6yo2MOPzr53sZLiO9iHmSL83941qS3uqW0n7q/mHPGJDRyCdRLc9s1E7tNmCn+E1zUSCIb3bLYyWNef3XiLWoLUbb6TDJyCc1c8OateavFKL65/cxY3HoT7VUYuxlUkpbGvfXUV1eSKsJK4I8z8K46wCJrR2yFuSOa6aa9klvFEMQS3HyqT3rjRceV4iIRFj+c9KGmZwR30Us6xgJKAvpRWbHIxQHe35UVhY3ua2seRZ+PdKtVVVjjTdx25/wDrUvjjxMlxod1aW/3H+UufrWEkE9/45VJWM0iRZ+ZugxU3jzQr7TvDq3E0UaxPKFyrZOeTXpc2pyW0G+HtTurbQYLdWDRjJAxx1p2qX0kumXKsiZZDyFwRnj+tW9D0W8bR7MKYVV4wVd3A6irmp2M/h/T3v3+xXi5CGJzvBye4rG9zTY8v2uoLsCAAxzUW7MUY6Hiuyj8W21yNsvhrTpiR92NWXPOPWuqsPD2lX9r5t/4fhsCRlSsx4/CnFNkNpdTzay0261CSQW0bEBTljwB+NdDoWmx6HCZrsefcud0a54UetdVe/ZII4dK0yNY45DmQgclRya43XNWeTUHihPyqdvy1o7QM3zND9Q1kz3BEsnmNn7oPArEvbo3Ug3z4UdFWoW+W5JdtvXOTWdc3SC4PlnPasXKUpChFXNWMB4QZ5CVUcc4qqtwhvI1hO2UEbXWqlxK4toSxPzEipdKjL6jEMfxClCGl2WovdnYeJbjUNJ0e2njvWEkxAYAY7VxE+v6nKx8y+mYdwHNdn8SJfL06wQccn+QrznKsuQMknmiWj0OyOqLI1G4eT55HJPZjmgyox/eAhvYVWP3uASBUizQEgFXB/Oo1L0PUPhu4fSrtAc7ZAf0qD4mx7ZtNkHUo4/lUXwsmDJfxg5+6cVc+JSFrfTCcY3OP5V1w6HNPS5wflnyw3GDSiMmpxCAAKlCV2U6Ure8ck60b+6VVjOelSiM+lWFQVKIxV+xM/bFQKfQ04Aj1q2Ix6UeWKToh7UrhiD1NSA8AkUMlIZGVdhxisZxcdjeEk9z2f9n1S95qirM6fcYquMH867TxKz/8JHdBhnlQD04wK8++AF0I/FF/CT/rIAQPoRXo3irA8RTf7Sqf0rzq/wATO2jsjFJI5IH51h65rMWnBTLIIjIAEZuhOa23UOpVuQetcP8AEOBF060Q9BJjP4VyrVnQ3ZXNeDxTpkkYD3K7u4zUZ1PTjKXivoTuOCu7pXlz2sokBtXVgeQufmFMaJ7mTy5CVYDOCeKpJC5j15b62IdY7iPGByT1qpcOGWFRMhTfyc9PSvNriCX+z7YIMuhbDBs56UxLq/i2xeWUG3+Hv9aOXsHN3PUIb1Y3aBJmLdD3FV45JZ2laWYeWTgevFedWxvIZ3Mc8ixNyGLH8qj1PU9ShuWjhlkhRsHg5xRy6jcurPVEtYJFCgNgd1PP409kCKogQ8NwSBk15Fb+J9Vs2/4+yRzwR1rVsPF2qy+aBd8rGXAKg4o5WLnR6zbfvFy3UdeTUtwALWXr909/avHf+E/1+GQhXib3KdaefiVrhjZWW3IIwflP+NHIxe0ibfws5l1b5iP33b8a9GCkfxn8RXhPhbxbdaBHdSwQpIZ5csGOMV0sfxYuAf3mnKfpJ/8AWq5xbldCjJJWZ6e27zk+YdD2qXLjuD+Febw/FASwSXElgVEJAID9c/8A6qdH8XbAnElnMPoQajlkVzI9AuVLwnOAexB5FMJuYACU85VHRT8xrlLD4jaZq15HZQxzLLMwVdyjH867RS+3oOnrSd1uUrPY4fx2wOizSJC6OGVh8hH1ryy11AHUYhMxVN3JHavXviTNJH4OmeP5XVlIIPvXhsCvLP5wXHOWXpitYWcTCafMarav+88okbA3yvjpT9QHlW8L7w69CVORXMuzLcFc/wAVdFeHy9Hsdi5V1IdTxu59fWqukxWbVmXbPWlS0WO53S26nKpIxwfbiluL+OcmS0WNG42xDJJz6VlPYhLYbGIV+QCen40lrHLZ6gqKuWBDKXHIqXa2havcfdzkoI/K2MpOakMyT24DoFkRR83TcKhEc9zcuqgAfeLkY3VKq7Y3fGRjaw9M07qwnFt6k8M3noqjaAowK1NGYJcEs2wr36mseJwmmswh+62CR1q7pkkWflyzsPukYxUvYpbnVNcwSW5RpW4/2epqC2RHmRpAdu8fKKoyS4U/6PIW/hxyKWC7nyo8pkwRxipKsj1W0McdvHtRY1UA5Y1DJqsZkdY8Nk9f71ZMVvdXEamWGUIRkCPAJ+pq5ZWU0UhzbsB23sCaQzUtS8pUyKAOwx0rVCIeqg1QjaTy8MOfTGMVYmuRa2jTXBwqLuOB0pDFMEJ3bo1PPcUx9NsJSu+1hYHrlBWM3iYNbrPDaTuknOdmM/nTbfxHNdsFhsHUg9ZHx/IGoc1F2YWujSl8OaNIedPtwfURgVVm8I6FIu6Swj9SQSP61HLrN6txHAyW0TSttUszH+gqWwub26hvIL024eFiqssoXd+fStde5DUexQuPBOhXdqcRMFA+Xa5rjtM8MCDUpliLJbBsEE/exXb6Bq1lLZC3a4RZEJVg0gOPx71QuRGl08UFxG8YY5kVhW8YzV1Y5qjhZNGVqQhSSKNI+F4BHSuJ1Oxii1czLIu4NnGfeux8QSpHcWqRzRgHI+8K4LxGpi1aRom+8AQQe9KzW5FPdnVwzoIl4zxRWRpV6Bp8f2pv3nfJorGx02J7J4G8ZXLSPKVPyLtPz5qz44vbc2drBDb3iTGXkzH5XXHb3rm4BNJql1PHIFxJnce/NWpIdV126t7WKSa48psrx8qfjXfbW5yNaHoC2ehCxg3+HtYUhAWYE4PH8qrXWiWOtWvkaJY3drJvHmSXB42/n16VoLd6hF9ltL3U5Z3Y/OqnhFA5p2o+JVt8wWyc9Nq9T9aIq+5Di76DdK0DSPC8IcKLq7AwXYcD6VUv9fDysF/eSE/cTt/hWTd30smXvZxChP3AeT+NVZZHiiH2cJGp6HqSKJ1I01dspRLKXNwuqx3U4VjsKBF/hBxznvXD69rEbalMLcHIfnIxzXZiLbcW7MxZthY89a86u4/NvpH25LOTwPelJJq5VlsxHuXltzI/LEnmqWSzA9K0ZEVIEUrjkmo1gjfJGMios7aDTRPMu4Wyf7Oa2dIg3a1bj1YZ/Os8xYmVs/cRRXQeGIfM1qNmHQ5rJN6FJLlG/E6TElnGeysf5VwQJ2rgZzXafEt9+s28f92PP61xb43fJyuOKudrmsdiZXQAhl5+tPRYD0J3Y9KiBhP3kcH2ajEWGMTsD/tCs7F3O5+Fn7vU7xNwO6LOPxrc+I4zp+nn0mYfpXO/DUrH4hZVcHdEa6rx8gbTLEntdAc+4NdlLVo5auiZwuKcBVm+hSKbCflVcV7FrHkKXMrj1FSDpUYNSZ46UwHLRjNANPFKwXE2DHSqtwMOMVcx8tVLrqprCqlym9J+8ehfBCby/iFGhP8ArIWX61614wDp4mJH3TCuOevWvDfhVdm2+I2mN0DMU/MV7x4zcDVYXI5MIH6mvFxG56tHYwDuOeB+dc34k0V9dRYGk8sxndnGa6NSSORVeRc3D9vlFcd7HS4pqzPPpvAtzAQ63MR+oNVLjw3flmZTEwAOAoIJ/SvRHRo2JeRiv6Cog9uZJ7UNubyQ6jODnd1FO7YuVRR57Hotw9nGke1mRiww3AzzyamfRtR3q0oR5fTeOR9c/wD166i3T7HeSpcJ+4lOVfHQ+hqS/SBLIqZf3OOcnlaL6j5UcMLS/d2jW0VcAPhGBA5PvVm80a+uAHgs9w2AZUD0re8PKXtWu7hRvkwF5/hHStnzy0YWIDf3CntRcHFtHlV74X1dnUjTp2A64TIqXTtFu4Z5le1mX90yjKHmvSDqaxhkcjcTgIOSKbHPCJkI+dif4V6VXM7EKmkecNpt4q/8eco4x/qzWebK4j85ntnAA7oa9mUPPICgCYHGakvrb/iVXJkOX8puR9KFIXsnbc8H0gRvZ3G9DlZAemRUkyRs6+Wv1wK7H4WrE+p6igj29OQT616YbG3c/NGrfUZq5StIlU3LU8GCf8Su9ES5PyZH4msFI3MmApr6RfSLAyDNrD8wwf3Y5qJvD2lZ/wCQfbf9+V/wqedFqDR4f4Ryviuwz/z1FfRAI2D6Vif8I3pMTCaKxgjkQ7lZI1BB+oFbKR8D526e1KUr7FRi1ucv8R2aPwZdSR/eUgjj3rwWHU7p5gHYHJx90V718R48+B73kngfzr58th/pC/WtKfwkT3JxGl4cxlUnU8gnG/8A+vV/WJpYdFsAMq2GDDHvWCxxMcHvWodQ3W8MF0d0ZHDHnbVNEpq4WFw8lu6yNlcdG6VcgT7TG5dtjRLkc++KgvY2it/MECiMoNrp91qlsmZ7J5921lQZ9+al9yl2I59QlhjWORUXB4256VfsZQwaRASCozu6VTV7G53I+Dcs3G7hR+NQXivBKBuCjH3UPFG+g9tTannUW3AUq5zIq9RjvUWnIz3ymJiqt0YdaypLgyx7o8qeM89a0fD7TTalFEP4zjk0WdhcyudbbWwjXO52OOSzVchCjGPWrA0W5SMvLwFH51AgwBxis7FXuepWiI9lFkZyorkPHniW98Ny25sPL2yDkOua6vTWJ02A4z8grnvGnhSbxOIFilWLysk7u9ONr6jle2hxdt8UNWmmWN47fBOOAalm+KF/IkkD2sLAgjOTQnwp1GCUOl1bsFOcc/4VDP8ACzV8vIk9vg8gbj/hV+6R7xsaH4km1i3Sykt0jATgqccituCOS1DTgb/KBOA1clDo+t6ToAnQQgxHBeNcuRmpIxG0JGlX94Lqb/WLLkBvXtXJUoSnLmiawqpKzLFz8R4ZL6B5NO5gY5O4E06Px7ZQ3d1I9tJi4AOAQccVSufCmow2sW/TLZyzjdIZDub/AMeqKTwvdJqhZdHt3zGP3JlO0e+d1daUTn5pGdba/bxCQiEqGckEdaqSanDLvKBgSTipkglju5lGjwFlb7hYkL+tU1uI7W4kF1pcZZicfOw2/rXoxemiOWSXUIkhkeKS4OQTyM9Ki8RQ27yq9o6HKcqvapI73dFFaqh81nIVjJhVB9qp66r2k6APGTt52NmsKt3ZsqnZOyLGmS7bFVkmwQehGaKo2l1b/Zx5kwVs8hlJorna1OlNE2ivcNqGIG2h5Oa7m71wWP7mEL5hADLGMZ+tcHoziSNyS/mqcqF4zVkiea4dVwo6lu5rVvXQ52nY6dLiaS7eW5dguwACM+/SqWpa00MvlW0KxHGdx5JpWZrazwvLMApJ+mazZbK4uJPtG4EIoBPrRzS5+VAloZN6b261XLNIy5A5zW3PPK82xidgmWNR06dayobqV9WWMMdvmc1e817m4tufvXJYfhXPiLuyfcpHQyviV/8ApnCf5VQtNNtorYOYwXIySRmrNw2ReEf3Nv8ASqpExiJPQDoa9BLQyb1OV1QDBYHkMRiqNo4Nwq9ieamvd7yuoye9V7WMi6jPUbua5ZN6msF7tzYnISZz2AAzXSeDhv1INx0/pXNugmEpyBh+5rq/BMY+0Oy4OB2rJO7SG9InPfESYHxCU7iMYNckT0BHH1rf8fSeZ4rmH90AVz4ZePMU49jW8viNIvQmDW/eNh9GozCUPlkgZ5JHSkX7K3QyKfwNTC2jkjCwyjk8lhjFZjeh0nw/2w+KoNkyvuDDA+ldv4/O3QYWxkrdIf0NcL4Ss3svE9m5dGHmAfKfWu5+IQ/4ppiP4ZkP866aT2ZzztJM4ieRpJC7jGaHiaOON2HEi7l/Mj+lQrI8kZ3sThc1I7zPp0DSPuRSypzyvOf613vEq550aTs0KDTg3NVckRqSTzTlztBY1f1iIvZMthqmBzVOMkuwHIFL5rLNtAOPShYmFxexZcAy1Vbz7ox1zR9p2sxJOR0qvJO8jHPSpnVjJWRpCnJO5t+Drj7H4w0qXOAtwufzr6M8cXMMBsppGUboyOTjOK+YdNk8rVLWTP3ZVP617z8X0kn8L6VcwIWSMMXYDOAQteXiFselRdiG31a2mIUSpn2bpTmuIWuDtkU8DvXh91cbQZJJGUk9MHis6XWQW+Sdl/E1xKNzteh6t468T33h6G3lsRC8cpKtvGcGsfQ/Gc93p1zqE6woFKxlVBGMmvOJtSFwoWa4LqDkBjmuh0meOLwbqUqMBh0G7PTmtFFWMpN3PUo7yKeEZ++xGUcYP61ieJ457C122Q2w3REUgz90nuP1rzD+25SoDXbcHPLmrsWrXWo7UN27FW3Z35xioUWi27o9Tt7K0srOJZZ8siAMz9BgU+C4SaMx6cFKn70xGVH09a8qTXIrmVFvZppACM4lyD+BrQj15Ioz9m1by1U5VASD16VNmiro9Ks9Jlg3OCkrsclnj5NTbPJYfMI5N33SRj615XF4t1WS7SKO/mwWxjzM1t3t9rmySa1uJ3WBN7kc7R6mqUJMhySO/wDOMYz8pc/xLUGravb2elOLyQK0ysin3xXkreMtXVT/AKeTn6ZFSQeI73Vpo47uQziPcwHHoaFHXUcpaG78L4jBrOo7njbOMbXBr1Rea8C0XWf7HN1Np7SxSM4BL4xj06etb8Xj7VCOLv8AQU6iblcUGlE9ckP7xKM+leT/APCeaocE3KnH+yKU+PtWJwk8f/fIqOVlXR6u/MR+lWUTKjnHFeQSfELWI7ZpPkkUcHjpVvTvHes31s8gaNdp4G2qUWxOSO08c26zeE7uNydpUZwfevDf7It433KXyPeu/wDG/iPWdKt4bDU/JlW8gWXMYxgHnFefNqqH/lmfzrpp8sY2kc87yd4jH0S3Y53uMn1pJNHhdQC7jbTv7VTH+qP50n9qJ/zzP51reBFplq0hW1tJLWQmaCTqjdj6j0NSWNtG1lc2qylWZQETGS2DmqH9pITwh/Orlhard328ytGqxlyQ3NY1ORaouHM9GV7XwxJd3T+Vn5OWLdBVlvDUzRNI0pVYztPStKxmMDbV3suOOauwXcU00i3CeUWGQOxrk+sPmemhpyaHNx6OqfL53X1FaOmWqWGpQTCUttcEjFU9TvHs7tl8nC5+U56iqiaw4kVhF0PrXRzKSujPlfU9fbWLa7tipbaSuOawAQMgc81y0HiK4kGFtx+dXrHUrm5u44WjVA5xnmpszRWR7No5LaRbn/YFW3+/+FeYzeP9R0OEW32aF44/lDHIzVVvi3esR/okA/E1Li0WpJnq2eK5fxJ4+sPDs/2S6gmeQrkbQMVxx+LN7/z6QH8TXJ+LPFD+JJopJbeOJ4xjKfxURjrqOUtNDsLf4tQWsLRrpzSDJxuf3+lVp/i5KwPk6VAvoWbNeaUdq15UZ3Z3d78VNXuowixW8YBBGFJ5FUJviNr0s/midEfbt+WMdK5OijlQXZpSa/qEkzytcuHc5YjjNVJbyed90krs3qTUA9aKu7Ish5kbruPHvTWcnlmz9aTNJjNF2wsh26ikopAbmiv5cLuqbeMVr2KLOr+aPujjHes7RrKeazPkqZOcDFbFjaPEreahVieh7UQlFzaM5RaVyW+kVLVty5PO324xUfnNHp5+XC9zSXqGSJcAkEenvUd8Gj01mPQrx+VXBp1JMlxdkc7pbl9ULn+EM36Vsab813p6nrhnP41i6VxJcP8A3Yjz+lbulL/xNoh/zztxXPVd6kUVY1XkDW05BzvlVf1qvKzJFNIVIAU8mpHAW0jC8b588VBqkpXTpvmB4wMV6Jl0ORM/78knFXbYxzSAMqgg5yKxZm+Zvc1a0vD3OOhwTXJJ6GqVkbi24QM3DKxJINdX4Jt0jhd164OfbmuAS9lTZiUjPVexr0DwSc2Vy/bgVME+bUcrNI8+8YSeZ4puj1+asyGJZiN25VzycZq34hYSeIronp5hp8JheIRxsq885NaS3E3ZAllbAfu7hck/xLinPZlBtiKyFj/Cc0ps3YfJh+f4TUUkL2/UEMTxUE+pq6HHLb61au8bALMpyR716H8Qf+RWlP8Atof1rzDT551vo23uVDgkE+9eoePRv8IysP8AYP6itqYuh53Cx8nJx9yiOZWs2TePlcnH1x/hVZp/9E2J1K4NVbcMI/mkyckfhVNNMxhDV3NJjmNRkU52zGoXqKoqTkc8irInz2Ga2SFKOpPbMVkZT3qVj+/wQelV45sSbiKsKfMlBQZqeV3J2I5Dy/eodoqzIrK7KV6jPNV9gzVIuL0JIlIYNk/Kc9a+j9XuEvvhIskyqxOnkgs2CDs7etfOsKExnk17B4ha6n+BOmXdosjGAAyeX12gEH8Kwra2Nqb1Z4VcXXysjSMT2yKyHLM2WJP1rZk1pWbLozfXBpYtbt0mRpLYSIOqMBzXNY6mzDJ5rqtNb/i3up57yoP1rnLyVJ7uSSGMRozZCDtXRaeP+Lfaj6+clNES2OY25rpPB0IN1cMR92CQ/wDjhrncV0nh1zb6bf3KEh47diCO+cDn86iWxaObT5Xc/wBaiIyTzzT0Odx9aYeDVAafh8f8TeHPrXuXgyNZn1mORdytYuCD/umvDvDvOsxfWvc/BXF1qwH/AD4P/I0+jIlsfPlyNtzIOwYgVr+Gt4uH8t9h29Saybv/AI+5f98/zp0FzNasGgkZCRg4oe447I19SuJprW4M3l58xc7XJ6D61jKSynBxVqS5mntZvOkZzuXkmqkalshRnPpU2HsOBbPX9a0LGykmkDsSFBFOs7EKQ83J7D0rUtMbnA9RQFypqkYg0xhHx8wra8LEnSG+orJ1nadNf1yK1fCeP7Hkz7VUN0J7Gp8aSftuisCRmwSvLC7f3j+deqfGb5joDetgteVEUMUALtn7x/Ormn2v25mV5/KIHGRnNUm61btHEUZYE7j2AqZXtoWXDo89vd4Z1kRT1B6102h2imG9zhitsSMdq5hro4Vt3PcCuh8PS+ZM3Jy0Dgc9eDWPvNajW5Rtr5oZ9quRngA1cmkClGzk+grGBLXgZV4DYIArRltnjulVgQp+7x1rCcUmNMq67aSSXUMkAkdZRheO/pUsWnzQuIZYWWUdVIrTN3FbW+2XB2kFQw5FXbbV7bUNQha6jVFXCkqQDV0qslZWFKHM7JkNhGIxgrgjrxV5G23tuR/fFP1+z/sbVJVikE8WQwfI5B+maqXF9asbeeDcqBhuB5IPeuxTTt5mPs56y7G9q8Mc3hDViyAukiMCRyOteXEV6h9qgvPDOpxRyKWuAvlr6kVwv/CN37ciMfnVOzKV0ZBplbY8L6g38Kj8arajodzpsKyXBTDHGAanQozc0nNLSUAKaTNJmjvQIXJPalzxSUfWmAUd6M0Z9KADNFAGaKQHc6JdNpmjSRyOse51PI/WrkN2XiLZDbnPI71hanqFsAqWEZuLYlWHnptbPccHpVyzkV7UAIyvwVCHgc85rmw+jc2tzeqnfkvsaN/qJt47eKNV+YYY+vGazdaudum4XByvNJqE0ct3HsiKMgYE7s57Zx2rP1l2NphFPYcVvh7e8/NnLNu9ilprAW102OoC/ma3dJwdTvX/ALkYH6Vi6dCRabWHLTL19q3tEfypL24VVJEnRhkHFZtv23ogSTdmTzSqYbTaePMJNZ+r3HmWQVcDJq9rN2Z54X8mOAuzybE6LuPSsXU3OSBjj0rtjKUopyVnYzrKMJuMHdHNyg7vxqa2byyzJx8uKgkMh/gI/CprYPIrAjacdTWeli+gMx3JntXe+GtTks4ktvIylzkiTPoK4PypDhjtx9a7zSLO8OnwXL3GbWBHKxH+EkYJ/QVnLn5ly/MuChZ8/wAjh7pVn8QSeZ915Tk/jWldaNFawmSJyfY1i3JL3Tk9dxpnnzY2CR8emTVO7YtDQjt3LDaduehqQeYkZZpCzq3yjqKoedd2+Mllz6irBuBEwEoyWAOc0EtM0YLx3ZU2pnPGVr0nxZ++8CSN6wo38q8mjuoVlDfNnPpXrl3i5+HRYjINnnp7VrT3Ia0PJRkoPpTY0JZ8nvwM0bsAUJneSO9bkWHbmWTDfnVhQCARTFVJBhjg06NQjEE8U02gauShcd62NH+zS3AivJxAn/PQjNZW1QcE1KvlLnJ6j8qu5m43R6H/AMIZa31lnS9asruRh8sWSrn6ZFcvc+D9cgMp/s+dkhOHZUJxVTQZmTVoF+2i0DNjzWJwv1xzivXzrumSLEh1a0ha2jIlVJ8ghk2/Kf4uQKycmvMUKbXU85h8Ga4IznTLjKrlgEPA9a9Q0GVX/Z8vxKOIY5Eb2/zmoY9ZsbeGGxOqaZdWrRgyNNMSznOW57Hnik8OTQXPwg8X2do+6GFpTGx/unof0rKTclr3RqvdenZngLPpgY5A/I0K+mMwCpyenFQHTHeGSYEeWhwW96ihtsTAhgcdhWNzpLZk0vP3f0rctZLEeD7whf3RmTIx3rjzC5Y/IevpXQ20Un/CE3ShGyZ14x9ad0JlzQfDLeJFnOk2ol8hC7gsFyAMnGTyfatA6RHo+m34udhRrUOPKYMMFh1x3rK0e6GmaQkqAl5CQSGI4zgjFddq9jaPb30ekws0dzp8cojXLYO4ZrCVVaJo6fYSUeZO+n5nnG/TjnZH+lRb7JmwkZyeOlacfhXVWHyaXc89P3RpYvBeub9w0u4GD3Sm61Pq0ZcsuxHpEMUeuQoEIbINe0eDkVb7VsD/AJcX/ka8507wlrC6lDPNp8i7SMscDivTfDNtLZ6hftdJsSa1aNMnqSOlT7elr7y+8bpz6I+dr0ZvJiBj5z/Oosfdr0mb4fX0lw5FinLHq4/xpk/w8vYoHcwQrsUn79J4qhf4194KnUt8LOFihaSKWJBklga0LSzWCN+Mtt610fw+sYrnWLxZ4Y5QiDhwDivRBo9mq5+w2wGOmwf4VFTE0qb5ZysVGlOaukePAEdverFlGxZ+D1FeuLpdpji0twP9wf4Vbj063jTcLeAf8AFYvH4dfaRf1aq+h4jq8Ev9nuSjY47VreE0xo8uRzXoes+GZdVxuvVt4O0UcXX681WsPBdvawyJ9rdg3faBihZlhU/iD6rV7HN/F+MyW3h5lXP+gjt715Z9nk/uH8q+kNU0mz1S2sYrpFcWsQjUsoOR+NVB4T0cMo+xw+/7sVLzTDdxxwlXsfPf2aQnlTUw3LHsUYHevoI+F9FHBtIcE4/1a/4VmSfDrw88zsbdjnk4kIxWcs0w/mV9Vqnh2184Az9K6TwxJsv7fzOAcrz7jFeoQeAfDkEgItSW95Cf61yOuxWdt4wtIrSIIiuoIH1rSljaVd8kLilQnTV5HKSkrdPEq5G8/Wpp9UJkXYpxH3x1rorkW6XEi7APmNTaPpen399smjXZ1IJ61lUxFNO7RKpTeiOXmv21PKSxKCBldg5Nc64eK/KElPmwc9q+gYPD+g2+GWytsgcfKK8d+IlvDbeLp1tkVEwpwvTpVYTGU6tTkgi6lCdOPNIurcym1WKV9wOOOxrptDji1bQ9SsZo0LwwedC4XBUjt+tcBpd75qBZmwV4BJr0X4cyoPEEn8SNAwfAyAPf2rvm1GDfYyim3ZdTH0bK2Y3cYbvWsrg+4rvHk0yOPIMA9OlQ/bNPEZJlhH4ivElm0b6QO1YNpbnGAFm+VWP4VjeLYGOlhyjAKepFekjUdNDf8fEWMeorm/G97ZT+G50hnjZuCAD71pTzNzqRjybkzwtoN3PIDSUpOKTvXuo88DR3pKM0AOpKTPFGfamJi5pc03NGaQDhRTc0VVhHSiIKkKn+7k1o2WRyBnoKa1r5kihfvLEDj8atW1s8bJGy7XZuhpUrcrZlrcqXKrvMmMMc/qavaVFvjlYpuBbGMVUvo2jlMbYDKcGtbQyUsvdmNa4eKVNMiTdytLbCd1Z4tpRuMVCkaWdpOBwGmIGfrWu6jLOc/eAxWSX8y0jz/wAtJSf1rGKvXbEm2R6rtN1ApGdqCsuVUe4G1QPmrT1Jx/aZB/hAH6VQjTfdr7DNd1SCVPn8jFyd7BNZIXDhfqAKrXSokLEIM5wCK2mxFHuxk46GsO7QxxfL91jmvOizWn5lCFiWXPrg16x4f0m2m0a386FX3Lk5HWvKrPDzAY5zXsVmstvo1qIQ33BnaMkcVonbU0v3EPhjRd/zadbn32Cmv4T0E/8AMNgz7LSXFzcxquGlBPP+rzWhavI1uhl+8RzxVxnzME0ykfDGjumGsYyPQ1FP4O8PEb57CMdgcn/GtxOlJcRvLDsQDk85OKrYrfc55PBvhWVgsdohc9AHb/Gtiz02ODQ0sXXdDtKFW5yM9KktrORZlZ41BU5DK3bvVq4LR6fI0alnQEhR3pRbuNrQwV8MaKrD/iXQkZ7rXT6Z4G8OXEKs+k25P+7XBaHrl7ea5FDNOk0UoJdPL2mE56GuqfVLuLVJbQNNC0b7FVeVYeuaHVUleJpKg6cuWZ1KfDzwvjnR7U/8BqQeAPDAP/IFtf8AvmuEXX9YttXUreSEB8bSxIPPIxXqbagw0JrtVHmiEvtPrisY1XPZnXi8BPCcvtLe8rq2uhkDwB4aGMaPbDHT5acvgjwwjhTpNpu9ClVbTX9XuRbxn7FvvIfNgkQNhcYJDDPoetR2l8+o2P2nWxH529khForB1Kkg859qtykluclOEJyUbfga8fgrw3wP7Gs8f9chVgeCPDQ/5hFn/wB+hUWjDUwrm9fMP/LIP98D3IrH8X/2pLc262Uk6REHBhzy3vis3Ukle7Oqng/aVfZRa/Q6KDwT4eMgC6PZf9+VrZk8P6fb6TNZ2lnbW0M8ZSRVjCqw968dmvdY0/W1Rri6jPymNkYnnuCO4ru9Wn8QSXRldZPsD6azSDHyBtv8805ylbU5owi72toeb6vd+G9LvZrJLe1nWFyoaOEbSR6VTTxHoMZ+SxjH+7EtcRcTOYyxDEmQ5GKgWdlflGAx6V5ryy7b52brFWS91HoP/CW6Qo+SzAPsgpF8S2nkXN0ICIyojxgdea4aETyq2y3kYjsFNdDc6cbfwg9zE4cl13pjBU4pRy+nB2c3qae0qyXMoaLyOAD3N3M9pBtWOORm8wnG0e9dv4GaNLu4RrlrlI4QgfkfxD9M1528cyyPLsYgt6e9dn4HyY7wNwTCWx9GFd1WCVNojDyk6sdex6H4o1r+wb6GFIhLHJEGVlb8Oawv+E6lH3bU/nWBr2rvcag0LsdkI2qD245rNjvgYsng158cro1FzPqdmKxM6daUOzZ1zeO7hj/x6449aaPGt6JN4txgDGM1yqXqGLc2M0q3yGLJIzWiyfDo5frlQ6f/AITS+ByIFqC68Y37W8v7lQGQg/lXPJfKU3EjNRteCS2fcQDg0LKcOncn65UZH4Y1K4sdQuZrbG5hgg11DeKtUYYwnT0rk9A2RwXUzcEOBntV0X488pkYxW1TAUa0uea1IjiKlNcsTd/4SbVcYyo/ChvFGsEY8wD8Kw5L8KygEcnmnS3qrGSpGRUf2VhuxX1ur3NdvEmsuvM2APaox4g1jtOfyrMjvlaMFmGSKZFfBpHDMMA8VayzDLoT9bq9zVOu6wSP9IamnWtYLZ+1Pn61mTXwj2lSOTUpvEIHzDNUsuw38ovrVXuXH1XVXOGupPzpDqOq84u5Of8AarPgvxIW3sODxRcX4RBsYdapYDD/AMovrFVvcum+1Tr9qk9PvVi6hLPFfRzSMWlVg2TWvHfReUCxGax9XlWW5BUgirWFpUveghe2nPRlx45rmQzE4388UsdvPGcpIQfY0RXSiEcjgUkF6XZgxGBT+rUuxPtZk+68zj7Q/wD30a53XrZ/tO6XLsw6nmuhF0oRiCMisHWL1nZGOPl6YrSnQpU3eKFKpOSs2Ybwf6MXGQVPIrV8MNcpcyrHK6fJyAcZpy22dHaQ8tIwJqzaAwatG6rtVo8HA60SinoCk0bH2e4PWRvzoFpM3V2/OrMLXF1Isdrbu5JweMYq01pdwMBMoGR68is/q1K+xXtp9zKa1kU8ufzqvd2RmtH8qTecdN1Wr+WaOOVUhkZiOCFJrmYbDU/M3LFKGJ47VSoRTukL2je5Pb6FcXEoQlUOcc1bn8LvZSiO/d4S/CSBdyE+5B4rX0K6mto5JL6ACeJcx5/jPoea2LXxhbTSTJqtpH5E8ex41BIB7EU3dPYNGjzi+sJ9PuWiuEKsO/Yiq2fSvQ9RgttZ02C2SQYi4jZ1IZV9M96zP+EGQRgm/TJ6A4H9aYlc4/tRXQS+H44JWjd8Edy4ANVJ9F2ZMUsTKBk4lBxTAyaWr9vpb3UmyIqT9asXWi/YkBuZUGegBJ/pQBkUVdW1t2GRIw/CinysVz0G68Malp10JVljngABMiN1H0PNZN7qciaoFbqi5BU1gfb5hGY2kcL/AHdxxVd4jK+8SsGx1JzRZ2sTpe51Vmg1FpZSpc5+bPrWxaWM8VqojRivOCOa4Wx1PUNJZ2gYOrfeHrUkHiu+t52aO4khLHJXPH5VpF8kVFEON2dgDM8zR7GJXJxj2qj5MkLWUMqlW67TVK38X3CsHbbJxzkYz+IqWPxAl5q1tcMpRIlwQea5qSmqknLqVyJLQW6LS6hMxQsASOnSq6xM07OmV2qM4FdfFqMKWpYQKQ3JOOtYV7eQx30jW8ahHAyK7a837K1jmcUtbmTPeOoAzuJOMFaYHErASpx6DvVm41C13qrQ8nqR2qW1mtt3AwMd687VK49eUqWenW/25GjZgM/dIr12zUJZRL6KK85tY4Hu0KyY56Yr0iEKIVwf4RXPUxnsLXi3fsi6bbEkIJpi8mgjL4z+tORR5h9qy/tvDL4k16o0syTGMU9aQ+1ABq451gX9v8x8rLEYyDR5JjTbkkepqJXKLk96VZ29a9CjWp1o+0pu6H5FN7aKOVpEjVXPVgvJrodIvY2tQtxFBKV4DSRgtj69axZSG61AsjR52HFbSknoCi0dJLHpjz+abK3EgP3lTBq5JfpNavCGADKV+lcebiT+9QLqQfxVGherOh0LT7HR7VFijj84JtaUDlqvaUItPhkjaRZA0ryA46bjnH61yP22X+/Si/lXo9DdwStsd82ortwGog1QQMSkuM9RXAnUZ/79M/tGUfx1Og9T0b+14ZHHmbWPuBW3eXa3Xh6dIyAzRMAfTivHv7TlBzurrdB1WW40y5aZ8RxQsSfwqWM84k0bXhKxS9tSCf4oDz+lQzaV4heMxmXT3DD/AJ5kf0rWOtWDSEHVZk57xCrEVxaTtth1sk+mFrNyGrnN22m+KNPz5KWUmfVv8aey+LRIWXT7Mk9drjB/DNdYtpIVyupSsPZR/hSNE6DBvpT+A/wqfdveyNXUqyVm2cg7eK0B36HC/uoWqVtF4htNQlvF0J/MlXY4BGCPpXdlZcD/AE2Yj2C/4VE3mMDi9uD64Vf8KeltiE5J3uco+pamCGn8LOx7kIDn9KQa6I/9f4TkH/bH/wCtXT7XP/L1dfiB/hTPKzy9xdcf7Q/wppJLQJSlJuTepzTeJtMH+t8MOp7/ALkf4VF/wlOgZ/eeHyvr+5FdTm3HDTXTf8Co8u0YZIum/wC2hp6E6nKt4l8MEc6If+/QqvceIPDE1u6LpKxsykBimMV2Ai00ttaC4P1c0raXojf6yzc59WJo+8NfI8+8P3GgacsyX0n2lJTna0ZGK2Tq/gjvaDPshrp/7D8Od9NQ/UUo0Dw0emmQ/wDfNF15jSfZHJPrHgrtp7n/AD9aRdR8Iy8Jp2P958f1rsB4c8OnppcH4imv4R8Oyf8ALhEPoxFHMvMXK/I5Zf8AhGpV+Wztl/3rjFOFhoT/AHE05frcsa6F/Anh5+lrjntK1Vpfh/oZzthkH0mo5vMGvIyRoWjS9J9OX6OT/wCzUh8J6VIfl1G2X/d//XV6T4eaSc7TcLj0lFVpPh3YDISe5X6sDT5n3Foug1PA2kE86mD/ALuP8anTwJoR4fUcn3kUVnf8IFa78DULge2wf41FceCbOJSRf3hPfEBNHNJ/a/AV4djck8CeHoIi8l9xj/nqP6Vw+r6MzasYdFgmuIVPBAzUsuhGAnZLqB9zbEf1rPmt7qFsxPcD3ZCtUlJ7u4OUOh2tp4Ds5bBJpvtccm0F1wODUbeB9PGTHJeY9Qq/41w7z6htwbubHoWNQlrsf8t3/wC+jRy1O4uaHY7SbwjYRcNeTR/7+3/GqM3g6ykIMWqW+3HPmyYx+Vcq32k9ZT/31Tf9J/v/AK1SU+rC8eiPRvCvhiwtdR2XGoW11GVwFA37fcivQxoHh+IDfPDkDIC24Gf0rwzQdRuLC5fnmQbQSenNerWXiC4gs0jLo0eMhWUH9a8rGRrKacZOx2UJUrWkjWuotCS3c+fMOwMcXSvLdSdBfSiK4kK7jgsO1eotrul3OnkXNuVfoRtJDV5hrTWbXcnkxlG3kjGelc2X1ajrSUr/AKG2JjDkTjYoGZtvNwOOxU0C6ZQMSoc+xqo4cH5WXH1IpEdg+C5I96+guzzNOxoJdMXZVljUkYDHNPtuAxlmtwB3ZsZqg8m3nH8jSy25uYR+8XrnpTUnfcGo22NVJ43PE8XHo3WrttqcqMsQhhdB13AGuWkuzZSpHLEjhh94CtG2uEl+4i8fUU2292LRbIl8QS6Qt4Wu7aQkjjy5Ai/kFrBlu9C2MtvaSI5H3jMT/StXVLNtT2blC7BgVyt1ClvcNEcb19KjVD0ZraI8Z1ILDnkd66LV5LO00sm5thPI33Cf4TXK6AwTVoveup8RMi6buK7gDUyfvIpLRnMjWoiP+Qdb/wDfJH9aKzXuELHC4oqxXNKWKU8Ov6VXMDqcqCPapnuJXA3OTTPNf+8a0MUMLsn3ximtFHOvzAGns7sME5FRbdv3eKRRA9kycwOR7GohNc2zgsMgVeEmOG/On4V155zSsh3aNSy8YwCJY7qFk4wSvNVLzVFnvWktZPkPSs6WzjbkLtNUpLWWI5UZ+lOTk1Zi5Ys1g7M+5uec1cguY0OGO0+9c4l3LHxnP1qdb0MRv61m0noKVJNHZ6W6yXkeGB+YdDXpkTkxr7CvFtDmVtWt8P8AxjvXr9vcrtALAHFXTjZEKHJoWt3zEmnI3U1X80HvTlkA71binuii0rVKpJqssgx1pJboINin5j+lc88LQn8UE/kNDbxJJpAYbl4tvGFAOfzFRCO6UcXhP+9GKa1wq9TVeS/UHg0RhTox5KasjSKu7j55b1HRUkDhjgnZ933600i6P/Lwv4R//Xqs1+M9ab9uGOtZ8xrylkrc/wDPz+SCmmO473Tf98iq5vh3ak+2r60uYfKLdQXjQFbe+eOTsxQH9KZZW15GD9s1B5z2woXFL9sQ/wAVC3Kt91gfxpc4+UseV6yyf99UhgT+85/4Gaj89e5H502SfcNinOfSk56aFRjHmXNsV4rhH1B4NhIUZVtx5r0Dwk5Gh30RHmZRuo7Y6cVwlraCFi0cTFm6seSa67Rbw2mk3Mfl7mcAbc4zURlK3vG+KdCVV/V01Hpfcw7jw2J5f+PYhc9if61E/gu1K7vMmj9gAcfrW0b+EN+9iWA998ZI/MU8TWrjK3Ntj/ZizRzs5uVHOL4Snjf/AEXUmT2clKm/sHXrdc2+pI+P4fOz/Ot9ZYv4LliP9iAUv+s4P2lh/wBcBRzXDlObN34qtCVOJB6bVb+VNk1/XIVxc6apHr5ZGa6mO3lVv3MF3+YWrGy8ZcfZrg/WQUXQWZyFv4mMa4ksGBJ5Akb+tWV8UWn/AC1tp0z6NmugfTp5T89krf8AXRwaDoqMmDptrn3Y0XQWkYsfiDSy2WmlTPZ4gatprOjsf+P6BfUMmP6UXPhuGTINisXvG2f61Tk8D6ZMv725niJ9E/8ArU9O4texsQz6Vc4Ed3aMf98c1disLWT7pj+ocYrjm8CWkLZttYT6SDFQv4T1GI/6NexSY6FZcfzos+jHfuju20e1JyWj/wC+qb/Y9qOkiD8a85n03xTZ8wyzY7bJc/1qm+seKrXIkmnwP7yZ/pQlLuHNHqeonTolHEkZ/GkawjX7rxkV5YvjbXrc/vSjf70dWoPiRepjz7SN/oSKOWY7xPRfsa9iv/fVRtYBuqhvxzXFJ8S0bG+xK+6vmpx8RrT+K3lH5Ue92D3e51p01eyMPpTDY4PBcfjXPw+PNOk5aUx+zA/4Veg8W6bccJqCqfQkii8gsjR+ysOjt+NH2VsdQfqKbHqUMy5W/ib/AIFmka/iXO6/gHuTRzD5RTAw/gU0xrUMu14VYehqaK4PX7RbyKelLLcNtyrW/wDwFjmnzCsVTZQ97RD/AMBqJ9LsnXD2ER+sY/wqaPUIWYrLMsZHrUyzWrqdt9EP+BYp8zJ5UZj6HpL536dD7/uh/hVZ/C2hSKQ1ig9wCP5Vt4imbEd2pPsaGjZeDJGafO+4uSPY5HV/B2krps0ljb+XOikoQzdfzrI02/SbS4/NlxKg2uA2ORXd3LiJh5gjaMjk+leQeMNO+x6tNLYyr5bncPLbpUz/AHis2NLkeh051NhH5bTqydg0tYl7IjzNsZSxOQQ/SuFM8rE7nbP1qMzzKeJGH41FLDqnK6LlUco2Z2hB7FvwOaMsOufxWuOjvLgHiVvzq+b68giUuxBPQHvXZc5+U6In+9tP4VHdSGO1ZozGGHvWCNbulO1uc1Z866tEWW7tiFkG5S4+8PaquLlNGzMU6h5oy7+patFEiBGFdT7Gse11uB5FSSELuOM46V2z+CNVuLeKWzWB43AYMkw5FNSQmmc7fXb2agqzbT3Nc9cSW08xlkLFj1OK7XVfAGow6RNe3FyEeIZ8ojdn8RXJ2vh7VLyANDYXEhJ6rGaV7hZLcZp8kKX8JiLZ3d66XV7oGwMYXzD3FZtn4M8QeYrrpk4IPdcV1/h7wpqqa1BLqthm2B+cMw5qXvdjT6I8ycSM5P2cj8KK+mo9N0ZECiyiA9MCip9pEr2cj53+1IesQoM8R6xVCVNJtxXUc9kTeZB/zzppaA9VNR7aTFLUdhzCAjjIphjA/wBW/wCBo20bKQxVJx84oZQ1NCkUu3H3T+dTqitCGS1V+SMe+Kqy2Lr9zmtINg4b8qkUg9aej3DVbGEBJC4I3KwPBHGK0E8Q6rFjbeScepzV1oo5eGANVZdMDcxHHsaXK+g+ZdSaPxhrEf8Ay85+oq0njzWE6sjfVawpLSSP7ykVCY2Hap1RWh1kfxG1JPvxRt9M08fEW5+YtbKWY9d1cdt9RSbaXMwsjrX8f3LrgwDPruqs/ja6bpEo/GubK0m2oaKN5vF98eiqKYfFmoHoyj8KxNtG2lyodzZ/4SjUSRmXj2Fbel+IdLnwuqz30Lf3oypH8q4wKaeFNJxTHc9d02HwnfgbNZnZifuyTbD/AErci8J6E2CHuHB7/aGrwlVYHjI+lbug67qOlXS/Zrl1jYgMpG4Y+hrNwl0ZSlHqj2WHwhoY5EEj4/vSMf61et/DekQyK8Vl8ynIOScVzy6hqyW4mjeO6jIBBjyrEfQ8frTl8QMgBu2ubb3kjIH5jisveZfunZrFCnSD/wAdFSq0YP8Ax6n/AL4FctBq8UgBTUi/05q/FqecYunb8KLAbrSoVw0DAf7tVZIbV/vQ8e8QqGO7Dj55nH1qYS2/e6Y/jSs0BUaxtw+YTJEf9jIFOEF6nNvqJA/uyKDVlpYQp2zsaqvNzxMfyFOwhGl1pD8s0Eo+u01E+palGf3tu+PWOUGl+0FerFvoKUXOf+Wcv5CjlC5D/bu3/XGZD/tqaeuswSEf6UoP1p0kiMPmyP8AeK1RngtH++qfp/hVKKC7NZJ45Bn7Z+VK0ifw3LGsEafB/wAsZWj/ANxz/hQbW5RT5V1MT2yaOVhzI15J1TO5y31FVXntG6lQ3soFY8h1SP8A1i+aP97FQfbJYxm4tGB9QQapRYro6BbaKYf6yQj/AH6RrQRf6udx/vYNYcfiCNQV3CPH98Y/kKa2vpuwtzuJ7Ko/qKdpBobTW4Zf3rRy+zRj/wCvVV9EsbgHztMVge8e0f0FUxqjsRtildvXeBV+Fr6VAceUP9piaeqJsmUJPCGjPnFncxn1DVUn8DaYy5ju5YT6Sf8A6q6H7JeSLxdD8M/1qu2lTs372WWT6GhS8w5fI5xvAcTD93fhvfaP8apyeCLmB9yXVuwHrIFrtItDjPLJ+YFSHw9aMctbj8yKfOhcrOAbw7dLxHPCzf3Ukz/KmxeE9WBLy28zj/Z/+vXcXPh+OLD20hhYdMvn+dJE2sR4WJxIB32gindPYLW3MG1ur3TowlzazIq8bicY/Sll8SWyt8zsPq+f5V0Uy6jNEUuoLeVD1BGK5y/8LyTkvaQqjd13giiKi3qDclsNPibTXH7y72+3lE0DV9EdctqWM9gjCsO48M6jHnzNOkI9VXP8qy5tLELESxSRn0YEVoqS6Mz9p3R0jazokch8ie4Y+qPtzVe81qKVMWv2pfcyk/1rmjp8TdGpv9mnB2y4/rT9iHtDej1uWMbZITIM/wDLQk5/WsvWpluZFe1j2k/eG3AFURZXO7CSsfoTTWivY+rnPvQ6Nx+0KE+ns7biu0+wqnJpsu72rXY3Y65P4VC1xcA4YD8qfI0LmM3+z9gBLEnPIxS3IZmAAbAGBV8zSE8oDSGUtjKY/CjlYcxm7H3AsM/hVu6uJZLeOJ5GZEHyqTnH0qwkfnOFjRifQLmrI0m4fpbyH/gBo5Q5jEwSB8vSul0/xlq+n2aWsVwfKT7oYZxUCaBeyN8ts/4jFW08I6lIB+5Cj3YVLt1GaVn481SeRUk8thnPK5zXWW/xPu7eIJJYwsQOqnb+lcKPDd1Y5mmaNQo6buagklx1NTaLHdo9Rg+KVrIALqKSI99qg0x/E+hXbEnU7uIn1HFeVGTnijzPWhQQ+Znqq3mjuNw11ufUmivK/Ooo5EHMXd1sePl/KjZbMc/LWl/whmqgZ8pf++qUeDdW/wCff/x4V1e0j3OblZlvDbkcY/A037PAw6Y/Gtj/AIQnV8cxKPqwp6+BdVPURj6vU+0j3HyMw/scTe340hsY+xNdEPAep/8APSEf8CNPHgPUv+fiIf8AAj/hS9pDuPkkcz9gU/xGmnTx2autTwHfk/8AH3GPzqUeA7wY3Xij8DS9rDuNQkcW+nEjqDVaS3mgGdpxXoA8DXIHN8v/AHxT28EOYzi8RmxwGTApe0p9xqE+x50kmTg8Gr1nJAsym6Rnj7hTg1b1bQLiwl2XMJQ/wuOQ341kMktu2G5XsaetroFbqeg6TovhvVU2xSsX7xyNg/8A16s3/wANtMuY8Wu+CTsynIP1FeeQXOMYJBHccEV1mj+ONQ08LHOwuoR2k+8PxrFua2ZolHsY2q/DvVtO3OsP2mIfxxDP6da5x9KkBI2EEdRivd9H8WaVq6hVm8qU/wDLOU4Ofb1rUl03T5mLmCMsf4toyaFWW0kHs30Z85/2Tcj7sTMPYUi6bKW2mF1PoVr6HOmxr/q0GPypsuhwXKbZraKQdtwzij2sewckjwez8NXd9/x7RF/YGtWH4eavJ/y7bfcsBXpd14GZpPMsXMDDpyTj6Hr/ADqjLB4i0jmdmmjXuw3DH+8OR+Ip899g5bbnHxfDO/I/eGJf+BZxVuL4ZyKP3syf9812Nj4lhkVVvUa2LdHOCh/4FW/BDb3ahldZFPQqazc5dS1FHnsPw/s4DmaRW/Gr0XhuwtWBt7eIsOh2k13f9lxgfLGT+FQSacw6RYH1qOZsqyRzaC8GF80qPQLVyOGdlwZC3+8BWp9h2dUUfmaUxqo+bA/Cp0HqYcmgwzuWaOJG7tGNrfmKQ6NeQ/8AHrqbj0SVd4/xra3wJ/tH2pDcqfuR5+tUmwsjCYapBgSQJMO7Rt/Q0Jqao2LkNAR/fiwPzraadj/Eq/QZpjbpBtZXkB6jGAaYrEMN+mwFZWYf7JFNkvd5xGzf99U19AtZ/mW08pv7yOVP6VF/YN5BzbXmB2SVQ3609BakyyN3VmqZHaTg7E+vWs2VtUtl/e2yTD/pg2T+RqJtXWHH2iGaMnp5ilaYrm19hjfl5wfYCnG2iT7mCfcgVlwX8ky5ijjC+pfNXIizkeZLt/3RQGhOIO5dfwyahlR+kS5Pr0qykMfXezfU1biWEdG20rjsYq29+T7fTNWUsldf9It3c/XFbaRBgNsv61IIG9c/hRzBynNT6JBIp8uwC+5Y1kT+F1LbioTnpXctBJ13AfUVA8cp+VWVv+A0+dicUcfBothEfmmkR/8AZNaUVhcEDyNQcoOgZM1rnRTcHMmB9BVqHTBbrhW/M0m0NJoxMahbD5DHKP8AcINIup3ig+ZZNx/d5rpUt8j5lz+NPFmh77RU6FanLnWiuNymPP8AeU1bhu1uF4uYwT71vHToSvzAH6iqU+iW0mcRR/gMGloF2U1sxI2WkSQe5q5HAiLgqmP9k1AfDaEfuzLH/uNimf2Hdx/6q8f2DrmlbzHcu7ITwc/lSf2fbO24E59qqC11aHp5Mo/EU4XV5D/r7Fj7xnNFmF0TyW0yD91I2PSgwLLHtuYBID13KDmoxrduv+ujljPfKmpk1jTpMAXSKfRjg0tUPRmRe+EtDvsh7IRt/ejG2seX4ZWTtmG6mjX0PNdm2o6fHzJdQr/vOKgk8R6NHw19Dn2bNaRqTWzIdOBw0/wwuV5s9QB9A64rHvPA2vWx5iE49UOa9HfxXpI4jmZ/9xCaQeJIZP8AUWl1J6YixWiq1OqM3Th3PLH8La3Hjdp0pz6LmkPhPWim46ZL+Qr1RtZvX/1OmTn03cU37brkmfL05FHq7ir9tLsT7OPc8kl8OalGMy6ZcKP+uRNRxeG5p5ljNu0ZY9WGMV7EsWuzD5pLaH2ClsUo0q9l/wCPy7SQegiAp+37oXsvM4vTfhUGVZn1NY2xx5XJFdJB4FFvGAdTklP/AE0QHNaY0OEZ3Ow/3BtqRNJjQYjubkHt+9NYym5GsYKJ5v4hnudKvHt4IPuniR1wDXL3Oq6vJkecVHovFe13Ogi6OZbhpf8AZlUMPyqldeE7WZCGs7Rz6hTGf0rSMqdtURJVOh4dK948m6Z5JP8AeOaYzt3BB969em8C2zD/AI8ZR7xSg/oaoT/D62KnY11EfR4d38q0vTexm1M8uLYIOalE4xyK7W48BSqSI54W9A4Kn9RVCXwLfjPlwq/+44NVaPRiu+qOZMoPYUVtP4O1NWwbOb8BRRyi5j13gDofxpCefu/rWu2iXIPRSPrUf9lXIxmPP415x2GUWxjCc0uWPRf0rUOmXPUQn8qge3nTIMZ/LpQMpFZDjoPwoVGY8t+VXPs85UYib67ajMMinJU5+lIZCIeeST+NL5Ckdz+NSEMBnFLg4oDQgNsndc/jS/ZIx0H61LjtTc885zS1HoMlsbW5h8m6iWRCOQ1cbrfgN1DTaS3nR9TE/wB4fT1ruBg8frTh29O1XCpKD0IlCMjwq60uSGRl2tG6nlSMVV3Swthga9u1PQrHVlYXUI39pF4YfjXC6z4HvrHdJZ5uofYfMPwrsjUhPTqc7jKBykU+PUd66bRPGOo6dtR5PtMA/gkPI+hrlprV0c4DKwPINRpKYj8/FEoDjM9s0jxZpeq7V83yJiP9XKcfkehroI9qnKH9a+fY7kPznkVv6R4t1PS2CrMbiH/nnIc4Hse1c7p9jVS7ntP2jaORmgzFxwn61yej+MdN1Pakkptpj/BKcZPsa6BdpbIJ/Oo23L3IL3QLW+LO0CRSMOZIzgn69j+NYEvhPULGUy6XdBSP7jbGP1H3T+ldcs5XqM/hU3mxsmSQPwqlJk8qOLbXta09hFexiQDjIG1v14P4VftNetrxgjX7QSd0kXaa3pfs8qlJVDqeoIyDWRf+HtNvVOyEo2OBjK/l/hin7rF7yLJtopRlrmR/oab/AGdCTwJW/CuefTNW0kltNeYIOw+dT/wE8j8M0+38VanExW8tldV4Z4eo+q9RRyvoHMjoBpq9oWP+8aDaRx/eRB+tQadrVnqRCrdgP/cJww/CtuKCA/ey3vUlmYIl/hX8lqVYJCPl4+prW+yw4+UEfjUUlui9Aam4Gb9kY/flP0Bp6WsI5dNx9zVnaB0/SkIA7E0rsYqpGo+VVH4UySOCQYkjVvbbSj0C0oDH2o1HZGXceH9KuWLC18tz/FGdh/SqEvhu7i5sL8qB/DOAw/MYNdHsB6tSiFR05quZk8qOTkj1m0+/bxXA9YHwfyNC69Hb4W8tZYD3MqED8667AXooprKsikOoYe4o5l1DlZkWer284HlFDn0Oa1YnDrndWRe+HrS5bdHaJG/9+NjGf0qj/YWuWsgOn6mBH/cn+f8AXino9mLVbnU+RE2C386lSOJBx/OuPml8U2qHfDBOOzQHkfgcVTTWbjcBql9dWZ9Gt9g/OqSbFdHf/ux0IpjPEgy8ka/VhXLW0FheAEalPcZ/6bn+Qq/HoumdWgVz6uxb+dKy6j16F+XVNPh+/eQg+m8VXbxHpY6XO4/7Kk/yqaHT9Nj+5Zwg+uwVcjEKjCxoo7YFHuh7xknxLa/8s4bmT6QtSDxDMT+50m8f3KBf51t4TtgU5UB6GjTsL3jE/tnV3/1WjyD/AH5VFN+2eIZfu2drH/vyE/yrf2GmslF12HZ9zDEGvzD57q1h/wB1C386b/ZGqyH97rTKP+mcQFbnljHWkMZHRqOYVjFPhkyjE+qXb+wYD+QqB/AmlSHdMskp9WkNdCN2ODTedwzkU+Zhyo5w+AdG6rA4/wCBk/zoi8HW1q2bR/L9iob+ddOrY607KHkgUc8u4uSPY577HqNrxCIJAD/cwaU6jewL/pGntj1Q5roAIz1Bp3lR1JW2xgx65bFf3iSRnuGWrCapZvjEyj6nFaL2sbgghSPcVVk0e1kHzQIfotKyHdipPE33ZFI9jUuQfQ1ntoNqD8gaM/7LYqI6TPH/AMe97Io9G5o5Q5vI0zg9aAg9ayHj1qFsIYph+Rpv9qX8Bxc2MnuU5FHKwujY8r3pQprKj1+Af6xJEPoy1ai1e0l/5aqPqcUWaHdFwgik3E0izxSDKyKfxoa4hTlpFH40gEKhvvKPyqJ7S3f78KH/AICKjl1ewiHz3MQ/4EKoTeK9Ki63AJ9uapX6E6dS+dOtD/yzx+JorEfxzpobChyPXFFVyz7CvDud71PNPYcUUVgWPQDHSmuox0H5UUUgIT1/Gl2gnkD8qKKYFW5jQlcovX0p7xR+WP3a/wDfNFFUSis8MeD+7T/vkVUkijDcRr/3yKKKYEEiKF4UflUOB6UUUDIT96pD2ooqQPPvHkMSXMTJGis3UhQCetcLOAUORRRXpx+FHG/iZQBIk4q/CTxzRRWMtzRbFz+A16D8P7iaWzkWWWR1U8BmJAoorGpsaQ3O3FNNFFZGhYtwCORV5VXA+UflRRVED3UYPA6elc14nhjGmSTCNBKv3X2jcPxooqo7inscdq0aHT0kKL5m3O/HP51u+CbiaXT/AN7LI+DxuYnFFFXU+EIbnbw8x80rUUVgaldh8xprCiikCGL1pWoopDGD7tIetFFAxT2p1FFACCkoooAcO30qKZEdcOqsD1BGaKKqO5L2PP8AxbBFaS7rWJIWz1jUKf0q14cuZ3UB5pGHoXJoorapsY0zr4TxU4PJ+tFFZGzJlqZT8tFFCEPyal/hoopgNwBnApg60UUCFaiiigY3FLiiigBDRRRSEAPNPydv4UUUxje/4Ux+lFFMQw9qYTRRUlFa8VTHyoP1FcZrn7sHZ8v04oorSJnI5P7XcpOdlxKv0cio57u5Z8NcSkY7uaKK0W5m9iFXZn+Zifqa29OijZvmjU/VaKK6TA6CK2g8sfuY/wDvgUUUVBR//9k="/>
          <p:cNvSpPr>
            <a:spLocks noChangeAspect="1" noChangeArrowheads="1"/>
          </p:cNvSpPr>
          <p:nvPr/>
        </p:nvSpPr>
        <p:spPr bwMode="auto">
          <a:xfrm>
            <a:off x="155575" y="-1219200"/>
            <a:ext cx="23622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639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04938"/>
            <a:ext cx="2058987" cy="223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393" name="TextBox 1"/>
          <p:cNvSpPr txBox="1">
            <a:spLocks noChangeArrowheads="1"/>
          </p:cNvSpPr>
          <p:nvPr/>
        </p:nvSpPr>
        <p:spPr bwMode="auto">
          <a:xfrm>
            <a:off x="373063" y="4259263"/>
            <a:ext cx="2060575" cy="707886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>
                <a:latin typeface="+mn-lt"/>
              </a:rPr>
              <a:t>Broadmeadows Campus</a:t>
            </a:r>
          </a:p>
        </p:txBody>
      </p:sp>
      <p:sp>
        <p:nvSpPr>
          <p:cNvPr id="16394" name="Rectangle 1"/>
          <p:cNvSpPr>
            <a:spLocks noChangeArrowheads="1"/>
          </p:cNvSpPr>
          <p:nvPr/>
        </p:nvSpPr>
        <p:spPr bwMode="auto">
          <a:xfrm>
            <a:off x="818174" y="3287713"/>
            <a:ext cx="1410065" cy="40011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>
                <a:latin typeface="+mn-lt"/>
              </a:rPr>
              <a:t>Head Office</a:t>
            </a:r>
          </a:p>
        </p:txBody>
      </p:sp>
      <p:sp>
        <p:nvSpPr>
          <p:cNvPr id="16395" name="Rectangle 12"/>
          <p:cNvSpPr>
            <a:spLocks noChangeArrowheads="1"/>
          </p:cNvSpPr>
          <p:nvPr/>
        </p:nvSpPr>
        <p:spPr bwMode="auto">
          <a:xfrm>
            <a:off x="2322796" y="3708400"/>
            <a:ext cx="6579622" cy="40011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>
                <a:latin typeface="+mn-lt"/>
              </a:rPr>
              <a:t>Discussions with BOM staff       Regional Focus Group meeting</a:t>
            </a:r>
          </a:p>
        </p:txBody>
      </p:sp>
      <p:sp>
        <p:nvSpPr>
          <p:cNvPr id="16396" name="Rectangle 1"/>
          <p:cNvSpPr>
            <a:spLocks noChangeArrowheads="1"/>
          </p:cNvSpPr>
          <p:nvPr/>
        </p:nvSpPr>
        <p:spPr bwMode="auto">
          <a:xfrm>
            <a:off x="5227638" y="4206875"/>
            <a:ext cx="399449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>
                <a:latin typeface="+mn-lt"/>
              </a:rPr>
              <a:t>Collaboration in classroom activities </a:t>
            </a:r>
          </a:p>
        </p:txBody>
      </p:sp>
      <p:pic>
        <p:nvPicPr>
          <p:cNvPr id="1639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68425"/>
            <a:ext cx="2516187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6324600" y="6340475"/>
            <a:ext cx="28194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800" b="1" dirty="0">
                <a:solidFill>
                  <a:srgbClr val="FF0000"/>
                </a:solidFill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1080702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4775"/>
            <a:ext cx="7886700" cy="866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sz="2800" b="1" dirty="0"/>
              <a:t>Teaching at </a:t>
            </a:r>
            <a:r>
              <a:rPr lang="en-AU" sz="2800" b="1" dirty="0" smtClean="0"/>
              <a:t>the Korea Meteorological Administration</a:t>
            </a:r>
            <a:br>
              <a:rPr lang="en-AU" sz="2800" b="1" dirty="0" smtClean="0"/>
            </a:br>
            <a:r>
              <a:rPr lang="en-AU" sz="2200" dirty="0" smtClean="0">
                <a:latin typeface="+mn-lt"/>
              </a:rPr>
              <a:t> </a:t>
            </a:r>
            <a:r>
              <a:rPr lang="en-AU" sz="2200" dirty="0" smtClean="0">
                <a:latin typeface="+mn-lt"/>
              </a:rPr>
              <a:t>30</a:t>
            </a:r>
            <a:r>
              <a:rPr lang="en-AU" sz="2200" baseline="30000" dirty="0" smtClean="0">
                <a:latin typeface="+mn-lt"/>
              </a:rPr>
              <a:t>th</a:t>
            </a:r>
            <a:r>
              <a:rPr lang="en-AU" sz="2200" dirty="0" smtClean="0">
                <a:latin typeface="+mn-lt"/>
              </a:rPr>
              <a:t> May – 1</a:t>
            </a:r>
            <a:r>
              <a:rPr lang="en-AU" sz="2200" baseline="30000" dirty="0" smtClean="0">
                <a:latin typeface="+mn-lt"/>
              </a:rPr>
              <a:t>st</a:t>
            </a:r>
            <a:r>
              <a:rPr lang="en-AU" sz="2200" dirty="0" smtClean="0">
                <a:latin typeface="+mn-lt"/>
              </a:rPr>
              <a:t> June 2018</a:t>
            </a:r>
            <a:endParaRPr lang="en-AU" sz="2200" dirty="0">
              <a:latin typeface="+mn-lt"/>
            </a:endParaRPr>
          </a:p>
        </p:txBody>
      </p:sp>
      <p:pic>
        <p:nvPicPr>
          <p:cNvPr id="1433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6"/>
          <a:stretch>
            <a:fillRect/>
          </a:stretch>
        </p:blipFill>
        <p:spPr bwMode="auto">
          <a:xfrm>
            <a:off x="1331640" y="3450750"/>
            <a:ext cx="6662737" cy="2349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3702" y="1264763"/>
            <a:ext cx="18494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/>
              <a:t>A Translator , Ms </a:t>
            </a:r>
            <a:r>
              <a:rPr lang="en-AU" altLang="en-US" sz="2000" dirty="0" err="1"/>
              <a:t>Danbee</a:t>
            </a:r>
            <a:r>
              <a:rPr lang="en-AU" altLang="en-US" sz="2000" dirty="0"/>
              <a:t> Song was employed by KMA</a:t>
            </a: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-44723" y="5879625"/>
            <a:ext cx="4533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/>
              <a:t>Korean examples from RFG meetings and also provided by Dr </a:t>
            </a:r>
            <a:r>
              <a:rPr lang="en-AU" altLang="en-US" sz="2000" dirty="0" err="1"/>
              <a:t>Hyesook</a:t>
            </a:r>
            <a:r>
              <a:rPr lang="en-AU" altLang="en-US" sz="2000" dirty="0"/>
              <a:t> Park</a:t>
            </a: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4652690" y="5903438"/>
            <a:ext cx="4446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 err="1"/>
              <a:t>Socrative</a:t>
            </a:r>
            <a:r>
              <a:rPr lang="en-AU" altLang="en-US" sz="2000" dirty="0"/>
              <a:t> Cloud Based learning tool used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/>
              <a:t>(they have used clicker previously)</a:t>
            </a: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21190"/>
          <a:stretch>
            <a:fillRect/>
          </a:stretch>
        </p:blipFill>
        <p:spPr bwMode="auto">
          <a:xfrm>
            <a:off x="1817415" y="975838"/>
            <a:ext cx="4354512" cy="2419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40" y="975838"/>
            <a:ext cx="1709737" cy="2419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7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7938" y="180530"/>
            <a:ext cx="6640512" cy="1143000"/>
          </a:xfrm>
        </p:spPr>
        <p:txBody>
          <a:bodyPr>
            <a:normAutofit fontScale="90000"/>
          </a:bodyPr>
          <a:lstStyle/>
          <a:p>
            <a:r>
              <a:rPr lang="en-AU" sz="2800" b="1" dirty="0"/>
              <a:t>Teaching at the Korea Meteorological Administration</a:t>
            </a:r>
            <a:br>
              <a:rPr lang="en-AU" sz="2800" b="1" dirty="0"/>
            </a:br>
            <a:r>
              <a:rPr lang="en-AU" sz="2200" dirty="0"/>
              <a:t> 30</a:t>
            </a:r>
            <a:r>
              <a:rPr lang="en-AU" sz="2200" baseline="30000" dirty="0"/>
              <a:t>th</a:t>
            </a:r>
            <a:r>
              <a:rPr lang="en-AU" sz="2200" dirty="0"/>
              <a:t> May – 1</a:t>
            </a:r>
            <a:r>
              <a:rPr lang="en-AU" sz="2200" baseline="30000" dirty="0"/>
              <a:t>st</a:t>
            </a:r>
            <a:r>
              <a:rPr lang="en-AU" sz="2200" dirty="0"/>
              <a:t> June 2018</a:t>
            </a:r>
            <a:endParaRPr lang="en-AU" altLang="en-US" sz="2000" b="1" dirty="0" smtClean="0">
              <a:cs typeface="Arial" panose="020B0604020202020204" pitchFamily="34" charset="0"/>
            </a:endParaRPr>
          </a:p>
        </p:txBody>
      </p:sp>
      <p:pic>
        <p:nvPicPr>
          <p:cNvPr id="12291" name="Picture 11" descr="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112713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6324600" y="6340475"/>
            <a:ext cx="28194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800" b="1">
                <a:solidFill>
                  <a:srgbClr val="FF0000"/>
                </a:solidFill>
              </a:rPr>
              <a:t>REFERENCE SLIDE</a:t>
            </a:r>
          </a:p>
        </p:txBody>
      </p:sp>
      <p:sp>
        <p:nvSpPr>
          <p:cNvPr id="7" name="Rectangle 6"/>
          <p:cNvSpPr/>
          <p:nvPr/>
        </p:nvSpPr>
        <p:spPr>
          <a:xfrm>
            <a:off x="694036" y="1556792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/>
              <a:t>The training component of this mission was included in the cooperative activities as discussed and agreed upon during the 8th Session of the Joint Working Group (JWG-8) on Cooperation in Meteorology held on the 5th April 2016 and attended by high level Bureau and Korea Meteorological Administration staff. </a:t>
            </a:r>
            <a:endParaRPr lang="en-AU" sz="2000" dirty="0" smtClean="0"/>
          </a:p>
          <a:p>
            <a:endParaRPr lang="en-AU" sz="2000" dirty="0" smtClean="0"/>
          </a:p>
          <a:p>
            <a:r>
              <a:rPr lang="en-AU" sz="2000" dirty="0" smtClean="0"/>
              <a:t>Previously </a:t>
            </a:r>
            <a:r>
              <a:rPr lang="en-AU" sz="2000" dirty="0"/>
              <a:t>I visited KMA for training purposes during 2016 and Dr </a:t>
            </a:r>
            <a:r>
              <a:rPr lang="en-AU" sz="2000" dirty="0" err="1"/>
              <a:t>Hyesook</a:t>
            </a:r>
            <a:r>
              <a:rPr lang="en-AU" sz="2000" dirty="0"/>
              <a:t> Park of KMA visited BMTC during 2017.</a:t>
            </a:r>
          </a:p>
        </p:txBody>
      </p:sp>
    </p:spTree>
    <p:extLst>
      <p:ext uri="{BB962C8B-B14F-4D97-AF65-F5344CB8AC3E}">
        <p14:creationId xmlns:p14="http://schemas.microsoft.com/office/powerpoint/2010/main" val="3546659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altLang="en-US" smtClean="0"/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88630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6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04800" y="400050"/>
            <a:ext cx="8534400" cy="594995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800" b="1" smtClean="0"/>
              <a:t>Socrative cloud-based student response system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140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200" smtClean="0"/>
              <a:t>This cloud-based student response system was developed by Boston-based graduate school students.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200" smtClean="0"/>
              <a:t>I first became aware of the Socrative cloud-based student response system whilst attending CALMET 2017.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200" smtClean="0"/>
              <a:t>I have used this in collaboration with Dr Mark Higgins from EUMETSAT whilst hosting a teaching session during AOMSUC-8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200" smtClean="0"/>
              <a:t>Socrative has also been used whilst teaching the Radiation, Basic Satellite Meteorology and Tropical Meteorology subjects at the Bureau of Meteorology Training Centre (BMTC) during 2018.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200" smtClean="0"/>
              <a:t>I am keen to show KMA staff the use of this software during teaching..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200" smtClean="0"/>
              <a:t>Attendees can access the questions posed during the sessions using their smartphones or a PC. The identity of the participants to the questions is completely anonymous, though collective results can be seen by all</a:t>
            </a:r>
            <a:endParaRPr lang="en-AU" altLang="en-US" sz="2200" smtClean="0"/>
          </a:p>
        </p:txBody>
      </p:sp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6324600" y="6340475"/>
            <a:ext cx="28194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800" b="1" dirty="0">
                <a:solidFill>
                  <a:srgbClr val="FF0000"/>
                </a:solidFill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35534446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 smtClean="0"/>
              <a:t>Content</a:t>
            </a:r>
            <a:endParaRPr lang="en-AU" sz="3200" b="1" dirty="0"/>
          </a:p>
        </p:txBody>
      </p:sp>
      <p:pic>
        <p:nvPicPr>
          <p:cNvPr id="5" name="Picture 11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7338"/>
            <a:ext cx="16700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27584" y="1628800"/>
            <a:ext cx="7776864" cy="483306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200" dirty="0" smtClean="0"/>
              <a:t>This presentation is a summary of the satellite meteorology </a:t>
            </a:r>
            <a:r>
              <a:rPr lang="en-AU" sz="2200" dirty="0"/>
              <a:t>training conducted by the Australian </a:t>
            </a:r>
            <a:r>
              <a:rPr lang="en-AU" sz="2200" dirty="0" err="1" smtClean="0"/>
              <a:t>VLab</a:t>
            </a:r>
            <a:r>
              <a:rPr lang="en-AU" sz="2200" dirty="0" smtClean="0"/>
              <a:t> Centre </a:t>
            </a:r>
            <a:r>
              <a:rPr lang="en-AU" sz="2200" dirty="0"/>
              <a:t>of Excellence over the past year. </a:t>
            </a:r>
            <a:endParaRPr lang="en-AU" sz="2200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200" dirty="0" smtClean="0"/>
              <a:t>It focusses on: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200" dirty="0"/>
              <a:t>T</a:t>
            </a:r>
            <a:r>
              <a:rPr lang="en-AU" sz="2200" dirty="0" smtClean="0"/>
              <a:t>he </a:t>
            </a:r>
            <a:r>
              <a:rPr lang="en-AU" sz="2200" dirty="0"/>
              <a:t>monthly Regional Focus Group </a:t>
            </a:r>
            <a:r>
              <a:rPr lang="en-AU" sz="2200" dirty="0" smtClean="0"/>
              <a:t>meetings, including collaboration with JMA, KMA, BMKG Indonesia, NOAA/NASA.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200" dirty="0" smtClean="0"/>
              <a:t>Using the </a:t>
            </a:r>
            <a:r>
              <a:rPr lang="en-AU" sz="2200" dirty="0" err="1" smtClean="0"/>
              <a:t>Socrative</a:t>
            </a:r>
            <a:r>
              <a:rPr lang="en-AU" sz="2200" dirty="0" smtClean="0"/>
              <a:t> cloud based learner response system within </a:t>
            </a:r>
            <a:r>
              <a:rPr lang="en-AU" sz="2200" dirty="0" err="1" smtClean="0"/>
              <a:t>VLab</a:t>
            </a:r>
            <a:r>
              <a:rPr lang="en-AU" sz="2200" dirty="0" smtClean="0"/>
              <a:t> and other training.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altLang="en-US" sz="2200" dirty="0">
                <a:solidFill>
                  <a:srgbClr val="000000"/>
                </a:solidFill>
                <a:cs typeface="Arial" panose="020B0604020202020204" pitchFamily="34" charset="0"/>
              </a:rPr>
              <a:t>Effective use of online resources to facilitate satellite meteorology teaching at </a:t>
            </a:r>
            <a:r>
              <a:rPr lang="en-AU" altLang="en-US" sz="2200" dirty="0" smtClean="0">
                <a:solidFill>
                  <a:srgbClr val="000000"/>
                </a:solidFill>
                <a:cs typeface="Arial" panose="020B0604020202020204" pitchFamily="34" charset="0"/>
              </a:rPr>
              <a:t>BMTC and within the </a:t>
            </a:r>
            <a:r>
              <a:rPr lang="en-AU" altLang="en-US" sz="22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VLab</a:t>
            </a:r>
            <a:endParaRPr lang="en-AU" altLang="en-US" sz="22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200" dirty="0" smtClean="0">
                <a:solidFill>
                  <a:srgbClr val="000000"/>
                </a:solidFill>
                <a:cs typeface="Arial" panose="020B0604020202020204" pitchFamily="34" charset="0"/>
              </a:rPr>
              <a:t>Future directions and initiatives</a:t>
            </a:r>
            <a:endParaRPr lang="en-AU" sz="2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76672"/>
            <a:ext cx="4234698" cy="59897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35259" y="501103"/>
            <a:ext cx="43599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 of the </a:t>
            </a:r>
            <a:r>
              <a:rPr lang="en-US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Socrative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cloud based learner response 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system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(Nov 2017 to June 2018) </a:t>
            </a:r>
            <a:endParaRPr lang="en-A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13" y="3768738"/>
            <a:ext cx="4104456" cy="26976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63013" y="1997189"/>
            <a:ext cx="414394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34 sessions conducted during: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BMTC teaching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Regional Focus Group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Korean teaching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Melbourne University presentation</a:t>
            </a:r>
            <a:endParaRPr lang="en-A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830482" y="2636912"/>
            <a:ext cx="3845974" cy="3170099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A report has been written and forwarded to Bureau teaching staff and </a:t>
            </a:r>
            <a:r>
              <a:rPr lang="en-AU" sz="2400" b="1" dirty="0" err="1" smtClean="0"/>
              <a:t>VLab</a:t>
            </a:r>
            <a:r>
              <a:rPr lang="en-AU" sz="2400" b="1" dirty="0" smtClean="0"/>
              <a:t> </a:t>
            </a:r>
            <a:r>
              <a:rPr lang="en-AU" sz="2400" b="1" dirty="0" smtClean="0"/>
              <a:t>contacts</a:t>
            </a:r>
          </a:p>
          <a:p>
            <a:pPr algn="ctr"/>
            <a:endParaRPr lang="en-AU" sz="2400" b="1" dirty="0"/>
          </a:p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"…there </a:t>
            </a:r>
            <a:r>
              <a:rPr lang="en-GB" sz="2000" b="1" dirty="0">
                <a:solidFill>
                  <a:srgbClr val="FF0000"/>
                </a:solidFill>
              </a:rPr>
              <a:t>is a ton of knowledge in here –thanks for sharing</a:t>
            </a:r>
            <a:r>
              <a:rPr lang="en-GB" sz="2000" b="1" dirty="0" smtClean="0">
                <a:solidFill>
                  <a:srgbClr val="FF0000"/>
                </a:solidFill>
              </a:rPr>
              <a:t>!" </a:t>
            </a:r>
            <a:r>
              <a:rPr lang="en-AU" sz="2000" b="1" dirty="0" err="1" smtClean="0">
                <a:solidFill>
                  <a:srgbClr val="FF0000"/>
                </a:solidFill>
              </a:rPr>
              <a:t>Dr.</a:t>
            </a:r>
            <a:r>
              <a:rPr lang="en-AU" sz="2000" b="1" dirty="0" smtClean="0">
                <a:solidFill>
                  <a:srgbClr val="FF0000"/>
                </a:solidFill>
              </a:rPr>
              <a:t> Mark Higgins, Training Manager EUMETSAT</a:t>
            </a:r>
            <a:endParaRPr lang="en-A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696" y="1196752"/>
            <a:ext cx="5256584" cy="5579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44451"/>
            <a:ext cx="9145588" cy="1011160"/>
          </a:xfrm>
        </p:spPr>
        <p:txBody>
          <a:bodyPr>
            <a:normAutofit/>
          </a:bodyPr>
          <a:lstStyle/>
          <a:p>
            <a:pPr eaLnBrk="1" hangingPunct="1"/>
            <a:r>
              <a:rPr lang="en-AU" altLang="en-US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 recent presentation – Effective use of online resources to facilitate satellite meteorology teaching at BMTC. </a:t>
            </a:r>
            <a:endParaRPr lang="en-AU" alt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4543425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715" y="3960393"/>
            <a:ext cx="3768096" cy="2812861"/>
          </a:xfrm>
          <a:prstGeom prst="rect">
            <a:avLst/>
          </a:prstGeom>
          <a:ln w="41275">
            <a:solidFill>
              <a:srgbClr val="008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78" y="3956641"/>
            <a:ext cx="3780105" cy="2825903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9" y="1061751"/>
            <a:ext cx="3800224" cy="280999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9179" y="1060522"/>
            <a:ext cx="3780632" cy="2822219"/>
          </a:xfrm>
          <a:prstGeom prst="rect">
            <a:avLst/>
          </a:prstGeom>
          <a:ln w="41275">
            <a:solidFill>
              <a:srgbClr val="0000CC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59400" y="2525643"/>
            <a:ext cx="2722657" cy="120032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U</a:t>
            </a:r>
            <a:r>
              <a:rPr lang="en-AU" sz="2400" b="1" dirty="0" smtClean="0"/>
              <a:t>tilising recorded RFG meeting resources</a:t>
            </a:r>
            <a:endParaRPr lang="en-A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68165" y="2710310"/>
            <a:ext cx="2722657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Recordings and worksheets</a:t>
            </a:r>
            <a:endParaRPr lang="en-A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03191" y="4267798"/>
            <a:ext cx="3266565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Material for student presentations</a:t>
            </a:r>
            <a:endParaRPr lang="en-A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609205" y="5203594"/>
            <a:ext cx="2040579" cy="1569660"/>
          </a:xfrm>
          <a:prstGeom prst="rect">
            <a:avLst/>
          </a:prstGeom>
          <a:solidFill>
            <a:schemeClr val="bg1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Material for outdoor brainstorming sessions</a:t>
            </a:r>
            <a:endParaRPr lang="en-AU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063" y="5183874"/>
            <a:ext cx="2047746" cy="153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7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696" y="1196752"/>
            <a:ext cx="5256584" cy="5579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44451"/>
            <a:ext cx="9145588" cy="1011160"/>
          </a:xfrm>
        </p:spPr>
        <p:txBody>
          <a:bodyPr>
            <a:normAutofit/>
          </a:bodyPr>
          <a:lstStyle/>
          <a:p>
            <a:pPr eaLnBrk="1" hangingPunct="1"/>
            <a:r>
              <a:rPr lang="en-AU" altLang="en-US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 recent presentation – Effective use of online resources to facilitate satellite meteorology teaching at BMTC. </a:t>
            </a:r>
            <a:endParaRPr lang="en-AU" alt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4543425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715" y="3960393"/>
            <a:ext cx="3768096" cy="2812861"/>
          </a:xfrm>
          <a:prstGeom prst="rect">
            <a:avLst/>
          </a:prstGeom>
          <a:ln w="41275">
            <a:solidFill>
              <a:srgbClr val="008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78" y="3956641"/>
            <a:ext cx="3780105" cy="2825903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9" y="1061751"/>
            <a:ext cx="3800224" cy="280999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9179" y="1060522"/>
            <a:ext cx="3780632" cy="2822219"/>
          </a:xfrm>
          <a:prstGeom prst="rect">
            <a:avLst/>
          </a:prstGeom>
          <a:ln w="41275">
            <a:solidFill>
              <a:srgbClr val="0000CC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59400" y="2525643"/>
            <a:ext cx="2722657" cy="120032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U</a:t>
            </a:r>
            <a:r>
              <a:rPr lang="en-AU" sz="2400" b="1" dirty="0" smtClean="0"/>
              <a:t>tilising recorded RFG meeting resources</a:t>
            </a:r>
            <a:endParaRPr lang="en-A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68165" y="2710310"/>
            <a:ext cx="2722657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Recordings and worksheets</a:t>
            </a:r>
            <a:endParaRPr lang="en-A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03191" y="4267798"/>
            <a:ext cx="3266565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Material for student presentations</a:t>
            </a:r>
            <a:endParaRPr lang="en-A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609205" y="5203594"/>
            <a:ext cx="2040579" cy="1569660"/>
          </a:xfrm>
          <a:prstGeom prst="rect">
            <a:avLst/>
          </a:prstGeom>
          <a:solidFill>
            <a:schemeClr val="bg1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Material for outdoor brainstorming sessions</a:t>
            </a:r>
            <a:endParaRPr lang="en-AU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063" y="5183874"/>
            <a:ext cx="2047746" cy="15385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1"/>
            <a:ext cx="914558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875995" y="2882968"/>
            <a:ext cx="7344816" cy="1938992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AU" sz="20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AU" sz="20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People </a:t>
            </a:r>
            <a:r>
              <a:rPr lang="en-AU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frequently say they want "to adapt and reuse training, but it is really difficult..." </a:t>
            </a:r>
            <a:br>
              <a:rPr lang="en-AU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Well, you have just shown how effective it </a:t>
            </a:r>
            <a:r>
              <a:rPr lang="en-AU" sz="20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is…." </a:t>
            </a:r>
          </a:p>
          <a:p>
            <a:endParaRPr lang="en-AU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GB" sz="2000" b="1" dirty="0">
                <a:solidFill>
                  <a:srgbClr val="FF0000"/>
                </a:solidFill>
              </a:rPr>
              <a:t>From Lu Veeck Technical Support Officer, WMO-CGMS Virtual Laboratory</a:t>
            </a:r>
            <a:endParaRPr lang="en-A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111" y="404664"/>
            <a:ext cx="9144000" cy="463841"/>
          </a:xfrm>
        </p:spPr>
        <p:txBody>
          <a:bodyPr>
            <a:noAutofit/>
          </a:bodyPr>
          <a:lstStyle/>
          <a:p>
            <a:r>
              <a:rPr lang="en-AU" sz="2800" b="1" dirty="0"/>
              <a:t>BMTC Operational </a:t>
            </a:r>
            <a:r>
              <a:rPr lang="en-AU" sz="2800" b="1" dirty="0" smtClean="0"/>
              <a:t>Plan and implications </a:t>
            </a:r>
            <a:r>
              <a:rPr lang="en-AU" sz="2800" b="1" smtClean="0"/>
              <a:t>for the VLab</a:t>
            </a:r>
            <a:endParaRPr lang="en-AU" sz="2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87786"/>
              </p:ext>
            </p:extLst>
          </p:nvPr>
        </p:nvGraphicFramePr>
        <p:xfrm>
          <a:off x="107758" y="982892"/>
          <a:ext cx="8928483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728">
                  <a:extLst>
                    <a:ext uri="{9D8B030D-6E8A-4147-A177-3AD203B41FA5}">
                      <a16:colId xmlns:a16="http://schemas.microsoft.com/office/drawing/2014/main" val="4130888791"/>
                    </a:ext>
                  </a:extLst>
                </a:gridCol>
                <a:gridCol w="2925031">
                  <a:extLst>
                    <a:ext uri="{9D8B030D-6E8A-4147-A177-3AD203B41FA5}">
                      <a16:colId xmlns:a16="http://schemas.microsoft.com/office/drawing/2014/main" val="4290901635"/>
                    </a:ext>
                  </a:extLst>
                </a:gridCol>
                <a:gridCol w="4158724">
                  <a:extLst>
                    <a:ext uri="{9D8B030D-6E8A-4147-A177-3AD203B41FA5}">
                      <a16:colId xmlns:a16="http://schemas.microsoft.com/office/drawing/2014/main" val="17825521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/>
                        <a:t>Bureau success pillar</a:t>
                      </a:r>
                      <a:endParaRPr lang="en-A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/>
                        <a:t>BMTC will:</a:t>
                      </a:r>
                      <a:endParaRPr lang="en-A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/>
                        <a:t>Desired outcomes</a:t>
                      </a:r>
                      <a:endParaRPr lang="en-A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70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/>
                        <a:t>Impact and Value</a:t>
                      </a:r>
                      <a:endParaRPr lang="en-A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programs for return on investment and improve the value and impact of our offering </a:t>
                      </a:r>
                    </a:p>
                    <a:p>
                      <a:pPr algn="ctr"/>
                      <a:endParaRPr lang="en-A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AU" sz="20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Expand scope of the</a:t>
                      </a:r>
                      <a:r>
                        <a:rPr lang="en-AU" sz="2000" b="1" kern="12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2000" b="1" kern="12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VLab</a:t>
                      </a:r>
                      <a:r>
                        <a:rPr lang="en-AU" sz="20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to include contributions</a:t>
                      </a:r>
                      <a:r>
                        <a:rPr lang="en-AU" sz="2000" b="1" kern="12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by </a:t>
                      </a:r>
                      <a:r>
                        <a:rPr lang="en-AU" sz="20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additional</a:t>
                      </a:r>
                      <a:r>
                        <a:rPr lang="en-AU" sz="2000" b="1" kern="12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20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BMTC staff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675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/>
                        <a:t>Insight and Innovation</a:t>
                      </a:r>
                      <a:endParaRPr lang="en-A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Collaborate with external organisations to deliver mutually beneficial outcomes that harnesses expertise both</a:t>
                      </a:r>
                      <a:r>
                        <a:rPr lang="en-A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inside and</a:t>
                      </a:r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outside BMTC</a:t>
                      </a:r>
                      <a:endParaRPr lang="en-A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SRTP to ensure that BMTC remains a key contributor to the </a:t>
                      </a:r>
                      <a:r>
                        <a:rPr lang="en-AU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VLab</a:t>
                      </a:r>
                      <a:r>
                        <a:rPr lang="en-A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vision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AU" sz="20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Continue monthly Regional Focus Group meetings, aiming to include</a:t>
                      </a:r>
                      <a:r>
                        <a:rPr lang="en-AU" sz="2000" b="1" kern="12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contributions by additional BMTC and non-BMTC staff.  </a:t>
                      </a:r>
                      <a:endParaRPr lang="en-AU" sz="2000" b="1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AU" sz="20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Explore options for contributing to </a:t>
                      </a:r>
                      <a:r>
                        <a:rPr lang="en-AU" sz="2000" b="1" kern="12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VLab</a:t>
                      </a:r>
                      <a:r>
                        <a:rPr lang="en-AU" sz="20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beyond the Regional Focus Group meetings</a:t>
                      </a:r>
                      <a:endParaRPr lang="en-A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369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 smtClean="0"/>
              <a:t>Summary</a:t>
            </a:r>
            <a:endParaRPr lang="en-AU" sz="3200" b="1" dirty="0"/>
          </a:p>
        </p:txBody>
      </p:sp>
      <p:pic>
        <p:nvPicPr>
          <p:cNvPr id="5" name="Picture 11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7338"/>
            <a:ext cx="16700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27584" y="1628800"/>
            <a:ext cx="7776864" cy="483306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200" dirty="0" smtClean="0"/>
              <a:t>Summarised the satellite meteorology </a:t>
            </a:r>
            <a:r>
              <a:rPr lang="en-AU" sz="2200" dirty="0"/>
              <a:t>training conducted by the Australian </a:t>
            </a:r>
            <a:r>
              <a:rPr lang="en-AU" sz="2200" dirty="0" err="1" smtClean="0"/>
              <a:t>VLab</a:t>
            </a:r>
            <a:r>
              <a:rPr lang="en-AU" sz="2200" dirty="0" smtClean="0"/>
              <a:t> Centre </a:t>
            </a:r>
            <a:r>
              <a:rPr lang="en-AU" sz="2200" dirty="0"/>
              <a:t>of Excellence over the past year. </a:t>
            </a:r>
            <a:endParaRPr lang="en-AU" sz="2200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200" dirty="0" smtClean="0"/>
              <a:t>Focussed upon: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200" dirty="0"/>
              <a:t>T</a:t>
            </a:r>
            <a:r>
              <a:rPr lang="en-AU" sz="2200" dirty="0" smtClean="0"/>
              <a:t>he </a:t>
            </a:r>
            <a:r>
              <a:rPr lang="en-AU" sz="2200" dirty="0"/>
              <a:t>monthly Regional Focus Group </a:t>
            </a:r>
            <a:r>
              <a:rPr lang="en-AU" sz="2200" dirty="0" smtClean="0"/>
              <a:t>meetings, including collaboration with JMA, KMA, BMKG Indonesia, NOAA/NASA.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200" dirty="0" smtClean="0"/>
              <a:t>Using the </a:t>
            </a:r>
            <a:r>
              <a:rPr lang="en-AU" sz="2200" dirty="0" err="1" smtClean="0"/>
              <a:t>Socrative</a:t>
            </a:r>
            <a:r>
              <a:rPr lang="en-AU" sz="2200" dirty="0" smtClean="0"/>
              <a:t> cloud based learner response system within the </a:t>
            </a:r>
            <a:r>
              <a:rPr lang="en-AU" sz="2200" dirty="0" err="1" smtClean="0"/>
              <a:t>VLab</a:t>
            </a:r>
            <a:r>
              <a:rPr lang="en-AU" sz="2200" dirty="0" smtClean="0"/>
              <a:t> and other training.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altLang="en-US" sz="2200" dirty="0">
                <a:solidFill>
                  <a:srgbClr val="000000"/>
                </a:solidFill>
                <a:cs typeface="Arial" panose="020B0604020202020204" pitchFamily="34" charset="0"/>
              </a:rPr>
              <a:t>Effective use of online resources to facilitate satellite meteorology teaching at </a:t>
            </a:r>
            <a:r>
              <a:rPr lang="en-AU" altLang="en-US" sz="2200" dirty="0" smtClean="0">
                <a:solidFill>
                  <a:srgbClr val="000000"/>
                </a:solidFill>
                <a:cs typeface="Arial" panose="020B0604020202020204" pitchFamily="34" charset="0"/>
              </a:rPr>
              <a:t>BMTC and within the </a:t>
            </a:r>
            <a:r>
              <a:rPr lang="en-AU" altLang="en-US" sz="22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Vlab</a:t>
            </a:r>
            <a:r>
              <a:rPr lang="en-AU" altLang="en-US" sz="2200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200" dirty="0" smtClean="0">
                <a:solidFill>
                  <a:srgbClr val="000000"/>
                </a:solidFill>
                <a:cs typeface="Arial" panose="020B0604020202020204" pitchFamily="34" charset="0"/>
              </a:rPr>
              <a:t>Future directions and initiatives have been presented.</a:t>
            </a:r>
            <a:endParaRPr lang="en-AU" sz="2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AU" altLang="en-US" sz="2800" b="1" smtClean="0"/>
              <a:t>Australian VLab Centre of Excellence and RAV contacts </a:t>
            </a:r>
            <a:br>
              <a:rPr lang="en-AU" altLang="en-US" sz="2800" b="1" smtClean="0"/>
            </a:br>
            <a:r>
              <a:rPr lang="en-AU" altLang="en-US" sz="2200" smtClean="0"/>
              <a:t>(see also https://www.wmo-sat.info/vlab/centres-of-excellence/)</a:t>
            </a:r>
          </a:p>
        </p:txBody>
      </p:sp>
      <p:grpSp>
        <p:nvGrpSpPr>
          <p:cNvPr id="3076" name="Group 5"/>
          <p:cNvGrpSpPr>
            <a:grpSpLocks/>
          </p:cNvGrpSpPr>
          <p:nvPr/>
        </p:nvGrpSpPr>
        <p:grpSpPr bwMode="auto">
          <a:xfrm>
            <a:off x="609600" y="1066800"/>
            <a:ext cx="7924800" cy="5180013"/>
            <a:chOff x="384" y="672"/>
            <a:chExt cx="4992" cy="3263"/>
          </a:xfrm>
        </p:grpSpPr>
        <p:pic>
          <p:nvPicPr>
            <p:cNvPr id="310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" r="1381"/>
            <a:stretch>
              <a:fillRect/>
            </a:stretch>
          </p:blipFill>
          <p:spPr bwMode="auto">
            <a:xfrm>
              <a:off x="384" y="672"/>
              <a:ext cx="4992" cy="3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05" name="AutoShape 7"/>
            <p:cNvSpPr>
              <a:spLocks noChangeArrowheads="1"/>
            </p:cNvSpPr>
            <p:nvPr/>
          </p:nvSpPr>
          <p:spPr bwMode="auto">
            <a:xfrm>
              <a:off x="3168" y="3456"/>
              <a:ext cx="192" cy="192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06" name="Oval 8"/>
            <p:cNvSpPr>
              <a:spLocks noChangeArrowheads="1"/>
            </p:cNvSpPr>
            <p:nvPr/>
          </p:nvSpPr>
          <p:spPr bwMode="auto">
            <a:xfrm>
              <a:off x="2928" y="331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07" name="Oval 9"/>
            <p:cNvSpPr>
              <a:spLocks noChangeArrowheads="1"/>
            </p:cNvSpPr>
            <p:nvPr/>
          </p:nvSpPr>
          <p:spPr bwMode="auto">
            <a:xfrm>
              <a:off x="2064" y="3312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08" name="Oval 10"/>
            <p:cNvSpPr>
              <a:spLocks noChangeArrowheads="1"/>
            </p:cNvSpPr>
            <p:nvPr/>
          </p:nvSpPr>
          <p:spPr bwMode="auto">
            <a:xfrm>
              <a:off x="2640" y="240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09" name="Oval 11"/>
            <p:cNvSpPr>
              <a:spLocks noChangeArrowheads="1"/>
            </p:cNvSpPr>
            <p:nvPr/>
          </p:nvSpPr>
          <p:spPr bwMode="auto">
            <a:xfrm>
              <a:off x="3456" y="336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10" name="Oval 12"/>
            <p:cNvSpPr>
              <a:spLocks noChangeArrowheads="1"/>
            </p:cNvSpPr>
            <p:nvPr/>
          </p:nvSpPr>
          <p:spPr bwMode="auto">
            <a:xfrm>
              <a:off x="3552" y="2976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11" name="Oval 13"/>
            <p:cNvSpPr>
              <a:spLocks noChangeArrowheads="1"/>
            </p:cNvSpPr>
            <p:nvPr/>
          </p:nvSpPr>
          <p:spPr bwMode="auto">
            <a:xfrm>
              <a:off x="3264" y="3648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12" name="Oval 14" descr="Small checker board"/>
            <p:cNvSpPr>
              <a:spLocks noChangeArrowheads="1"/>
            </p:cNvSpPr>
            <p:nvPr/>
          </p:nvSpPr>
          <p:spPr bwMode="auto">
            <a:xfrm>
              <a:off x="1536" y="2160"/>
              <a:ext cx="96" cy="96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13" name="AutoShape 15"/>
            <p:cNvSpPr>
              <a:spLocks noChangeArrowheads="1"/>
            </p:cNvSpPr>
            <p:nvPr/>
          </p:nvSpPr>
          <p:spPr bwMode="auto">
            <a:xfrm>
              <a:off x="4176" y="355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14" name="AutoShape 16"/>
            <p:cNvSpPr>
              <a:spLocks noChangeArrowheads="1"/>
            </p:cNvSpPr>
            <p:nvPr/>
          </p:nvSpPr>
          <p:spPr bwMode="auto">
            <a:xfrm>
              <a:off x="1344" y="1680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15" name="AutoShape 17"/>
            <p:cNvSpPr>
              <a:spLocks noChangeArrowheads="1"/>
            </p:cNvSpPr>
            <p:nvPr/>
          </p:nvSpPr>
          <p:spPr bwMode="auto">
            <a:xfrm>
              <a:off x="3408" y="2256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16" name="AutoShape 18"/>
            <p:cNvSpPr>
              <a:spLocks noChangeArrowheads="1"/>
            </p:cNvSpPr>
            <p:nvPr/>
          </p:nvSpPr>
          <p:spPr bwMode="auto">
            <a:xfrm>
              <a:off x="4656" y="259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17" name="AutoShape 19"/>
            <p:cNvSpPr>
              <a:spLocks noChangeArrowheads="1"/>
            </p:cNvSpPr>
            <p:nvPr/>
          </p:nvSpPr>
          <p:spPr bwMode="auto">
            <a:xfrm>
              <a:off x="4320" y="268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18" name="AutoShape 20"/>
            <p:cNvSpPr>
              <a:spLocks noChangeArrowheads="1"/>
            </p:cNvSpPr>
            <p:nvPr/>
          </p:nvSpPr>
          <p:spPr bwMode="auto">
            <a:xfrm>
              <a:off x="2160" y="1104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19" name="AutoShape 21"/>
            <p:cNvSpPr>
              <a:spLocks noChangeArrowheads="1"/>
            </p:cNvSpPr>
            <p:nvPr/>
          </p:nvSpPr>
          <p:spPr bwMode="auto">
            <a:xfrm>
              <a:off x="4024" y="224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20" name="AutoShape 22"/>
            <p:cNvSpPr>
              <a:spLocks noChangeArrowheads="1"/>
            </p:cNvSpPr>
            <p:nvPr/>
          </p:nvSpPr>
          <p:spPr bwMode="auto">
            <a:xfrm>
              <a:off x="5016" y="2736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077" name="Freeform 23"/>
          <p:cNvSpPr>
            <a:spLocks/>
          </p:cNvSpPr>
          <p:nvPr/>
        </p:nvSpPr>
        <p:spPr bwMode="auto">
          <a:xfrm>
            <a:off x="1041400" y="1219200"/>
            <a:ext cx="7162800" cy="5067300"/>
          </a:xfrm>
          <a:custGeom>
            <a:avLst/>
            <a:gdLst>
              <a:gd name="T0" fmla="*/ 7162800 w 4512"/>
              <a:gd name="T1" fmla="*/ 139700 h 3192"/>
              <a:gd name="T2" fmla="*/ 6019800 w 4512"/>
              <a:gd name="T3" fmla="*/ 50800 h 3192"/>
              <a:gd name="T4" fmla="*/ 4165600 w 4512"/>
              <a:gd name="T5" fmla="*/ 0 h 3192"/>
              <a:gd name="T6" fmla="*/ 2743200 w 4512"/>
              <a:gd name="T7" fmla="*/ 38100 h 3192"/>
              <a:gd name="T8" fmla="*/ 2171700 w 4512"/>
              <a:gd name="T9" fmla="*/ 419100 h 3192"/>
              <a:gd name="T10" fmla="*/ 1130300 w 4512"/>
              <a:gd name="T11" fmla="*/ 1206500 h 3192"/>
              <a:gd name="T12" fmla="*/ 1028700 w 4512"/>
              <a:gd name="T13" fmla="*/ 1143000 h 3192"/>
              <a:gd name="T14" fmla="*/ 457200 w 4512"/>
              <a:gd name="T15" fmla="*/ 1143000 h 3192"/>
              <a:gd name="T16" fmla="*/ 431800 w 4512"/>
              <a:gd name="T17" fmla="*/ 1778000 h 3192"/>
              <a:gd name="T18" fmla="*/ 457200 w 4512"/>
              <a:gd name="T19" fmla="*/ 2044700 h 3192"/>
              <a:gd name="T20" fmla="*/ 0 w 4512"/>
              <a:gd name="T21" fmla="*/ 2044700 h 3192"/>
              <a:gd name="T22" fmla="*/ 127000 w 4512"/>
              <a:gd name="T23" fmla="*/ 2857500 h 3192"/>
              <a:gd name="T24" fmla="*/ 355600 w 4512"/>
              <a:gd name="T25" fmla="*/ 3505200 h 3192"/>
              <a:gd name="T26" fmla="*/ 660400 w 4512"/>
              <a:gd name="T27" fmla="*/ 4038600 h 3192"/>
              <a:gd name="T28" fmla="*/ 927100 w 4512"/>
              <a:gd name="T29" fmla="*/ 4445000 h 3192"/>
              <a:gd name="T30" fmla="*/ 1384300 w 4512"/>
              <a:gd name="T31" fmla="*/ 5067300 h 319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512" h="3192">
                <a:moveTo>
                  <a:pt x="4512" y="88"/>
                </a:moveTo>
                <a:lnTo>
                  <a:pt x="3792" y="32"/>
                </a:lnTo>
                <a:lnTo>
                  <a:pt x="2624" y="0"/>
                </a:lnTo>
                <a:lnTo>
                  <a:pt x="1728" y="24"/>
                </a:lnTo>
                <a:lnTo>
                  <a:pt x="1368" y="264"/>
                </a:lnTo>
                <a:lnTo>
                  <a:pt x="712" y="760"/>
                </a:lnTo>
                <a:lnTo>
                  <a:pt x="648" y="720"/>
                </a:lnTo>
                <a:lnTo>
                  <a:pt x="288" y="720"/>
                </a:lnTo>
                <a:lnTo>
                  <a:pt x="272" y="1120"/>
                </a:lnTo>
                <a:lnTo>
                  <a:pt x="288" y="1288"/>
                </a:lnTo>
                <a:lnTo>
                  <a:pt x="0" y="1288"/>
                </a:lnTo>
                <a:lnTo>
                  <a:pt x="80" y="1800"/>
                </a:lnTo>
                <a:lnTo>
                  <a:pt x="224" y="2208"/>
                </a:lnTo>
                <a:lnTo>
                  <a:pt x="416" y="2544"/>
                </a:lnTo>
                <a:lnTo>
                  <a:pt x="584" y="2800"/>
                </a:lnTo>
                <a:lnTo>
                  <a:pt x="872" y="3192"/>
                </a:lnTo>
              </a:path>
            </a:pathLst>
          </a:custGeom>
          <a:noFill/>
          <a:ln w="381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078" name="Text Box 24"/>
          <p:cNvSpPr txBox="1">
            <a:spLocks noChangeArrowheads="1"/>
          </p:cNvSpPr>
          <p:nvPr/>
        </p:nvSpPr>
        <p:spPr bwMode="auto">
          <a:xfrm>
            <a:off x="6027738" y="4729163"/>
            <a:ext cx="10429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b="1">
                <a:solidFill>
                  <a:srgbClr val="0033CC"/>
                </a:solidFill>
                <a:latin typeface="Arial" panose="020B0604020202020204" pitchFamily="34" charset="0"/>
              </a:rPr>
              <a:t>RAV</a:t>
            </a:r>
          </a:p>
        </p:txBody>
      </p:sp>
      <p:sp>
        <p:nvSpPr>
          <p:cNvPr id="3079" name="Text Box 25"/>
          <p:cNvSpPr txBox="1">
            <a:spLocks noChangeArrowheads="1"/>
          </p:cNvSpPr>
          <p:nvPr/>
        </p:nvSpPr>
        <p:spPr bwMode="auto">
          <a:xfrm>
            <a:off x="0" y="5667375"/>
            <a:ext cx="35052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23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>
                <a:latin typeface="Arial" panose="020B0604020202020204" pitchFamily="34" charset="0"/>
              </a:rPr>
              <a:t>Satellite Champions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>
                <a:latin typeface="Arial" panose="020B0604020202020204" pitchFamily="34" charset="0"/>
              </a:rPr>
              <a:t>RAV contacts frequently attending our training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>
                <a:latin typeface="Arial" panose="020B0604020202020204" pitchFamily="34" charset="0"/>
              </a:rPr>
              <a:t>Other RAV contacts</a:t>
            </a:r>
          </a:p>
        </p:txBody>
      </p:sp>
      <p:sp>
        <p:nvSpPr>
          <p:cNvPr id="3080" name="Oval 26"/>
          <p:cNvSpPr>
            <a:spLocks noChangeArrowheads="1"/>
          </p:cNvSpPr>
          <p:nvPr/>
        </p:nvSpPr>
        <p:spPr bwMode="auto">
          <a:xfrm>
            <a:off x="228600" y="5791200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1" name="Oval 27" descr="Small checker board"/>
          <p:cNvSpPr>
            <a:spLocks noChangeArrowheads="1"/>
          </p:cNvSpPr>
          <p:nvPr/>
        </p:nvSpPr>
        <p:spPr bwMode="auto">
          <a:xfrm>
            <a:off x="533400" y="5791200"/>
            <a:ext cx="152400" cy="152400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2" name="AutoShape 28"/>
          <p:cNvSpPr>
            <a:spLocks noChangeArrowheads="1"/>
          </p:cNvSpPr>
          <p:nvPr/>
        </p:nvSpPr>
        <p:spPr bwMode="auto">
          <a:xfrm>
            <a:off x="381000" y="6172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3" name="AutoShape 29"/>
          <p:cNvSpPr>
            <a:spLocks noChangeArrowheads="1"/>
          </p:cNvSpPr>
          <p:nvPr/>
        </p:nvSpPr>
        <p:spPr bwMode="auto">
          <a:xfrm>
            <a:off x="381000" y="6553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4" name="Text Box 30"/>
          <p:cNvSpPr txBox="1">
            <a:spLocks noChangeArrowheads="1"/>
          </p:cNvSpPr>
          <p:nvPr/>
        </p:nvSpPr>
        <p:spPr bwMode="auto">
          <a:xfrm>
            <a:off x="7959725" y="4529138"/>
            <a:ext cx="682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Samoa</a:t>
            </a:r>
          </a:p>
        </p:txBody>
      </p:sp>
      <p:sp>
        <p:nvSpPr>
          <p:cNvPr id="3085" name="Text Box 31"/>
          <p:cNvSpPr txBox="1">
            <a:spLocks noChangeArrowheads="1"/>
          </p:cNvSpPr>
          <p:nvPr/>
        </p:nvSpPr>
        <p:spPr bwMode="auto">
          <a:xfrm>
            <a:off x="7527925" y="4059238"/>
            <a:ext cx="406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Fiji</a:t>
            </a:r>
          </a:p>
        </p:txBody>
      </p:sp>
      <p:sp>
        <p:nvSpPr>
          <p:cNvPr id="3086" name="Text Box 32"/>
          <p:cNvSpPr txBox="1">
            <a:spLocks noChangeArrowheads="1"/>
          </p:cNvSpPr>
          <p:nvPr/>
        </p:nvSpPr>
        <p:spPr bwMode="auto">
          <a:xfrm>
            <a:off x="6778625" y="5557838"/>
            <a:ext cx="1116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New Zealand</a:t>
            </a:r>
          </a:p>
        </p:txBody>
      </p:sp>
      <p:sp>
        <p:nvSpPr>
          <p:cNvPr id="3087" name="Text Box 33"/>
          <p:cNvSpPr txBox="1">
            <a:spLocks noChangeArrowheads="1"/>
          </p:cNvSpPr>
          <p:nvPr/>
        </p:nvSpPr>
        <p:spPr bwMode="auto">
          <a:xfrm>
            <a:off x="6753225" y="4452938"/>
            <a:ext cx="785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Vanuatu</a:t>
            </a:r>
          </a:p>
        </p:txBody>
      </p:sp>
      <p:sp>
        <p:nvSpPr>
          <p:cNvPr id="3088" name="Text Box 34"/>
          <p:cNvSpPr txBox="1">
            <a:spLocks noChangeArrowheads="1"/>
          </p:cNvSpPr>
          <p:nvPr/>
        </p:nvSpPr>
        <p:spPr bwMode="auto">
          <a:xfrm>
            <a:off x="5381625" y="3767138"/>
            <a:ext cx="514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PNG</a:t>
            </a:r>
          </a:p>
        </p:txBody>
      </p:sp>
      <p:sp>
        <p:nvSpPr>
          <p:cNvPr id="3089" name="Text Box 35"/>
          <p:cNvSpPr txBox="1">
            <a:spLocks noChangeArrowheads="1"/>
          </p:cNvSpPr>
          <p:nvPr/>
        </p:nvSpPr>
        <p:spPr bwMode="auto">
          <a:xfrm>
            <a:off x="6575425" y="3436938"/>
            <a:ext cx="1406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Solomon Islands</a:t>
            </a:r>
          </a:p>
        </p:txBody>
      </p:sp>
      <p:sp>
        <p:nvSpPr>
          <p:cNvPr id="3090" name="Text Box 36"/>
          <p:cNvSpPr txBox="1">
            <a:spLocks noChangeArrowheads="1"/>
          </p:cNvSpPr>
          <p:nvPr/>
        </p:nvSpPr>
        <p:spPr bwMode="auto">
          <a:xfrm>
            <a:off x="4149725" y="5608638"/>
            <a:ext cx="955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Melbourne</a:t>
            </a:r>
          </a:p>
        </p:txBody>
      </p:sp>
      <p:sp>
        <p:nvSpPr>
          <p:cNvPr id="3091" name="Text Box 37"/>
          <p:cNvSpPr txBox="1">
            <a:spLocks noChangeArrowheads="1"/>
          </p:cNvSpPr>
          <p:nvPr/>
        </p:nvSpPr>
        <p:spPr bwMode="auto">
          <a:xfrm>
            <a:off x="3629025" y="1633538"/>
            <a:ext cx="1000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Philippines</a:t>
            </a:r>
          </a:p>
        </p:txBody>
      </p:sp>
      <p:sp>
        <p:nvSpPr>
          <p:cNvPr id="3092" name="Text Box 38"/>
          <p:cNvSpPr txBox="1">
            <a:spLocks noChangeArrowheads="1"/>
          </p:cNvSpPr>
          <p:nvPr/>
        </p:nvSpPr>
        <p:spPr bwMode="auto">
          <a:xfrm>
            <a:off x="2041525" y="3614738"/>
            <a:ext cx="8969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Indonesia</a:t>
            </a:r>
          </a:p>
        </p:txBody>
      </p:sp>
      <p:sp>
        <p:nvSpPr>
          <p:cNvPr id="3093" name="Text Box 39"/>
          <p:cNvSpPr txBox="1">
            <a:spLocks noChangeArrowheads="1"/>
          </p:cNvSpPr>
          <p:nvPr/>
        </p:nvSpPr>
        <p:spPr bwMode="auto">
          <a:xfrm>
            <a:off x="2232025" y="2497138"/>
            <a:ext cx="930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Singapore</a:t>
            </a:r>
          </a:p>
        </p:txBody>
      </p:sp>
      <p:pic>
        <p:nvPicPr>
          <p:cNvPr id="3094" name="Picture 43" descr="bod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1123950"/>
            <a:ext cx="1162050" cy="147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5" name="Text Box 44"/>
          <p:cNvSpPr txBox="1">
            <a:spLocks noChangeArrowheads="1"/>
          </p:cNvSpPr>
          <p:nvPr/>
        </p:nvSpPr>
        <p:spPr bwMode="auto">
          <a:xfrm>
            <a:off x="5935663" y="2595563"/>
            <a:ext cx="1295400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DuncanTippins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(Head of CoE)</a:t>
            </a:r>
          </a:p>
        </p:txBody>
      </p:sp>
      <p:sp>
        <p:nvSpPr>
          <p:cNvPr id="3096" name="Text Box 45"/>
          <p:cNvSpPr txBox="1">
            <a:spLocks noChangeArrowheads="1"/>
          </p:cNvSpPr>
          <p:nvPr/>
        </p:nvSpPr>
        <p:spPr bwMode="auto">
          <a:xfrm>
            <a:off x="7288213" y="2598738"/>
            <a:ext cx="18557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Bodo Zeschke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(Main Point of Contact)</a:t>
            </a:r>
          </a:p>
        </p:txBody>
      </p:sp>
      <p:pic>
        <p:nvPicPr>
          <p:cNvPr id="3097" name="Picture 11" descr="logo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909638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47625" y="4197350"/>
            <a:ext cx="2890838" cy="1476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23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800" dirty="0" smtClean="0">
                <a:latin typeface="Arial" charset="0"/>
              </a:rPr>
              <a:t>Other important contacts:</a:t>
            </a:r>
          </a:p>
          <a:p>
            <a:pPr marL="627063" indent="-265113" eaLnBrk="1" hangingPunct="1">
              <a:spcBef>
                <a:spcPct val="0"/>
              </a:spcBef>
              <a:defRPr/>
            </a:pPr>
            <a:r>
              <a:rPr lang="en-AU" altLang="en-US" sz="1800" dirty="0" smtClean="0">
                <a:latin typeface="Arial" charset="0"/>
              </a:rPr>
              <a:t>JMA</a:t>
            </a:r>
          </a:p>
          <a:p>
            <a:pPr marL="627063" indent="-265113" eaLnBrk="1" hangingPunct="1">
              <a:spcBef>
                <a:spcPct val="0"/>
              </a:spcBef>
              <a:defRPr/>
            </a:pPr>
            <a:r>
              <a:rPr lang="en-AU" altLang="en-US" sz="1800" dirty="0">
                <a:latin typeface="Arial" charset="0"/>
              </a:rPr>
              <a:t>EUMETSAT</a:t>
            </a:r>
          </a:p>
          <a:p>
            <a:pPr marL="627063" indent="-265113" eaLnBrk="1" hangingPunct="1">
              <a:spcBef>
                <a:spcPct val="0"/>
              </a:spcBef>
              <a:defRPr/>
            </a:pPr>
            <a:r>
              <a:rPr lang="en-AU" altLang="en-US" sz="1800" dirty="0" smtClean="0">
                <a:latin typeface="Arial" charset="0"/>
              </a:rPr>
              <a:t>CMA</a:t>
            </a:r>
          </a:p>
          <a:p>
            <a:pPr marL="627063" indent="-265113" eaLnBrk="1" hangingPunct="1">
              <a:spcBef>
                <a:spcPct val="0"/>
              </a:spcBef>
              <a:defRPr/>
            </a:pPr>
            <a:r>
              <a:rPr lang="en-AU" altLang="en-US" sz="1800" dirty="0" smtClean="0">
                <a:latin typeface="Arial" charset="0"/>
              </a:rPr>
              <a:t>KMA</a:t>
            </a:r>
          </a:p>
        </p:txBody>
      </p:sp>
      <p:sp>
        <p:nvSpPr>
          <p:cNvPr id="3099" name="AutoShape 18"/>
          <p:cNvSpPr>
            <a:spLocks noChangeArrowheads="1"/>
          </p:cNvSpPr>
          <p:nvPr/>
        </p:nvSpPr>
        <p:spPr bwMode="auto">
          <a:xfrm>
            <a:off x="7620000" y="3776663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0" name="Text Box 31"/>
          <p:cNvSpPr txBox="1">
            <a:spLocks noChangeArrowheads="1"/>
          </p:cNvSpPr>
          <p:nvPr/>
        </p:nvSpPr>
        <p:spPr bwMode="auto">
          <a:xfrm>
            <a:off x="7756525" y="3721100"/>
            <a:ext cx="6699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Tuvalu</a:t>
            </a:r>
          </a:p>
        </p:txBody>
      </p:sp>
      <p:sp>
        <p:nvSpPr>
          <p:cNvPr id="3101" name="Text Box 44"/>
          <p:cNvSpPr txBox="1">
            <a:spLocks noChangeArrowheads="1"/>
          </p:cNvSpPr>
          <p:nvPr/>
        </p:nvSpPr>
        <p:spPr bwMode="auto">
          <a:xfrm>
            <a:off x="4587875" y="2597150"/>
            <a:ext cx="1304925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Peter Davidson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b="1">
                <a:latin typeface="Arial" panose="020B0604020202020204" pitchFamily="34" charset="0"/>
              </a:rPr>
              <a:t>(Head of CoE)</a:t>
            </a:r>
          </a:p>
        </p:txBody>
      </p:sp>
      <p:pic>
        <p:nvPicPr>
          <p:cNvPr id="310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111250"/>
            <a:ext cx="1158875" cy="147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119188"/>
            <a:ext cx="984250" cy="146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4313"/>
            <a:ext cx="88265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0" y="594201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7030A0"/>
                </a:solidFill>
                <a:latin typeface="Arial" panose="020B0604020202020204" pitchFamily="34" charset="0"/>
              </a:rPr>
              <a:t>Total number of remote stakeholders attending the 60 sessions = 1821+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000" b="1">
                <a:solidFill>
                  <a:srgbClr val="008000"/>
                </a:solidFill>
                <a:latin typeface="Arial" panose="020B0604020202020204" pitchFamily="34" charset="0"/>
              </a:rPr>
              <a:t>Average number of participants per session = 30.4+</a:t>
            </a: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277938" y="152400"/>
            <a:ext cx="6640512" cy="1282700"/>
          </a:xfrm>
        </p:spPr>
        <p:txBody>
          <a:bodyPr/>
          <a:lstStyle/>
          <a:p>
            <a:pPr eaLnBrk="1" hangingPunct="1"/>
            <a:r>
              <a:rPr lang="en-AU" altLang="en-US" sz="2400" b="1" smtClean="0">
                <a:cs typeface="Arial" panose="020B0604020202020204" pitchFamily="34" charset="0"/>
              </a:rPr>
              <a:t>The past 5 years of Regional Focus Group meetings – statistics October 2013 to September 2018</a:t>
            </a:r>
          </a:p>
        </p:txBody>
      </p:sp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7548563" y="4029075"/>
            <a:ext cx="646112" cy="523875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800" b="1">
                <a:solidFill>
                  <a:srgbClr val="FF0000"/>
                </a:solidFill>
              </a:rPr>
              <a:t>9.4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6970713" y="2716213"/>
            <a:ext cx="577850" cy="461962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>
                <a:solidFill>
                  <a:srgbClr val="FF0000"/>
                </a:solidFill>
              </a:rPr>
              <a:t>1.0</a:t>
            </a:r>
          </a:p>
        </p:txBody>
      </p:sp>
      <p:sp>
        <p:nvSpPr>
          <p:cNvPr id="3079" name="TextBox 9"/>
          <p:cNvSpPr txBox="1">
            <a:spLocks noChangeArrowheads="1"/>
          </p:cNvSpPr>
          <p:nvPr/>
        </p:nvSpPr>
        <p:spPr bwMode="auto">
          <a:xfrm>
            <a:off x="7954963" y="2495550"/>
            <a:ext cx="625475" cy="461963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>
                <a:solidFill>
                  <a:srgbClr val="FF0000"/>
                </a:solidFill>
              </a:rPr>
              <a:t>1.6</a:t>
            </a:r>
          </a:p>
        </p:txBody>
      </p:sp>
      <p:pic>
        <p:nvPicPr>
          <p:cNvPr id="3080" name="Picture 11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112713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Box 1"/>
          <p:cNvSpPr txBox="1">
            <a:spLocks noChangeArrowheads="1"/>
          </p:cNvSpPr>
          <p:nvPr/>
        </p:nvSpPr>
        <p:spPr bwMode="auto">
          <a:xfrm>
            <a:off x="998538" y="5438775"/>
            <a:ext cx="78486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 b="1">
                <a:solidFill>
                  <a:srgbClr val="0033CC"/>
                </a:solidFill>
                <a:latin typeface="Arial" panose="020B0604020202020204" pitchFamily="34" charset="0"/>
              </a:rPr>
              <a:t>Average number of remote participants per session</a:t>
            </a:r>
          </a:p>
        </p:txBody>
      </p:sp>
      <p:sp>
        <p:nvSpPr>
          <p:cNvPr id="3083" name="TextBox 10"/>
          <p:cNvSpPr txBox="1">
            <a:spLocks noChangeArrowheads="1"/>
          </p:cNvSpPr>
          <p:nvPr/>
        </p:nvSpPr>
        <p:spPr bwMode="auto">
          <a:xfrm>
            <a:off x="4024313" y="2098675"/>
            <a:ext cx="760412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0.1</a:t>
            </a:r>
          </a:p>
        </p:txBody>
      </p:sp>
      <p:sp>
        <p:nvSpPr>
          <p:cNvPr id="3084" name="TextBox 12"/>
          <p:cNvSpPr txBox="1">
            <a:spLocks noChangeArrowheads="1"/>
          </p:cNvSpPr>
          <p:nvPr/>
        </p:nvSpPr>
        <p:spPr bwMode="auto">
          <a:xfrm>
            <a:off x="8137525" y="3748088"/>
            <a:ext cx="666750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0.2</a:t>
            </a:r>
          </a:p>
        </p:txBody>
      </p:sp>
      <p:sp>
        <p:nvSpPr>
          <p:cNvPr id="3085" name="TextBox 4"/>
          <p:cNvSpPr txBox="1">
            <a:spLocks noChangeArrowheads="1"/>
          </p:cNvSpPr>
          <p:nvPr/>
        </p:nvSpPr>
        <p:spPr bwMode="auto">
          <a:xfrm>
            <a:off x="7064375" y="3556000"/>
            <a:ext cx="828675" cy="523875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800" b="1">
                <a:solidFill>
                  <a:srgbClr val="FF0000"/>
                </a:solidFill>
              </a:rPr>
              <a:t>10.1</a:t>
            </a:r>
          </a:p>
        </p:txBody>
      </p:sp>
      <p:sp>
        <p:nvSpPr>
          <p:cNvPr id="3086" name="TextBox 10"/>
          <p:cNvSpPr txBox="1">
            <a:spLocks noChangeArrowheads="1"/>
          </p:cNvSpPr>
          <p:nvPr/>
        </p:nvSpPr>
        <p:spPr bwMode="auto">
          <a:xfrm>
            <a:off x="58738" y="3921125"/>
            <a:ext cx="609600" cy="369888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0.3</a:t>
            </a:r>
          </a:p>
        </p:txBody>
      </p:sp>
      <p:sp>
        <p:nvSpPr>
          <p:cNvPr id="3087" name="TextBox 7"/>
          <p:cNvSpPr txBox="1">
            <a:spLocks noChangeArrowheads="1"/>
          </p:cNvSpPr>
          <p:nvPr/>
        </p:nvSpPr>
        <p:spPr bwMode="auto">
          <a:xfrm>
            <a:off x="7434263" y="2611438"/>
            <a:ext cx="577850" cy="461962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>
                <a:solidFill>
                  <a:srgbClr val="FF0000"/>
                </a:solidFill>
              </a:rPr>
              <a:t>2.4</a:t>
            </a:r>
          </a:p>
        </p:txBody>
      </p:sp>
      <p:sp>
        <p:nvSpPr>
          <p:cNvPr id="3088" name="TextBox 10"/>
          <p:cNvSpPr txBox="1">
            <a:spLocks noChangeArrowheads="1"/>
          </p:cNvSpPr>
          <p:nvPr/>
        </p:nvSpPr>
        <p:spPr bwMode="auto">
          <a:xfrm>
            <a:off x="334963" y="3565525"/>
            <a:ext cx="609600" cy="369888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0.1</a:t>
            </a:r>
          </a:p>
        </p:txBody>
      </p:sp>
      <p:sp>
        <p:nvSpPr>
          <p:cNvPr id="3089" name="TextBox 10"/>
          <p:cNvSpPr txBox="1">
            <a:spLocks noChangeArrowheads="1"/>
          </p:cNvSpPr>
          <p:nvPr/>
        </p:nvSpPr>
        <p:spPr bwMode="auto">
          <a:xfrm>
            <a:off x="363538" y="4156075"/>
            <a:ext cx="609600" cy="369888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0.2</a:t>
            </a:r>
          </a:p>
        </p:txBody>
      </p:sp>
      <p:sp>
        <p:nvSpPr>
          <p:cNvPr id="3090" name="TextBox 10"/>
          <p:cNvSpPr txBox="1">
            <a:spLocks noChangeArrowheads="1"/>
          </p:cNvSpPr>
          <p:nvPr/>
        </p:nvSpPr>
        <p:spPr bwMode="auto">
          <a:xfrm>
            <a:off x="2106613" y="3100388"/>
            <a:ext cx="609600" cy="369887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0.3</a:t>
            </a:r>
          </a:p>
        </p:txBody>
      </p:sp>
      <p:sp>
        <p:nvSpPr>
          <p:cNvPr id="3091" name="TextBox 7"/>
          <p:cNvSpPr txBox="1">
            <a:spLocks noChangeArrowheads="1"/>
          </p:cNvSpPr>
          <p:nvPr/>
        </p:nvSpPr>
        <p:spPr bwMode="auto">
          <a:xfrm>
            <a:off x="8493125" y="4475163"/>
            <a:ext cx="577850" cy="461962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3092" name="TextBox 5"/>
          <p:cNvSpPr txBox="1">
            <a:spLocks noChangeArrowheads="1"/>
          </p:cNvSpPr>
          <p:nvPr/>
        </p:nvSpPr>
        <p:spPr bwMode="auto">
          <a:xfrm>
            <a:off x="430213" y="2960688"/>
            <a:ext cx="577850" cy="461962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>
                <a:solidFill>
                  <a:srgbClr val="0000CC"/>
                </a:solidFill>
              </a:rPr>
              <a:t>0.6</a:t>
            </a:r>
          </a:p>
        </p:txBody>
      </p:sp>
      <p:sp>
        <p:nvSpPr>
          <p:cNvPr id="3093" name="TextBox 5"/>
          <p:cNvSpPr txBox="1">
            <a:spLocks noChangeArrowheads="1"/>
          </p:cNvSpPr>
          <p:nvPr/>
        </p:nvSpPr>
        <p:spPr bwMode="auto">
          <a:xfrm>
            <a:off x="8435975" y="3930650"/>
            <a:ext cx="577850" cy="461963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>
                <a:solidFill>
                  <a:srgbClr val="0000CC"/>
                </a:solidFill>
              </a:rPr>
              <a:t>0.5</a:t>
            </a:r>
          </a:p>
        </p:txBody>
      </p:sp>
      <p:sp>
        <p:nvSpPr>
          <p:cNvPr id="3094" name="TextBox 12"/>
          <p:cNvSpPr txBox="1">
            <a:spLocks noChangeArrowheads="1"/>
          </p:cNvSpPr>
          <p:nvPr/>
        </p:nvSpPr>
        <p:spPr bwMode="auto">
          <a:xfrm>
            <a:off x="7308850" y="3148013"/>
            <a:ext cx="666750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0.4</a:t>
            </a:r>
          </a:p>
        </p:txBody>
      </p:sp>
      <p:sp>
        <p:nvSpPr>
          <p:cNvPr id="3095" name="TextBox 5"/>
          <p:cNvSpPr txBox="1">
            <a:spLocks noChangeArrowheads="1"/>
          </p:cNvSpPr>
          <p:nvPr/>
        </p:nvSpPr>
        <p:spPr bwMode="auto">
          <a:xfrm>
            <a:off x="1798638" y="2466975"/>
            <a:ext cx="577850" cy="461963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>
                <a:solidFill>
                  <a:srgbClr val="0000CC"/>
                </a:solidFill>
              </a:rPr>
              <a:t>0.5</a:t>
            </a:r>
          </a:p>
        </p:txBody>
      </p:sp>
      <p:sp>
        <p:nvSpPr>
          <p:cNvPr id="3096" name="TextBox 5"/>
          <p:cNvSpPr txBox="1">
            <a:spLocks noChangeArrowheads="1"/>
          </p:cNvSpPr>
          <p:nvPr/>
        </p:nvSpPr>
        <p:spPr bwMode="auto">
          <a:xfrm>
            <a:off x="6756400" y="3311525"/>
            <a:ext cx="577850" cy="461963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>
                <a:solidFill>
                  <a:srgbClr val="0000CC"/>
                </a:solidFill>
              </a:rPr>
              <a:t>0.9</a:t>
            </a:r>
          </a:p>
        </p:txBody>
      </p:sp>
      <p:sp>
        <p:nvSpPr>
          <p:cNvPr id="3097" name="TextBox 12"/>
          <p:cNvSpPr txBox="1">
            <a:spLocks noChangeArrowheads="1"/>
          </p:cNvSpPr>
          <p:nvPr/>
        </p:nvSpPr>
        <p:spPr bwMode="auto">
          <a:xfrm>
            <a:off x="7954963" y="3119438"/>
            <a:ext cx="666750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0.1</a:t>
            </a:r>
          </a:p>
        </p:txBody>
      </p:sp>
      <p:sp>
        <p:nvSpPr>
          <p:cNvPr id="3098" name="TextBox 12"/>
          <p:cNvSpPr txBox="1">
            <a:spLocks noChangeArrowheads="1"/>
          </p:cNvSpPr>
          <p:nvPr/>
        </p:nvSpPr>
        <p:spPr bwMode="auto">
          <a:xfrm>
            <a:off x="7758113" y="3621088"/>
            <a:ext cx="666750" cy="36830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/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val="340885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mainp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257" y="3971882"/>
            <a:ext cx="3740010" cy="2694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38" y="1017589"/>
            <a:ext cx="3736118" cy="2795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38" y="3927476"/>
            <a:ext cx="3736118" cy="2782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8" y="1030119"/>
            <a:ext cx="3732279" cy="2799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1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AU" altLang="en-US" sz="2800" b="1" dirty="0" smtClean="0">
                <a:cs typeface="Arial" panose="020B0604020202020204" pitchFamily="34" charset="0"/>
              </a:rPr>
              <a:t>Monthly Regional Focus Group Meetings </a:t>
            </a:r>
            <a:br>
              <a:rPr lang="en-AU" altLang="en-US" sz="2800" b="1" dirty="0" smtClean="0">
                <a:cs typeface="Arial" panose="020B0604020202020204" pitchFamily="34" charset="0"/>
              </a:rPr>
            </a:br>
            <a:r>
              <a:rPr lang="en-AU" altLang="en-US" sz="2000" dirty="0" smtClean="0">
                <a:cs typeface="Arial" panose="020B0604020202020204" pitchFamily="34" charset="0"/>
              </a:rPr>
              <a:t>(over the past five years…)</a:t>
            </a:r>
          </a:p>
        </p:txBody>
      </p:sp>
      <p:sp>
        <p:nvSpPr>
          <p:cNvPr id="6152" name="TextBox 13"/>
          <p:cNvSpPr txBox="1">
            <a:spLocks noChangeArrowheads="1"/>
          </p:cNvSpPr>
          <p:nvPr/>
        </p:nvSpPr>
        <p:spPr bwMode="auto">
          <a:xfrm>
            <a:off x="573088" y="3913188"/>
            <a:ext cx="31432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6153" name="TextBox 13"/>
          <p:cNvSpPr txBox="1">
            <a:spLocks noChangeArrowheads="1"/>
          </p:cNvSpPr>
          <p:nvPr/>
        </p:nvSpPr>
        <p:spPr bwMode="auto">
          <a:xfrm>
            <a:off x="4833938" y="3927475"/>
            <a:ext cx="31273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4852988" y="1017588"/>
            <a:ext cx="31432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155" name="TextBox 13"/>
          <p:cNvSpPr txBox="1">
            <a:spLocks noChangeArrowheads="1"/>
          </p:cNvSpPr>
          <p:nvPr/>
        </p:nvSpPr>
        <p:spPr bwMode="auto">
          <a:xfrm>
            <a:off x="579438" y="1011238"/>
            <a:ext cx="31273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324600" y="6340475"/>
            <a:ext cx="28194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800" b="1" dirty="0">
                <a:solidFill>
                  <a:srgbClr val="FF0000"/>
                </a:solidFill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191968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mainp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88" y="3927475"/>
            <a:ext cx="3742468" cy="2805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257" y="3971882"/>
            <a:ext cx="3740010" cy="2694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38" y="1017589"/>
            <a:ext cx="3736118" cy="2795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8" y="1030119"/>
            <a:ext cx="3732279" cy="2799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1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AU" altLang="en-US" sz="2800" b="1" dirty="0" smtClean="0">
                <a:cs typeface="Arial" panose="020B0604020202020204" pitchFamily="34" charset="0"/>
              </a:rPr>
              <a:t>Monthly Regional Focus Group Meetings </a:t>
            </a:r>
            <a:br>
              <a:rPr lang="en-AU" altLang="en-US" sz="2800" b="1" dirty="0" smtClean="0">
                <a:cs typeface="Arial" panose="020B0604020202020204" pitchFamily="34" charset="0"/>
              </a:rPr>
            </a:br>
            <a:r>
              <a:rPr lang="en-AU" altLang="en-US" sz="2000" dirty="0">
                <a:cs typeface="Arial" panose="020B0604020202020204" pitchFamily="34" charset="0"/>
              </a:rPr>
              <a:t>(over the past five years…)</a:t>
            </a:r>
            <a:endParaRPr lang="en-AU" altLang="en-US" sz="2000" dirty="0" smtClean="0">
              <a:cs typeface="Arial" panose="020B0604020202020204" pitchFamily="34" charset="0"/>
            </a:endParaRPr>
          </a:p>
        </p:txBody>
      </p:sp>
      <p:sp>
        <p:nvSpPr>
          <p:cNvPr id="6152" name="TextBox 13"/>
          <p:cNvSpPr txBox="1">
            <a:spLocks noChangeArrowheads="1"/>
          </p:cNvSpPr>
          <p:nvPr/>
        </p:nvSpPr>
        <p:spPr bwMode="auto">
          <a:xfrm>
            <a:off x="573088" y="3913188"/>
            <a:ext cx="31432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6153" name="TextBox 13"/>
          <p:cNvSpPr txBox="1">
            <a:spLocks noChangeArrowheads="1"/>
          </p:cNvSpPr>
          <p:nvPr/>
        </p:nvSpPr>
        <p:spPr bwMode="auto">
          <a:xfrm>
            <a:off x="4833938" y="3927475"/>
            <a:ext cx="31273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4852988" y="1017588"/>
            <a:ext cx="31432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155" name="TextBox 13"/>
          <p:cNvSpPr txBox="1">
            <a:spLocks noChangeArrowheads="1"/>
          </p:cNvSpPr>
          <p:nvPr/>
        </p:nvSpPr>
        <p:spPr bwMode="auto">
          <a:xfrm>
            <a:off x="579438" y="1011238"/>
            <a:ext cx="31273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7333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mainp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410" y="1057128"/>
            <a:ext cx="3733359" cy="2695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19" y="3923681"/>
            <a:ext cx="3697506" cy="27731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888" y="3932972"/>
            <a:ext cx="3687762" cy="2763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19" y="1017589"/>
            <a:ext cx="3529421" cy="2735410"/>
          </a:xfrm>
          <a:prstGeom prst="rect">
            <a:avLst/>
          </a:prstGeom>
        </p:spPr>
      </p:pic>
      <p:sp>
        <p:nvSpPr>
          <p:cNvPr id="81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AU" altLang="en-US" sz="2800" b="1" dirty="0" smtClean="0">
                <a:cs typeface="Arial" panose="020B0604020202020204" pitchFamily="34" charset="0"/>
              </a:rPr>
              <a:t>Monthly Regional Focus Group Meetings </a:t>
            </a:r>
            <a:br>
              <a:rPr lang="en-AU" altLang="en-US" sz="2800" b="1" dirty="0" smtClean="0">
                <a:cs typeface="Arial" panose="020B0604020202020204" pitchFamily="34" charset="0"/>
              </a:rPr>
            </a:br>
            <a:r>
              <a:rPr lang="en-AU" altLang="en-US" sz="2000" dirty="0">
                <a:cs typeface="Arial" panose="020B0604020202020204" pitchFamily="34" charset="0"/>
              </a:rPr>
              <a:t>(over the past five years…)</a:t>
            </a:r>
            <a:endParaRPr lang="en-AU" altLang="en-US" sz="2000" dirty="0" smtClean="0">
              <a:cs typeface="Arial" panose="020B0604020202020204" pitchFamily="34" charset="0"/>
            </a:endParaRPr>
          </a:p>
        </p:txBody>
      </p:sp>
      <p:sp>
        <p:nvSpPr>
          <p:cNvPr id="8199" name="TextBox 13"/>
          <p:cNvSpPr txBox="1">
            <a:spLocks noChangeArrowheads="1"/>
          </p:cNvSpPr>
          <p:nvPr/>
        </p:nvSpPr>
        <p:spPr bwMode="auto">
          <a:xfrm>
            <a:off x="573088" y="3914775"/>
            <a:ext cx="314325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8200" name="TextBox 13"/>
          <p:cNvSpPr txBox="1">
            <a:spLocks noChangeArrowheads="1"/>
          </p:cNvSpPr>
          <p:nvPr/>
        </p:nvSpPr>
        <p:spPr bwMode="auto">
          <a:xfrm>
            <a:off x="622319" y="1042194"/>
            <a:ext cx="31273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8202" name="TextBox 13"/>
          <p:cNvSpPr txBox="1">
            <a:spLocks noChangeArrowheads="1"/>
          </p:cNvSpPr>
          <p:nvPr/>
        </p:nvSpPr>
        <p:spPr bwMode="auto">
          <a:xfrm>
            <a:off x="4999038" y="1017588"/>
            <a:ext cx="31432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8203" name="TextBox 13"/>
          <p:cNvSpPr txBox="1">
            <a:spLocks noChangeArrowheads="1"/>
          </p:cNvSpPr>
          <p:nvPr/>
        </p:nvSpPr>
        <p:spPr bwMode="auto">
          <a:xfrm>
            <a:off x="4999038" y="3914775"/>
            <a:ext cx="314325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0316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mainp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AU" altLang="en-US" sz="2800" b="1" dirty="0" smtClean="0">
                <a:cs typeface="Arial" panose="020B0604020202020204" pitchFamily="34" charset="0"/>
              </a:rPr>
              <a:t>Monthly Regional Focus Group Meetings </a:t>
            </a:r>
            <a:br>
              <a:rPr lang="en-AU" altLang="en-US" sz="2800" b="1" dirty="0" smtClean="0">
                <a:cs typeface="Arial" panose="020B0604020202020204" pitchFamily="34" charset="0"/>
              </a:rPr>
            </a:br>
            <a:r>
              <a:rPr lang="en-AU" altLang="en-US" sz="2000" dirty="0">
                <a:cs typeface="Arial" panose="020B0604020202020204" pitchFamily="34" charset="0"/>
              </a:rPr>
              <a:t>(over the past five years…)</a:t>
            </a:r>
            <a:endParaRPr lang="en-AU" altLang="en-US" sz="2000" dirty="0" smtClean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75" y="980728"/>
            <a:ext cx="7924850" cy="5711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24600" y="6340475"/>
            <a:ext cx="28194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800" b="1" dirty="0">
                <a:solidFill>
                  <a:srgbClr val="FF0000"/>
                </a:solidFill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620522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-14288" y="101600"/>
            <a:ext cx="9158288" cy="1225550"/>
          </a:xfrm>
        </p:spPr>
        <p:txBody>
          <a:bodyPr/>
          <a:lstStyle/>
          <a:p>
            <a:r>
              <a:rPr lang="en-AU" altLang="en-US" sz="2800" b="1" smtClean="0"/>
              <a:t>An overview of Australian Vlab Centre of Excellence Regional Focus Group meetings</a:t>
            </a: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568412" y="1374960"/>
            <a:ext cx="8324068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Main topics covered: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>
                <a:latin typeface="+mn-lt"/>
                <a:cs typeface="Arial" charset="0"/>
              </a:rPr>
              <a:t>Weather and Forecast </a:t>
            </a:r>
            <a:r>
              <a:rPr lang="en-AU" altLang="en-US" sz="2000" dirty="0" smtClean="0">
                <a:latin typeface="+mn-lt"/>
                <a:cs typeface="Arial" charset="0"/>
              </a:rPr>
              <a:t>discussions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Case studies (mid-latitude </a:t>
            </a:r>
            <a:r>
              <a:rPr lang="en-AU" altLang="en-US" sz="2000" dirty="0">
                <a:latin typeface="+mn-lt"/>
                <a:cs typeface="Arial" charset="0"/>
              </a:rPr>
              <a:t>&amp;</a:t>
            </a:r>
            <a:r>
              <a:rPr lang="en-AU" altLang="en-US" sz="2000" dirty="0" smtClean="0">
                <a:latin typeface="+mn-lt"/>
                <a:cs typeface="Arial" charset="0"/>
              </a:rPr>
              <a:t> tropical examples, utilising Himawari-8 data)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Individual case studies showcasing various RGB composites. Also starting to use more Polar Orbiter satellite data – microwave PTW here.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Presenting useful material from conferences, training and workshops (Asia-Oceania Meteorological Satellite Users Conference-8, RGB Expert and Developers Workshop 2017)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Useful resources from AOMSUC-8 Training Event - </a:t>
            </a:r>
            <a:r>
              <a:rPr lang="en-AU" altLang="en-US" sz="2000" dirty="0" err="1" smtClean="0">
                <a:latin typeface="+mn-lt"/>
                <a:cs typeface="Arial" charset="0"/>
              </a:rPr>
              <a:t>Socrative</a:t>
            </a:r>
            <a:endParaRPr lang="en-AU" altLang="en-US" sz="2000" dirty="0" smtClean="0">
              <a:latin typeface="+mn-lt"/>
              <a:cs typeface="Arial" charset="0"/>
            </a:endParaRP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A short case study of the return flight from Vladivostok, my experience in approaching and sidestepping Typhoon </a:t>
            </a:r>
            <a:r>
              <a:rPr lang="en-AU" altLang="en-US" sz="2000" dirty="0" smtClean="0">
                <a:latin typeface="+mn-lt"/>
                <a:cs typeface="Arial" charset="0"/>
              </a:rPr>
              <a:t>Lan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000" dirty="0" smtClean="0">
                <a:latin typeface="+mn-lt"/>
                <a:cs typeface="Arial" charset="0"/>
              </a:rPr>
              <a:t>Technical Interchange Teleconference between NOAA, JMA and BOM </a:t>
            </a:r>
            <a:endParaRPr lang="en-AU" altLang="en-US" sz="2000" dirty="0" smtClean="0">
              <a:latin typeface="+mn-lt"/>
              <a:cs typeface="Arial" charset="0"/>
            </a:endParaRP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6324600" y="6340475"/>
            <a:ext cx="28194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2800" b="1" dirty="0">
                <a:solidFill>
                  <a:srgbClr val="FF0000"/>
                </a:solidFill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21319987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1379</Words>
  <Application>Microsoft Office PowerPoint</Application>
  <PresentationFormat>On-screen Show (4:3)</PresentationFormat>
  <Paragraphs>184</Paragraphs>
  <Slides>24</Slides>
  <Notes>5</Notes>
  <HiddenSlides>8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“Satellite Meteorology Training in WMO RAV during 2017/18; the Australian VLab Centre of Excellence experience”</vt:lpstr>
      <vt:lpstr>Content</vt:lpstr>
      <vt:lpstr>Australian VLab Centre of Excellence and RAV contacts  (see also https://www.wmo-sat.info/vlab/centres-of-excellence/)</vt:lpstr>
      <vt:lpstr>The past 5 years of Regional Focus Group meetings – statistics October 2013 to September 2018</vt:lpstr>
      <vt:lpstr>Monthly Regional Focus Group Meetings  (over the past five years…)</vt:lpstr>
      <vt:lpstr>Monthly Regional Focus Group Meetings  (over the past five years…)</vt:lpstr>
      <vt:lpstr>Monthly Regional Focus Group Meetings  (over the past five years…)</vt:lpstr>
      <vt:lpstr>Monthly Regional Focus Group Meetings  (over the past five years…)</vt:lpstr>
      <vt:lpstr>An overview of Australian Vlab Centre of Excellence Regional Focus Group meetings</vt:lpstr>
      <vt:lpstr>Presentations by invited speakers since AOMSUC-8</vt:lpstr>
      <vt:lpstr>Presentations by invited speakers since AOMSUC-8</vt:lpstr>
      <vt:lpstr>Recordings of our Regional Focus Group Discussions http://www.virtuallab.bom.gov.au/archive/regional-focus-group-recordings/</vt:lpstr>
      <vt:lpstr>Technical Interchange Teleconference between NOAA, JMA and BOM</vt:lpstr>
      <vt:lpstr>Technical Interchange Teleconference between NOAA, JMA and BOM</vt:lpstr>
      <vt:lpstr>Visit of KMA VLab Centre of Excellence Point of Contact Dr HyeSook Park to BOM Australia, 13-20th May 2017</vt:lpstr>
      <vt:lpstr>Teaching at the Korea Meteorological Administration  30th May – 1st June 2018</vt:lpstr>
      <vt:lpstr>Teaching at the Korea Meteorological Administration  30th May – 1st June 2018</vt:lpstr>
      <vt:lpstr>PowerPoint Presentation</vt:lpstr>
      <vt:lpstr>PowerPoint Presentation</vt:lpstr>
      <vt:lpstr>PowerPoint Presentation</vt:lpstr>
      <vt:lpstr>A recent presentation – Effective use of online resources to facilitate satellite meteorology teaching at BMTC. </vt:lpstr>
      <vt:lpstr>A recent presentation – Effective use of online resources to facilitate satellite meteorology teaching at BMTC. </vt:lpstr>
      <vt:lpstr>BMTC Operational Plan and implications for the VLab</vt:lpstr>
      <vt:lpstr>Summary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81</cp:revision>
  <cp:lastPrinted>2018-09-23T07:16:16Z</cp:lastPrinted>
  <dcterms:created xsi:type="dcterms:W3CDTF">2017-03-06T03:57:30Z</dcterms:created>
  <dcterms:modified xsi:type="dcterms:W3CDTF">2018-09-30T05:58:42Z</dcterms:modified>
</cp:coreProperties>
</file>