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8" r:id="rId2"/>
    <p:sldId id="299" r:id="rId3"/>
    <p:sldId id="314" r:id="rId4"/>
    <p:sldId id="318" r:id="rId5"/>
    <p:sldId id="315" r:id="rId6"/>
    <p:sldId id="266" r:id="rId7"/>
    <p:sldId id="275" r:id="rId8"/>
    <p:sldId id="307" r:id="rId9"/>
    <p:sldId id="297" r:id="rId10"/>
    <p:sldId id="313" r:id="rId11"/>
    <p:sldId id="311" r:id="rId12"/>
    <p:sldId id="320" r:id="rId13"/>
    <p:sldId id="319" r:id="rId14"/>
    <p:sldId id="316" r:id="rId15"/>
    <p:sldId id="258" r:id="rId16"/>
    <p:sldId id="303" r:id="rId17"/>
    <p:sldId id="305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15" autoAdjust="0"/>
  </p:normalViewPr>
  <p:slideViewPr>
    <p:cSldViewPr snapToGrid="0">
      <p:cViewPr varScale="1">
        <p:scale>
          <a:sx n="90" d="100"/>
          <a:sy n="90" d="100"/>
        </p:scale>
        <p:origin x="432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8656-F02A-4FC6-BDBB-E6D577AC7006}" type="datetimeFigureOut">
              <a:rPr lang="en-AU" smtClean="0"/>
              <a:t>30/09/2018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51C08-8051-45C0-A2E0-9B0C3F91C5D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539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8656-F02A-4FC6-BDBB-E6D577AC7006}" type="datetimeFigureOut">
              <a:rPr lang="en-AU" smtClean="0"/>
              <a:t>30/09/2018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51C08-8051-45C0-A2E0-9B0C3F91C5D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7046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8656-F02A-4FC6-BDBB-E6D577AC7006}" type="datetimeFigureOut">
              <a:rPr lang="en-AU" smtClean="0"/>
              <a:t>30/09/2018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51C08-8051-45C0-A2E0-9B0C3F91C5D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74144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"/>
          <p:cNvSpPr/>
          <p:nvPr userDrawn="1"/>
        </p:nvSpPr>
        <p:spPr>
          <a:xfrm>
            <a:off x="0" y="0"/>
            <a:ext cx="9144000" cy="385763"/>
          </a:xfrm>
          <a:prstGeom prst="rect">
            <a:avLst/>
          </a:prstGeom>
          <a:gradFill flip="none" rotWithShape="1">
            <a:gsLst>
              <a:gs pos="0">
                <a:srgbClr val="002060">
                  <a:alpha val="0"/>
                </a:srgbClr>
              </a:gs>
              <a:gs pos="94000">
                <a:srgbClr val="002060"/>
              </a:gs>
              <a:gs pos="100000">
                <a:srgbClr val="002060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8089900" y="66675"/>
            <a:ext cx="971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latinLnBrk="1" hangingPunct="1">
              <a:lnSpc>
                <a:spcPct val="120000"/>
              </a:lnSpc>
              <a:defRPr/>
            </a:pPr>
            <a:fld id="{7DCE9577-20E7-464B-8BE0-C2FDB447F6E4}" type="slidenum">
              <a:rPr kumimoji="1" lang="ko-KR" altLang="en-US" sz="1000" b="1" smtClean="0">
                <a:solidFill>
                  <a:srgbClr val="D9D9D9"/>
                </a:solidFill>
                <a:latin typeface="맑은 고딕" panose="020B0503020000020004" pitchFamily="34" charset="-127"/>
              </a:rPr>
              <a:pPr algn="r" eaLnBrk="1" latinLnBrk="1" hangingPunct="1">
                <a:lnSpc>
                  <a:spcPct val="120000"/>
                </a:lnSpc>
                <a:defRPr/>
              </a:pPr>
              <a:t>‹#›</a:t>
            </a:fld>
            <a:r>
              <a:rPr kumimoji="1" lang="ko-KR" altLang="en-US" sz="1000" b="1" smtClean="0">
                <a:solidFill>
                  <a:srgbClr val="D9D9D9"/>
                </a:solidFill>
                <a:latin typeface="맑은 고딕" panose="020B0503020000020004" pitchFamily="34" charset="-127"/>
              </a:rPr>
              <a:t> </a:t>
            </a:r>
            <a:r>
              <a:rPr lang="en-US" altLang="ko-KR" sz="1000" b="1" smtClean="0">
                <a:solidFill>
                  <a:srgbClr val="D9D9D9"/>
                </a:solidFill>
                <a:latin typeface="맑은 고딕" panose="020B0503020000020004" pitchFamily="34" charset="-127"/>
              </a:rPr>
              <a:t>/29</a:t>
            </a:r>
          </a:p>
          <a:p>
            <a:pPr algn="r" eaLnBrk="1" latinLnBrk="1" hangingPunct="1">
              <a:lnSpc>
                <a:spcPct val="120000"/>
              </a:lnSpc>
              <a:defRPr/>
            </a:pPr>
            <a:endParaRPr lang="en-US" altLang="ko-KR" sz="1000" b="1" smtClean="0">
              <a:solidFill>
                <a:srgbClr val="D9D9D9"/>
              </a:solidFill>
              <a:latin typeface="맑은 고딕" panose="020B0503020000020004" pitchFamily="34" charset="-127"/>
            </a:endParaRPr>
          </a:p>
        </p:txBody>
      </p:sp>
      <p:pic>
        <p:nvPicPr>
          <p:cNvPr id="4" name="Picture 17" descr="바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5663" y="941388"/>
            <a:ext cx="10896601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user\Desktop\국가기상위성센터 새로고\새로고_국가기상위성센터_화이트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6675"/>
            <a:ext cx="11303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5260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8656-F02A-4FC6-BDBB-E6D577AC7006}" type="datetimeFigureOut">
              <a:rPr lang="en-AU" smtClean="0"/>
              <a:t>30/09/2018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51C08-8051-45C0-A2E0-9B0C3F91C5D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74979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8656-F02A-4FC6-BDBB-E6D577AC7006}" type="datetimeFigureOut">
              <a:rPr lang="en-AU" smtClean="0"/>
              <a:t>30/09/2018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51C08-8051-45C0-A2E0-9B0C3F91C5D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99103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8656-F02A-4FC6-BDBB-E6D577AC7006}" type="datetimeFigureOut">
              <a:rPr lang="en-AU" smtClean="0"/>
              <a:t>30/09/2018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51C08-8051-45C0-A2E0-9B0C3F91C5D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22236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8656-F02A-4FC6-BDBB-E6D577AC7006}" type="datetimeFigureOut">
              <a:rPr lang="en-AU" smtClean="0"/>
              <a:t>30/09/2018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51C08-8051-45C0-A2E0-9B0C3F91C5D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3307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8656-F02A-4FC6-BDBB-E6D577AC7006}" type="datetimeFigureOut">
              <a:rPr lang="en-AU" smtClean="0"/>
              <a:t>30/09/2018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51C08-8051-45C0-A2E0-9B0C3F91C5D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1386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8656-F02A-4FC6-BDBB-E6D577AC7006}" type="datetimeFigureOut">
              <a:rPr lang="en-AU" smtClean="0"/>
              <a:t>30/09/2018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51C08-8051-45C0-A2E0-9B0C3F91C5D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93559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8656-F02A-4FC6-BDBB-E6D577AC7006}" type="datetimeFigureOut">
              <a:rPr lang="en-AU" smtClean="0"/>
              <a:t>30/09/2018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51C08-8051-45C0-A2E0-9B0C3F91C5D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39635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8656-F02A-4FC6-BDBB-E6D577AC7006}" type="datetimeFigureOut">
              <a:rPr lang="en-AU" smtClean="0"/>
              <a:t>30/09/2018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51C08-8051-45C0-A2E0-9B0C3F91C5D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32225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E8656-F02A-4FC6-BDBB-E6D577AC7006}" type="datetimeFigureOut">
              <a:rPr lang="en-AU" smtClean="0"/>
              <a:t>30/09/2018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51C08-8051-45C0-A2E0-9B0C3F91C5D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29931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3.jpe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jpeg"/><Relationship Id="rId1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3" descr="mainp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91440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1"/>
          <p:cNvSpPr>
            <a:spLocks noGrp="1"/>
          </p:cNvSpPr>
          <p:nvPr>
            <p:ph type="ctrTitle"/>
          </p:nvPr>
        </p:nvSpPr>
        <p:spPr>
          <a:xfrm>
            <a:off x="451883" y="2019488"/>
            <a:ext cx="8240233" cy="2133786"/>
          </a:xfrm>
          <a:solidFill>
            <a:schemeClr val="bg1"/>
          </a:solidFill>
        </p:spPr>
        <p:txBody>
          <a:bodyPr anchor="ctr" anchorCtr="0">
            <a:normAutofit/>
          </a:bodyPr>
          <a:lstStyle/>
          <a:p>
            <a:r>
              <a:rPr lang="en-AU" altLang="en-US" sz="3200" b="1" dirty="0" smtClean="0">
                <a:latin typeface="+mn-lt"/>
              </a:rPr>
              <a:t>“</a:t>
            </a:r>
            <a:r>
              <a:rPr lang="en-US" sz="3200" b="1" dirty="0">
                <a:latin typeface="+mn-lt"/>
              </a:rPr>
              <a:t>The use of Himawari-8 data and data composites in developing case studies within the Australasia-Pacific region: The Australian </a:t>
            </a:r>
            <a:r>
              <a:rPr lang="en-US" sz="3200" b="1" dirty="0" err="1">
                <a:latin typeface="+mn-lt"/>
              </a:rPr>
              <a:t>VLab</a:t>
            </a:r>
            <a:r>
              <a:rPr lang="en-US" sz="3200" b="1" dirty="0">
                <a:latin typeface="+mn-lt"/>
              </a:rPr>
              <a:t> Centre of Excellence </a:t>
            </a:r>
            <a:r>
              <a:rPr lang="en-US" sz="3200" b="1" dirty="0" smtClean="0">
                <a:latin typeface="+mn-lt"/>
              </a:rPr>
              <a:t>experience</a:t>
            </a:r>
            <a:r>
              <a:rPr lang="en-AU" altLang="en-US" sz="3200" b="1" dirty="0" smtClean="0">
                <a:latin typeface="+mn-lt"/>
              </a:rPr>
              <a:t>”</a:t>
            </a:r>
          </a:p>
        </p:txBody>
      </p:sp>
      <p:sp>
        <p:nvSpPr>
          <p:cNvPr id="2052" name="Subtitle 2"/>
          <p:cNvSpPr>
            <a:spLocks noGrp="1"/>
          </p:cNvSpPr>
          <p:nvPr>
            <p:ph type="subTitle" idx="1"/>
          </p:nvPr>
        </p:nvSpPr>
        <p:spPr>
          <a:xfrm>
            <a:off x="539750" y="4267387"/>
            <a:ext cx="8064500" cy="2476500"/>
          </a:xfrm>
        </p:spPr>
        <p:txBody>
          <a:bodyPr>
            <a:noAutofit/>
          </a:bodyPr>
          <a:lstStyle/>
          <a:p>
            <a:pPr eaLnBrk="1" hangingPunct="1"/>
            <a:r>
              <a:rPr lang="en-AU" altLang="en-US" sz="2800" dirty="0" smtClean="0">
                <a:solidFill>
                  <a:schemeClr val="tx1"/>
                </a:solidFill>
              </a:rPr>
              <a:t>Asia-Oceania Meteorological Satellite Users Conference 9 (AOMSUC-9), Jakarta, Indonesia</a:t>
            </a:r>
          </a:p>
          <a:p>
            <a:pPr eaLnBrk="1" hangingPunct="1"/>
            <a:endParaRPr lang="en-AU" altLang="en-US" sz="1800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AU" altLang="en-US" sz="2000" dirty="0" smtClean="0">
                <a:solidFill>
                  <a:schemeClr val="tx1"/>
                </a:solidFill>
              </a:rPr>
              <a:t>Presenter: Bodo Zeschke. Bureau of Meteorology Training Centre, Australian </a:t>
            </a:r>
            <a:r>
              <a:rPr lang="en-AU" altLang="en-US" sz="2000" dirty="0" err="1" smtClean="0">
                <a:solidFill>
                  <a:schemeClr val="tx1"/>
                </a:solidFill>
              </a:rPr>
              <a:t>VLab</a:t>
            </a:r>
            <a:r>
              <a:rPr lang="en-AU" altLang="en-US" sz="2000" dirty="0" smtClean="0">
                <a:solidFill>
                  <a:schemeClr val="tx1"/>
                </a:solidFill>
              </a:rPr>
              <a:t> Centre of Excellence Point of Contact </a:t>
            </a:r>
          </a:p>
        </p:txBody>
      </p:sp>
      <p:pic>
        <p:nvPicPr>
          <p:cNvPr id="2054" name="Picture 11" descr="lo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7338"/>
            <a:ext cx="1670050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636" y="54501"/>
            <a:ext cx="6949943" cy="175372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3445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mainp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1000125"/>
            <a:ext cx="3611562" cy="2782888"/>
          </a:xfrm>
        </p:spPr>
      </p:pic>
      <p:pic>
        <p:nvPicPr>
          <p:cNvPr id="29699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0"/>
          <a:stretch>
            <a:fillRect/>
          </a:stretch>
        </p:blipFill>
        <p:spPr bwMode="auto">
          <a:xfrm>
            <a:off x="747713" y="1177925"/>
            <a:ext cx="3455987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8"/>
          <a:stretch>
            <a:fillRect/>
          </a:stretch>
        </p:blipFill>
        <p:spPr bwMode="auto">
          <a:xfrm>
            <a:off x="747713" y="3959225"/>
            <a:ext cx="3465512" cy="257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2787"/>
          </a:xfrm>
        </p:spPr>
        <p:txBody>
          <a:bodyPr>
            <a:normAutofit fontScale="90000"/>
          </a:bodyPr>
          <a:lstStyle/>
          <a:p>
            <a:pPr algn="ctr"/>
            <a:r>
              <a:rPr lang="en-AU" altLang="en-US" sz="2700" b="1" dirty="0" smtClean="0">
                <a:solidFill>
                  <a:srgbClr val="FF0000"/>
                </a:solidFill>
                <a:latin typeface="+mn-lt"/>
              </a:rPr>
              <a:t>Applying new products: </a:t>
            </a:r>
            <a:r>
              <a:rPr lang="en-AU" altLang="en-US" sz="2700" b="1" dirty="0" smtClean="0">
                <a:latin typeface="+mn-lt"/>
              </a:rPr>
              <a:t>Comparing the Sandwich product and Cloud Phase RGB Composite, </a:t>
            </a:r>
            <a:r>
              <a:rPr lang="en-AU" altLang="en-US" sz="2200" dirty="0" smtClean="0">
                <a:latin typeface="+mn-lt"/>
              </a:rPr>
              <a:t>02-06UTC 13</a:t>
            </a:r>
            <a:r>
              <a:rPr lang="en-AU" altLang="en-US" sz="2200" baseline="30000" dirty="0" smtClean="0">
                <a:latin typeface="+mn-lt"/>
              </a:rPr>
              <a:t>th</a:t>
            </a:r>
            <a:r>
              <a:rPr lang="en-AU" altLang="en-US" sz="2200" dirty="0" smtClean="0">
                <a:latin typeface="+mn-lt"/>
              </a:rPr>
              <a:t> June 2018 </a:t>
            </a:r>
          </a:p>
        </p:txBody>
      </p:sp>
      <p:pic>
        <p:nvPicPr>
          <p:cNvPr id="29702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783013"/>
            <a:ext cx="3611562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extBox 9"/>
          <p:cNvSpPr txBox="1">
            <a:spLocks noChangeArrowheads="1"/>
          </p:cNvSpPr>
          <p:nvPr/>
        </p:nvSpPr>
        <p:spPr bwMode="auto">
          <a:xfrm>
            <a:off x="3895725" y="1177925"/>
            <a:ext cx="103187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en-US" sz="1800"/>
              <a:t>0440UTC</a:t>
            </a:r>
          </a:p>
        </p:txBody>
      </p:sp>
      <p:sp>
        <p:nvSpPr>
          <p:cNvPr id="29704" name="TextBox 10"/>
          <p:cNvSpPr txBox="1">
            <a:spLocks noChangeArrowheads="1"/>
          </p:cNvSpPr>
          <p:nvPr/>
        </p:nvSpPr>
        <p:spPr bwMode="auto">
          <a:xfrm>
            <a:off x="3886200" y="3959225"/>
            <a:ext cx="1030288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en-US" sz="1800"/>
              <a:t>0500UTC</a:t>
            </a:r>
          </a:p>
        </p:txBody>
      </p:sp>
      <p:sp>
        <p:nvSpPr>
          <p:cNvPr id="29705" name="TextBox 11"/>
          <p:cNvSpPr txBox="1">
            <a:spLocks noChangeArrowheads="1"/>
          </p:cNvSpPr>
          <p:nvPr/>
        </p:nvSpPr>
        <p:spPr bwMode="auto">
          <a:xfrm>
            <a:off x="830263" y="1709738"/>
            <a:ext cx="701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AU" altLang="en-US" sz="1200" b="1">
                <a:solidFill>
                  <a:srgbClr val="FFFF00"/>
                </a:solidFill>
              </a:rPr>
              <a:t>Tennant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AU" altLang="en-US" sz="1200" b="1">
                <a:solidFill>
                  <a:srgbClr val="FFFF00"/>
                </a:solidFill>
              </a:rPr>
              <a:t>Creek</a:t>
            </a:r>
          </a:p>
        </p:txBody>
      </p:sp>
      <p:sp>
        <p:nvSpPr>
          <p:cNvPr id="29706" name="TextBox 12"/>
          <p:cNvSpPr txBox="1">
            <a:spLocks noChangeArrowheads="1"/>
          </p:cNvSpPr>
          <p:nvPr/>
        </p:nvSpPr>
        <p:spPr bwMode="auto">
          <a:xfrm>
            <a:off x="3625850" y="2373313"/>
            <a:ext cx="6207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AU" altLang="en-US" sz="1200" b="1">
                <a:solidFill>
                  <a:srgbClr val="FFFF00"/>
                </a:solidFill>
              </a:rPr>
              <a:t>Mount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AU" altLang="en-US" sz="1200" b="1">
                <a:solidFill>
                  <a:srgbClr val="FFFF00"/>
                </a:solidFill>
              </a:rPr>
              <a:t>Isa</a:t>
            </a:r>
          </a:p>
        </p:txBody>
      </p:sp>
      <p:sp>
        <p:nvSpPr>
          <p:cNvPr id="29707" name="TextBox 5"/>
          <p:cNvSpPr txBox="1">
            <a:spLocks noChangeArrowheads="1"/>
          </p:cNvSpPr>
          <p:nvPr/>
        </p:nvSpPr>
        <p:spPr bwMode="auto">
          <a:xfrm>
            <a:off x="6227763" y="1003300"/>
            <a:ext cx="284162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en-US" sz="1800"/>
              <a:t>Cloud Phase RGB Composite</a:t>
            </a:r>
          </a:p>
        </p:txBody>
      </p:sp>
      <p:sp>
        <p:nvSpPr>
          <p:cNvPr id="29708" name="Rectangle 2"/>
          <p:cNvSpPr>
            <a:spLocks noChangeArrowheads="1"/>
          </p:cNvSpPr>
          <p:nvPr/>
        </p:nvSpPr>
        <p:spPr bwMode="auto">
          <a:xfrm>
            <a:off x="57150" y="1042988"/>
            <a:ext cx="192405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en-US" sz="1800"/>
              <a:t>Sandwich Product </a:t>
            </a:r>
          </a:p>
        </p:txBody>
      </p:sp>
      <p:sp>
        <p:nvSpPr>
          <p:cNvPr id="29709" name="TextBox 5"/>
          <p:cNvSpPr txBox="1">
            <a:spLocks noChangeArrowheads="1"/>
          </p:cNvSpPr>
          <p:nvPr/>
        </p:nvSpPr>
        <p:spPr bwMode="auto">
          <a:xfrm>
            <a:off x="0" y="6580188"/>
            <a:ext cx="3686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en-US" sz="1200"/>
              <a:t>images courtesy BOM/JMA, lightning data WeatherZone</a:t>
            </a:r>
          </a:p>
        </p:txBody>
      </p:sp>
      <p:pic>
        <p:nvPicPr>
          <p:cNvPr id="29710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838" y="3625850"/>
            <a:ext cx="1963737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8" t="27409" r="3008" b="34927"/>
          <a:stretch>
            <a:fillRect/>
          </a:stretch>
        </p:blipFill>
        <p:spPr bwMode="auto">
          <a:xfrm>
            <a:off x="7053263" y="3098800"/>
            <a:ext cx="2089150" cy="1285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60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10" name="TextovéPole 9"/>
          <p:cNvSpPr txBox="1">
            <a:spLocks noChangeArrowheads="1"/>
          </p:cNvSpPr>
          <p:nvPr/>
        </p:nvSpPr>
        <p:spPr bwMode="auto">
          <a:xfrm>
            <a:off x="356926" y="3592513"/>
            <a:ext cx="35194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 smtClean="0">
                <a:solidFill>
                  <a:srgbClr val="000000"/>
                </a:solidFill>
                <a:latin typeface="+mn-lt"/>
                <a:cs typeface="Arial" charset="0"/>
              </a:rPr>
              <a:t>Bottom layer (“background”):   </a:t>
            </a:r>
            <a:r>
              <a:rPr lang="en-US" altLang="en-US" sz="2000" dirty="0" err="1" smtClean="0">
                <a:solidFill>
                  <a:srgbClr val="000000"/>
                </a:solidFill>
                <a:latin typeface="+mn-lt"/>
                <a:cs typeface="Arial" charset="0"/>
              </a:rPr>
              <a:t>Airmass</a:t>
            </a:r>
            <a:r>
              <a:rPr lang="en-US" altLang="en-US" sz="2000" dirty="0" smtClean="0">
                <a:solidFill>
                  <a:srgbClr val="000000"/>
                </a:solidFill>
                <a:latin typeface="+mn-lt"/>
                <a:cs typeface="Arial" charset="0"/>
              </a:rPr>
              <a:t> RGB (</a:t>
            </a:r>
            <a:r>
              <a:rPr lang="en-US" altLang="en-US" sz="2000" dirty="0" err="1" smtClean="0">
                <a:solidFill>
                  <a:srgbClr val="000000"/>
                </a:solidFill>
                <a:latin typeface="+mn-lt"/>
                <a:cs typeface="Arial" charset="0"/>
              </a:rPr>
              <a:t>midlat</a:t>
            </a:r>
            <a:r>
              <a:rPr lang="en-US" altLang="en-US" sz="2000" dirty="0" smtClean="0">
                <a:solidFill>
                  <a:srgbClr val="000000"/>
                </a:solidFill>
                <a:latin typeface="+mn-lt"/>
                <a:cs typeface="Arial" charset="0"/>
              </a:rPr>
              <a:t> tuned)</a:t>
            </a:r>
          </a:p>
        </p:txBody>
      </p:sp>
      <p:sp>
        <p:nvSpPr>
          <p:cNvPr id="33811" name="TextovéPole 10"/>
          <p:cNvSpPr txBox="1">
            <a:spLocks noChangeArrowheads="1"/>
          </p:cNvSpPr>
          <p:nvPr/>
        </p:nvSpPr>
        <p:spPr bwMode="auto">
          <a:xfrm>
            <a:off x="445826" y="2524126"/>
            <a:ext cx="3543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 smtClean="0">
                <a:solidFill>
                  <a:srgbClr val="000000"/>
                </a:solidFill>
                <a:latin typeface="+mn-lt"/>
                <a:cs typeface="Arial" charset="0"/>
              </a:rPr>
              <a:t>Mid layer: IR10.4 BT </a:t>
            </a:r>
            <a:r>
              <a:rPr lang="en-US" altLang="en-US" sz="2000" dirty="0" err="1" smtClean="0">
                <a:solidFill>
                  <a:srgbClr val="000000"/>
                </a:solidFill>
                <a:latin typeface="+mn-lt"/>
                <a:cs typeface="Arial" charset="0"/>
              </a:rPr>
              <a:t>midlat</a:t>
            </a:r>
            <a:r>
              <a:rPr lang="en-US" altLang="en-US" sz="2000" dirty="0" smtClean="0">
                <a:solidFill>
                  <a:srgbClr val="000000"/>
                </a:solidFill>
                <a:latin typeface="+mn-lt"/>
                <a:cs typeface="Arial" charset="0"/>
              </a:rPr>
              <a:t> scale</a:t>
            </a:r>
          </a:p>
        </p:txBody>
      </p:sp>
      <p:sp>
        <p:nvSpPr>
          <p:cNvPr id="33812" name="TextovéPole 11"/>
          <p:cNvSpPr txBox="1">
            <a:spLocks noChangeArrowheads="1"/>
          </p:cNvSpPr>
          <p:nvPr/>
        </p:nvSpPr>
        <p:spPr bwMode="auto">
          <a:xfrm>
            <a:off x="401376" y="4967288"/>
            <a:ext cx="3413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b="1" dirty="0" smtClean="0">
                <a:latin typeface="+mn-lt"/>
                <a:cs typeface="Arial" charset="0"/>
              </a:rPr>
              <a:t>Blending options – applied to the upper layer</a:t>
            </a:r>
          </a:p>
        </p:txBody>
      </p:sp>
      <p:sp>
        <p:nvSpPr>
          <p:cNvPr id="33795" name="TextovéPole 10"/>
          <p:cNvSpPr txBox="1">
            <a:spLocks noChangeArrowheads="1"/>
          </p:cNvSpPr>
          <p:nvPr/>
        </p:nvSpPr>
        <p:spPr bwMode="auto">
          <a:xfrm>
            <a:off x="-23813" y="6592888"/>
            <a:ext cx="3155951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200" dirty="0" smtClean="0">
                <a:solidFill>
                  <a:srgbClr val="000000"/>
                </a:solidFill>
                <a:latin typeface="+mn-lt"/>
                <a:cs typeface="Arial" charset="0"/>
              </a:rPr>
              <a:t>satellite images courtesy JMA/BOM</a:t>
            </a:r>
            <a:endParaRPr lang="cs-CZ" altLang="en-US" sz="1200" dirty="0" smtClean="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33796" name="Title 13"/>
          <p:cNvSpPr>
            <a:spLocks noGrp="1"/>
          </p:cNvSpPr>
          <p:nvPr>
            <p:ph type="title" idx="4294967295"/>
          </p:nvPr>
        </p:nvSpPr>
        <p:spPr>
          <a:xfrm>
            <a:off x="-23813" y="230983"/>
            <a:ext cx="9150350" cy="102711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AU" altLang="en-US" sz="2400" b="1" dirty="0">
                <a:solidFill>
                  <a:srgbClr val="FF0000"/>
                </a:solidFill>
                <a:latin typeface="+mn-lt"/>
              </a:rPr>
              <a:t>Applying new products: </a:t>
            </a:r>
            <a:r>
              <a:rPr lang="en-AU" altLang="en-US" sz="2400" b="1" dirty="0" smtClean="0">
                <a:latin typeface="+mn-lt"/>
              </a:rPr>
              <a:t>The "</a:t>
            </a:r>
            <a:r>
              <a:rPr lang="en-AU" altLang="en-US" sz="2400" b="1" dirty="0" err="1" smtClean="0">
                <a:latin typeface="+mn-lt"/>
              </a:rPr>
              <a:t>Airmass</a:t>
            </a:r>
            <a:r>
              <a:rPr lang="en-AU" altLang="en-US" sz="2400" b="1" dirty="0" smtClean="0">
                <a:latin typeface="+mn-lt"/>
              </a:rPr>
              <a:t> RGB Sandwich Product" </a:t>
            </a:r>
            <a:br>
              <a:rPr lang="en-AU" altLang="en-US" sz="2400" b="1" dirty="0" smtClean="0">
                <a:latin typeface="+mn-lt"/>
              </a:rPr>
            </a:br>
            <a:r>
              <a:rPr lang="en-AU" altLang="en-US" sz="2000" dirty="0" smtClean="0">
                <a:latin typeface="+mn-lt"/>
              </a:rPr>
              <a:t>Suggested by </a:t>
            </a:r>
            <a:r>
              <a:rPr lang="en-AU" altLang="en-US" sz="2000" dirty="0" err="1" smtClean="0">
                <a:latin typeface="+mn-lt"/>
              </a:rPr>
              <a:t>HansPeter</a:t>
            </a:r>
            <a:r>
              <a:rPr lang="en-AU" altLang="en-US" sz="2000" dirty="0" smtClean="0">
                <a:latin typeface="+mn-lt"/>
              </a:rPr>
              <a:t> </a:t>
            </a:r>
            <a:r>
              <a:rPr lang="en-AU" altLang="en-US" sz="2000" dirty="0" err="1" smtClean="0">
                <a:latin typeface="+mn-lt"/>
              </a:rPr>
              <a:t>Roesli</a:t>
            </a:r>
            <a:r>
              <a:rPr lang="en-AU" altLang="en-US" sz="2000" dirty="0" smtClean="0">
                <a:latin typeface="+mn-lt"/>
              </a:rPr>
              <a:t>, modification by BOM staff, including Operational Forecasters and </a:t>
            </a:r>
            <a:r>
              <a:rPr lang="en-AU" altLang="en-US" sz="2000" dirty="0" err="1" smtClean="0">
                <a:latin typeface="+mn-lt"/>
              </a:rPr>
              <a:t>B.Zeschke</a:t>
            </a:r>
            <a:endParaRPr lang="en-AU" altLang="en-US" sz="2000" dirty="0" smtClean="0">
              <a:latin typeface="+mn-lt"/>
            </a:endParaRPr>
          </a:p>
        </p:txBody>
      </p:sp>
      <p:sp>
        <p:nvSpPr>
          <p:cNvPr id="33797" name="Rectangle 3"/>
          <p:cNvSpPr>
            <a:spLocks noChangeArrowheads="1"/>
          </p:cNvSpPr>
          <p:nvPr/>
        </p:nvSpPr>
        <p:spPr bwMode="auto">
          <a:xfrm>
            <a:off x="4373301" y="3333751"/>
            <a:ext cx="4422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 smtClean="0">
                <a:latin typeface="+mn-lt"/>
                <a:cs typeface="Arial" charset="0"/>
              </a:rPr>
              <a:t>Upper and mid layer opacity set to 50%</a:t>
            </a:r>
          </a:p>
        </p:txBody>
      </p:sp>
      <p:grpSp>
        <p:nvGrpSpPr>
          <p:cNvPr id="16392" name="Group 1"/>
          <p:cNvGrpSpPr>
            <a:grpSpLocks/>
          </p:cNvGrpSpPr>
          <p:nvPr/>
        </p:nvGrpSpPr>
        <p:grpSpPr bwMode="auto">
          <a:xfrm>
            <a:off x="4428864" y="1600201"/>
            <a:ext cx="4344987" cy="1574800"/>
            <a:chOff x="4440833" y="986129"/>
            <a:chExt cx="4344608" cy="1574217"/>
          </a:xfrm>
        </p:grpSpPr>
        <p:pic>
          <p:nvPicPr>
            <p:cNvPr id="16407" name="Picture 2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9974" y="1834859"/>
              <a:ext cx="3781799" cy="400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8" name="Picture 2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7532" y="986129"/>
              <a:ext cx="3781799" cy="400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3"/>
            <p:cNvSpPr txBox="1">
              <a:spLocks noChangeArrowheads="1"/>
            </p:cNvSpPr>
            <p:nvPr/>
          </p:nvSpPr>
          <p:spPr bwMode="auto">
            <a:xfrm>
              <a:off x="4445595" y="1374922"/>
              <a:ext cx="4339846" cy="33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6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36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6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6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6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6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AU" altLang="en-US" sz="1600" dirty="0" smtClean="0">
                  <a:latin typeface="+mn-lt"/>
                  <a:cs typeface="Arial" charset="0"/>
                </a:rPr>
                <a:t>-20C                                Tropical                            -80C</a:t>
              </a:r>
            </a:p>
          </p:txBody>
        </p:sp>
        <p:sp>
          <p:nvSpPr>
            <p:cNvPr id="25" name="TextBox 3"/>
            <p:cNvSpPr txBox="1">
              <a:spLocks noChangeArrowheads="1"/>
            </p:cNvSpPr>
            <p:nvPr/>
          </p:nvSpPr>
          <p:spPr bwMode="auto">
            <a:xfrm>
              <a:off x="4440833" y="2222333"/>
              <a:ext cx="4339846" cy="33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6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36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6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6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6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6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AU" altLang="en-US" sz="1600" dirty="0" smtClean="0">
                  <a:latin typeface="+mn-lt"/>
                  <a:cs typeface="Arial" charset="0"/>
                </a:rPr>
                <a:t>-20C                          Mid-latitude                         -70C</a:t>
              </a:r>
            </a:p>
          </p:txBody>
        </p:sp>
      </p:grpSp>
      <p:sp>
        <p:nvSpPr>
          <p:cNvPr id="16393" name="TextBox 1"/>
          <p:cNvSpPr txBox="1">
            <a:spLocks noChangeArrowheads="1"/>
          </p:cNvSpPr>
          <p:nvPr/>
        </p:nvSpPr>
        <p:spPr bwMode="auto">
          <a:xfrm>
            <a:off x="4373301" y="2189163"/>
            <a:ext cx="44688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200"/>
              <a:t>scale as adapted from Australian Bureau of Meteorology forecasters </a:t>
            </a:r>
          </a:p>
        </p:txBody>
      </p:sp>
      <p:sp>
        <p:nvSpPr>
          <p:cNvPr id="22" name="TextovéPole 10"/>
          <p:cNvSpPr txBox="1">
            <a:spLocks noChangeArrowheads="1"/>
          </p:cNvSpPr>
          <p:nvPr/>
        </p:nvSpPr>
        <p:spPr bwMode="auto">
          <a:xfrm>
            <a:off x="495039" y="1279526"/>
            <a:ext cx="36464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 smtClean="0">
                <a:solidFill>
                  <a:srgbClr val="000000"/>
                </a:solidFill>
                <a:latin typeface="+mn-lt"/>
                <a:cs typeface="Arial" charset="0"/>
              </a:rPr>
              <a:t>Top layer: IR10.4 BT tropical scale</a:t>
            </a:r>
          </a:p>
        </p:txBody>
      </p:sp>
      <p:sp>
        <p:nvSpPr>
          <p:cNvPr id="16395" name="TextBox 2"/>
          <p:cNvSpPr txBox="1">
            <a:spLocks noChangeArrowheads="1"/>
          </p:cNvSpPr>
          <p:nvPr/>
        </p:nvSpPr>
        <p:spPr bwMode="auto">
          <a:xfrm>
            <a:off x="4084376" y="3898901"/>
            <a:ext cx="4933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/>
              <a:t>               </a:t>
            </a:r>
            <a:r>
              <a:rPr lang="en-AU" altLang="en-US" sz="1800" b="1"/>
              <a:t>Before</a:t>
            </a:r>
            <a:r>
              <a:rPr lang="en-AU" altLang="en-US" sz="1800"/>
              <a:t>                                      </a:t>
            </a:r>
            <a:r>
              <a:rPr lang="en-AU" altLang="en-US" sz="1800" b="1"/>
              <a:t>After</a:t>
            </a:r>
          </a:p>
        </p:txBody>
      </p:sp>
      <p:pic>
        <p:nvPicPr>
          <p:cNvPr id="16396" name="Picture 9" descr="G:\1ABodoZeschkeDataFiles\2017stuff\RegionalFocusGroupMeetings2017\December2017\NTstorms15Dec17\AirmassRGB\AirmassRGB12UTCto6UTC045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8" r="24304"/>
          <a:stretch>
            <a:fillRect/>
          </a:stretch>
        </p:blipFill>
        <p:spPr bwMode="auto">
          <a:xfrm>
            <a:off x="4084376" y="4264026"/>
            <a:ext cx="2417763" cy="23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8" descr="G:\1ABodoZeschkeDataFiles\2017stuff\RegionalFocusGroupMeetings2017\December2017\NTstorms15Dec17\AirmassRGBEnhIRtropmidlat\AirmassRGBEnhIRtropmidlat045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3" r="24416"/>
          <a:stretch>
            <a:fillRect/>
          </a:stretch>
        </p:blipFill>
        <p:spPr bwMode="auto">
          <a:xfrm>
            <a:off x="6603739" y="4268788"/>
            <a:ext cx="2414587" cy="233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15" y="749588"/>
            <a:ext cx="2876400" cy="23488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perspectiveRelaxed" fov="1200000">
              <a:rot lat="18450000" lon="4218000" rev="17664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15" y="2029466"/>
            <a:ext cx="2876079" cy="23482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perspectiveRelaxed" fov="1200000">
              <a:rot lat="18450000" lon="4218000" rev="17664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704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63" y="3414143"/>
            <a:ext cx="2876400" cy="2269108"/>
          </a:xfrm>
          <a:prstGeom prst="rect">
            <a:avLst/>
          </a:prstGeom>
          <a:noFill/>
          <a:ln>
            <a:noFill/>
          </a:ln>
          <a:scene3d>
            <a:camera prst="perspectiveRelaxed" fov="1200000">
              <a:rot lat="18450000" lon="4218000" rev="17664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92" y="4918076"/>
            <a:ext cx="2876400" cy="2199878"/>
          </a:xfrm>
          <a:prstGeom prst="rect">
            <a:avLst/>
          </a:prstGeom>
          <a:noFill/>
          <a:ln>
            <a:noFill/>
          </a:ln>
          <a:scene3d>
            <a:camera prst="perspectiveRelaxed" fov="1200000">
              <a:rot lat="18449992" lon="4217998" rev="17663987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8" name="Šipka dolů 7"/>
          <p:cNvSpPr>
            <a:spLocks noChangeArrowheads="1"/>
          </p:cNvSpPr>
          <p:nvPr/>
        </p:nvSpPr>
        <p:spPr bwMode="auto">
          <a:xfrm>
            <a:off x="3854189" y="1830388"/>
            <a:ext cx="269875" cy="1006475"/>
          </a:xfrm>
          <a:prstGeom prst="downArrow">
            <a:avLst>
              <a:gd name="adj1" fmla="val 50000"/>
              <a:gd name="adj2" fmla="val 101298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000" smtClean="0">
              <a:solidFill>
                <a:srgbClr val="FFCC66"/>
              </a:solidFill>
              <a:latin typeface="+mn-lt"/>
              <a:cs typeface="Arial" charset="0"/>
            </a:endParaRPr>
          </a:p>
        </p:txBody>
      </p:sp>
      <p:sp>
        <p:nvSpPr>
          <p:cNvPr id="33809" name="Šipka dolů 7"/>
          <p:cNvSpPr>
            <a:spLocks noChangeArrowheads="1"/>
          </p:cNvSpPr>
          <p:nvPr/>
        </p:nvSpPr>
        <p:spPr bwMode="auto">
          <a:xfrm>
            <a:off x="310889" y="2327276"/>
            <a:ext cx="269875" cy="1006475"/>
          </a:xfrm>
          <a:prstGeom prst="downArrow">
            <a:avLst>
              <a:gd name="adj1" fmla="val 50000"/>
              <a:gd name="adj2" fmla="val 101298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000" smtClean="0">
              <a:solidFill>
                <a:srgbClr val="FFCC66"/>
              </a:solidFill>
              <a:latin typeface="+mn-lt"/>
              <a:cs typeface="Arial" charset="0"/>
            </a:endParaRPr>
          </a:p>
        </p:txBody>
      </p:sp>
      <p:sp>
        <p:nvSpPr>
          <p:cNvPr id="33" name="Šipka dolů 7"/>
          <p:cNvSpPr>
            <a:spLocks noChangeArrowheads="1"/>
          </p:cNvSpPr>
          <p:nvPr/>
        </p:nvSpPr>
        <p:spPr bwMode="auto">
          <a:xfrm>
            <a:off x="3814501" y="3141663"/>
            <a:ext cx="269875" cy="1006475"/>
          </a:xfrm>
          <a:prstGeom prst="downArrow">
            <a:avLst>
              <a:gd name="adj1" fmla="val 50000"/>
              <a:gd name="adj2" fmla="val 101298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000" smtClean="0">
              <a:solidFill>
                <a:srgbClr val="FFCC66"/>
              </a:solidFill>
              <a:latin typeface="+mn-lt"/>
              <a:cs typeface="Arial" charset="0"/>
            </a:endParaRPr>
          </a:p>
        </p:txBody>
      </p:sp>
      <p:sp>
        <p:nvSpPr>
          <p:cNvPr id="34" name="Šipka dolů 7"/>
          <p:cNvSpPr>
            <a:spLocks noChangeArrowheads="1"/>
          </p:cNvSpPr>
          <p:nvPr/>
        </p:nvSpPr>
        <p:spPr bwMode="auto">
          <a:xfrm>
            <a:off x="271201" y="3638551"/>
            <a:ext cx="269875" cy="1006475"/>
          </a:xfrm>
          <a:prstGeom prst="downArrow">
            <a:avLst>
              <a:gd name="adj1" fmla="val 50000"/>
              <a:gd name="adj2" fmla="val 101298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000" smtClean="0">
              <a:solidFill>
                <a:srgbClr val="FFCC66"/>
              </a:solidFill>
              <a:latin typeface="+mn-lt"/>
              <a:cs typeface="Arial" charset="0"/>
            </a:endParaRPr>
          </a:p>
        </p:txBody>
      </p:sp>
      <p:sp>
        <p:nvSpPr>
          <p:cNvPr id="16406" name="Rectangle 7"/>
          <p:cNvSpPr>
            <a:spLocks noChangeArrowheads="1"/>
          </p:cNvSpPr>
          <p:nvPr/>
        </p:nvSpPr>
        <p:spPr bwMode="auto">
          <a:xfrm>
            <a:off x="7267575" y="1588"/>
            <a:ext cx="18764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ko-KR" sz="1200">
                <a:ea typeface="굴림" panose="020B0600000101010101" pitchFamily="34" charset="-127"/>
              </a:rPr>
              <a:t>images courtesy JMA/BOM</a:t>
            </a:r>
            <a:endParaRPr lang="en-AU" altLang="en-US" sz="1200">
              <a:ea typeface="굴림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3293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mainp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>
          <a:xfrm>
            <a:off x="-1588" y="44450"/>
            <a:ext cx="9145588" cy="1046229"/>
          </a:xfrm>
        </p:spPr>
        <p:txBody>
          <a:bodyPr/>
          <a:lstStyle/>
          <a:p>
            <a:pPr algn="ctr" eaLnBrk="1" hangingPunct="1"/>
            <a:r>
              <a:rPr lang="en-AU" altLang="en-US" sz="2800" b="1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Recordings of our Regional Focus Group Discussions</a:t>
            </a:r>
            <a:r>
              <a:rPr lang="en-AU" altLang="en-US" sz="2800" b="1" dirty="0" smtClean="0">
                <a:solidFill>
                  <a:srgbClr val="000000"/>
                </a:solidFill>
                <a:latin typeface="+mn-lt"/>
              </a:rPr>
              <a:t/>
            </a:r>
            <a:br>
              <a:rPr lang="en-AU" altLang="en-US" sz="2800" b="1" dirty="0" smtClean="0">
                <a:solidFill>
                  <a:srgbClr val="000000"/>
                </a:solidFill>
                <a:latin typeface="+mn-lt"/>
              </a:rPr>
            </a:br>
            <a:r>
              <a:rPr lang="en-AU" altLang="en-US" sz="20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http://www.virtuallab.bom.gov.au/archive/regional-focus-group-recordings/</a:t>
            </a:r>
          </a:p>
        </p:txBody>
      </p:sp>
      <p:sp>
        <p:nvSpPr>
          <p:cNvPr id="1946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46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463" name="Rectangle 5"/>
          <p:cNvSpPr>
            <a:spLocks noChangeArrowheads="1"/>
          </p:cNvSpPr>
          <p:nvPr/>
        </p:nvSpPr>
        <p:spPr bwMode="auto">
          <a:xfrm>
            <a:off x="4543425" y="2924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46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5696" y="1196752"/>
            <a:ext cx="5256584" cy="55796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b="19515"/>
          <a:stretch/>
        </p:blipFill>
        <p:spPr>
          <a:xfrm>
            <a:off x="507262" y="1090679"/>
            <a:ext cx="8072325" cy="568572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4782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mainp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>
          <a:xfrm>
            <a:off x="-1588" y="44450"/>
            <a:ext cx="9145588" cy="1046229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AU" altLang="en-US" sz="2800" b="1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Short case study recordings for reference by forecasters </a:t>
            </a:r>
            <a:r>
              <a:rPr lang="en-AU" altLang="en-US" sz="20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http</a:t>
            </a:r>
            <a:r>
              <a:rPr lang="en-AU" altLang="en-US" sz="20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://www.virtuallab.bom.gov.au/archive/regional-focus-group-recordings/</a:t>
            </a:r>
          </a:p>
        </p:txBody>
      </p:sp>
      <p:sp>
        <p:nvSpPr>
          <p:cNvPr id="1946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46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463" name="Rectangle 5"/>
          <p:cNvSpPr>
            <a:spLocks noChangeArrowheads="1"/>
          </p:cNvSpPr>
          <p:nvPr/>
        </p:nvSpPr>
        <p:spPr bwMode="auto">
          <a:xfrm>
            <a:off x="4543425" y="2924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46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5696" y="1196752"/>
            <a:ext cx="5256584" cy="55796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b="19515"/>
          <a:stretch/>
        </p:blipFill>
        <p:spPr>
          <a:xfrm>
            <a:off x="507262" y="1090679"/>
            <a:ext cx="8072325" cy="56857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959" y="2409032"/>
            <a:ext cx="8736932" cy="2184233"/>
          </a:xfrm>
          <a:prstGeom prst="rect">
            <a:avLst/>
          </a:prstGeom>
          <a:ln w="635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90506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mainp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20117" y="-81597"/>
            <a:ext cx="9144000" cy="685800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35696" y="1196752"/>
            <a:ext cx="5256584" cy="55796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1142"/>
            <a:ext cx="8888820" cy="101116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AU" altLang="en-US" sz="3000" b="1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Incorporating </a:t>
            </a:r>
            <a:r>
              <a:rPr lang="en-AU" altLang="en-US" sz="3000" b="1" dirty="0" err="1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VLab</a:t>
            </a:r>
            <a:r>
              <a:rPr lang="en-AU" altLang="en-US" sz="3000" b="1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case studies into the teaching of our Trainee Meteorologists </a:t>
            </a:r>
            <a:r>
              <a:rPr lang="en-AU" altLang="en-US" sz="22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(Regional Focus Grou</a:t>
            </a:r>
            <a:r>
              <a:rPr lang="en-AU" altLang="en-US" sz="22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p meeting 18</a:t>
            </a:r>
            <a:r>
              <a:rPr lang="en-AU" altLang="en-US" sz="2200" baseline="300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th</a:t>
            </a:r>
            <a:r>
              <a:rPr lang="en-AU" altLang="en-US" sz="22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/9 / 2018)</a:t>
            </a:r>
            <a:r>
              <a:rPr lang="en-AU" altLang="en-US" sz="22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. </a:t>
            </a:r>
            <a:endParaRPr lang="en-AU" altLang="en-US" sz="2200" dirty="0" smtClean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946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46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463" name="Rectangle 5"/>
          <p:cNvSpPr>
            <a:spLocks noChangeArrowheads="1"/>
          </p:cNvSpPr>
          <p:nvPr/>
        </p:nvSpPr>
        <p:spPr bwMode="auto">
          <a:xfrm>
            <a:off x="4543425" y="2924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46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59" y="2409392"/>
            <a:ext cx="3800224" cy="2809990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9179" y="2408163"/>
            <a:ext cx="3780632" cy="2822219"/>
          </a:xfrm>
          <a:prstGeom prst="rect">
            <a:avLst/>
          </a:prstGeom>
          <a:ln w="41275">
            <a:solidFill>
              <a:srgbClr val="0000CC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062626" y="5376463"/>
            <a:ext cx="2978290" cy="1200329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/>
              <a:t>U</a:t>
            </a:r>
            <a:r>
              <a:rPr lang="en-AU" sz="2400" b="1" dirty="0" smtClean="0"/>
              <a:t>tilising recorded RFG meeting </a:t>
            </a:r>
            <a:r>
              <a:rPr lang="en-AU" sz="2400" b="1" dirty="0" smtClean="0"/>
              <a:t>resources in lectures</a:t>
            </a:r>
            <a:endParaRPr lang="en-AU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268166" y="5371523"/>
            <a:ext cx="2722657" cy="830997"/>
          </a:xfrm>
          <a:prstGeom prst="rect">
            <a:avLst/>
          </a:prstGeom>
          <a:solidFill>
            <a:schemeClr val="bg1"/>
          </a:solidFill>
          <a:ln w="31750"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smtClean="0"/>
              <a:t>Recordings and worksheets</a:t>
            </a:r>
            <a:endParaRPr lang="en-AU" sz="2400" b="1" dirty="0"/>
          </a:p>
        </p:txBody>
      </p:sp>
    </p:spTree>
    <p:extLst>
      <p:ext uri="{BB962C8B-B14F-4D97-AF65-F5344CB8AC3E}">
        <p14:creationId xmlns:p14="http://schemas.microsoft.com/office/powerpoint/2010/main" val="397765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mainp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Rectangle 3"/>
          <p:cNvSpPr>
            <a:spLocks noGrp="1" noChangeArrowheads="1"/>
          </p:cNvSpPr>
          <p:nvPr>
            <p:ph type="title"/>
          </p:nvPr>
        </p:nvSpPr>
        <p:spPr>
          <a:xfrm>
            <a:off x="15911" y="31324"/>
            <a:ext cx="9144000" cy="1066800"/>
          </a:xfrm>
        </p:spPr>
        <p:txBody>
          <a:bodyPr/>
          <a:lstStyle/>
          <a:p>
            <a:pPr algn="ctr" eaLnBrk="1" hangingPunct="1"/>
            <a:r>
              <a:rPr lang="en-AU" altLang="en-US" sz="2800" b="1" dirty="0" smtClean="0">
                <a:latin typeface="+mn-lt"/>
                <a:cs typeface="Arial" charset="0"/>
              </a:rPr>
              <a:t>End-to-End Forecaster Friendly Case Study incorporating Himawari-8 data – Thunderstorm </a:t>
            </a:r>
            <a:r>
              <a:rPr lang="en-AU" altLang="en-US" sz="2800" b="1" dirty="0" smtClean="0">
                <a:latin typeface="+mn-lt"/>
                <a:cs typeface="Arial" charset="0"/>
              </a:rPr>
              <a:t>case study</a:t>
            </a:r>
            <a:endParaRPr lang="en-AU" altLang="en-US" sz="2000" dirty="0" smtClean="0">
              <a:latin typeface="+mn-lt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550" y="1733583"/>
            <a:ext cx="6354900" cy="47794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976655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AU" altLang="en-US" b="1" dirty="0" smtClean="0">
                <a:solidFill>
                  <a:srgbClr val="FF0000"/>
                </a:solidFill>
                <a:cs typeface="Arial" pitchFamily="34" charset="0"/>
              </a:rPr>
              <a:t>December 2016 Regional Focus Group meeting recording at http</a:t>
            </a:r>
            <a:r>
              <a:rPr lang="en-AU" altLang="en-US" b="1" dirty="0">
                <a:solidFill>
                  <a:srgbClr val="FF0000"/>
                </a:solidFill>
                <a:cs typeface="Arial" pitchFamily="34" charset="0"/>
              </a:rPr>
              <a:t>://www.virtuallab.bom.gov.au/archive/regional-focus-group-recordings/</a:t>
            </a:r>
            <a:endParaRPr lang="en-A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6538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 descr="mainp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847725"/>
          </a:xfrm>
        </p:spPr>
        <p:txBody>
          <a:bodyPr/>
          <a:lstStyle/>
          <a:p>
            <a:pPr algn="ctr"/>
            <a:r>
              <a:rPr lang="en-AU" altLang="en-US" sz="2600" b="1" dirty="0" smtClean="0">
                <a:latin typeface="+mn-lt"/>
              </a:rPr>
              <a:t>A summary of the Forecast Process - Convection Case Study Williamtown NSW, 9</a:t>
            </a:r>
            <a:r>
              <a:rPr lang="en-AU" altLang="en-US" sz="2600" b="1" baseline="30000" dirty="0" smtClean="0">
                <a:latin typeface="+mn-lt"/>
              </a:rPr>
              <a:t>th</a:t>
            </a:r>
            <a:r>
              <a:rPr lang="en-AU" altLang="en-US" sz="2600" b="1" dirty="0" smtClean="0">
                <a:latin typeface="+mn-lt"/>
              </a:rPr>
              <a:t> November 2016.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565308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8500"/>
              </a:spcAft>
              <a:buFontTx/>
              <a:buNone/>
              <a:defRPr/>
            </a:pPr>
            <a:r>
              <a:rPr lang="en-AU" sz="2200" b="1" dirty="0" smtClean="0"/>
              <a:t>1: Familiarisation, including analysis and diagnosis</a:t>
            </a:r>
            <a:r>
              <a:rPr lang="en-AU" sz="2200" dirty="0" smtClean="0"/>
              <a:t> </a:t>
            </a:r>
            <a:endParaRPr lang="en-AU" sz="2200" dirty="0"/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8500"/>
              </a:spcAft>
              <a:buFontTx/>
              <a:buNone/>
              <a:defRPr/>
            </a:pPr>
            <a:r>
              <a:rPr lang="en-AU" sz="2200" b="1" dirty="0" smtClean="0"/>
              <a:t>2: Diagnosis, prognosis and making forecasts.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8500"/>
              </a:spcAft>
              <a:buFontTx/>
              <a:buNone/>
              <a:defRPr/>
            </a:pPr>
            <a:r>
              <a:rPr lang="en-AU" sz="2200" b="1" dirty="0" smtClean="0"/>
              <a:t>3: The situation developing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8500"/>
              </a:spcAft>
              <a:buFontTx/>
              <a:buNone/>
              <a:defRPr/>
            </a:pPr>
            <a:r>
              <a:rPr lang="en-AU" sz="2200" b="1" dirty="0" smtClean="0"/>
              <a:t>4: Summarising the exercise</a:t>
            </a:r>
            <a:endParaRPr lang="en-AU" sz="2200" b="1" dirty="0"/>
          </a:p>
          <a:p>
            <a:pPr>
              <a:defRPr/>
            </a:pPr>
            <a:endParaRPr lang="en-AU" dirty="0" smtClean="0"/>
          </a:p>
          <a:p>
            <a:pPr>
              <a:defRPr/>
            </a:pPr>
            <a:endParaRPr lang="en-AU" dirty="0"/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1473200"/>
            <a:ext cx="1219200" cy="979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713" y="2862263"/>
            <a:ext cx="1304925" cy="979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219575"/>
            <a:ext cx="1308100" cy="979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363" y="4219575"/>
            <a:ext cx="1306512" cy="979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473200"/>
            <a:ext cx="1296987" cy="979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713" y="1473200"/>
            <a:ext cx="1304925" cy="979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288" y="1473200"/>
            <a:ext cx="1298575" cy="979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5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473200"/>
            <a:ext cx="1296988" cy="979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6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288" y="2862263"/>
            <a:ext cx="1298575" cy="979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7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475" y="2862263"/>
            <a:ext cx="1304925" cy="979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8" name="Picture 1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219575"/>
            <a:ext cx="1301750" cy="979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9" name="Picture 1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4219575"/>
            <a:ext cx="1301750" cy="979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60" name="Picture 1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610225"/>
            <a:ext cx="1304925" cy="979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61" name="Picture 1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610225"/>
            <a:ext cx="1306513" cy="979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01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ainp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5400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AU" sz="3200" b="1" dirty="0" smtClean="0">
                <a:latin typeface="+mn-lt"/>
              </a:rPr>
              <a:t>Summary</a:t>
            </a:r>
            <a:endParaRPr lang="en-AU" sz="3200" b="1" dirty="0">
              <a:latin typeface="+mn-lt"/>
            </a:endParaRPr>
          </a:p>
        </p:txBody>
      </p:sp>
      <p:pic>
        <p:nvPicPr>
          <p:cNvPr id="5" name="Picture 11" descr="lo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07" y="254000"/>
            <a:ext cx="1670050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38486" y="1722437"/>
            <a:ext cx="7776864" cy="4833068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AU" sz="2400" dirty="0" smtClean="0"/>
              <a:t>This presentation summarised case </a:t>
            </a:r>
            <a:r>
              <a:rPr lang="en-AU" sz="2400" dirty="0"/>
              <a:t>studies for better utilisation of Himawari-8 data by the Australian </a:t>
            </a:r>
            <a:r>
              <a:rPr lang="en-AU" sz="2400" dirty="0" err="1"/>
              <a:t>VLab</a:t>
            </a:r>
            <a:r>
              <a:rPr lang="en-AU" sz="2400" dirty="0"/>
              <a:t> Centre of Excellence over the past year. 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AU" sz="2400" dirty="0" smtClean="0"/>
              <a:t>It focussed on:</a:t>
            </a:r>
          </a:p>
          <a:p>
            <a:r>
              <a:rPr lang="en-AU" sz="2400" dirty="0" smtClean="0"/>
              <a:t>Case studies showcased within the Regional Focus Group meetings.</a:t>
            </a:r>
          </a:p>
          <a:p>
            <a:r>
              <a:rPr lang="en-AU" sz="2400" dirty="0" smtClean="0"/>
              <a:t>Case studies developed utilising new products introduced at conference.</a:t>
            </a:r>
            <a:endParaRPr lang="en-AU" sz="2400" dirty="0"/>
          </a:p>
          <a:p>
            <a:r>
              <a:rPr lang="en-AU" sz="2400" dirty="0" smtClean="0"/>
              <a:t>Developing case studies for incorporation into a Forecast Simulator for forecaster training. Student review of these.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35518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ainp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5400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AU" sz="3200" b="1" dirty="0" smtClean="0">
                <a:latin typeface="+mn-lt"/>
              </a:rPr>
              <a:t>Content</a:t>
            </a:r>
            <a:endParaRPr lang="en-AU" sz="3200" b="1" dirty="0">
              <a:latin typeface="+mn-lt"/>
            </a:endParaRPr>
          </a:p>
        </p:txBody>
      </p:sp>
      <p:pic>
        <p:nvPicPr>
          <p:cNvPr id="5" name="Picture 11" descr="lo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07" y="254000"/>
            <a:ext cx="1670050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38486" y="1722437"/>
            <a:ext cx="7776864" cy="4833068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AU" sz="2400" dirty="0" smtClean="0"/>
              <a:t>A summary of the development of case studies for better utilisation of Himawari-8 data by </a:t>
            </a:r>
            <a:r>
              <a:rPr lang="en-AU" sz="2400" dirty="0"/>
              <a:t>the Australian </a:t>
            </a:r>
            <a:r>
              <a:rPr lang="en-AU" sz="2400" dirty="0" err="1" smtClean="0"/>
              <a:t>VLab</a:t>
            </a:r>
            <a:r>
              <a:rPr lang="en-AU" sz="2400" dirty="0" smtClean="0"/>
              <a:t> Centre </a:t>
            </a:r>
            <a:r>
              <a:rPr lang="en-AU" sz="2400" dirty="0"/>
              <a:t>of Excellence over the past year. </a:t>
            </a:r>
            <a:endParaRPr lang="en-AU" sz="2400" dirty="0" smtClean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AU" sz="2400" dirty="0" smtClean="0"/>
              <a:t>It focusses on: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AU" sz="2400" dirty="0" smtClean="0"/>
              <a:t>Case studies showcased within the Regional Focus Group </a:t>
            </a:r>
            <a:r>
              <a:rPr lang="en-AU" sz="2400" dirty="0" smtClean="0"/>
              <a:t>meetings for forecaster training.</a:t>
            </a:r>
            <a:endParaRPr lang="en-AU" sz="2400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AU" sz="2400" dirty="0" smtClean="0"/>
              <a:t>Case studies developed utilising new products introduced at conference.</a:t>
            </a:r>
            <a:endParaRPr lang="en-AU" sz="24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AU" sz="2400" dirty="0" smtClean="0"/>
              <a:t>Developing case studies for incorporation into a Forecast Simulator for forecaster training.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290787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mainp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19515"/>
          <a:stretch/>
        </p:blipFill>
        <p:spPr>
          <a:xfrm>
            <a:off x="507262" y="1090679"/>
            <a:ext cx="8072325" cy="56857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8515" y="1052124"/>
            <a:ext cx="3742468" cy="2805846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>
          <a:xfrm>
            <a:off x="-1588" y="44450"/>
            <a:ext cx="9145588" cy="1046229"/>
          </a:xfrm>
        </p:spPr>
        <p:txBody>
          <a:bodyPr>
            <a:normAutofit fontScale="90000"/>
          </a:bodyPr>
          <a:lstStyle/>
          <a:p>
            <a:pPr algn="ctr"/>
            <a:r>
              <a:rPr lang="en-AU" sz="2800" b="1" dirty="0">
                <a:latin typeface="+mn-lt"/>
              </a:rPr>
              <a:t>Case studies showcased within the Regional Focus Group meetings </a:t>
            </a:r>
            <a:r>
              <a:rPr lang="en-AU" altLang="en-US" sz="20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http</a:t>
            </a:r>
            <a:r>
              <a:rPr lang="en-AU" altLang="en-US" sz="20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://www.virtuallab.bom.gov.au/archive/regional-focus-group-recordings/</a:t>
            </a:r>
          </a:p>
        </p:txBody>
      </p:sp>
      <p:sp>
        <p:nvSpPr>
          <p:cNvPr id="1946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46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463" name="Rectangle 5"/>
          <p:cNvSpPr>
            <a:spLocks noChangeArrowheads="1"/>
          </p:cNvSpPr>
          <p:nvPr/>
        </p:nvSpPr>
        <p:spPr bwMode="auto">
          <a:xfrm>
            <a:off x="4543425" y="2924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46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277" y="1058761"/>
            <a:ext cx="3732279" cy="2799209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4741670" y="1066793"/>
            <a:ext cx="314325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en-AU" altLang="en-US" sz="1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594596" y="1057750"/>
            <a:ext cx="314325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en-AU" altLang="en-US" sz="1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596" y="4015611"/>
            <a:ext cx="3740010" cy="2694075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600947" y="4015610"/>
            <a:ext cx="312737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en-AU" altLang="en-US" sz="1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0996" y="3975555"/>
            <a:ext cx="3697506" cy="2773130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4759665" y="3968646"/>
            <a:ext cx="318594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lang="en-AU" altLang="en-US" sz="1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56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1663" y="3890963"/>
            <a:ext cx="2971800" cy="2574925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8" y="850900"/>
            <a:ext cx="2976562" cy="2579688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58738" y="3429000"/>
            <a:ext cx="3049588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050" b="1" dirty="0">
                <a:cs typeface="Arial" charset="0"/>
              </a:rPr>
              <a:t>Dust RGB</a:t>
            </a:r>
            <a:endParaRPr lang="ko-KR" altLang="en-US" sz="1050" b="1" dirty="0">
              <a:cs typeface="Arial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63875" y="855663"/>
            <a:ext cx="2989263" cy="2584450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11463" y="3438525"/>
            <a:ext cx="3490912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050" b="1" dirty="0">
                <a:cs typeface="Arial" charset="0"/>
              </a:rPr>
              <a:t>True Color RGB</a:t>
            </a:r>
            <a:endParaRPr lang="ko-KR" altLang="en-US" sz="1050" b="1" dirty="0">
              <a:cs typeface="Arial" charset="0"/>
            </a:endParaRPr>
          </a:p>
        </p:txBody>
      </p:sp>
      <p:pic>
        <p:nvPicPr>
          <p:cNvPr id="174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850900"/>
            <a:ext cx="295275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15025" y="3236913"/>
            <a:ext cx="3455988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050" b="1" dirty="0">
                <a:cs typeface="Arial" charset="0"/>
              </a:rPr>
              <a:t>Himawari-8</a:t>
            </a:r>
            <a:r>
              <a:rPr lang="ko-KR" altLang="en-US" sz="1050" b="1" dirty="0">
                <a:cs typeface="Arial" charset="0"/>
              </a:rPr>
              <a:t> </a:t>
            </a:r>
            <a:r>
              <a:rPr lang="en-US" altLang="ko-KR" sz="1050" b="1" dirty="0">
                <a:cs typeface="Arial" charset="0"/>
              </a:rPr>
              <a:t>Natural Color RGB</a:t>
            </a:r>
          </a:p>
          <a:p>
            <a:pPr algn="ctr">
              <a:defRPr/>
            </a:pPr>
            <a:r>
              <a:rPr lang="en-US" altLang="ko-KR" sz="1050" b="1" dirty="0">
                <a:cs typeface="Arial" charset="0"/>
              </a:rPr>
              <a:t>(2016.1.19.04:00UTC)</a:t>
            </a:r>
            <a:endParaRPr lang="ko-KR" altLang="en-US" sz="1050" b="1" dirty="0"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1825" y="6450013"/>
            <a:ext cx="2089150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050" b="1" dirty="0">
                <a:cs typeface="Arial" charset="0"/>
              </a:rPr>
              <a:t>Dual Channel Difference form NOAA (2016.3.5.05:06UTC)</a:t>
            </a:r>
            <a:endParaRPr lang="ko-KR" altLang="en-US" sz="1050" b="1" dirty="0">
              <a:cs typeface="Arial" charset="0"/>
            </a:endParaRPr>
          </a:p>
        </p:txBody>
      </p:sp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75" y="3894138"/>
            <a:ext cx="2835275" cy="2555875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40050" y="6484938"/>
            <a:ext cx="3144838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050" b="1" dirty="0">
                <a:cs typeface="Arial" charset="0"/>
              </a:rPr>
              <a:t>Aerosol Index(AI)</a:t>
            </a:r>
            <a:endParaRPr lang="ko-KR" altLang="en-US" sz="1050" b="1" dirty="0"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48338" y="6484938"/>
            <a:ext cx="3960812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050" b="1" dirty="0">
                <a:cs typeface="Arial" charset="0"/>
              </a:rPr>
              <a:t>Aerosol Optical Depth(AOD)</a:t>
            </a:r>
            <a:endParaRPr lang="ko-KR" altLang="en-US" sz="1050" b="1" dirty="0">
              <a:cs typeface="Arial" charset="0"/>
            </a:endParaRPr>
          </a:p>
        </p:txBody>
      </p:sp>
      <p:sp>
        <p:nvSpPr>
          <p:cNvPr id="17421" name="TextBox 13"/>
          <p:cNvSpPr txBox="1">
            <a:spLocks noChangeArrowheads="1"/>
          </p:cNvSpPr>
          <p:nvPr/>
        </p:nvSpPr>
        <p:spPr bwMode="auto">
          <a:xfrm>
            <a:off x="-7938" y="331606"/>
            <a:ext cx="9129713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AU" altLang="en-US" sz="2400" b="1" dirty="0" smtClean="0"/>
              <a:t>Case studies presented by guest speakers (KMA, BMKG Indonesia etc.)</a:t>
            </a:r>
            <a:endParaRPr lang="en-AU" altLang="en-US" sz="2400" dirty="0"/>
          </a:p>
        </p:txBody>
      </p:sp>
      <p:sp>
        <p:nvSpPr>
          <p:cNvPr id="17422" name="TextBox 5"/>
          <p:cNvSpPr txBox="1">
            <a:spLocks noChangeArrowheads="1"/>
          </p:cNvSpPr>
          <p:nvPr/>
        </p:nvSpPr>
        <p:spPr bwMode="auto">
          <a:xfrm>
            <a:off x="0" y="3460750"/>
            <a:ext cx="914400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en-US" sz="1800"/>
              <a:t>C: Dust RGB                                              D: True Colour RGB                      E: Natural Colour RGB </a:t>
            </a:r>
          </a:p>
        </p:txBody>
      </p:sp>
      <p:sp>
        <p:nvSpPr>
          <p:cNvPr id="17423" name="TextBox 15"/>
          <p:cNvSpPr txBox="1">
            <a:spLocks noChangeArrowheads="1"/>
          </p:cNvSpPr>
          <p:nvPr/>
        </p:nvSpPr>
        <p:spPr bwMode="auto">
          <a:xfrm>
            <a:off x="-7938" y="6483350"/>
            <a:ext cx="9151938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en-US" sz="1800"/>
              <a:t> H: Channel Difference Technique           I: Aerosol Index                          J: Surface properties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78563" y="3876675"/>
            <a:ext cx="2730500" cy="2584450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268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 idx="4294967295"/>
          </p:nvPr>
        </p:nvSpPr>
        <p:spPr>
          <a:xfrm>
            <a:off x="-14288" y="280927"/>
            <a:ext cx="9158288" cy="1225550"/>
          </a:xfrm>
        </p:spPr>
        <p:txBody>
          <a:bodyPr/>
          <a:lstStyle/>
          <a:p>
            <a:pPr algn="ctr"/>
            <a:r>
              <a:rPr lang="en-AU" altLang="en-US" sz="2800" b="1" dirty="0" smtClean="0">
                <a:latin typeface="+mn-lt"/>
              </a:rPr>
              <a:t>An overview of Australian </a:t>
            </a:r>
            <a:r>
              <a:rPr lang="en-AU" altLang="en-US" sz="2800" b="1" dirty="0" err="1" smtClean="0">
                <a:latin typeface="+mn-lt"/>
              </a:rPr>
              <a:t>Vlab</a:t>
            </a:r>
            <a:r>
              <a:rPr lang="en-AU" altLang="en-US" sz="2800" b="1" dirty="0" smtClean="0">
                <a:latin typeface="+mn-lt"/>
              </a:rPr>
              <a:t> Centre of Excellence Regional Focus Group meetings pertaining to case studies</a:t>
            </a:r>
          </a:p>
        </p:txBody>
      </p:sp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645998" y="1709725"/>
            <a:ext cx="7837715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en-AU" altLang="en-US" sz="2000" dirty="0" smtClean="0">
                <a:latin typeface="+mn-lt"/>
                <a:cs typeface="Arial" charset="0"/>
              </a:rPr>
              <a:t>Main topics covered:</a:t>
            </a:r>
          </a:p>
          <a:p>
            <a:pPr marL="457200" indent="-457200" eaLnBrk="1" hangingPunct="1">
              <a:spcBef>
                <a:spcPct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AU" altLang="en-US" sz="2000" dirty="0" smtClean="0">
                <a:latin typeface="+mn-lt"/>
                <a:cs typeface="Arial" charset="0"/>
              </a:rPr>
              <a:t>Case studies (mid-latitude </a:t>
            </a:r>
            <a:r>
              <a:rPr lang="en-AU" altLang="en-US" sz="2000" dirty="0">
                <a:latin typeface="+mn-lt"/>
                <a:cs typeface="Arial" charset="0"/>
              </a:rPr>
              <a:t>&amp;</a:t>
            </a:r>
            <a:r>
              <a:rPr lang="en-AU" altLang="en-US" sz="2000" dirty="0" smtClean="0">
                <a:latin typeface="+mn-lt"/>
                <a:cs typeface="Arial" charset="0"/>
              </a:rPr>
              <a:t> tropical examples, utilising Himawari-8 data)</a:t>
            </a:r>
          </a:p>
          <a:p>
            <a:pPr marL="457200" indent="-457200" eaLnBrk="1" hangingPunct="1">
              <a:spcBef>
                <a:spcPct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AU" altLang="en-US" sz="2000" dirty="0" smtClean="0">
                <a:latin typeface="+mn-lt"/>
                <a:cs typeface="Arial" charset="0"/>
              </a:rPr>
              <a:t>Individual case studies showcasing various RGB composites. Also starting to use more Polar Orbiter satellite data – microwave PTW here.</a:t>
            </a:r>
          </a:p>
          <a:p>
            <a:pPr marL="457200" indent="-457200" eaLnBrk="1" hangingPunct="1">
              <a:spcBef>
                <a:spcPct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AU" altLang="en-US" sz="2000" dirty="0" smtClean="0">
                <a:latin typeface="+mn-lt"/>
                <a:cs typeface="Arial" charset="0"/>
              </a:rPr>
              <a:t>Presenting useful material from conferences, training and workshops (Asia-Oceania Meteorological Satellite Users Conference-8, RGB Expert and Developers Workshop 2017)</a:t>
            </a:r>
          </a:p>
          <a:p>
            <a:pPr marL="457200" indent="-457200" eaLnBrk="1" hangingPunct="1">
              <a:spcBef>
                <a:spcPct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AU" altLang="en-US" sz="2000" dirty="0" smtClean="0">
                <a:latin typeface="+mn-lt"/>
                <a:cs typeface="Arial" charset="0"/>
              </a:rPr>
              <a:t>Implementing new RGB products within case studies</a:t>
            </a:r>
          </a:p>
          <a:p>
            <a:pPr marL="457200" indent="-457200" eaLnBrk="1" hangingPunct="1">
              <a:spcBef>
                <a:spcPct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AU" altLang="en-US" sz="2000" dirty="0" smtClean="0">
                <a:latin typeface="+mn-lt"/>
                <a:cs typeface="Arial" charset="0"/>
              </a:rPr>
              <a:t>Presentations by guest speakers at </a:t>
            </a:r>
            <a:r>
              <a:rPr lang="en-AU" altLang="en-US" sz="2000" dirty="0" err="1" smtClean="0">
                <a:latin typeface="+mn-lt"/>
                <a:cs typeface="Arial" charset="0"/>
              </a:rPr>
              <a:t>VLab</a:t>
            </a:r>
            <a:r>
              <a:rPr lang="en-AU" altLang="en-US" sz="2000" dirty="0" smtClean="0">
                <a:latin typeface="+mn-lt"/>
                <a:cs typeface="Arial" charset="0"/>
              </a:rPr>
              <a:t> Regional Focus Group meetings.</a:t>
            </a:r>
          </a:p>
        </p:txBody>
      </p:sp>
      <p:sp>
        <p:nvSpPr>
          <p:cNvPr id="10244" name="TextBox 4"/>
          <p:cNvSpPr txBox="1">
            <a:spLocks noChangeArrowheads="1"/>
          </p:cNvSpPr>
          <p:nvPr/>
        </p:nvSpPr>
        <p:spPr bwMode="auto">
          <a:xfrm>
            <a:off x="6324600" y="6340475"/>
            <a:ext cx="2819400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AU" altLang="en-US" sz="2800" b="1">
                <a:solidFill>
                  <a:srgbClr val="FF0000"/>
                </a:solidFill>
              </a:rPr>
              <a:t>REFERENCE SLIDE</a:t>
            </a:r>
          </a:p>
        </p:txBody>
      </p:sp>
    </p:spTree>
    <p:extLst>
      <p:ext uri="{BB962C8B-B14F-4D97-AF65-F5344CB8AC3E}">
        <p14:creationId xmlns:p14="http://schemas.microsoft.com/office/powerpoint/2010/main" val="22392582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3" descr="mainp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857250"/>
            <a:ext cx="5634037" cy="564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49"/>
          </a:xfrm>
        </p:spPr>
        <p:txBody>
          <a:bodyPr>
            <a:normAutofit fontScale="90000"/>
          </a:bodyPr>
          <a:lstStyle/>
          <a:p>
            <a:pPr algn="ctr"/>
            <a:r>
              <a:rPr lang="en-AU" altLang="en-US" sz="2800" b="1" dirty="0" smtClean="0">
                <a:latin typeface="+mn-lt"/>
              </a:rPr>
              <a:t>Two short case studies – Tropical and </a:t>
            </a:r>
            <a:r>
              <a:rPr lang="en-AU" altLang="en-US" sz="2800" b="1" dirty="0" err="1" smtClean="0">
                <a:latin typeface="+mn-lt"/>
              </a:rPr>
              <a:t>Midlatitude</a:t>
            </a:r>
            <a:r>
              <a:rPr lang="en-AU" altLang="en-US" sz="2800" b="1" dirty="0" smtClean="0">
                <a:latin typeface="+mn-lt"/>
              </a:rPr>
              <a:t> during Regional Focus Group meetings. </a:t>
            </a:r>
            <a:r>
              <a:rPr lang="en-AU" altLang="en-US" sz="2000" b="1" dirty="0" smtClean="0">
                <a:latin typeface="+mn-lt"/>
              </a:rPr>
              <a:t>Regional Focus Group meeting February 2018</a:t>
            </a:r>
          </a:p>
        </p:txBody>
      </p:sp>
      <p:sp>
        <p:nvSpPr>
          <p:cNvPr id="4" name="Rectangle 3"/>
          <p:cNvSpPr/>
          <p:nvPr/>
        </p:nvSpPr>
        <p:spPr>
          <a:xfrm>
            <a:off x="2836863" y="5078413"/>
            <a:ext cx="714375" cy="595312"/>
          </a:xfrm>
          <a:prstGeom prst="rect">
            <a:avLst/>
          </a:pr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AU"/>
          </a:p>
        </p:txBody>
      </p:sp>
      <p:sp>
        <p:nvSpPr>
          <p:cNvPr id="7" name="Rectangle 6"/>
          <p:cNvSpPr/>
          <p:nvPr/>
        </p:nvSpPr>
        <p:spPr>
          <a:xfrm>
            <a:off x="4137025" y="4543425"/>
            <a:ext cx="714375" cy="59531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AU"/>
          </a:p>
        </p:txBody>
      </p:sp>
      <p:sp>
        <p:nvSpPr>
          <p:cNvPr id="55303" name="TextBox 11"/>
          <p:cNvSpPr txBox="1">
            <a:spLocks noChangeArrowheads="1"/>
          </p:cNvSpPr>
          <p:nvPr/>
        </p:nvSpPr>
        <p:spPr bwMode="auto">
          <a:xfrm>
            <a:off x="3840163" y="5673725"/>
            <a:ext cx="1816100" cy="1016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2000" b="1">
                <a:solidFill>
                  <a:srgbClr val="00FFFF"/>
                </a:solidFill>
              </a:rPr>
              <a:t>Putty Fire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2000" b="1">
                <a:solidFill>
                  <a:srgbClr val="00FFFF"/>
                </a:solidFill>
              </a:rPr>
              <a:t>14</a:t>
            </a:r>
            <a:r>
              <a:rPr lang="en-AU" altLang="en-US" sz="2000" b="1" baseline="30000">
                <a:solidFill>
                  <a:srgbClr val="00FFFF"/>
                </a:solidFill>
              </a:rPr>
              <a:t>th</a:t>
            </a:r>
            <a:r>
              <a:rPr lang="en-AU" altLang="en-US" sz="2000" b="1">
                <a:solidFill>
                  <a:srgbClr val="00FFFF"/>
                </a:solidFill>
              </a:rPr>
              <a:t> February 2018</a:t>
            </a:r>
          </a:p>
        </p:txBody>
      </p:sp>
      <p:sp>
        <p:nvSpPr>
          <p:cNvPr id="55304" name="TextBox 11"/>
          <p:cNvSpPr txBox="1">
            <a:spLocks noChangeArrowheads="1"/>
          </p:cNvSpPr>
          <p:nvPr/>
        </p:nvSpPr>
        <p:spPr bwMode="auto">
          <a:xfrm>
            <a:off x="3663950" y="2863850"/>
            <a:ext cx="1816100" cy="13223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2000" b="1">
                <a:solidFill>
                  <a:srgbClr val="FFFF00"/>
                </a:solidFill>
              </a:rPr>
              <a:t>Tropical Cyclone Gita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2000" b="1">
                <a:solidFill>
                  <a:srgbClr val="FFFF00"/>
                </a:solidFill>
              </a:rPr>
              <a:t>15</a:t>
            </a:r>
            <a:r>
              <a:rPr lang="en-AU" altLang="en-US" sz="2000" b="1" baseline="30000">
                <a:solidFill>
                  <a:srgbClr val="FFFF00"/>
                </a:solidFill>
              </a:rPr>
              <a:t>th</a:t>
            </a:r>
            <a:r>
              <a:rPr lang="en-AU" altLang="en-US" sz="2000" b="1">
                <a:solidFill>
                  <a:srgbClr val="FFFF00"/>
                </a:solidFill>
              </a:rPr>
              <a:t> February 2018</a:t>
            </a:r>
          </a:p>
        </p:txBody>
      </p:sp>
      <p:pic>
        <p:nvPicPr>
          <p:cNvPr id="55305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175" y="862013"/>
            <a:ext cx="3368675" cy="2441575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6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063" y="3997325"/>
            <a:ext cx="3368675" cy="2427288"/>
          </a:xfrm>
          <a:prstGeom prst="rect">
            <a:avLst/>
          </a:prstGeom>
          <a:noFill/>
          <a:ln w="508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7" name="TextBox 10"/>
          <p:cNvSpPr txBox="1">
            <a:spLocks noChangeArrowheads="1"/>
          </p:cNvSpPr>
          <p:nvPr/>
        </p:nvSpPr>
        <p:spPr bwMode="auto">
          <a:xfrm>
            <a:off x="20638" y="6554788"/>
            <a:ext cx="17827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en-US" sz="1200">
                <a:latin typeface="Arial" panose="020B0604020202020204" pitchFamily="34" charset="0"/>
              </a:rPr>
              <a:t>images from JMA/BOM</a:t>
            </a:r>
          </a:p>
        </p:txBody>
      </p:sp>
    </p:spTree>
    <p:extLst>
      <p:ext uri="{BB962C8B-B14F-4D97-AF65-F5344CB8AC3E}">
        <p14:creationId xmlns:p14="http://schemas.microsoft.com/office/powerpoint/2010/main" val="224954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75" y="4122738"/>
            <a:ext cx="3378200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193800"/>
            <a:ext cx="3376613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4122738"/>
            <a:ext cx="3376612" cy="256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888" y="1223963"/>
            <a:ext cx="2836862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TextBox 12"/>
          <p:cNvSpPr txBox="1">
            <a:spLocks noChangeArrowheads="1"/>
          </p:cNvSpPr>
          <p:nvPr/>
        </p:nvSpPr>
        <p:spPr bwMode="auto">
          <a:xfrm>
            <a:off x="500063" y="4008438"/>
            <a:ext cx="2881312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b="1"/>
              <a:t>E: </a:t>
            </a:r>
            <a:r>
              <a:rPr lang="en-AU" altLang="en-US" sz="1800"/>
              <a:t>Tropical Sandwich Product</a:t>
            </a:r>
          </a:p>
        </p:txBody>
      </p:sp>
      <p:sp>
        <p:nvSpPr>
          <p:cNvPr id="69639" name="TextBox 1"/>
          <p:cNvSpPr txBox="1">
            <a:spLocks noChangeArrowheads="1"/>
          </p:cNvSpPr>
          <p:nvPr/>
        </p:nvSpPr>
        <p:spPr bwMode="auto">
          <a:xfrm>
            <a:off x="495300" y="1149350"/>
            <a:ext cx="2436813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b="1"/>
              <a:t>A: </a:t>
            </a:r>
            <a:r>
              <a:rPr lang="en-AU" altLang="en-US" sz="1800"/>
              <a:t>Day Cloud Phase RGB</a:t>
            </a:r>
          </a:p>
        </p:txBody>
      </p:sp>
      <p:sp>
        <p:nvSpPr>
          <p:cNvPr id="69640" name="TextBox 11"/>
          <p:cNvSpPr txBox="1">
            <a:spLocks noChangeArrowheads="1"/>
          </p:cNvSpPr>
          <p:nvPr/>
        </p:nvSpPr>
        <p:spPr bwMode="auto">
          <a:xfrm>
            <a:off x="5324475" y="1085850"/>
            <a:ext cx="2493963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b="1"/>
              <a:t>C: </a:t>
            </a:r>
            <a:r>
              <a:rPr lang="en-AU" altLang="en-US" sz="1800"/>
              <a:t>Day Microphysics RGB</a:t>
            </a:r>
          </a:p>
        </p:txBody>
      </p:sp>
      <p:sp>
        <p:nvSpPr>
          <p:cNvPr id="69641" name="Title 1"/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936625"/>
          </a:xfrm>
        </p:spPr>
        <p:txBody>
          <a:bodyPr/>
          <a:lstStyle/>
          <a:p>
            <a:pPr algn="ctr"/>
            <a:r>
              <a:rPr lang="en-AU" altLang="en-US" sz="2800" b="1" dirty="0" smtClean="0">
                <a:solidFill>
                  <a:srgbClr val="FF0000"/>
                </a:solidFill>
                <a:latin typeface="+mn-lt"/>
              </a:rPr>
              <a:t>Animation 1: TC Gita </a:t>
            </a:r>
            <a:r>
              <a:rPr lang="en-AU" altLang="en-US" sz="2800" b="1" dirty="0" smtClean="0">
                <a:latin typeface="+mn-lt"/>
              </a:rPr>
              <a:t>some daytime RGB products</a:t>
            </a:r>
            <a:br>
              <a:rPr lang="en-AU" altLang="en-US" sz="2800" b="1" dirty="0" smtClean="0">
                <a:latin typeface="+mn-lt"/>
              </a:rPr>
            </a:br>
            <a:r>
              <a:rPr lang="en-AU" altLang="en-US" sz="2000" dirty="0" smtClean="0">
                <a:latin typeface="+mn-lt"/>
              </a:rPr>
              <a:t>(trial of the animations from 00 to 08UTC, 15</a:t>
            </a:r>
            <a:r>
              <a:rPr lang="en-AU" altLang="en-US" sz="2000" baseline="30000" dirty="0" smtClean="0">
                <a:latin typeface="+mn-lt"/>
              </a:rPr>
              <a:t>th</a:t>
            </a:r>
            <a:r>
              <a:rPr lang="en-AU" altLang="en-US" sz="2000" dirty="0" smtClean="0">
                <a:latin typeface="+mn-lt"/>
              </a:rPr>
              <a:t> February 2018)</a:t>
            </a:r>
            <a:endParaRPr lang="en-AU" altLang="en-US" sz="2800" b="1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-17463" y="0"/>
            <a:ext cx="5351463" cy="3079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AU" altLang="en-US" sz="1400" b="1" dirty="0">
                <a:solidFill>
                  <a:srgbClr val="FF0000"/>
                </a:solidFill>
                <a:latin typeface="+mn-lt"/>
                <a:cs typeface="Arial" charset="0"/>
              </a:rPr>
              <a:t>Please start the Power Point Slide Show to activate the animation</a:t>
            </a:r>
          </a:p>
        </p:txBody>
      </p:sp>
      <p:sp>
        <p:nvSpPr>
          <p:cNvPr id="69643" name="Rectangle 7"/>
          <p:cNvSpPr>
            <a:spLocks noChangeArrowheads="1"/>
          </p:cNvSpPr>
          <p:nvPr/>
        </p:nvSpPr>
        <p:spPr bwMode="auto">
          <a:xfrm>
            <a:off x="7013575" y="-9525"/>
            <a:ext cx="2130425" cy="27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ko-KR" sz="1200">
                <a:ea typeface="굴림" panose="020B0600000101010101" pitchFamily="34" charset="-127"/>
              </a:rPr>
              <a:t>animations courtesy JMA/BOM</a:t>
            </a:r>
            <a:endParaRPr lang="en-AU" altLang="en-US" sz="1200">
              <a:ea typeface="굴림" panose="020B0600000101010101" pitchFamily="34" charset="-127"/>
            </a:endParaRPr>
          </a:p>
        </p:txBody>
      </p:sp>
      <p:sp>
        <p:nvSpPr>
          <p:cNvPr id="69644" name="TextBox 14"/>
          <p:cNvSpPr txBox="1">
            <a:spLocks noChangeArrowheads="1"/>
          </p:cNvSpPr>
          <p:nvPr/>
        </p:nvSpPr>
        <p:spPr bwMode="auto">
          <a:xfrm>
            <a:off x="5334000" y="4008438"/>
            <a:ext cx="309245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b="1"/>
              <a:t>F: </a:t>
            </a:r>
            <a:r>
              <a:rPr lang="en-AU" altLang="en-US" sz="1800"/>
              <a:t>Cloud Phase RGB (SA tuning)</a:t>
            </a:r>
          </a:p>
        </p:txBody>
      </p:sp>
    </p:spTree>
    <p:extLst>
      <p:ext uri="{BB962C8B-B14F-4D97-AF65-F5344CB8AC3E}">
        <p14:creationId xmlns:p14="http://schemas.microsoft.com/office/powerpoint/2010/main" val="159107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27038" y="38100"/>
            <a:ext cx="8229600" cy="1143000"/>
          </a:xfrm>
        </p:spPr>
        <p:txBody>
          <a:bodyPr/>
          <a:lstStyle/>
          <a:p>
            <a:pPr algn="ctr"/>
            <a:r>
              <a:rPr lang="en-AU" altLang="en-US" sz="2800" b="1" dirty="0" smtClean="0">
                <a:latin typeface="+mn-lt"/>
              </a:rPr>
              <a:t>Regional Focus Group meeting case studies pertaining to </a:t>
            </a:r>
            <a:r>
              <a:rPr lang="en-AU" altLang="en-US" sz="2800" b="1" dirty="0" smtClean="0">
                <a:latin typeface="+mn-lt"/>
              </a:rPr>
              <a:t>a broad range of regional meteorological </a:t>
            </a:r>
            <a:r>
              <a:rPr lang="en-AU" altLang="en-US" sz="2800" b="1" dirty="0" smtClean="0">
                <a:latin typeface="+mn-lt"/>
              </a:rPr>
              <a:t>hazards</a:t>
            </a:r>
          </a:p>
        </p:txBody>
      </p:sp>
      <p:sp>
        <p:nvSpPr>
          <p:cNvPr id="4105" name="Rectangle 10"/>
          <p:cNvSpPr>
            <a:spLocks noChangeArrowheads="1"/>
          </p:cNvSpPr>
          <p:nvPr/>
        </p:nvSpPr>
        <p:spPr bwMode="auto">
          <a:xfrm>
            <a:off x="536244" y="3559175"/>
            <a:ext cx="3800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FF"/>
                </a:solidFill>
              </a:rPr>
              <a:t>22 February 2018 Regional Focus Group meeting</a:t>
            </a:r>
            <a:endParaRPr lang="en-AU" altLang="en-US" sz="1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363" y="1181100"/>
            <a:ext cx="3150524" cy="2356144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640807" y="1077912"/>
            <a:ext cx="138608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rgbClr val="FF0000"/>
                </a:solidFill>
              </a:rPr>
              <a:t>Fire / Smoke</a:t>
            </a:r>
            <a:endParaRPr lang="en-AU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660" y="1168400"/>
            <a:ext cx="3205163" cy="23907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4749373" y="3552825"/>
            <a:ext cx="3632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FF"/>
                </a:solidFill>
              </a:rPr>
              <a:t>14 August 2018 Regional Focus Group meeting</a:t>
            </a:r>
            <a:endParaRPr lang="en-US" altLang="en-US" sz="1400"/>
          </a:p>
        </p:txBody>
      </p:sp>
      <p:sp>
        <p:nvSpPr>
          <p:cNvPr id="15" name="TextBox 14"/>
          <p:cNvSpPr txBox="1"/>
          <p:nvPr/>
        </p:nvSpPr>
        <p:spPr>
          <a:xfrm>
            <a:off x="5693609" y="1077912"/>
            <a:ext cx="185326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AU" b="1" dirty="0" smtClean="0"/>
              <a:t>Volcanic eruption</a:t>
            </a:r>
            <a:endParaRPr lang="en-AU" b="1" dirty="0"/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536244" y="6425915"/>
            <a:ext cx="3800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00FF"/>
                </a:solidFill>
              </a:rPr>
              <a:t>31 July 2018 Regional Focus Group meeting</a:t>
            </a:r>
            <a:endParaRPr lang="en-AU" altLang="en-US" sz="1400" dirty="0"/>
          </a:p>
        </p:txBody>
      </p:sp>
      <p:pic>
        <p:nvPicPr>
          <p:cNvPr id="17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4133840"/>
            <a:ext cx="3150524" cy="2237247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132161" y="3949174"/>
            <a:ext cx="62292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rgbClr val="C00000"/>
                </a:solidFill>
              </a:rPr>
              <a:t>Dust</a:t>
            </a:r>
            <a:endParaRPr lang="en-AU" b="1" dirty="0">
              <a:solidFill>
                <a:srgbClr val="C00000"/>
              </a:solidFill>
            </a:endParaRP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4687459" y="6405035"/>
            <a:ext cx="3876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00FF"/>
                </a:solidFill>
              </a:rPr>
              <a:t>20 December 2017 Regional Focus Group meeting</a:t>
            </a:r>
            <a:endParaRPr lang="en-US" altLang="en-US" sz="14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660" y="4036191"/>
            <a:ext cx="3168813" cy="2368844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6137631" y="3949174"/>
            <a:ext cx="85568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rgbClr val="0070C0"/>
                </a:solidFill>
              </a:rPr>
              <a:t>Storms</a:t>
            </a:r>
            <a:endParaRPr lang="en-A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3" descr="mainp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157163"/>
            <a:ext cx="2849563" cy="21463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4610100"/>
            <a:ext cx="278130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813" y="2322513"/>
            <a:ext cx="2822575" cy="214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4624388"/>
            <a:ext cx="2763838" cy="20574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71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2347913"/>
            <a:ext cx="2830513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2" name="Title 1"/>
          <p:cNvSpPr>
            <a:spLocks noGrp="1"/>
          </p:cNvSpPr>
          <p:nvPr>
            <p:ph type="title"/>
          </p:nvPr>
        </p:nvSpPr>
        <p:spPr>
          <a:xfrm>
            <a:off x="3033713" y="860425"/>
            <a:ext cx="3175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AU" altLang="en-US" sz="2800" b="1" dirty="0" smtClean="0">
                <a:solidFill>
                  <a:srgbClr val="FF0000"/>
                </a:solidFill>
                <a:latin typeface="+mn-lt"/>
              </a:rPr>
              <a:t>Showcasing new RGB composites from Conference</a:t>
            </a:r>
          </a:p>
        </p:txBody>
      </p:sp>
      <p:pic>
        <p:nvPicPr>
          <p:cNvPr id="47113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80975"/>
            <a:ext cx="2817813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5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2347913"/>
            <a:ext cx="2833688" cy="212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6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4610100"/>
            <a:ext cx="2833688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3" t="7690" r="53" b="10728"/>
          <a:stretch>
            <a:fillRect/>
          </a:stretch>
        </p:blipFill>
        <p:spPr bwMode="auto">
          <a:xfrm>
            <a:off x="3205956" y="2314575"/>
            <a:ext cx="2830513" cy="213995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81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764</TotalTime>
  <Words>748</Words>
  <Application>Microsoft Office PowerPoint</Application>
  <PresentationFormat>On-screen Show (4:3)</PresentationFormat>
  <Paragraphs>96</Paragraphs>
  <Slides>17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굴림</vt:lpstr>
      <vt:lpstr>맑은 고딕</vt:lpstr>
      <vt:lpstr>Arial</vt:lpstr>
      <vt:lpstr>Calibri</vt:lpstr>
      <vt:lpstr>Calibri Light</vt:lpstr>
      <vt:lpstr>Office Theme</vt:lpstr>
      <vt:lpstr>“The use of Himawari-8 data and data composites in developing case studies within the Australasia-Pacific region: The Australian VLab Centre of Excellence experience”</vt:lpstr>
      <vt:lpstr>Content</vt:lpstr>
      <vt:lpstr>Case studies showcased within the Regional Focus Group meetings http://www.virtuallab.bom.gov.au/archive/regional-focus-group-recordings/</vt:lpstr>
      <vt:lpstr>PowerPoint Presentation</vt:lpstr>
      <vt:lpstr>An overview of Australian Vlab Centre of Excellence Regional Focus Group meetings pertaining to case studies</vt:lpstr>
      <vt:lpstr>Two short case studies – Tropical and Midlatitude during Regional Focus Group meetings. Regional Focus Group meeting February 2018</vt:lpstr>
      <vt:lpstr>Animation 1: TC Gita some daytime RGB products (trial of the animations from 00 to 08UTC, 15th February 2018)</vt:lpstr>
      <vt:lpstr>Regional Focus Group meeting case studies pertaining to a broad range of regional meteorological hazards</vt:lpstr>
      <vt:lpstr>Showcasing new RGB composites from Conference</vt:lpstr>
      <vt:lpstr>Applying new products: Comparing the Sandwich product and Cloud Phase RGB Composite, 02-06UTC 13th June 2018 </vt:lpstr>
      <vt:lpstr>Applying new products: The "Airmass RGB Sandwich Product"  Suggested by HansPeter Roesli, modification by BOM staff, including Operational Forecasters and B.Zeschke</vt:lpstr>
      <vt:lpstr>Recordings of our Regional Focus Group Discussions http://www.virtuallab.bom.gov.au/archive/regional-focus-group-recordings/</vt:lpstr>
      <vt:lpstr>Short case study recordings for reference by forecasters http://www.virtuallab.bom.gov.au/archive/regional-focus-group-recordings/</vt:lpstr>
      <vt:lpstr>Incorporating VLab case studies into the teaching of our Trainee Meteorologists (Regional Focus Group meeting 18th /9 / 2018). </vt:lpstr>
      <vt:lpstr>End-to-End Forecaster Friendly Case Study incorporating Himawari-8 data – Thunderstorm case study</vt:lpstr>
      <vt:lpstr>A summary of the Forecast Process - Convection Case Study Williamtown NSW, 9th November 2016.</vt:lpstr>
      <vt:lpstr>Summary</vt:lpstr>
    </vt:vector>
  </TitlesOfParts>
  <Company>Bureau of Meteorology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use of Himawari-8 data and data composites in developing case studies within the Australasia-Pacific region: The Australian VLab Centre of Excellence experience</dc:title>
  <dc:creator>Bodo Zeschke</dc:creator>
  <cp:lastModifiedBy>Bodo Zeschke</cp:lastModifiedBy>
  <cp:revision>56</cp:revision>
  <dcterms:created xsi:type="dcterms:W3CDTF">2018-09-06T05:29:42Z</dcterms:created>
  <dcterms:modified xsi:type="dcterms:W3CDTF">2018-09-30T06:01:13Z</dcterms:modified>
</cp:coreProperties>
</file>