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62" r:id="rId5"/>
    <p:sldId id="261" r:id="rId6"/>
    <p:sldId id="263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476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792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508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487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4049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42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652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235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563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02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044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55307-A5B3-45B1-86EE-D4D04CA88DFA}" type="datetimeFigureOut">
              <a:rPr lang="en-AU" smtClean="0"/>
              <a:t>25/09/2018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8C115-E0E0-4825-AA32-E069516AF0F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6496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200" b="1" dirty="0" smtClean="0">
                <a:latin typeface="+mn-lt"/>
              </a:rPr>
              <a:t>Gulf of Carpentaria smoke and </a:t>
            </a:r>
            <a:r>
              <a:rPr lang="en-AU" sz="3200" b="1" dirty="0" err="1" smtClean="0">
                <a:latin typeface="+mn-lt"/>
              </a:rPr>
              <a:t>seabreeze</a:t>
            </a:r>
            <a:r>
              <a:rPr lang="en-AU" sz="3200" b="1" dirty="0" smtClean="0">
                <a:latin typeface="+mn-lt"/>
              </a:rPr>
              <a:t> front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1732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03 to 10UTC 23</a:t>
            </a:r>
            <a:r>
              <a:rPr lang="en-AU" sz="2400" baseline="30000" dirty="0" smtClean="0"/>
              <a:t>rd</a:t>
            </a:r>
            <a:r>
              <a:rPr lang="en-AU" sz="2400" dirty="0" smtClean="0"/>
              <a:t> September 2018</a:t>
            </a:r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Various RGB products</a:t>
            </a:r>
          </a:p>
          <a:p>
            <a:pPr fontAlgn="auto">
              <a:spcAft>
                <a:spcPts val="0"/>
              </a:spcAft>
              <a:defRPr/>
            </a:pPr>
            <a:endParaRPr lang="en-AU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AU" sz="2400" dirty="0" smtClean="0"/>
              <a:t>Assembled by </a:t>
            </a:r>
            <a:r>
              <a:rPr lang="en-AU" sz="2400" dirty="0" err="1" smtClean="0"/>
              <a:t>B.Zeschke</a:t>
            </a:r>
            <a:r>
              <a:rPr lang="en-AU" sz="2400" dirty="0" smtClean="0"/>
              <a:t>, BMTC, Australian </a:t>
            </a:r>
            <a:r>
              <a:rPr lang="en-AU" sz="2400" dirty="0" err="1" smtClean="0"/>
              <a:t>Vlab</a:t>
            </a:r>
            <a:r>
              <a:rPr lang="en-AU" sz="2400" dirty="0" smtClean="0"/>
              <a:t> Centre of Excellence</a:t>
            </a:r>
          </a:p>
        </p:txBody>
      </p:sp>
    </p:spTree>
    <p:extLst>
      <p:ext uri="{BB962C8B-B14F-4D97-AF65-F5344CB8AC3E}">
        <p14:creationId xmlns:p14="http://schemas.microsoft.com/office/powerpoint/2010/main" val="9254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96" y="1141376"/>
            <a:ext cx="8014671" cy="540884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13545"/>
            <a:ext cx="9143999" cy="58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AU" sz="2800" b="1" dirty="0" smtClean="0">
                <a:latin typeface="+mn-lt"/>
              </a:rPr>
              <a:t>True Colour RGB product, </a:t>
            </a:r>
            <a:r>
              <a:rPr lang="en-AU" sz="2000" dirty="0" smtClean="0">
                <a:latin typeface="+mn-lt"/>
              </a:rPr>
              <a:t>5 FPS animation</a:t>
            </a:r>
            <a:endParaRPr lang="en-AU" sz="2000" dirty="0">
              <a:latin typeface="+mn-lt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-7938" y="6550223"/>
            <a:ext cx="9151938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1075" y="1466850"/>
            <a:ext cx="158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Groote Eylandt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8425" y="2162175"/>
            <a:ext cx="94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Ngukurr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069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courtesy JMA/BOM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4446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7272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>
                <a:latin typeface="+mn-lt"/>
              </a:rPr>
              <a:t>True Colour RGB product, </a:t>
            </a:r>
            <a:r>
              <a:rPr lang="en-AU" sz="2000" dirty="0">
                <a:latin typeface="+mn-lt"/>
              </a:rPr>
              <a:t>5 FPS </a:t>
            </a:r>
            <a:r>
              <a:rPr lang="en-AU" sz="2000" dirty="0" smtClean="0">
                <a:latin typeface="+mn-lt"/>
              </a:rPr>
              <a:t>animation</a:t>
            </a:r>
            <a:endParaRPr lang="en-AU" sz="20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77" y="1092398"/>
            <a:ext cx="6042592" cy="5457825"/>
          </a:xfr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-7938" y="6550223"/>
            <a:ext cx="9151938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15025" y="3636645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Borroloola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2069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courtesy JMA/BOM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4640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04800" y="203200"/>
            <a:ext cx="3779838" cy="1274763"/>
          </a:xfrm>
        </p:spPr>
        <p:txBody>
          <a:bodyPr/>
          <a:lstStyle/>
          <a:p>
            <a:pPr algn="ctr"/>
            <a:r>
              <a:rPr lang="en-AU" altLang="en-US" sz="2800" b="1" dirty="0" smtClean="0">
                <a:latin typeface="+mn-lt"/>
              </a:rPr>
              <a:t>Adapting the MODIS 7-2-1 product to Himawari-8 data</a:t>
            </a:r>
          </a:p>
        </p:txBody>
      </p:sp>
      <p:pic>
        <p:nvPicPr>
          <p:cNvPr id="1433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2" r="55540" b="35570"/>
          <a:stretch>
            <a:fillRect/>
          </a:stretch>
        </p:blipFill>
        <p:spPr>
          <a:xfrm>
            <a:off x="565150" y="1549400"/>
            <a:ext cx="3036888" cy="4692650"/>
          </a:xfrm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074863" y="6313488"/>
            <a:ext cx="499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>
                <a:latin typeface="Arial" panose="020B0604020202020204" pitchFamily="34" charset="0"/>
              </a:rPr>
              <a:t>Southeastern Australia 14</a:t>
            </a:r>
            <a:r>
              <a:rPr lang="en-AU" altLang="en-US" sz="1800" baseline="30000">
                <a:latin typeface="Arial" panose="020B0604020202020204" pitchFamily="34" charset="0"/>
              </a:rPr>
              <a:t>th</a:t>
            </a:r>
            <a:r>
              <a:rPr lang="en-AU" altLang="en-US" sz="1800">
                <a:latin typeface="Arial" panose="020B0604020202020204" pitchFamily="34" charset="0"/>
              </a:rPr>
              <a:t> February 0320UTC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10050" y="560388"/>
          <a:ext cx="4470400" cy="1676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2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3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MODIS</a:t>
                      </a:r>
                      <a:r>
                        <a:rPr lang="en-AU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7-2-1 product</a:t>
                      </a:r>
                      <a:endParaRPr lang="en-AU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Range</a:t>
                      </a:r>
                      <a:endParaRPr lang="en-A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Gamma</a:t>
                      </a:r>
                      <a:endParaRPr lang="en-AU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6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NIR 2.3</a:t>
                      </a:r>
                      <a:endParaRPr lang="en-A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 to 100%</a:t>
                      </a:r>
                      <a:endParaRPr lang="en-A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1.8</a:t>
                      </a:r>
                      <a:endParaRPr lang="en-A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6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9900"/>
                          </a:solidFill>
                          <a:latin typeface="+mn-lt"/>
                        </a:rPr>
                        <a:t>NIR 0.8</a:t>
                      </a:r>
                      <a:endParaRPr lang="en-A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0 to 100%</a:t>
                      </a: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1.8</a:t>
                      </a:r>
                      <a:endParaRPr lang="en-AU" sz="1600" b="1" dirty="0">
                        <a:solidFill>
                          <a:srgbClr val="008000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6"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00CC"/>
                          </a:solidFill>
                          <a:latin typeface="+mn-lt"/>
                        </a:rPr>
                        <a:t>VIS</a:t>
                      </a:r>
                      <a:r>
                        <a:rPr lang="en-AU" sz="1600" b="1" baseline="0" dirty="0" smtClean="0">
                          <a:solidFill>
                            <a:srgbClr val="0000CC"/>
                          </a:solidFill>
                          <a:latin typeface="+mn-lt"/>
                        </a:rPr>
                        <a:t> 0.64</a:t>
                      </a:r>
                      <a:r>
                        <a:rPr lang="en-AU" sz="1600" b="1" dirty="0" smtClean="0">
                          <a:solidFill>
                            <a:srgbClr val="0000CC"/>
                          </a:solidFill>
                          <a:latin typeface="+mn-lt"/>
                        </a:rPr>
                        <a:t> REFL</a:t>
                      </a:r>
                      <a:endParaRPr lang="en-AU" sz="1600" b="1" dirty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33CC"/>
                          </a:solidFill>
                          <a:latin typeface="+mn-lt"/>
                        </a:rPr>
                        <a:t>0 to 100%</a:t>
                      </a:r>
                      <a:endParaRPr lang="en-AU" sz="1600" b="1" dirty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smtClean="0">
                          <a:solidFill>
                            <a:srgbClr val="0033CC"/>
                          </a:solidFill>
                          <a:latin typeface="+mn-lt"/>
                        </a:rPr>
                        <a:t>1.8</a:t>
                      </a:r>
                      <a:endParaRPr lang="en-AU" sz="1600" b="1" dirty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 marL="91393" marR="91393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3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2314575"/>
            <a:ext cx="4941888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4" name="Rectangle 2"/>
          <p:cNvSpPr>
            <a:spLocks noChangeArrowheads="1"/>
          </p:cNvSpPr>
          <p:nvPr/>
        </p:nvSpPr>
        <p:spPr bwMode="auto">
          <a:xfrm>
            <a:off x="7459663" y="6611938"/>
            <a:ext cx="16843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000">
                <a:latin typeface="Arial" panose="020B0604020202020204" pitchFamily="34" charset="0"/>
              </a:rPr>
              <a:t>image courtesy JMA/BOM</a:t>
            </a:r>
          </a:p>
        </p:txBody>
      </p:sp>
      <p:sp>
        <p:nvSpPr>
          <p:cNvPr id="14365" name="Rectangle 2"/>
          <p:cNvSpPr>
            <a:spLocks noChangeArrowheads="1"/>
          </p:cNvSpPr>
          <p:nvPr/>
        </p:nvSpPr>
        <p:spPr bwMode="auto">
          <a:xfrm>
            <a:off x="0" y="6556375"/>
            <a:ext cx="16843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000">
                <a:latin typeface="Arial" panose="020B0604020202020204" pitchFamily="34" charset="0"/>
              </a:rPr>
              <a:t>image courtesy JMA/BOM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063" y="4003675"/>
            <a:ext cx="8651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b="1" dirty="0">
                <a:solidFill>
                  <a:schemeClr val="bg1"/>
                </a:solidFill>
                <a:latin typeface="+mn-lt"/>
              </a:rPr>
              <a:t>Sydney</a:t>
            </a:r>
          </a:p>
        </p:txBody>
      </p:sp>
      <p:grpSp>
        <p:nvGrpSpPr>
          <p:cNvPr id="14367" name="Group 14"/>
          <p:cNvGrpSpPr>
            <a:grpSpLocks/>
          </p:cNvGrpSpPr>
          <p:nvPr/>
        </p:nvGrpSpPr>
        <p:grpSpPr bwMode="auto">
          <a:xfrm>
            <a:off x="2357438" y="4529138"/>
            <a:ext cx="2640012" cy="1709737"/>
            <a:chOff x="6055360" y="4534748"/>
            <a:chExt cx="2639378" cy="1709477"/>
          </a:xfrm>
        </p:grpSpPr>
        <p:pic>
          <p:nvPicPr>
            <p:cNvPr id="14368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89" t="27821" b="23973"/>
            <a:stretch>
              <a:fillRect/>
            </a:stretch>
          </p:blipFill>
          <p:spPr bwMode="auto">
            <a:xfrm>
              <a:off x="6055360" y="4534748"/>
              <a:ext cx="2639378" cy="170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145825" y="5042671"/>
              <a:ext cx="541208" cy="3698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b="1" dirty="0">
                  <a:solidFill>
                    <a:schemeClr val="bg1"/>
                  </a:solidFill>
                  <a:latin typeface="+mn-lt"/>
                </a:rPr>
                <a:t>Fire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09126" y="4996640"/>
              <a:ext cx="825302" cy="3698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AU" b="1" dirty="0">
                  <a:solidFill>
                    <a:schemeClr val="bg1"/>
                  </a:solidFill>
                  <a:latin typeface="+mn-lt"/>
                </a:rPr>
                <a:t>Smoke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52071" y="4534748"/>
              <a:ext cx="696745" cy="6460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AU" b="1" dirty="0">
                  <a:solidFill>
                    <a:schemeClr val="bg1"/>
                  </a:solidFill>
                  <a:latin typeface="+mn-lt"/>
                </a:rPr>
                <a:t>Burn </a:t>
              </a:r>
            </a:p>
            <a:p>
              <a:pPr algn="ctr">
                <a:defRPr/>
              </a:pPr>
              <a:r>
                <a:rPr lang="en-AU" b="1" dirty="0">
                  <a:solidFill>
                    <a:schemeClr val="bg1"/>
                  </a:solidFill>
                  <a:latin typeface="+mn-lt"/>
                </a:rPr>
                <a:t>Scar</a:t>
              </a:r>
            </a:p>
          </p:txBody>
        </p:sp>
        <p:cxnSp>
          <p:nvCxnSpPr>
            <p:cNvPr id="6" name="Straight Arrow Connector 5"/>
            <p:cNvCxnSpPr>
              <a:stCxn id="4" idx="2"/>
            </p:cNvCxnSpPr>
            <p:nvPr/>
          </p:nvCxnSpPr>
          <p:spPr>
            <a:xfrm>
              <a:off x="6415635" y="5412501"/>
              <a:ext cx="544382" cy="165075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355210" y="5144255"/>
              <a:ext cx="63485" cy="199995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7924986" y="5333139"/>
              <a:ext cx="268223" cy="388879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93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60" y="1092398"/>
            <a:ext cx="6136909" cy="5457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7272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MODIS 7-2-1 RGB </a:t>
            </a:r>
            <a:r>
              <a:rPr lang="en-AU" sz="2800" b="1" dirty="0">
                <a:latin typeface="+mn-lt"/>
              </a:rPr>
              <a:t>product, </a:t>
            </a:r>
            <a:r>
              <a:rPr lang="en-AU" sz="2000" dirty="0">
                <a:latin typeface="+mn-lt"/>
              </a:rPr>
              <a:t>5 FPS </a:t>
            </a:r>
            <a:r>
              <a:rPr lang="en-AU" sz="2000" dirty="0" smtClean="0">
                <a:latin typeface="+mn-lt"/>
              </a:rPr>
              <a:t>animation</a:t>
            </a:r>
            <a:endParaRPr lang="en-AU" sz="2000" dirty="0">
              <a:latin typeface="+mn-lt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-7938" y="6550223"/>
            <a:ext cx="9151938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2725" y="3636644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Borroloola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069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 courtesy JMA/BOM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18049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4008"/>
            <a:ext cx="7886700" cy="758617"/>
          </a:xfrm>
        </p:spPr>
        <p:txBody>
          <a:bodyPr>
            <a:normAutofit/>
          </a:bodyPr>
          <a:lstStyle/>
          <a:p>
            <a:pPr algn="ctr"/>
            <a:r>
              <a:rPr lang="en-AU" sz="2000" b="1" dirty="0" smtClean="0">
                <a:latin typeface="+mn-lt"/>
              </a:rPr>
              <a:t>The movement of the "</a:t>
            </a:r>
            <a:r>
              <a:rPr lang="en-AU" sz="2000" b="1" dirty="0" err="1" smtClean="0">
                <a:latin typeface="+mn-lt"/>
              </a:rPr>
              <a:t>seabreeze</a:t>
            </a:r>
            <a:r>
              <a:rPr lang="en-AU" sz="2000" b="1" dirty="0" smtClean="0">
                <a:latin typeface="+mn-lt"/>
              </a:rPr>
              <a:t> front" </a:t>
            </a:r>
            <a:br>
              <a:rPr lang="en-AU" sz="20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Satellite data compared to NWP (00UTC run)</a:t>
            </a:r>
            <a:endParaRPr lang="en-AU" sz="20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972626"/>
            <a:ext cx="4476750" cy="296476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972627"/>
            <a:ext cx="4379272" cy="2957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3937391"/>
            <a:ext cx="4379272" cy="29002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937391"/>
            <a:ext cx="4389201" cy="2906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0" y="972625"/>
            <a:ext cx="3075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Night Microphysics RGB 09UTC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667249" y="972625"/>
            <a:ext cx="32035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EC model 1000hPa winds 09UTC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95250" y="3930520"/>
            <a:ext cx="38692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ACCESS G model 1000hPa winds 09UTC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4667249" y="3930520"/>
            <a:ext cx="33248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GFS model 1000hPa winds 09UTC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2155825" y="2633345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Borroloola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4202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satellite image courtesy JMA/BOM, NWP data displayed by 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68902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4" y="3937391"/>
            <a:ext cx="3909383" cy="2837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4008"/>
            <a:ext cx="7886700" cy="758617"/>
          </a:xfrm>
        </p:spPr>
        <p:txBody>
          <a:bodyPr>
            <a:normAutofit/>
          </a:bodyPr>
          <a:lstStyle/>
          <a:p>
            <a:pPr algn="ctr"/>
            <a:r>
              <a:rPr lang="en-AU" sz="2000" b="1" dirty="0" smtClean="0">
                <a:latin typeface="+mn-lt"/>
              </a:rPr>
              <a:t>The movement of the "</a:t>
            </a:r>
            <a:r>
              <a:rPr lang="en-AU" sz="2000" b="1" dirty="0" err="1" smtClean="0">
                <a:latin typeface="+mn-lt"/>
              </a:rPr>
              <a:t>seabreeze</a:t>
            </a:r>
            <a:r>
              <a:rPr lang="en-AU" sz="2000" b="1" dirty="0" smtClean="0">
                <a:latin typeface="+mn-lt"/>
              </a:rPr>
              <a:t> front" </a:t>
            </a:r>
            <a:br>
              <a:rPr lang="en-AU" sz="20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Satellite data compared to NWP (00UTC run)</a:t>
            </a:r>
            <a:endParaRPr lang="en-AU" sz="20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972626"/>
            <a:ext cx="4476750" cy="296476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972627"/>
            <a:ext cx="4379272" cy="2957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3937391"/>
            <a:ext cx="4389201" cy="29067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0" y="972625"/>
            <a:ext cx="3075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Night Microphysics RGB 09UTC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4667249" y="972625"/>
            <a:ext cx="32035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EC model 1000hPa winds 09UTC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95250" y="3930520"/>
            <a:ext cx="38692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ACCESS </a:t>
            </a:r>
            <a:r>
              <a:rPr lang="en-AU" dirty="0" smtClean="0"/>
              <a:t>R </a:t>
            </a:r>
            <a:r>
              <a:rPr lang="en-AU" dirty="0" smtClean="0"/>
              <a:t>model 1000hPa winds 09UTC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4667249" y="3930520"/>
            <a:ext cx="33248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smtClean="0"/>
              <a:t>GFS model 1000hPa winds 09UTC</a:t>
            </a:r>
            <a:endParaRPr lang="en-AU" dirty="0"/>
          </a:p>
        </p:txBody>
      </p:sp>
      <p:sp>
        <p:nvSpPr>
          <p:cNvPr id="12" name="TextBox 11"/>
          <p:cNvSpPr txBox="1"/>
          <p:nvPr/>
        </p:nvSpPr>
        <p:spPr>
          <a:xfrm>
            <a:off x="2155825" y="2633345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Borroloola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4202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satellite image courtesy JMA/BOM, NWP data displayed by BOM</a:t>
            </a:r>
            <a:endParaRPr lang="en-AU" sz="1200" dirty="0"/>
          </a:p>
        </p:txBody>
      </p:sp>
      <p:sp>
        <p:nvSpPr>
          <p:cNvPr id="3" name="Rectangle 2"/>
          <p:cNvSpPr/>
          <p:nvPr/>
        </p:nvSpPr>
        <p:spPr>
          <a:xfrm>
            <a:off x="0" y="5828513"/>
            <a:ext cx="93512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AU" sz="1200" dirty="0" smtClean="0"/>
              <a:t>ACCESS R data kindly forwarded by </a:t>
            </a:r>
            <a:r>
              <a:rPr lang="en-AU" sz="1200" dirty="0" err="1" smtClean="0"/>
              <a:t>B.Wood</a:t>
            </a:r>
            <a:r>
              <a:rPr lang="en-AU" sz="1200" dirty="0" smtClean="0"/>
              <a:t> NTRO</a:t>
            </a:r>
            <a:endParaRPr lang="en-AU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625" y="6621857"/>
            <a:ext cx="3238487" cy="20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19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235</Words>
  <Application>Microsoft Office PowerPoint</Application>
  <PresentationFormat>On-screen Show (4:3)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Gulf of Carpentaria smoke and seabreeze front</vt:lpstr>
      <vt:lpstr>PowerPoint Presentation</vt:lpstr>
      <vt:lpstr>True Colour RGB product, 5 FPS animation</vt:lpstr>
      <vt:lpstr>Adapting the MODIS 7-2-1 product to Himawari-8 data</vt:lpstr>
      <vt:lpstr>MODIS 7-2-1 RGB product, 5 FPS animation</vt:lpstr>
      <vt:lpstr>The movement of the "seabreeze front"  Satellite data compared to NWP (00UTC run)</vt:lpstr>
      <vt:lpstr>The movement of the "seabreeze front"  Satellite data compared to NWP (00UTC run)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13</cp:revision>
  <dcterms:created xsi:type="dcterms:W3CDTF">2018-09-25T00:26:03Z</dcterms:created>
  <dcterms:modified xsi:type="dcterms:W3CDTF">2018-09-25T07:27:57Z</dcterms:modified>
</cp:coreProperties>
</file>