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299" r:id="rId4"/>
    <p:sldId id="300" r:id="rId5"/>
    <p:sldId id="290" r:id="rId6"/>
    <p:sldId id="286" r:id="rId7"/>
    <p:sldId id="291" r:id="rId8"/>
    <p:sldId id="292" r:id="rId9"/>
    <p:sldId id="293" r:id="rId10"/>
    <p:sldId id="296" r:id="rId11"/>
    <p:sldId id="301" r:id="rId12"/>
    <p:sldId id="258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95C1"/>
    <a:srgbClr val="6C311C"/>
    <a:srgbClr val="6A1C46"/>
    <a:srgbClr val="0E5F7E"/>
    <a:srgbClr val="0E7D60"/>
    <a:srgbClr val="01000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900" y="-90"/>
      </p:cViewPr>
      <p:guideLst>
        <p:guide orient="horz" pos="1542"/>
        <p:guide pos="4970"/>
        <p:guide pos="772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877CAA3-E912-8B48-BD0E-800CCA7DB208}" type="datetime1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4235FCE-5EEC-D64C-B76C-3BECC8930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9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C580-405D-45F9-B9B7-53CC59F623D7}" type="datetimeFigureOut">
              <a:rPr lang="en-AU" smtClean="0"/>
              <a:t>7/10/2013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1A5DC-E8C0-44C4-ABC2-D0C96D7766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8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800" smtClean="0"/>
              <a:t>The surface synoptic network consists of about 870 stations.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About 550 provide real-time information automatically. This is updated between hour to every minute depending on the communications technology.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Synoptic stations incorporate basic observations such as rainfall to the sophisticated such as ceilometer cloud height, lightning and horizontal visibility.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Many observations are automated. However these require a high technical capacity to maintain and calibrate the instruments.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Some observations can only be performed by human observers – things such as cloud type and weather.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In addition to our Bureau staffed network, the Bureau makes extensive use of contract (about 350) and volunteer observers (over 6000) to obtain daily information across the continent.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Automated observations are particularly useful at isolated and remote locations such as the Coral sea, offshore islands and remote communities where the local population is transient.</a:t>
            </a:r>
          </a:p>
          <a:p>
            <a:pPr>
              <a:lnSpc>
                <a:spcPct val="80000"/>
              </a:lnSpc>
            </a:pPr>
            <a:endParaRPr lang="en-AU" sz="800" smtClean="0"/>
          </a:p>
          <a:p>
            <a:pPr>
              <a:lnSpc>
                <a:spcPct val="80000"/>
              </a:lnSpc>
            </a:pPr>
            <a:r>
              <a:rPr lang="en-AU" sz="800" smtClean="0"/>
              <a:t>The Upper air network consists of about 50 Bureau staffed locations. The Bureau staff provide a comprehensive weather watch capacity at these locations.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Sophisticated technology is used to determine wind, temperature and humidity profiles 28 km up into the atmosphere.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At some locations the Bureau uses Autosondes which allow Upper Air balloons to be released and monitored remotely.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The Bureau’s network monitors meteorological parameters at a network density which explains much of the synoptic variation. However parameters such as soil moisture and soil temperature require an dense network to provide meaningful information.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The automated network provides a infrastructure which could be used to make and process other automated observations which could be used for resource monitoring – for example surface temperature, vegetation monitoring or rainfall quality.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The Bureau observations network contributes to climatology, public weather, aviation, agriculture, hydrology, and a host of other industries. 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National Benchmark Network for Agrometeorology (NBNA) stations provide a minimum daily climatological dataset for agricultural modelling.</a:t>
            </a:r>
          </a:p>
          <a:p>
            <a:pPr>
              <a:lnSpc>
                <a:spcPct val="80000"/>
              </a:lnSpc>
            </a:pPr>
            <a:endParaRPr lang="en-AU" sz="800" smtClean="0"/>
          </a:p>
          <a:p>
            <a:pPr>
              <a:lnSpc>
                <a:spcPct val="80000"/>
              </a:lnSpc>
            </a:pPr>
            <a:r>
              <a:rPr lang="en-AU" sz="800" smtClean="0"/>
              <a:t>The Evaporation network contributes data which is significant to the global dimming debate which Drs Michael Roderick and Graham Farquhar of ANU are significant proponents.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Manual observations of Sand and dust storm events contribute to the DustWatch Network - A community-based project to monitor the extent and severity of Wind Erosion across Australia (http://www.griffith.edu.au/centre/riverlandscapes/dustwatch/)</a:t>
            </a:r>
          </a:p>
          <a:p>
            <a:pPr>
              <a:lnSpc>
                <a:spcPct val="80000"/>
              </a:lnSpc>
            </a:pPr>
            <a:endParaRPr lang="en-AU" sz="800" smtClean="0"/>
          </a:p>
          <a:p>
            <a:pPr>
              <a:lnSpc>
                <a:spcPct val="80000"/>
              </a:lnSpc>
            </a:pPr>
            <a:r>
              <a:rPr lang="en-AU" sz="800" smtClean="0"/>
              <a:t>The UA network is being supplemented by new initiatives with AMDAR (Aircraft Meteorological Data Relay) and GPS water vapour research. These provide new avenues to complement upper air data.</a:t>
            </a:r>
          </a:p>
          <a:p>
            <a:pPr>
              <a:lnSpc>
                <a:spcPct val="80000"/>
              </a:lnSpc>
            </a:pPr>
            <a:endParaRPr lang="en-AU" sz="800" smtClean="0"/>
          </a:p>
          <a:p>
            <a:pPr>
              <a:lnSpc>
                <a:spcPct val="80000"/>
              </a:lnSpc>
            </a:pPr>
            <a:r>
              <a:rPr lang="en-AU" sz="800" smtClean="0"/>
              <a:t>Marine network: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86 Voluntary Observing Ships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140 ARGO floats</a:t>
            </a:r>
          </a:p>
          <a:p>
            <a:pPr>
              <a:lnSpc>
                <a:spcPct val="80000"/>
              </a:lnSpc>
            </a:pPr>
            <a:r>
              <a:rPr lang="en-AU" sz="800" smtClean="0"/>
              <a:t>6 XBT Expendable Bathythermograph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smtClean="0"/>
              <a:t>There are 62 weather watch radars across the continent, including one at Willis and Norfolk Islands. These consist of both “C” and “S” band radars.</a:t>
            </a:r>
          </a:p>
          <a:p>
            <a:r>
              <a:rPr lang="en-AU" smtClean="0"/>
              <a:t>The Bureau is in the final stages of a $62 radar upgrade project which has resulted in the replacement of many radars around the country.</a:t>
            </a:r>
          </a:p>
          <a:p>
            <a:r>
              <a:rPr lang="en-AU" smtClean="0"/>
              <a:t>Four radars now have Doppler capacity and they are able to provide wind direction and accumulated daily rainfall images (on the right).</a:t>
            </a:r>
          </a:p>
          <a:p>
            <a:endParaRPr lang="en-AU" smtClean="0"/>
          </a:p>
          <a:p>
            <a:r>
              <a:rPr lang="en-AU" smtClean="0"/>
              <a:t>Radar imagery cover about 1/3 of Australian territory. However there is a high demand for additional radars in various parts of the country, such as NSW and QLD agricultural areas, and gaps in the northern coastal areas.</a:t>
            </a:r>
          </a:p>
          <a:p>
            <a:endParaRPr lang="en-AU" smtClean="0"/>
          </a:p>
          <a:p>
            <a:r>
              <a:rPr lang="en-AU" smtClean="0"/>
              <a:t>The rainfall network consists of about 1500 real-time rainfall observations locations, plus another 5300 manual observations sites which provide data monthly. Rainfall is a critical observation in Australia with a large range of uses – irrigation, drought monitoring, rainfall quality, event planning, emergency response, crop and rangeland modelling, disaster mitigation, water yield…</a:t>
            </a:r>
          </a:p>
          <a:p>
            <a:endParaRPr lang="en-AU" smtClean="0"/>
          </a:p>
          <a:p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3D735F-B766-4DEA-825E-1C032FB24288}" type="slidenum">
              <a:rPr lang="en-US" sz="1200" smtClean="0">
                <a:latin typeface="Times" pitchFamily="18" charset="0"/>
              </a:rPr>
              <a:pPr/>
              <a:t>6</a:t>
            </a:fld>
            <a:endParaRPr lang="en-US" sz="1200" smtClean="0">
              <a:latin typeface="Times" pitchFamily="18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299878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imag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276475"/>
            <a:ext cx="299878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image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78063"/>
            <a:ext cx="3000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6938"/>
            <a:ext cx="9144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0755"/>
            <a:ext cx="1134517" cy="7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9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158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1752"/>
            <a:ext cx="2057400" cy="3112871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752"/>
            <a:ext cx="6019800" cy="3112871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78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05979"/>
            <a:ext cx="653089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075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81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752"/>
            <a:ext cx="4038600" cy="31128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752"/>
            <a:ext cx="4038600" cy="31128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4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752"/>
            <a:ext cx="4040188" cy="24107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1572"/>
            <a:ext cx="4040188" cy="2633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81752"/>
            <a:ext cx="4041775" cy="24107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1572"/>
            <a:ext cx="4041775" cy="2633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3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0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27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2661"/>
            <a:ext cx="5111750" cy="3171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2661"/>
            <a:ext cx="3008313" cy="3171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6" y="205979"/>
            <a:ext cx="6530975" cy="85725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8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75872"/>
            <a:ext cx="5486400" cy="25496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3282"/>
            <a:ext cx="5486400" cy="60364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6" y="205979"/>
            <a:ext cx="6530975" cy="85725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1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55825" y="206375"/>
            <a:ext cx="6530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6375"/>
            <a:ext cx="82296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3"/>
            <a:endParaRPr lang="en-AU"/>
          </a:p>
        </p:txBody>
      </p:sp>
      <p:pic>
        <p:nvPicPr>
          <p:cNvPr id="1028" name="Picture 7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0755"/>
            <a:ext cx="1134517" cy="7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2400"/>
        </a:lnSpc>
        <a:spcBef>
          <a:spcPct val="0"/>
        </a:spcBef>
        <a:spcAft>
          <a:spcPts val="200"/>
        </a:spcAft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−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Font typeface="Lucida Grande" charset="0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 txBox="1">
            <a:spLocks/>
          </p:cNvSpPr>
          <p:nvPr/>
        </p:nvSpPr>
        <p:spPr bwMode="auto">
          <a:xfrm>
            <a:off x="409575" y="1405891"/>
            <a:ext cx="7772400" cy="5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Impact of Himawari-8 on Bureau Operations</a:t>
            </a:r>
          </a:p>
          <a:p>
            <a:pPr eaLnBrk="1" hangingPunct="1"/>
            <a:r>
              <a:rPr lang="en-AU" sz="1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Dr Anthony Rea </a:t>
            </a:r>
          </a:p>
          <a:p>
            <a:pPr eaLnBrk="1" hangingPunct="1"/>
            <a:endParaRPr lang="en-AU" sz="1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eaLnBrk="1" hangingPunct="1"/>
            <a:r>
              <a:rPr lang="en-AU" sz="1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4</a:t>
            </a:r>
            <a:r>
              <a:rPr lang="en-AU" sz="1400" baseline="30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th</a:t>
            </a:r>
            <a:r>
              <a:rPr lang="en-AU" sz="1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Asia Oceania Meteorological Satellite Users Conference – Training Event – 7 October 2013</a:t>
            </a:r>
            <a:endParaRPr lang="en-US" sz="1400" dirty="0">
              <a:solidFill>
                <a:srgbClr val="1F5C8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Areas of Impact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AU" dirty="0" smtClean="0"/>
              <a:t>Reception Method</a:t>
            </a:r>
          </a:p>
          <a:p>
            <a:pPr marL="857250" lvl="1" indent="-457200"/>
            <a:r>
              <a:rPr lang="en-AU" dirty="0" smtClean="0"/>
              <a:t>DB </a:t>
            </a:r>
            <a:r>
              <a:rPr lang="en-AU" dirty="0" smtClean="0">
                <a:sym typeface="Wingdings"/>
              </a:rPr>
              <a:t></a:t>
            </a:r>
            <a:r>
              <a:rPr lang="en-AU" dirty="0" smtClean="0"/>
              <a:t> Internet</a:t>
            </a:r>
          </a:p>
          <a:p>
            <a:pPr marL="457200" indent="-457200">
              <a:buAutoNum type="arabicPeriod"/>
            </a:pPr>
            <a:r>
              <a:rPr lang="en-AU" dirty="0" smtClean="0"/>
              <a:t>Computing and Communications Resources</a:t>
            </a:r>
          </a:p>
          <a:p>
            <a:pPr marL="857250" lvl="1" indent="-457200"/>
            <a:r>
              <a:rPr lang="en-AU" dirty="0" smtClean="0"/>
              <a:t>Increased volumes</a:t>
            </a:r>
          </a:p>
          <a:p>
            <a:pPr marL="457200" indent="-457200">
              <a:buAutoNum type="arabicPeriod"/>
            </a:pPr>
            <a:r>
              <a:rPr lang="en-AU" dirty="0" smtClean="0"/>
              <a:t>Single Source of Data for Australia</a:t>
            </a:r>
          </a:p>
          <a:p>
            <a:pPr marL="457200" indent="-457200">
              <a:buAutoNum type="arabicPeriod"/>
            </a:pPr>
            <a:r>
              <a:rPr lang="en-AU" dirty="0" smtClean="0"/>
              <a:t>Products</a:t>
            </a:r>
          </a:p>
          <a:p>
            <a:pPr marL="857250" lvl="1" indent="-457200"/>
            <a:r>
              <a:rPr lang="en-AU" dirty="0" smtClean="0"/>
              <a:t>Continuity for users</a:t>
            </a:r>
          </a:p>
          <a:p>
            <a:pPr marL="457200" indent="-457200">
              <a:buAutoNum type="arabicPeriod"/>
            </a:pPr>
            <a:r>
              <a:rPr lang="en-AU" dirty="0" smtClean="0"/>
              <a:t>Improved Situational Awareness</a:t>
            </a:r>
          </a:p>
          <a:p>
            <a:pPr marL="457200" indent="-457200">
              <a:buAutoNum type="arabicPeriod"/>
            </a:pPr>
            <a:r>
              <a:rPr lang="en-AU" dirty="0" smtClean="0"/>
              <a:t>Training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628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Bureau of Meteorology Plans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Completed an Advanced GEO Imager Scoping Project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Identified work to be done across the organisation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Continued engagement with JMA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High-Ice Water Content experiment 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Determine impact on forecast process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2014-15 Financial Year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Investment in necessary ICT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Develop internal capability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Begin plans to migrate products</a:t>
            </a:r>
          </a:p>
        </p:txBody>
      </p:sp>
    </p:spTree>
    <p:extLst>
      <p:ext uri="{BB962C8B-B14F-4D97-AF65-F5344CB8AC3E}">
        <p14:creationId xmlns:p14="http://schemas.microsoft.com/office/powerpoint/2010/main" val="115562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09575" y="4089400"/>
            <a:ext cx="6400800" cy="5667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AU" sz="1200" dirty="0" smtClean="0">
                <a:solidFill>
                  <a:srgbClr val="A0A0A0"/>
                </a:solidFill>
                <a:cs typeface="Arial" charset="0"/>
              </a:rPr>
              <a:t>Anthony Rea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AU" sz="1200" dirty="0" smtClean="0">
                <a:solidFill>
                  <a:srgbClr val="A0A0A0"/>
                </a:solidFill>
                <a:cs typeface="Arial" charset="0"/>
              </a:rPr>
              <a:t>+613 9669 4222</a:t>
            </a:r>
            <a:endParaRPr lang="en-AU" sz="1200" dirty="0" smtClean="0">
              <a:solidFill>
                <a:srgbClr val="A0A0A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AU" sz="1200" dirty="0" smtClean="0">
                <a:solidFill>
                  <a:srgbClr val="A0A0A0"/>
                </a:solidFill>
                <a:cs typeface="Arial" charset="0"/>
              </a:rPr>
              <a:t>a.rea@bom.gov.au</a:t>
            </a:r>
            <a:endParaRPr lang="en-US" sz="1200" dirty="0" smtClean="0">
              <a:solidFill>
                <a:srgbClr val="A0A0A0"/>
              </a:solidFill>
              <a:cs typeface="Arial" charset="0"/>
            </a:endParaRPr>
          </a:p>
        </p:txBody>
      </p:sp>
      <p:sp>
        <p:nvSpPr>
          <p:cNvPr id="6146" name="Title 1"/>
          <p:cNvSpPr txBox="1">
            <a:spLocks/>
          </p:cNvSpPr>
          <p:nvPr/>
        </p:nvSpPr>
        <p:spPr bwMode="auto">
          <a:xfrm>
            <a:off x="409575" y="147955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1F5C80"/>
                </a:solidFill>
                <a:cs typeface="Arial" charset="0"/>
              </a:rPr>
              <a:t>Thank you…</a:t>
            </a:r>
            <a:endParaRPr lang="en-US">
              <a:solidFill>
                <a:srgbClr val="1F5C8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400" smtClean="0"/>
              <a:t>Reliance on </a:t>
            </a:r>
            <a:br>
              <a:rPr lang="en-AU" sz="2400" smtClean="0"/>
            </a:br>
            <a:r>
              <a:rPr lang="en-AU" sz="2400" smtClean="0"/>
              <a:t>Satellite Data</a:t>
            </a:r>
            <a:br>
              <a:rPr lang="en-AU" sz="2400" smtClean="0"/>
            </a:br>
            <a:r>
              <a:rPr lang="en-AU" sz="2400" smtClean="0"/>
              <a:t>and Direct Readout</a:t>
            </a:r>
            <a:endParaRPr lang="en-US" sz="24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1" y="1476376"/>
            <a:ext cx="4829175" cy="311824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1800" dirty="0" smtClean="0"/>
              <a:t>Australia is a large, sparsely populated continent, surrounded by ocean</a:t>
            </a:r>
          </a:p>
          <a:p>
            <a:pPr>
              <a:buFont typeface="Arial" pitchFamily="34" charset="0"/>
              <a:buChar char="•"/>
            </a:pPr>
            <a:r>
              <a:rPr lang="en-AU" sz="1800" dirty="0" smtClean="0"/>
              <a:t>Conventional observations are prohibitively expensive for many areas of Australia and its Region</a:t>
            </a:r>
          </a:p>
          <a:p>
            <a:pPr>
              <a:buFont typeface="Arial" pitchFamily="34" charset="0"/>
              <a:buChar char="•"/>
            </a:pPr>
            <a:r>
              <a:rPr lang="en-AU" sz="1800" dirty="0" smtClean="0"/>
              <a:t>Satellite observations provide the only realistic means of gathering data in otherwise data-sparse regions</a:t>
            </a:r>
          </a:p>
          <a:p>
            <a:pPr>
              <a:buFont typeface="Arial" pitchFamily="34" charset="0"/>
              <a:buChar char="•"/>
            </a:pPr>
            <a:r>
              <a:rPr lang="en-AU" sz="1800" dirty="0" smtClean="0"/>
              <a:t>Communications limitations mean that direct reception is an economical means of obtaining required data</a:t>
            </a:r>
            <a:endParaRPr lang="en-US" sz="18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9" y="1446610"/>
            <a:ext cx="3286125" cy="24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187450" y="142875"/>
            <a:ext cx="5976938" cy="560785"/>
          </a:xfrm>
        </p:spPr>
        <p:txBody>
          <a:bodyPr/>
          <a:lstStyle/>
          <a:p>
            <a:r>
              <a:rPr lang="en-AU" smtClean="0"/>
              <a:t>Synoptic Network</a:t>
            </a:r>
          </a:p>
        </p:txBody>
      </p:sp>
      <p:pic>
        <p:nvPicPr>
          <p:cNvPr id="10243" name="Picture 3" descr="ADO_NetworkUA_T_Oct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681038"/>
            <a:ext cx="70707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eld_ Station_ Autoso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9266"/>
            <a:ext cx="3276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vap_p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195262"/>
            <a:ext cx="16478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Weather_S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2"/>
          <a:stretch>
            <a:fillRect/>
          </a:stretch>
        </p:blipFill>
        <p:spPr bwMode="auto">
          <a:xfrm>
            <a:off x="1" y="4131469"/>
            <a:ext cx="1979613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MG_03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2" r="32501" b="9900"/>
          <a:stretch>
            <a:fillRect/>
          </a:stretch>
        </p:blipFill>
        <p:spPr bwMode="auto">
          <a:xfrm>
            <a:off x="1" y="0"/>
            <a:ext cx="1160463" cy="37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IMG_04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t="8548" r="32643" b="9837"/>
          <a:stretch>
            <a:fillRect/>
          </a:stretch>
        </p:blipFill>
        <p:spPr bwMode="auto">
          <a:xfrm>
            <a:off x="4572000" y="3759994"/>
            <a:ext cx="1385888" cy="13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IMG_01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t="15840" r="15602"/>
          <a:stretch>
            <a:fillRect/>
          </a:stretch>
        </p:blipFill>
        <p:spPr bwMode="auto">
          <a:xfrm>
            <a:off x="2195513" y="3921919"/>
            <a:ext cx="1574800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IMG_017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r="36552" b="16331"/>
          <a:stretch>
            <a:fillRect/>
          </a:stretch>
        </p:blipFill>
        <p:spPr bwMode="auto">
          <a:xfrm>
            <a:off x="8086726" y="1815704"/>
            <a:ext cx="1057275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profiling floa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491854"/>
            <a:ext cx="320675" cy="122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Radar &amp; Rainfall</a:t>
            </a:r>
          </a:p>
        </p:txBody>
      </p:sp>
      <p:pic>
        <p:nvPicPr>
          <p:cNvPr id="11267" name="Picture 3" descr="ADO_Network_Radar_R_Oct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897731"/>
            <a:ext cx="73231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RadarDopplerRain25Oct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3300"/>
            <a:ext cx="19923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RadarDopplerWind25Oct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165872"/>
            <a:ext cx="2047875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IMG_01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t="21217" r="35103" b="23051"/>
          <a:stretch>
            <a:fillRect/>
          </a:stretch>
        </p:blipFill>
        <p:spPr bwMode="auto">
          <a:xfrm>
            <a:off x="179389" y="1491853"/>
            <a:ext cx="168433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Rain_Gauge_6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r="17999"/>
          <a:stretch>
            <a:fillRect/>
          </a:stretch>
        </p:blipFill>
        <p:spPr bwMode="auto">
          <a:xfrm>
            <a:off x="2627313" y="3868341"/>
            <a:ext cx="14795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BucklandPar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r="25667"/>
          <a:stretch>
            <a:fillRect/>
          </a:stretch>
        </p:blipFill>
        <p:spPr bwMode="auto">
          <a:xfrm>
            <a:off x="7686676" y="357187"/>
            <a:ext cx="14573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RadarDopplerAccRain25Oct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23060"/>
            <a:ext cx="202565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User Preparedness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250826" y="1188719"/>
            <a:ext cx="5768975" cy="3273743"/>
          </a:xfrm>
        </p:spPr>
        <p:txBody>
          <a:bodyPr/>
          <a:lstStyle/>
          <a:p>
            <a:r>
              <a:rPr lang="en-AU" sz="1800" dirty="0" smtClean="0"/>
              <a:t>Two areas of preparedness</a:t>
            </a:r>
          </a:p>
          <a:p>
            <a:pPr lvl="1"/>
            <a:r>
              <a:rPr lang="en-AU" sz="1600" dirty="0" smtClean="0"/>
              <a:t>New capability or </a:t>
            </a:r>
          </a:p>
          <a:p>
            <a:pPr lvl="1"/>
            <a:r>
              <a:rPr lang="en-AU" sz="1600" dirty="0" smtClean="0"/>
              <a:t>Improved capability over what already exists</a:t>
            </a:r>
          </a:p>
          <a:p>
            <a:endParaRPr lang="en-AU" sz="1800" dirty="0" smtClean="0"/>
          </a:p>
          <a:p>
            <a:r>
              <a:rPr lang="en-AU" sz="1800" dirty="0" smtClean="0"/>
              <a:t>Continuity of service provision</a:t>
            </a:r>
          </a:p>
          <a:p>
            <a:pPr lvl="1"/>
            <a:r>
              <a:rPr lang="en-AU" sz="1600" dirty="0" smtClean="0"/>
              <a:t>Critical path, maintaining services across the transition</a:t>
            </a:r>
          </a:p>
          <a:p>
            <a:pPr lvl="1"/>
            <a:r>
              <a:rPr lang="en-AU" sz="1600" dirty="0" smtClean="0"/>
              <a:t>Legacy products and services</a:t>
            </a:r>
          </a:p>
          <a:p>
            <a:pPr lvl="1"/>
            <a:endParaRPr lang="en-AU" dirty="0" smtClean="0"/>
          </a:p>
          <a:p>
            <a:r>
              <a:rPr lang="en-AU" sz="1800" dirty="0" smtClean="0"/>
              <a:t>Maximising value of service</a:t>
            </a:r>
          </a:p>
          <a:p>
            <a:pPr lvl="1"/>
            <a:r>
              <a:rPr lang="en-AU" sz="1600" dirty="0" smtClean="0"/>
              <a:t>Additional investment</a:t>
            </a:r>
          </a:p>
          <a:p>
            <a:pPr lvl="1"/>
            <a:r>
              <a:rPr lang="en-AU" sz="1600" dirty="0" smtClean="0"/>
              <a:t>New products and services</a:t>
            </a:r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67401" y="4858941"/>
            <a:ext cx="1152525" cy="234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F62B9D-7E4A-4B0D-88D0-D5AB50E6BC80}" type="slidenum">
              <a:rPr lang="en-US" sz="1200" smtClean="0"/>
              <a:pPr/>
              <a:t>5</a:t>
            </a:fld>
            <a:endParaRPr lang="en-US" sz="1200" smtClean="0"/>
          </a:p>
        </p:txBody>
      </p:sp>
      <p:pic>
        <p:nvPicPr>
          <p:cNvPr id="16389" name="Picture 2" descr="https://encrypted-tbn0.gstatic.com/images?q=tbn:ANd9GcRZvdDdz4tUJ1ENz2Q4wwKsbstGkBbaH4hlP1mN-UOLfhKkrC9D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311592"/>
            <a:ext cx="1680209" cy="12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Cloud/surface composite, Australia satellite image of Australia at Wed Jul 10 07:30:00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30" y="2720340"/>
            <a:ext cx="3333750" cy="19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228600" y="1028700"/>
            <a:ext cx="152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/>
              <a:t>Opportunities and Risks</a:t>
            </a:r>
            <a:endParaRPr lang="en-US" u="sng" smtClean="0"/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1257300"/>
            <a:ext cx="8713788" cy="337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Opportunities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Capabilities </a:t>
            </a:r>
            <a:r>
              <a:rPr lang="en-US" u="sng" dirty="0" smtClean="0"/>
              <a:t>improve</a:t>
            </a:r>
            <a:r>
              <a:rPr lang="en-US" dirty="0" smtClean="0"/>
              <a:t> (e.g., sampling rate, spatial resolution, spectral channels)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Leading to </a:t>
            </a:r>
            <a:r>
              <a:rPr lang="en-US" u="sng" dirty="0" smtClean="0"/>
              <a:t>more accurate and timely forecasts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New products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Improved service </a:t>
            </a:r>
            <a:r>
              <a:rPr lang="en-US" dirty="0" smtClean="0"/>
              <a:t>levels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Risks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rates increase </a:t>
            </a:r>
            <a:r>
              <a:rPr lang="en-US" u="sng" dirty="0" smtClean="0"/>
              <a:t>drastically</a:t>
            </a:r>
            <a:r>
              <a:rPr lang="en-US" dirty="0" smtClean="0"/>
              <a:t>, by </a:t>
            </a:r>
            <a:r>
              <a:rPr lang="en-US" dirty="0" smtClean="0"/>
              <a:t>factor </a:t>
            </a:r>
            <a:r>
              <a:rPr lang="en-US" dirty="0" smtClean="0"/>
              <a:t>of </a:t>
            </a:r>
            <a:r>
              <a:rPr lang="en-US" dirty="0" smtClean="0"/>
              <a:t>50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Data formats will change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delivery mechanisms will change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Operational services are dependent on current spacecraft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968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Australian Bureau of Meteorology Perspective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Two major transition exercises</a:t>
            </a:r>
          </a:p>
          <a:p>
            <a:pPr lvl="1"/>
            <a:r>
              <a:rPr lang="en-AU" smtClean="0"/>
              <a:t>2003 – transition from GMS-5 – GOES-9 </a:t>
            </a:r>
          </a:p>
          <a:p>
            <a:pPr lvl="2"/>
            <a:r>
              <a:rPr lang="en-AU" smtClean="0"/>
              <a:t>SVISSR to GVAR</a:t>
            </a:r>
          </a:p>
          <a:p>
            <a:pPr lvl="2"/>
            <a:r>
              <a:rPr lang="en-AU" smtClean="0"/>
              <a:t>Need to maintain continuity of service</a:t>
            </a:r>
          </a:p>
          <a:p>
            <a:pPr lvl="3"/>
            <a:r>
              <a:rPr lang="en-AU" smtClean="0"/>
              <a:t>Forecasters</a:t>
            </a:r>
          </a:p>
          <a:p>
            <a:pPr lvl="3"/>
            <a:r>
              <a:rPr lang="en-AU" smtClean="0"/>
              <a:t>Products and website</a:t>
            </a:r>
          </a:p>
          <a:p>
            <a:pPr lvl="2"/>
            <a:r>
              <a:rPr lang="en-AU" smtClean="0"/>
              <a:t>Ingest and processing systems tested</a:t>
            </a:r>
          </a:p>
          <a:p>
            <a:pPr lvl="2"/>
            <a:r>
              <a:rPr lang="en-AU" smtClean="0"/>
              <a:t>Products migrated to new satellite</a:t>
            </a:r>
          </a:p>
          <a:p>
            <a:pPr lvl="2"/>
            <a:endParaRPr lang="en-AU" smtClean="0"/>
          </a:p>
          <a:p>
            <a:pPr lvl="1"/>
            <a:r>
              <a:rPr lang="en-AU" smtClean="0"/>
              <a:t>2005 – transition from GOES-9 – MTSAT-1R</a:t>
            </a:r>
          </a:p>
          <a:p>
            <a:pPr lvl="2"/>
            <a:r>
              <a:rPr lang="en-AU" smtClean="0"/>
              <a:t>GVAR to HRIT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1" y="4858941"/>
            <a:ext cx="1152525" cy="234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B89401-4476-4116-ACE3-58654161107F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818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Satellite Data Value Chain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1" y="4932238"/>
            <a:ext cx="1152525" cy="1612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06BB4C-B580-442D-A91E-D97375508154}" type="slidenum">
              <a:rPr lang="en-US" sz="1100" smtClean="0"/>
              <a:pPr/>
              <a:t>8</a:t>
            </a:fld>
            <a:endParaRPr lang="en-US" sz="1100" smtClean="0"/>
          </a:p>
        </p:txBody>
      </p:sp>
      <p:sp>
        <p:nvSpPr>
          <p:cNvPr id="6" name="Rounded Rectangle 5"/>
          <p:cNvSpPr/>
          <p:nvPr/>
        </p:nvSpPr>
        <p:spPr>
          <a:xfrm>
            <a:off x="304800" y="2011680"/>
            <a:ext cx="16002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</a:rPr>
              <a:t>Data Acquisition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71738" y="2011680"/>
            <a:ext cx="16002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</a:rPr>
              <a:t>Processing</a:t>
            </a:r>
            <a:br>
              <a:rPr lang="en-AU" sz="1400" b="1" dirty="0">
                <a:solidFill>
                  <a:schemeClr val="tx1"/>
                </a:solidFill>
              </a:rPr>
            </a:br>
            <a:r>
              <a:rPr lang="en-AU" sz="1400" b="1" dirty="0">
                <a:solidFill>
                  <a:schemeClr val="tx1"/>
                </a:solidFill>
              </a:rPr>
              <a:t>and Product Generation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8200" y="2011680"/>
            <a:ext cx="16002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</a:rPr>
              <a:t>Data Delivery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0063" y="2011680"/>
            <a:ext cx="16002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</a:rPr>
              <a:t>Data Utilisation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014538" y="2263140"/>
            <a:ext cx="4127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400"/>
          </a:p>
        </p:txBody>
      </p:sp>
      <p:sp>
        <p:nvSpPr>
          <p:cNvPr id="12" name="Right Arrow 11"/>
          <p:cNvSpPr/>
          <p:nvPr/>
        </p:nvSpPr>
        <p:spPr>
          <a:xfrm>
            <a:off x="4191000" y="2272426"/>
            <a:ext cx="41433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400"/>
          </a:p>
        </p:txBody>
      </p:sp>
      <p:sp>
        <p:nvSpPr>
          <p:cNvPr id="13" name="Right Arrow 12"/>
          <p:cNvSpPr/>
          <p:nvPr/>
        </p:nvSpPr>
        <p:spPr>
          <a:xfrm>
            <a:off x="6367464" y="2272426"/>
            <a:ext cx="41433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400"/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304800" y="1268730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AU" sz="1800" dirty="0"/>
              <a:t>Different stages in the chain cover different activities and require a range of organisational capabilities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9562" y="288250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Direct readout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9562" y="362545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GTS</a:t>
            </a:r>
            <a:br>
              <a:rPr lang="en-AU" sz="1200" b="1" dirty="0">
                <a:solidFill>
                  <a:schemeClr val="tx1"/>
                </a:solidFill>
              </a:rPr>
            </a:br>
            <a:r>
              <a:rPr lang="en-AU" sz="1200" b="1" dirty="0">
                <a:solidFill>
                  <a:schemeClr val="tx1"/>
                </a:solidFill>
              </a:rPr>
              <a:t>WIS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9562" y="436840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76500" y="288250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Direct applications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86025" y="362545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 smtClean="0">
                <a:solidFill>
                  <a:schemeClr val="tx1"/>
                </a:solidFill>
              </a:rPr>
              <a:t>Research </a:t>
            </a:r>
            <a:r>
              <a:rPr lang="en-AU" sz="1200" b="1" dirty="0">
                <a:solidFill>
                  <a:schemeClr val="tx1"/>
                </a:solidFill>
              </a:rPr>
              <a:t>and Development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86025" y="436840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 err="1">
                <a:solidFill>
                  <a:schemeClr val="tx1"/>
                </a:solidFill>
              </a:rPr>
              <a:t>Geolocation</a:t>
            </a:r>
            <a:r>
              <a:rPr lang="en-AU" sz="1200" b="1" dirty="0">
                <a:solidFill>
                  <a:schemeClr val="tx1"/>
                </a:solidFill>
              </a:rPr>
              <a:t> and</a:t>
            </a:r>
            <a:br>
              <a:rPr lang="en-AU" sz="1200" b="1" dirty="0">
                <a:solidFill>
                  <a:schemeClr val="tx1"/>
                </a:solidFill>
              </a:rPr>
            </a:br>
            <a:r>
              <a:rPr lang="en-AU" sz="1200" b="1" dirty="0">
                <a:solidFill>
                  <a:schemeClr val="tx1"/>
                </a:solidFill>
              </a:rPr>
              <a:t>Calibration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81537" y="288250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Data </a:t>
            </a:r>
            <a:r>
              <a:rPr lang="en-AU" sz="1200" b="1" dirty="0" err="1">
                <a:solidFill>
                  <a:schemeClr val="tx1"/>
                </a:solidFill>
              </a:rPr>
              <a:t>Comms</a:t>
            </a:r>
            <a:endParaRPr lang="en-AU" sz="1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86300" y="3627833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Visualisation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62762" y="288250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Weather and Warnings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62762" y="362545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Data Assimilation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62762" y="4368402"/>
            <a:ext cx="1595437" cy="569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sz="1200" b="1" dirty="0">
                <a:solidFill>
                  <a:schemeClr val="tx1"/>
                </a:solidFill>
              </a:rPr>
              <a:t>End users</a:t>
            </a:r>
          </a:p>
        </p:txBody>
      </p:sp>
    </p:spTree>
    <p:extLst>
      <p:ext uri="{BB962C8B-B14F-4D97-AF65-F5344CB8AC3E}">
        <p14:creationId xmlns:p14="http://schemas.microsoft.com/office/powerpoint/2010/main" val="21623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Satellite Data Value Chain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42989" y="4839891"/>
            <a:ext cx="4465637" cy="234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1" y="4858941"/>
            <a:ext cx="1152525" cy="234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FD688E-BF23-4057-8BD6-A78E719CC1E3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4" name="Rounded Rectangular Callout 13"/>
          <p:cNvSpPr/>
          <p:nvPr/>
        </p:nvSpPr>
        <p:spPr>
          <a:xfrm>
            <a:off x="479425" y="2891790"/>
            <a:ext cx="2851150" cy="1691640"/>
          </a:xfrm>
          <a:prstGeom prst="wedgeRoundRectCallout">
            <a:avLst>
              <a:gd name="adj1" fmla="val -32029"/>
              <a:gd name="adj2" fmla="val -67499"/>
              <a:gd name="adj3" fmla="val 16667"/>
            </a:avLst>
          </a:prstGeom>
          <a:solidFill>
            <a:srgbClr val="FFFF66"/>
          </a:solidFill>
          <a:ln>
            <a:solidFill>
              <a:srgbClr val="FFCC00">
                <a:alpha val="7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Launch schedules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Signal characteristics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Dissemination mechanisms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Synthetic data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Pre-operational data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Documentation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284198" y="1325880"/>
            <a:ext cx="7996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AU" sz="2000" dirty="0"/>
              <a:t>Different stages in the chain require different preparatory activities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938464" y="2891790"/>
            <a:ext cx="2852737" cy="1691640"/>
          </a:xfrm>
          <a:prstGeom prst="wedgeRoundRectCallout">
            <a:avLst>
              <a:gd name="adj1" fmla="val -32029"/>
              <a:gd name="adj2" fmla="val -67499"/>
              <a:gd name="adj3" fmla="val 16667"/>
            </a:avLst>
          </a:prstGeom>
          <a:solidFill>
            <a:srgbClr val="FFFF66"/>
          </a:solidFill>
          <a:ln>
            <a:solidFill>
              <a:srgbClr val="FFCC00">
                <a:alpha val="7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Synthetic data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Spectral response functions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Algorithms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Pre-operational data 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Software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Training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029200" y="2891790"/>
            <a:ext cx="2852738" cy="1033780"/>
          </a:xfrm>
          <a:prstGeom prst="wedgeRoundRectCallout">
            <a:avLst>
              <a:gd name="adj1" fmla="val -32029"/>
              <a:gd name="adj2" fmla="val -67499"/>
              <a:gd name="adj3" fmla="val 16667"/>
            </a:avLst>
          </a:prstGeom>
          <a:solidFill>
            <a:srgbClr val="FFFF66"/>
          </a:solidFill>
          <a:ln>
            <a:solidFill>
              <a:srgbClr val="FFCC00">
                <a:alpha val="7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Pre-operational data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Agreed exchange formats 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Parallel operations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910264" y="3348990"/>
            <a:ext cx="2852737" cy="1268730"/>
          </a:xfrm>
          <a:prstGeom prst="wedgeRoundRectCallout">
            <a:avLst>
              <a:gd name="adj1" fmla="val 22424"/>
              <a:gd name="adj2" fmla="val -100656"/>
              <a:gd name="adj3" fmla="val 16667"/>
            </a:avLst>
          </a:prstGeom>
          <a:solidFill>
            <a:srgbClr val="FFFF66"/>
          </a:solidFill>
          <a:ln>
            <a:solidFill>
              <a:srgbClr val="FFCC00">
                <a:alpha val="7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Training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Proxy data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Synthetic data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Pre-operational data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AU" sz="1400" dirty="0">
                <a:solidFill>
                  <a:schemeClr val="tx1"/>
                </a:solidFill>
              </a:rPr>
              <a:t>Product descriptions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AU" sz="1400" dirty="0">
              <a:solidFill>
                <a:schemeClr val="tx1"/>
              </a:solidFill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240" y="1874520"/>
            <a:ext cx="16002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</a:rPr>
              <a:t>Data Acquisition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63178" y="1874520"/>
            <a:ext cx="16002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</a:rPr>
              <a:t>Processing</a:t>
            </a:r>
            <a:br>
              <a:rPr lang="en-AU" sz="1400" b="1" dirty="0">
                <a:solidFill>
                  <a:schemeClr val="tx1"/>
                </a:solidFill>
              </a:rPr>
            </a:br>
            <a:r>
              <a:rPr lang="en-AU" sz="1400" b="1" dirty="0">
                <a:solidFill>
                  <a:schemeClr val="tx1"/>
                </a:solidFill>
              </a:rPr>
              <a:t>and Product Generation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39640" y="1874520"/>
            <a:ext cx="16002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</a:rPr>
              <a:t>Data Delivery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1503" y="1874520"/>
            <a:ext cx="160020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b="1" dirty="0">
                <a:solidFill>
                  <a:schemeClr val="tx1"/>
                </a:solidFill>
              </a:rPr>
              <a:t>Data Utilisation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105978" y="2125980"/>
            <a:ext cx="4127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200"/>
          </a:p>
        </p:txBody>
      </p:sp>
      <p:sp>
        <p:nvSpPr>
          <p:cNvPr id="24" name="Right Arrow 23"/>
          <p:cNvSpPr/>
          <p:nvPr/>
        </p:nvSpPr>
        <p:spPr>
          <a:xfrm>
            <a:off x="4282440" y="2135266"/>
            <a:ext cx="41433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200"/>
          </a:p>
        </p:txBody>
      </p:sp>
      <p:sp>
        <p:nvSpPr>
          <p:cNvPr id="25" name="Right Arrow 24"/>
          <p:cNvSpPr/>
          <p:nvPr/>
        </p:nvSpPr>
        <p:spPr>
          <a:xfrm>
            <a:off x="6458904" y="2135266"/>
            <a:ext cx="41433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14793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1048</Words>
  <Application>Microsoft Office PowerPoint</Application>
  <PresentationFormat>On-screen Show (16:9)</PresentationFormat>
  <Paragraphs>151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Reliance on  Satellite Data and Direct Readout</vt:lpstr>
      <vt:lpstr>Synoptic Network</vt:lpstr>
      <vt:lpstr>Radar &amp; Rainfall</vt:lpstr>
      <vt:lpstr>Overview of User Preparedness</vt:lpstr>
      <vt:lpstr>Opportunities and Risks</vt:lpstr>
      <vt:lpstr>Australian Bureau of Meteorology Perspective</vt:lpstr>
      <vt:lpstr>Satellite Data Value Chain</vt:lpstr>
      <vt:lpstr>Satellite Data Value Chain</vt:lpstr>
      <vt:lpstr>Areas of Impact</vt:lpstr>
      <vt:lpstr>Bureau of Meteorology Plans</vt:lpstr>
      <vt:lpstr>PowerPoint Presentation</vt:lpstr>
    </vt:vector>
  </TitlesOfParts>
  <Company>BOM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Hsu</dc:creator>
  <cp:lastModifiedBy>Anthony Rea</cp:lastModifiedBy>
  <cp:revision>138</cp:revision>
  <dcterms:created xsi:type="dcterms:W3CDTF">2011-07-05T03:39:51Z</dcterms:created>
  <dcterms:modified xsi:type="dcterms:W3CDTF">2013-10-07T00:07:19Z</dcterms:modified>
</cp:coreProperties>
</file>