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432" r:id="rId3"/>
    <p:sldId id="433" r:id="rId4"/>
    <p:sldId id="327" r:id="rId5"/>
    <p:sldId id="328" r:id="rId6"/>
    <p:sldId id="321" r:id="rId7"/>
    <p:sldId id="322" r:id="rId8"/>
    <p:sldId id="323" r:id="rId9"/>
    <p:sldId id="324" r:id="rId10"/>
    <p:sldId id="396" r:id="rId11"/>
    <p:sldId id="394" r:id="rId12"/>
    <p:sldId id="395" r:id="rId13"/>
    <p:sldId id="434" r:id="rId14"/>
    <p:sldId id="398" r:id="rId15"/>
    <p:sldId id="399" r:id="rId16"/>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2708F5-ABFF-402D-9918-AEFF4107CCB0}">
          <p14:sldIdLst>
            <p14:sldId id="256"/>
            <p14:sldId id="432"/>
            <p14:sldId id="433"/>
            <p14:sldId id="327"/>
            <p14:sldId id="328"/>
            <p14:sldId id="321"/>
            <p14:sldId id="322"/>
            <p14:sldId id="323"/>
            <p14:sldId id="324"/>
            <p14:sldId id="396"/>
            <p14:sldId id="394"/>
            <p14:sldId id="395"/>
            <p14:sldId id="434"/>
            <p14:sldId id="398"/>
            <p14:sldId id="39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94604" autoAdjust="0"/>
  </p:normalViewPr>
  <p:slideViewPr>
    <p:cSldViewPr>
      <p:cViewPr>
        <p:scale>
          <a:sx n="100" d="100"/>
          <a:sy n="100" d="100"/>
        </p:scale>
        <p:origin x="-960" y="-30"/>
      </p:cViewPr>
      <p:guideLst>
        <p:guide orient="horz" pos="2160"/>
        <p:guide pos="2880"/>
      </p:guideLst>
    </p:cSldViewPr>
  </p:slideViewPr>
  <p:outlineViewPr>
    <p:cViewPr>
      <p:scale>
        <a:sx n="33" d="100"/>
        <a:sy n="33" d="100"/>
      </p:scale>
      <p:origin x="0" y="335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AU"/>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9112C2E-98D8-42E4-9F02-957723B66824}" type="datetimeFigureOut">
              <a:rPr lang="en-AU" smtClean="0"/>
              <a:t>13/12/2017</a:t>
            </a:fld>
            <a:endParaRPr lang="en-AU"/>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AU"/>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2F327F0-9E57-4089-B88D-B502DB50DDE8}" type="slidenum">
              <a:rPr lang="en-AU" smtClean="0"/>
              <a:t>‹#›</a:t>
            </a:fld>
            <a:endParaRPr lang="en-AU"/>
          </a:p>
        </p:txBody>
      </p:sp>
    </p:spTree>
    <p:extLst>
      <p:ext uri="{BB962C8B-B14F-4D97-AF65-F5344CB8AC3E}">
        <p14:creationId xmlns:p14="http://schemas.microsoft.com/office/powerpoint/2010/main" val="4057471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B3FB6FF-1CB7-4587-926A-1FB36CEF11B5}" type="datetimeFigureOut">
              <a:rPr lang="en-AU" smtClean="0"/>
              <a:t>13/12/2017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362697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B3FB6FF-1CB7-4587-926A-1FB36CEF11B5}" type="datetimeFigureOut">
              <a:rPr lang="en-AU" smtClean="0"/>
              <a:t>13/12/2017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3224645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B3FB6FF-1CB7-4587-926A-1FB36CEF11B5}" type="datetimeFigureOut">
              <a:rPr lang="en-AU" smtClean="0"/>
              <a:t>13/12/2017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184709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B3FB6FF-1CB7-4587-926A-1FB36CEF11B5}" type="datetimeFigureOut">
              <a:rPr lang="en-AU" smtClean="0"/>
              <a:t>13/12/2017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3627138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3FB6FF-1CB7-4587-926A-1FB36CEF11B5}" type="datetimeFigureOut">
              <a:rPr lang="en-AU" smtClean="0"/>
              <a:t>13/12/2017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380712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B3FB6FF-1CB7-4587-926A-1FB36CEF11B5}" type="datetimeFigureOut">
              <a:rPr lang="en-AU" smtClean="0"/>
              <a:t>13/12/2017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250721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B3FB6FF-1CB7-4587-926A-1FB36CEF11B5}" type="datetimeFigureOut">
              <a:rPr lang="en-AU" smtClean="0"/>
              <a:t>13/12/2017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44464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B3FB6FF-1CB7-4587-926A-1FB36CEF11B5}" type="datetimeFigureOut">
              <a:rPr lang="en-AU" smtClean="0"/>
              <a:t>13/12/2017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1567441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3FB6FF-1CB7-4587-926A-1FB36CEF11B5}" type="datetimeFigureOut">
              <a:rPr lang="en-AU" smtClean="0"/>
              <a:t>13/12/2017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3466808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3FB6FF-1CB7-4587-926A-1FB36CEF11B5}" type="datetimeFigureOut">
              <a:rPr lang="en-AU" smtClean="0"/>
              <a:t>13/12/2017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1750954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3FB6FF-1CB7-4587-926A-1FB36CEF11B5}" type="datetimeFigureOut">
              <a:rPr lang="en-AU" smtClean="0"/>
              <a:t>13/12/2017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84DF12A5-D9E8-442E-8EB2-AE1FF697E190}" type="slidenum">
              <a:rPr lang="en-AU" smtClean="0"/>
              <a:t>‹#›</a:t>
            </a:fld>
            <a:endParaRPr lang="en-AU"/>
          </a:p>
        </p:txBody>
      </p:sp>
    </p:spTree>
    <p:extLst>
      <p:ext uri="{BB962C8B-B14F-4D97-AF65-F5344CB8AC3E}">
        <p14:creationId xmlns:p14="http://schemas.microsoft.com/office/powerpoint/2010/main" val="485285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3FB6FF-1CB7-4587-926A-1FB36CEF11B5}" type="datetimeFigureOut">
              <a:rPr lang="en-AU" smtClean="0"/>
              <a:t>13/12/2017</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F12A5-D9E8-442E-8EB2-AE1FF697E190}" type="slidenum">
              <a:rPr lang="en-AU" smtClean="0"/>
              <a:t>‹#›</a:t>
            </a:fld>
            <a:endParaRPr lang="en-AU"/>
          </a:p>
        </p:txBody>
      </p:sp>
    </p:spTree>
    <p:extLst>
      <p:ext uri="{BB962C8B-B14F-4D97-AF65-F5344CB8AC3E}">
        <p14:creationId xmlns:p14="http://schemas.microsoft.com/office/powerpoint/2010/main" val="1993442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12.png"/><Relationship Id="rId2" Type="http://schemas.openxmlformats.org/officeDocument/2006/relationships/image" Target="../media/image21.gi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gif"/><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hyperlink" Target="http://www.data.jma.go.jp/mscweb/en/aomsuc6_data/presentations.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logo.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338"/>
            <a:ext cx="16700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28800"/>
            <a:ext cx="7772400" cy="1470025"/>
          </a:xfrm>
        </p:spPr>
        <p:txBody>
          <a:bodyPr>
            <a:normAutofit/>
          </a:bodyPr>
          <a:lstStyle/>
          <a:p>
            <a:r>
              <a:rPr lang="en-AU" sz="2800" b="1" dirty="0" smtClean="0"/>
              <a:t>Case studies of the Night Microphysics RGB composite including the WARO version</a:t>
            </a:r>
            <a:endParaRPr lang="en-AU" sz="2800" b="1" dirty="0"/>
          </a:p>
        </p:txBody>
      </p:sp>
      <p:sp>
        <p:nvSpPr>
          <p:cNvPr id="3" name="Subtitle 2"/>
          <p:cNvSpPr>
            <a:spLocks noGrp="1"/>
          </p:cNvSpPr>
          <p:nvPr>
            <p:ph type="subTitle" idx="1"/>
          </p:nvPr>
        </p:nvSpPr>
        <p:spPr/>
        <p:txBody>
          <a:bodyPr>
            <a:normAutofit/>
          </a:bodyPr>
          <a:lstStyle/>
          <a:p>
            <a:r>
              <a:rPr lang="en-AU" sz="2400" dirty="0" smtClean="0">
                <a:solidFill>
                  <a:schemeClr val="tx1"/>
                </a:solidFill>
              </a:rPr>
              <a:t>Bodo Zeschke</a:t>
            </a:r>
          </a:p>
          <a:p>
            <a:r>
              <a:rPr lang="en-AU" sz="2400" dirty="0" smtClean="0">
                <a:solidFill>
                  <a:schemeClr val="tx1"/>
                </a:solidFill>
              </a:rPr>
              <a:t>BMTC</a:t>
            </a:r>
          </a:p>
          <a:p>
            <a:r>
              <a:rPr lang="en-AU" sz="2400" dirty="0" smtClean="0">
                <a:solidFill>
                  <a:schemeClr val="tx1"/>
                </a:solidFill>
              </a:rPr>
              <a:t>Australian </a:t>
            </a:r>
            <a:r>
              <a:rPr lang="en-AU" sz="2400" dirty="0" err="1" smtClean="0">
                <a:solidFill>
                  <a:schemeClr val="tx1"/>
                </a:solidFill>
              </a:rPr>
              <a:t>VLab</a:t>
            </a:r>
            <a:r>
              <a:rPr lang="en-AU" sz="2400" dirty="0" smtClean="0">
                <a:solidFill>
                  <a:schemeClr val="tx1"/>
                </a:solidFill>
              </a:rPr>
              <a:t> Centre of Excellence</a:t>
            </a:r>
            <a:endParaRPr lang="en-AU" sz="2400" dirty="0">
              <a:solidFill>
                <a:schemeClr val="tx1"/>
              </a:solidFill>
            </a:endParaRPr>
          </a:p>
        </p:txBody>
      </p:sp>
      <p:sp>
        <p:nvSpPr>
          <p:cNvPr id="6" name="Rectangle 1"/>
          <p:cNvSpPr>
            <a:spLocks noChangeArrowheads="1"/>
          </p:cNvSpPr>
          <p:nvPr/>
        </p:nvSpPr>
        <p:spPr bwMode="auto">
          <a:xfrm>
            <a:off x="-9525" y="5657850"/>
            <a:ext cx="9144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b="1" dirty="0">
                <a:solidFill>
                  <a:srgbClr val="FF0000"/>
                </a:solidFill>
              </a:rPr>
              <a:t>Should you use these resources please acknowledge the Australian Bureau of Meteorology Training Centre. In addition, you need to retain acknowledgement in the PowerPoint slides of the Japan Meteorological Agency (JMA), the Bureau of Meteorology (BOM) and any other sources of information. </a:t>
            </a:r>
          </a:p>
        </p:txBody>
      </p:sp>
      <p:sp>
        <p:nvSpPr>
          <p:cNvPr id="7" name="TextBox 6"/>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1</a:t>
            </a:r>
            <a:endParaRPr lang="en-AU" b="1" dirty="0">
              <a:solidFill>
                <a:srgbClr val="0000CC"/>
              </a:solidFill>
            </a:endParaRPr>
          </a:p>
        </p:txBody>
      </p:sp>
    </p:spTree>
    <p:extLst>
      <p:ext uri="{BB962C8B-B14F-4D97-AF65-F5344CB8AC3E}">
        <p14:creationId xmlns:p14="http://schemas.microsoft.com/office/powerpoint/2010/main" val="2474642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AU" altLang="en-US" smtClean="0"/>
          </a:p>
        </p:txBody>
      </p:sp>
      <p:sp>
        <p:nvSpPr>
          <p:cNvPr id="37891" name="Content Placeholder 2"/>
          <p:cNvSpPr>
            <a:spLocks noGrp="1"/>
          </p:cNvSpPr>
          <p:nvPr>
            <p:ph idx="1"/>
          </p:nvPr>
        </p:nvSpPr>
        <p:spPr/>
        <p:txBody>
          <a:bodyPr/>
          <a:lstStyle/>
          <a:p>
            <a:endParaRPr lang="en-AU" altLang="en-US" smtClean="0"/>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52388"/>
            <a:ext cx="7048500"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12335" y="6484312"/>
            <a:ext cx="931665" cy="369332"/>
          </a:xfrm>
          <a:prstGeom prst="rect">
            <a:avLst/>
          </a:prstGeom>
          <a:solidFill>
            <a:schemeClr val="bg1"/>
          </a:solidFill>
        </p:spPr>
        <p:txBody>
          <a:bodyPr wrap="none" rtlCol="0">
            <a:spAutoFit/>
          </a:bodyPr>
          <a:lstStyle/>
          <a:p>
            <a:r>
              <a:rPr lang="en-AU" b="1" dirty="0" smtClean="0">
                <a:solidFill>
                  <a:srgbClr val="0000CC"/>
                </a:solidFill>
              </a:rPr>
              <a:t>Slide 10</a:t>
            </a:r>
            <a:endParaRPr lang="en-AU" b="1" dirty="0">
              <a:solidFill>
                <a:srgbClr val="0000CC"/>
              </a:solidFill>
            </a:endParaRPr>
          </a:p>
        </p:txBody>
      </p:sp>
    </p:spTree>
    <p:extLst>
      <p:ext uri="{BB962C8B-B14F-4D97-AF65-F5344CB8AC3E}">
        <p14:creationId xmlns:p14="http://schemas.microsoft.com/office/powerpoint/2010/main" val="3586834833"/>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0"/>
            <a:ext cx="6613525" cy="836712"/>
          </a:xfrm>
        </p:spPr>
        <p:txBody>
          <a:bodyPr>
            <a:normAutofit/>
          </a:bodyPr>
          <a:lstStyle/>
          <a:p>
            <a:r>
              <a:rPr lang="en-AU" altLang="en-US" sz="2400" b="1" dirty="0" smtClean="0">
                <a:solidFill>
                  <a:srgbClr val="FF0000"/>
                </a:solidFill>
              </a:rPr>
              <a:t>Animation 2: </a:t>
            </a:r>
            <a:r>
              <a:rPr lang="en-AU" altLang="en-US" sz="2400" b="1" dirty="0" smtClean="0"/>
              <a:t>Fog/low cloud event SA 17</a:t>
            </a:r>
            <a:r>
              <a:rPr lang="en-AU" altLang="en-US" sz="2400" b="1" baseline="30000" dirty="0" smtClean="0"/>
              <a:t>th</a:t>
            </a:r>
            <a:r>
              <a:rPr lang="en-AU" altLang="en-US" sz="2400" b="1" dirty="0" smtClean="0"/>
              <a:t> November 2017 – WARO tuning</a:t>
            </a:r>
          </a:p>
        </p:txBody>
      </p:sp>
      <p:pic>
        <p:nvPicPr>
          <p:cNvPr id="39939" name="Picture 2" descr="G:\1ABodoZeschkeDataFiles\2017stuff\RegionalFocusGroupMeetings2017\November2017\NightMicroRGBSAcasestudycomparison\NMRGBSAMurataShimizu2017tun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2238" y="765175"/>
            <a:ext cx="3605212"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G:\1ABodoZeschkeDataFiles\2017stuff\RegionalFocusGroupMeetings2017\November2017\NightMicroRGBSAcasestudycomparison\NMRGBSAWorkshop2017tun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817938"/>
            <a:ext cx="3633788"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G:\1ABodoZeschkeDataFiles\2017stuff\RegionalFocusGroupMeetings2017\November2017\NightMicroRGBSAcasestudycomparison\NMRGBSAWARO2017tuned.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765175"/>
            <a:ext cx="361632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G:\1ABodoZeschkeDataFiles\2017stuff\RegionalFocusGroupMeetings2017\November2017\NightMicroRGBSAcasestudycomparison\IRtempthresholded50ms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13375" y="4103688"/>
            <a:ext cx="363855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738" y="1431925"/>
            <a:ext cx="1630362"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688" y="4610100"/>
            <a:ext cx="506412" cy="190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5" name="TextBox 3"/>
          <p:cNvSpPr txBox="1">
            <a:spLocks noChangeArrowheads="1"/>
          </p:cNvSpPr>
          <p:nvPr/>
        </p:nvSpPr>
        <p:spPr bwMode="auto">
          <a:xfrm>
            <a:off x="6654800" y="4813300"/>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a:t>Adelaide</a:t>
            </a:r>
          </a:p>
        </p:txBody>
      </p:sp>
      <p:sp>
        <p:nvSpPr>
          <p:cNvPr id="39946" name="TextBox 15"/>
          <p:cNvSpPr txBox="1">
            <a:spLocks noChangeArrowheads="1"/>
          </p:cNvSpPr>
          <p:nvPr/>
        </p:nvSpPr>
        <p:spPr bwMode="auto">
          <a:xfrm>
            <a:off x="7885113" y="5602288"/>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a:t>Melbourne</a:t>
            </a:r>
          </a:p>
        </p:txBody>
      </p:sp>
      <p:sp>
        <p:nvSpPr>
          <p:cNvPr id="11" name="TextBox 1"/>
          <p:cNvSpPr txBox="1">
            <a:spLocks noChangeArrowheads="1"/>
          </p:cNvSpPr>
          <p:nvPr/>
        </p:nvSpPr>
        <p:spPr bwMode="auto">
          <a:xfrm>
            <a:off x="6613525" y="3175"/>
            <a:ext cx="250825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AU" altLang="en-US" sz="1400" b="1" dirty="0">
                <a:solidFill>
                  <a:srgbClr val="FF0000"/>
                </a:solidFill>
                <a:latin typeface="+mn-lt"/>
              </a:rPr>
              <a:t>Please start the Power Point Slide Show to activate the animation</a:t>
            </a:r>
          </a:p>
        </p:txBody>
      </p:sp>
      <p:sp>
        <p:nvSpPr>
          <p:cNvPr id="12" name="TextBox 11"/>
          <p:cNvSpPr txBox="1"/>
          <p:nvPr/>
        </p:nvSpPr>
        <p:spPr>
          <a:xfrm>
            <a:off x="8212335" y="6484312"/>
            <a:ext cx="931665" cy="369332"/>
          </a:xfrm>
          <a:prstGeom prst="rect">
            <a:avLst/>
          </a:prstGeom>
          <a:solidFill>
            <a:schemeClr val="bg1"/>
          </a:solidFill>
        </p:spPr>
        <p:txBody>
          <a:bodyPr wrap="none" rtlCol="0">
            <a:spAutoFit/>
          </a:bodyPr>
          <a:lstStyle/>
          <a:p>
            <a:r>
              <a:rPr lang="en-AU" b="1" dirty="0" smtClean="0">
                <a:solidFill>
                  <a:srgbClr val="0000CC"/>
                </a:solidFill>
              </a:rPr>
              <a:t>Slide 11</a:t>
            </a:r>
            <a:endParaRPr lang="en-AU" b="1" dirty="0">
              <a:solidFill>
                <a:srgbClr val="0000CC"/>
              </a:solidFill>
            </a:endParaRPr>
          </a:p>
        </p:txBody>
      </p:sp>
      <p:sp>
        <p:nvSpPr>
          <p:cNvPr id="13" name="TextBox 1"/>
          <p:cNvSpPr txBox="1">
            <a:spLocks noChangeArrowheads="1"/>
          </p:cNvSpPr>
          <p:nvPr/>
        </p:nvSpPr>
        <p:spPr bwMode="auto">
          <a:xfrm>
            <a:off x="3491915" y="6576645"/>
            <a:ext cx="213000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animations </a:t>
            </a:r>
            <a:r>
              <a:rPr lang="en-AU" altLang="en-US" sz="1200" dirty="0"/>
              <a:t>courtesy JMA/BOM</a:t>
            </a:r>
          </a:p>
        </p:txBody>
      </p:sp>
      <p:sp>
        <p:nvSpPr>
          <p:cNvPr id="14" name="TextBox 20"/>
          <p:cNvSpPr txBox="1">
            <a:spLocks noChangeArrowheads="1"/>
          </p:cNvSpPr>
          <p:nvPr/>
        </p:nvSpPr>
        <p:spPr bwMode="auto">
          <a:xfrm>
            <a:off x="122238" y="777875"/>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A: </a:t>
            </a:r>
            <a:r>
              <a:rPr lang="en-AU" altLang="en-US" sz="1400" dirty="0"/>
              <a:t>Tuned version of Murata and Shimizu (2015)</a:t>
            </a:r>
          </a:p>
        </p:txBody>
      </p:sp>
      <p:sp>
        <p:nvSpPr>
          <p:cNvPr id="15" name="TextBox 21"/>
          <p:cNvSpPr txBox="1">
            <a:spLocks noChangeArrowheads="1"/>
          </p:cNvSpPr>
          <p:nvPr/>
        </p:nvSpPr>
        <p:spPr bwMode="auto">
          <a:xfrm>
            <a:off x="5424488" y="777875"/>
            <a:ext cx="194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16" name="TextBox 22"/>
          <p:cNvSpPr txBox="1">
            <a:spLocks noChangeArrowheads="1"/>
          </p:cNvSpPr>
          <p:nvPr/>
        </p:nvSpPr>
        <p:spPr bwMode="auto">
          <a:xfrm>
            <a:off x="114300" y="3830638"/>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C: </a:t>
            </a:r>
            <a:r>
              <a:rPr lang="en-AU" altLang="en-US" sz="1400"/>
              <a:t>Tuned version of Murata and Shimizu (2017)</a:t>
            </a:r>
          </a:p>
        </p:txBody>
      </p:sp>
    </p:spTree>
    <p:extLst>
      <p:ext uri="{BB962C8B-B14F-4D97-AF65-F5344CB8AC3E}">
        <p14:creationId xmlns:p14="http://schemas.microsoft.com/office/powerpoint/2010/main" val="35673436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endParaRPr lang="en-AU" altLang="en-US" smtClean="0"/>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t="10706"/>
          <a:stretch>
            <a:fillRect/>
          </a:stretch>
        </p:blipFill>
        <p:spPr bwMode="auto">
          <a:xfrm>
            <a:off x="-3175" y="714375"/>
            <a:ext cx="9147175"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4" name="Title 1"/>
          <p:cNvSpPr>
            <a:spLocks noGrp="1"/>
          </p:cNvSpPr>
          <p:nvPr>
            <p:ph type="title"/>
          </p:nvPr>
        </p:nvSpPr>
        <p:spPr>
          <a:xfrm>
            <a:off x="0" y="93663"/>
            <a:ext cx="9143999" cy="633412"/>
          </a:xfrm>
        </p:spPr>
        <p:txBody>
          <a:bodyPr>
            <a:normAutofit/>
          </a:bodyPr>
          <a:lstStyle/>
          <a:p>
            <a:r>
              <a:rPr lang="en-AU" altLang="en-US" sz="2400" b="1" dirty="0" smtClean="0"/>
              <a:t>Fog/low cloud event SA 17</a:t>
            </a:r>
            <a:r>
              <a:rPr lang="en-AU" altLang="en-US" sz="2400" b="1" baseline="30000" dirty="0" smtClean="0"/>
              <a:t>th</a:t>
            </a:r>
            <a:r>
              <a:rPr lang="en-AU" altLang="en-US" sz="2400" b="1" dirty="0" smtClean="0"/>
              <a:t> November 2017, 18UTC WARO tuning</a:t>
            </a:r>
          </a:p>
        </p:txBody>
      </p:sp>
      <p:sp>
        <p:nvSpPr>
          <p:cNvPr id="5" name="TextBox 4"/>
          <p:cNvSpPr txBox="1"/>
          <p:nvPr/>
        </p:nvSpPr>
        <p:spPr>
          <a:xfrm>
            <a:off x="8212335" y="6484312"/>
            <a:ext cx="931665" cy="369332"/>
          </a:xfrm>
          <a:prstGeom prst="rect">
            <a:avLst/>
          </a:prstGeom>
          <a:solidFill>
            <a:schemeClr val="bg1"/>
          </a:solidFill>
        </p:spPr>
        <p:txBody>
          <a:bodyPr wrap="none" rtlCol="0">
            <a:spAutoFit/>
          </a:bodyPr>
          <a:lstStyle/>
          <a:p>
            <a:r>
              <a:rPr lang="en-AU" b="1" dirty="0" smtClean="0">
                <a:solidFill>
                  <a:srgbClr val="0000CC"/>
                </a:solidFill>
              </a:rPr>
              <a:t>Slide 12</a:t>
            </a:r>
            <a:endParaRPr lang="en-AU" b="1" dirty="0">
              <a:solidFill>
                <a:srgbClr val="0000CC"/>
              </a:solidFill>
            </a:endParaRPr>
          </a:p>
        </p:txBody>
      </p:sp>
      <p:sp>
        <p:nvSpPr>
          <p:cNvPr id="6" name="TextBox 1"/>
          <p:cNvSpPr txBox="1">
            <a:spLocks noChangeArrowheads="1"/>
          </p:cNvSpPr>
          <p:nvPr/>
        </p:nvSpPr>
        <p:spPr bwMode="auto">
          <a:xfrm>
            <a:off x="3618489" y="6576645"/>
            <a:ext cx="18768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images </a:t>
            </a:r>
            <a:r>
              <a:rPr lang="en-AU" altLang="en-US" sz="1200" dirty="0"/>
              <a:t>courtesy JMA/BOM</a:t>
            </a:r>
          </a:p>
        </p:txBody>
      </p:sp>
      <p:sp>
        <p:nvSpPr>
          <p:cNvPr id="7" name="TextBox 20"/>
          <p:cNvSpPr txBox="1">
            <a:spLocks noChangeArrowheads="1"/>
          </p:cNvSpPr>
          <p:nvPr/>
        </p:nvSpPr>
        <p:spPr bwMode="auto">
          <a:xfrm>
            <a:off x="122238" y="777875"/>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A: </a:t>
            </a:r>
            <a:r>
              <a:rPr lang="en-AU" altLang="en-US" sz="1400" dirty="0"/>
              <a:t>Tuned version of Murata and Shimizu (2015)</a:t>
            </a:r>
          </a:p>
        </p:txBody>
      </p:sp>
      <p:sp>
        <p:nvSpPr>
          <p:cNvPr id="8" name="TextBox 21"/>
          <p:cNvSpPr txBox="1">
            <a:spLocks noChangeArrowheads="1"/>
          </p:cNvSpPr>
          <p:nvPr/>
        </p:nvSpPr>
        <p:spPr bwMode="auto">
          <a:xfrm>
            <a:off x="5424488" y="777875"/>
            <a:ext cx="194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9" name="TextBox 22"/>
          <p:cNvSpPr txBox="1">
            <a:spLocks noChangeArrowheads="1"/>
          </p:cNvSpPr>
          <p:nvPr/>
        </p:nvSpPr>
        <p:spPr bwMode="auto">
          <a:xfrm>
            <a:off x="114300" y="3830638"/>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C: </a:t>
            </a:r>
            <a:r>
              <a:rPr lang="en-AU" altLang="en-US" sz="1400"/>
              <a:t>Tuned version of Murata and Shimizu (2017)</a:t>
            </a:r>
          </a:p>
        </p:txBody>
      </p:sp>
    </p:spTree>
    <p:extLst>
      <p:ext uri="{BB962C8B-B14F-4D97-AF65-F5344CB8AC3E}">
        <p14:creationId xmlns:p14="http://schemas.microsoft.com/office/powerpoint/2010/main" val="407518837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10" y="404664"/>
            <a:ext cx="9144000" cy="1143000"/>
          </a:xfrm>
        </p:spPr>
        <p:txBody>
          <a:bodyPr>
            <a:normAutofit fontScale="90000"/>
          </a:bodyPr>
          <a:lstStyle/>
          <a:p>
            <a:r>
              <a:rPr lang="en-AU" sz="3100" b="1" dirty="0" smtClean="0"/>
              <a:t>Comparison of the Night Microphysics RGB composites in revealing valley fog </a:t>
            </a:r>
            <a:r>
              <a:rPr lang="en-AU" sz="2800" b="1" dirty="0" smtClean="0"/>
              <a:t/>
            </a:r>
            <a:br>
              <a:rPr lang="en-AU" sz="2800" b="1" dirty="0" smtClean="0"/>
            </a:br>
            <a:r>
              <a:rPr lang="en-AU" sz="2200" dirty="0" smtClean="0"/>
              <a:t>Southeast Australia 18UTC 27</a:t>
            </a:r>
            <a:r>
              <a:rPr lang="en-AU" sz="2200" baseline="30000" dirty="0" smtClean="0"/>
              <a:t>th</a:t>
            </a:r>
            <a:r>
              <a:rPr lang="en-AU" sz="2200" dirty="0" smtClean="0"/>
              <a:t> November 2017</a:t>
            </a:r>
            <a:endParaRPr lang="en-AU" sz="2200"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32"/>
          <a:stretch/>
        </p:blipFill>
        <p:spPr bwMode="auto">
          <a:xfrm>
            <a:off x="41203" y="2132856"/>
            <a:ext cx="4381640" cy="325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4523" y="2132856"/>
            <a:ext cx="4573531" cy="325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20"/>
          <p:cNvSpPr txBox="1">
            <a:spLocks noChangeArrowheads="1"/>
          </p:cNvSpPr>
          <p:nvPr/>
        </p:nvSpPr>
        <p:spPr bwMode="auto">
          <a:xfrm>
            <a:off x="41204" y="5389984"/>
            <a:ext cx="438164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t>A: </a:t>
            </a:r>
            <a:r>
              <a:rPr lang="en-AU" altLang="en-US" sz="1400" dirty="0"/>
              <a:t>Tuned version of Murata and Shimizu (2015</a:t>
            </a:r>
            <a:r>
              <a:rPr lang="en-AU" altLang="en-US" sz="1400" dirty="0" smtClean="0"/>
              <a:t>), as adopted by Peter Newham</a:t>
            </a:r>
            <a:endParaRPr lang="en-AU" altLang="en-US" sz="1400" dirty="0"/>
          </a:p>
        </p:txBody>
      </p:sp>
      <p:sp>
        <p:nvSpPr>
          <p:cNvPr id="7" name="TextBox 21"/>
          <p:cNvSpPr txBox="1">
            <a:spLocks noChangeArrowheads="1"/>
          </p:cNvSpPr>
          <p:nvPr/>
        </p:nvSpPr>
        <p:spPr bwMode="auto">
          <a:xfrm>
            <a:off x="4544523" y="5389984"/>
            <a:ext cx="457353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10" name="TextBox 1"/>
          <p:cNvSpPr txBox="1">
            <a:spLocks noChangeArrowheads="1"/>
          </p:cNvSpPr>
          <p:nvPr/>
        </p:nvSpPr>
        <p:spPr bwMode="auto">
          <a:xfrm>
            <a:off x="0" y="6581001"/>
            <a:ext cx="1937775"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images </a:t>
            </a:r>
            <a:r>
              <a:rPr lang="en-AU" altLang="en-US" sz="1200" dirty="0"/>
              <a:t>courtesy JMA/BOM</a:t>
            </a:r>
          </a:p>
        </p:txBody>
      </p:sp>
      <p:sp>
        <p:nvSpPr>
          <p:cNvPr id="11" name="TextBox 10"/>
          <p:cNvSpPr txBox="1"/>
          <p:nvPr/>
        </p:nvSpPr>
        <p:spPr>
          <a:xfrm>
            <a:off x="8212335" y="6484312"/>
            <a:ext cx="931665" cy="369332"/>
          </a:xfrm>
          <a:prstGeom prst="rect">
            <a:avLst/>
          </a:prstGeom>
          <a:solidFill>
            <a:schemeClr val="bg1"/>
          </a:solidFill>
        </p:spPr>
        <p:txBody>
          <a:bodyPr wrap="none" rtlCol="0">
            <a:spAutoFit/>
          </a:bodyPr>
          <a:lstStyle/>
          <a:p>
            <a:r>
              <a:rPr lang="en-AU" b="1" dirty="0" smtClean="0">
                <a:solidFill>
                  <a:srgbClr val="0000CC"/>
                </a:solidFill>
              </a:rPr>
              <a:t>Slide 13</a:t>
            </a:r>
            <a:endParaRPr lang="en-AU" b="1" dirty="0">
              <a:solidFill>
                <a:srgbClr val="0000CC"/>
              </a:solidFill>
            </a:endParaRPr>
          </a:p>
        </p:txBody>
      </p:sp>
    </p:spTree>
    <p:extLst>
      <p:ext uri="{BB962C8B-B14F-4D97-AF65-F5344CB8AC3E}">
        <p14:creationId xmlns:p14="http://schemas.microsoft.com/office/powerpoint/2010/main" val="319038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109539"/>
            <a:ext cx="9144000" cy="727174"/>
          </a:xfrm>
        </p:spPr>
        <p:txBody>
          <a:bodyPr/>
          <a:lstStyle/>
          <a:p>
            <a:r>
              <a:rPr lang="en-AU" altLang="en-US" sz="2800" b="1" dirty="0" smtClean="0"/>
              <a:t>Correspondence from Rabi Rivett (WARO)</a:t>
            </a:r>
          </a:p>
        </p:txBody>
      </p:sp>
      <p:sp>
        <p:nvSpPr>
          <p:cNvPr id="44035" name="Content Placeholder 2"/>
          <p:cNvSpPr>
            <a:spLocks noGrp="1"/>
          </p:cNvSpPr>
          <p:nvPr>
            <p:ph idx="1"/>
          </p:nvPr>
        </p:nvSpPr>
        <p:spPr>
          <a:xfrm>
            <a:off x="684213" y="3357563"/>
            <a:ext cx="8002587" cy="2768600"/>
          </a:xfrm>
        </p:spPr>
        <p:txBody>
          <a:bodyPr/>
          <a:lstStyle/>
          <a:p>
            <a:endParaRPr lang="en-AU" altLang="en-US" smtClean="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r="20078"/>
          <a:stretch>
            <a:fillRect/>
          </a:stretch>
        </p:blipFill>
        <p:spPr bwMode="auto">
          <a:xfrm>
            <a:off x="539552" y="819145"/>
            <a:ext cx="7993261" cy="598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
          <p:cNvSpPr txBox="1">
            <a:spLocks noChangeArrowheads="1"/>
          </p:cNvSpPr>
          <p:nvPr/>
        </p:nvSpPr>
        <p:spPr bwMode="auto">
          <a:xfrm>
            <a:off x="1403648" y="3719314"/>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A: </a:t>
            </a:r>
            <a:r>
              <a:rPr lang="en-AU" altLang="en-US" sz="1400" dirty="0"/>
              <a:t>Tuned version of Murata and Shimizu (2015)</a:t>
            </a:r>
          </a:p>
        </p:txBody>
      </p:sp>
      <p:sp>
        <p:nvSpPr>
          <p:cNvPr id="7" name="TextBox 16"/>
          <p:cNvSpPr txBox="1">
            <a:spLocks noChangeArrowheads="1"/>
          </p:cNvSpPr>
          <p:nvPr/>
        </p:nvSpPr>
        <p:spPr bwMode="auto">
          <a:xfrm>
            <a:off x="5087962" y="6165304"/>
            <a:ext cx="33131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D: </a:t>
            </a:r>
            <a:r>
              <a:rPr lang="en-AU" altLang="en-US" sz="1400" dirty="0"/>
              <a:t>Tuned version of Elmer et al 2016 (USA)</a:t>
            </a:r>
          </a:p>
        </p:txBody>
      </p:sp>
      <p:sp>
        <p:nvSpPr>
          <p:cNvPr id="8" name="TextBox 17"/>
          <p:cNvSpPr txBox="1">
            <a:spLocks noChangeArrowheads="1"/>
          </p:cNvSpPr>
          <p:nvPr/>
        </p:nvSpPr>
        <p:spPr bwMode="auto">
          <a:xfrm>
            <a:off x="5087962" y="3720902"/>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B: </a:t>
            </a:r>
            <a:r>
              <a:rPr lang="en-AU" altLang="en-US" sz="1400" dirty="0"/>
              <a:t>Tuned version of Murata and Shimizu (2017)</a:t>
            </a:r>
          </a:p>
        </p:txBody>
      </p:sp>
      <p:sp>
        <p:nvSpPr>
          <p:cNvPr id="9" name="TextBox 17"/>
          <p:cNvSpPr txBox="1">
            <a:spLocks noChangeArrowheads="1"/>
          </p:cNvSpPr>
          <p:nvPr/>
        </p:nvSpPr>
        <p:spPr bwMode="auto">
          <a:xfrm>
            <a:off x="1441450" y="6165304"/>
            <a:ext cx="1465209"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C: </a:t>
            </a:r>
            <a:r>
              <a:rPr lang="en-AU" altLang="en-US" sz="1400" dirty="0" smtClean="0"/>
              <a:t>WARO version</a:t>
            </a:r>
            <a:endParaRPr lang="en-AU" altLang="en-US" sz="1400" dirty="0"/>
          </a:p>
        </p:txBody>
      </p:sp>
      <p:sp>
        <p:nvSpPr>
          <p:cNvPr id="10" name="TextBox 9"/>
          <p:cNvSpPr txBox="1"/>
          <p:nvPr/>
        </p:nvSpPr>
        <p:spPr>
          <a:xfrm>
            <a:off x="8212335" y="6484312"/>
            <a:ext cx="931665" cy="369332"/>
          </a:xfrm>
          <a:prstGeom prst="rect">
            <a:avLst/>
          </a:prstGeom>
          <a:solidFill>
            <a:schemeClr val="bg1"/>
          </a:solidFill>
        </p:spPr>
        <p:txBody>
          <a:bodyPr wrap="none" rtlCol="0">
            <a:spAutoFit/>
          </a:bodyPr>
          <a:lstStyle/>
          <a:p>
            <a:r>
              <a:rPr lang="en-AU" b="1" dirty="0" smtClean="0">
                <a:solidFill>
                  <a:srgbClr val="0000CC"/>
                </a:solidFill>
              </a:rPr>
              <a:t>Slide 14</a:t>
            </a:r>
            <a:endParaRPr lang="en-AU" b="1" dirty="0">
              <a:solidFill>
                <a:srgbClr val="0000CC"/>
              </a:solidFill>
            </a:endParaRPr>
          </a:p>
        </p:txBody>
      </p:sp>
    </p:spTree>
    <p:extLst>
      <p:ext uri="{BB962C8B-B14F-4D97-AF65-F5344CB8AC3E}">
        <p14:creationId xmlns:p14="http://schemas.microsoft.com/office/powerpoint/2010/main" val="36569616"/>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68313" y="0"/>
            <a:ext cx="8218487" cy="1143000"/>
          </a:xfrm>
        </p:spPr>
        <p:txBody>
          <a:bodyPr/>
          <a:lstStyle/>
          <a:p>
            <a:r>
              <a:rPr lang="en-AU" altLang="en-US" sz="2800" b="1" dirty="0" smtClean="0"/>
              <a:t>Correspondence from Rabi Rivett </a:t>
            </a:r>
            <a:r>
              <a:rPr lang="en-AU" altLang="en-US" sz="2000" dirty="0" smtClean="0"/>
              <a:t>(14</a:t>
            </a:r>
            <a:r>
              <a:rPr lang="en-AU" altLang="en-US" sz="2000" baseline="30000" dirty="0" smtClean="0"/>
              <a:t>th</a:t>
            </a:r>
            <a:r>
              <a:rPr lang="en-AU" altLang="en-US" sz="2000" dirty="0" smtClean="0"/>
              <a:t> November 2017)</a:t>
            </a:r>
          </a:p>
        </p:txBody>
      </p:sp>
      <p:sp>
        <p:nvSpPr>
          <p:cNvPr id="40963" name="Content Placeholder 2"/>
          <p:cNvSpPr>
            <a:spLocks noGrp="1"/>
          </p:cNvSpPr>
          <p:nvPr>
            <p:ph idx="1"/>
          </p:nvPr>
        </p:nvSpPr>
        <p:spPr>
          <a:xfrm>
            <a:off x="468313" y="1052513"/>
            <a:ext cx="8289925" cy="5472112"/>
          </a:xfrm>
        </p:spPr>
        <p:txBody>
          <a:bodyPr/>
          <a:lstStyle/>
          <a:p>
            <a:r>
              <a:rPr lang="en-AU" altLang="en-US" sz="1800" smtClean="0"/>
              <a:t>The Panther enhancement comes from a recipe WA people (I think it was me) found for MTSAT channels prior to H8. And was probably implemented because it was able to be compared to an existing set of maps (to confirm enhancements were working).</a:t>
            </a:r>
          </a:p>
          <a:p>
            <a:r>
              <a:rPr lang="en-AU" altLang="en-US" sz="1800" smtClean="0"/>
              <a:t>I remember back when we first had it very low cloud would look different depending on what angle (eye to screen) it was being viewed at. So, aviation forecasters would semi regularly stand up to change the viewing angle. I think we may have tweaked the recipe to help fix that.</a:t>
            </a:r>
          </a:p>
          <a:p>
            <a:r>
              <a:rPr lang="en-AU" altLang="en-US" sz="1800" smtClean="0"/>
              <a:t>To me, the different recipes don't look 'very different'. There is a difference in the colour of low to lowish cloud – but its not a red vs blue difference. To me, the Panther version looks more differentiating in the range of low to very low cloud / fog – particularly in the near tropics. The JMA hot of the press 2017 version looks worse, as does the WMO one.</a:t>
            </a:r>
          </a:p>
          <a:p>
            <a:r>
              <a:rPr lang="en-AU" altLang="en-US" sz="1800" smtClean="0"/>
              <a:t>Attached is a screenshot of the different versions from 2017-11-13 17:30UTC, NW of WA. Top left is JMA Version 2, top right is 'hot of the press', bottom left is Panther, bottom right is WMO. Panther shows more contrast for the fog / low cloud area, hot of the press is least and JMA #2 in the middle. Given that sometimes we see fog / very low cloud in Panther looking like JMA Version 2 at different times of the year, I suspect Version 2 would have almost missed it.</a:t>
            </a:r>
          </a:p>
        </p:txBody>
      </p:sp>
      <p:sp>
        <p:nvSpPr>
          <p:cNvPr id="5" name="TextBox 4"/>
          <p:cNvSpPr txBox="1"/>
          <p:nvPr/>
        </p:nvSpPr>
        <p:spPr>
          <a:xfrm>
            <a:off x="8212335" y="6484312"/>
            <a:ext cx="931665" cy="369332"/>
          </a:xfrm>
          <a:prstGeom prst="rect">
            <a:avLst/>
          </a:prstGeom>
          <a:solidFill>
            <a:schemeClr val="bg1"/>
          </a:solidFill>
        </p:spPr>
        <p:txBody>
          <a:bodyPr wrap="none" rtlCol="0">
            <a:spAutoFit/>
          </a:bodyPr>
          <a:lstStyle/>
          <a:p>
            <a:r>
              <a:rPr lang="en-AU" b="1" dirty="0" smtClean="0">
                <a:solidFill>
                  <a:srgbClr val="0000CC"/>
                </a:solidFill>
              </a:rPr>
              <a:t>Slide 15</a:t>
            </a:r>
            <a:endParaRPr lang="en-AU" b="1" dirty="0">
              <a:solidFill>
                <a:srgbClr val="0000CC"/>
              </a:solidFill>
            </a:endParaRPr>
          </a:p>
        </p:txBody>
      </p:sp>
    </p:spTree>
    <p:extLst>
      <p:ext uri="{BB962C8B-B14F-4D97-AF65-F5344CB8AC3E}">
        <p14:creationId xmlns:p14="http://schemas.microsoft.com/office/powerpoint/2010/main" val="186422989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59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9914" b="3258"/>
          <a:stretch>
            <a:fillRect/>
          </a:stretch>
        </p:blipFill>
        <p:spPr bwMode="auto">
          <a:xfrm>
            <a:off x="531813" y="1438275"/>
            <a:ext cx="3586162"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t="4950"/>
          <a:stretch>
            <a:fillRect/>
          </a:stretch>
        </p:blipFill>
        <p:spPr bwMode="auto">
          <a:xfrm>
            <a:off x="331788" y="4192588"/>
            <a:ext cx="3856037"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49" name="Title 1"/>
          <p:cNvSpPr>
            <a:spLocks noGrp="1"/>
          </p:cNvSpPr>
          <p:nvPr>
            <p:ph type="title"/>
          </p:nvPr>
        </p:nvSpPr>
        <p:spPr>
          <a:xfrm>
            <a:off x="120650" y="188913"/>
            <a:ext cx="4284663" cy="1143000"/>
          </a:xfrm>
          <a:solidFill>
            <a:schemeClr val="bg1"/>
          </a:solidFill>
        </p:spPr>
        <p:txBody>
          <a:bodyPr>
            <a:normAutofit fontScale="90000"/>
          </a:bodyPr>
          <a:lstStyle/>
          <a:p>
            <a:r>
              <a:rPr lang="en-AU" altLang="en-US" sz="2800" b="1" dirty="0" smtClean="0"/>
              <a:t>Tuning the Night Microphysics RGB composite</a:t>
            </a:r>
            <a:br>
              <a:rPr lang="en-AU" altLang="en-US" sz="2800" b="1" dirty="0" smtClean="0"/>
            </a:br>
            <a:r>
              <a:rPr lang="en-AU" altLang="en-US" sz="2000" dirty="0" smtClean="0"/>
              <a:t> JMA and USA work</a:t>
            </a:r>
          </a:p>
        </p:txBody>
      </p:sp>
      <p:graphicFrame>
        <p:nvGraphicFramePr>
          <p:cNvPr id="7" name="Table 6"/>
          <p:cNvGraphicFramePr>
            <a:graphicFrameLocks noGrp="1"/>
          </p:cNvGraphicFramePr>
          <p:nvPr/>
        </p:nvGraphicFramePr>
        <p:xfrm>
          <a:off x="4500563" y="188913"/>
          <a:ext cx="4527551" cy="1949506"/>
        </p:xfrm>
        <a:graphic>
          <a:graphicData uri="http://schemas.openxmlformats.org/drawingml/2006/table">
            <a:tbl>
              <a:tblPr firstRow="1" bandRow="1">
                <a:tableStyleId>{5C22544A-7EE6-4342-B048-85BDC9FD1C3A}</a:tableStyleId>
              </a:tblPr>
              <a:tblGrid>
                <a:gridCol w="2251076"/>
                <a:gridCol w="1340581"/>
                <a:gridCol w="935894"/>
              </a:tblGrid>
              <a:tr h="7008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a:t>
                      </a:r>
                      <a:r>
                        <a:rPr lang="en-AU" sz="1200" dirty="0" smtClean="0">
                          <a:solidFill>
                            <a:schemeClr val="bg1"/>
                          </a:solidFill>
                          <a:latin typeface="+mn-lt"/>
                        </a:rPr>
                        <a:t>(JMA tuned version 2,</a:t>
                      </a:r>
                      <a:r>
                        <a:rPr lang="en-AU" sz="1200" baseline="0" dirty="0" smtClean="0">
                          <a:solidFill>
                            <a:schemeClr val="bg1"/>
                          </a:solidFill>
                          <a:latin typeface="+mn-lt"/>
                        </a:rPr>
                        <a:t> Murata and Shimizu 2015</a:t>
                      </a:r>
                      <a:r>
                        <a:rPr lang="en-AU" sz="1200" dirty="0" smtClean="0">
                          <a:solidFill>
                            <a:schemeClr val="bg1"/>
                          </a:solidFill>
                          <a:latin typeface="+mn-lt"/>
                        </a:rPr>
                        <a:t>)</a:t>
                      </a: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287">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-6.7 to 2.6</a:t>
                      </a:r>
                      <a:endParaRPr lang="en-AU" sz="1600" b="1" dirty="0">
                        <a:solidFill>
                          <a:srgbClr val="FF0000"/>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287">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-3.1 </a:t>
                      </a:r>
                      <a:r>
                        <a:rPr lang="en-AU" sz="1600" b="1" baseline="0" dirty="0" smtClean="0">
                          <a:solidFill>
                            <a:srgbClr val="008000"/>
                          </a:solidFill>
                          <a:latin typeface="+mn-lt"/>
                        </a:rPr>
                        <a:t>to 5.2</a:t>
                      </a:r>
                      <a:endParaRPr lang="en-AU" sz="1600" b="1" dirty="0" smtClean="0">
                        <a:solidFill>
                          <a:srgbClr val="008000"/>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003">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-29.4 to 19.4</a:t>
                      </a:r>
                    </a:p>
                    <a:p>
                      <a:pPr algn="ctr"/>
                      <a:r>
                        <a:rPr lang="en-AU" sz="1200" b="1" dirty="0" smtClean="0">
                          <a:solidFill>
                            <a:srgbClr val="0033CC"/>
                          </a:solidFill>
                          <a:latin typeface="+mn-lt"/>
                        </a:rPr>
                        <a:t>(243.6 to 292.4K)</a:t>
                      </a:r>
                      <a:endParaRPr lang="en-AU" sz="1200" b="1" dirty="0">
                        <a:solidFill>
                          <a:srgbClr val="0033CC"/>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403" marR="91403" marT="45653" marB="456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nvGraphicFramePr>
        <p:xfrm>
          <a:off x="4500563" y="2284413"/>
          <a:ext cx="4535487" cy="2160586"/>
        </p:xfrm>
        <a:graphic>
          <a:graphicData uri="http://schemas.openxmlformats.org/drawingml/2006/table">
            <a:tbl>
              <a:tblPr firstRow="1" bandRow="1">
                <a:tableStyleId>{5C22544A-7EE6-4342-B048-85BDC9FD1C3A}</a:tableStyleId>
              </a:tblPr>
              <a:tblGrid>
                <a:gridCol w="2255021"/>
                <a:gridCol w="1342931"/>
                <a:gridCol w="937535"/>
              </a:tblGrid>
              <a:tr h="8950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a:t>
                      </a:r>
                      <a:r>
                        <a:rPr lang="en-AU" sz="1200" dirty="0" smtClean="0">
                          <a:solidFill>
                            <a:schemeClr val="bg1"/>
                          </a:solidFill>
                          <a:latin typeface="+mn-lt"/>
                        </a:rPr>
                        <a:t>(JMA tuned version presented</a:t>
                      </a:r>
                      <a:r>
                        <a:rPr lang="en-AU" sz="1200" baseline="0" dirty="0" smtClean="0">
                          <a:solidFill>
                            <a:schemeClr val="bg1"/>
                          </a:solidFill>
                          <a:latin typeface="+mn-lt"/>
                        </a:rPr>
                        <a:t> at RGB Expert and Developers Workshop 2017</a:t>
                      </a:r>
                      <a:r>
                        <a:rPr lang="en-AU" sz="1200" dirty="0" smtClean="0">
                          <a:solidFill>
                            <a:schemeClr val="bg1"/>
                          </a:solidFill>
                          <a:latin typeface="+mn-lt"/>
                        </a:rPr>
                        <a:t>)</a:t>
                      </a: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395">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-7.5 to 3.0</a:t>
                      </a:r>
                      <a:endParaRPr lang="en-AU" sz="1600" b="1" dirty="0">
                        <a:solidFill>
                          <a:srgbClr val="FF0000"/>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395">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-2.9 </a:t>
                      </a:r>
                      <a:r>
                        <a:rPr lang="en-AU" sz="1600" b="1" baseline="0" dirty="0" smtClean="0">
                          <a:solidFill>
                            <a:srgbClr val="008000"/>
                          </a:solidFill>
                          <a:latin typeface="+mn-lt"/>
                        </a:rPr>
                        <a:t>to 7.0</a:t>
                      </a:r>
                      <a:endParaRPr lang="en-AU" sz="1600" b="1" dirty="0" smtClean="0">
                        <a:solidFill>
                          <a:srgbClr val="008000"/>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703">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-29.3 to 20.2</a:t>
                      </a:r>
                    </a:p>
                    <a:p>
                      <a:pPr algn="ctr"/>
                      <a:r>
                        <a:rPr lang="en-AU" sz="1200" b="1" dirty="0" smtClean="0">
                          <a:solidFill>
                            <a:srgbClr val="0033CC"/>
                          </a:solidFill>
                          <a:latin typeface="+mn-lt"/>
                        </a:rPr>
                        <a:t>(243.7 to 293.2)</a:t>
                      </a:r>
                      <a:endParaRPr lang="en-AU" sz="1200" b="1" dirty="0">
                        <a:solidFill>
                          <a:srgbClr val="0033CC"/>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383" marR="91383" marT="45719" marB="4571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4500563" y="4797425"/>
          <a:ext cx="4527551" cy="1828799"/>
        </p:xfrm>
        <a:graphic>
          <a:graphicData uri="http://schemas.openxmlformats.org/drawingml/2006/table">
            <a:tbl>
              <a:tblPr firstRow="1" bandRow="1">
                <a:tableStyleId>{5C22544A-7EE6-4342-B048-85BDC9FD1C3A}</a:tableStyleId>
              </a:tblPr>
              <a:tblGrid>
                <a:gridCol w="2251076"/>
                <a:gridCol w="1340581"/>
                <a:gridCol w="935894"/>
              </a:tblGrid>
              <a:tr h="5791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a:t>
                      </a:r>
                      <a:r>
                        <a:rPr lang="en-AU" sz="1200" dirty="0" smtClean="0">
                          <a:solidFill>
                            <a:schemeClr val="bg1"/>
                          </a:solidFill>
                          <a:latin typeface="+mn-lt"/>
                        </a:rPr>
                        <a:t>(US version, Elmer et al 2016)</a:t>
                      </a: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70">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-7.0 to 2.0</a:t>
                      </a:r>
                      <a:endParaRPr lang="en-AU" sz="1600" b="1" dirty="0">
                        <a:solidFill>
                          <a:srgbClr val="FF0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70">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-2.0 </a:t>
                      </a:r>
                      <a:r>
                        <a:rPr lang="en-AU" sz="1600" b="1" baseline="0" dirty="0" smtClean="0">
                          <a:solidFill>
                            <a:srgbClr val="008000"/>
                          </a:solidFill>
                          <a:latin typeface="+mn-lt"/>
                        </a:rPr>
                        <a:t>to 6.0</a:t>
                      </a:r>
                      <a:endParaRPr lang="en-AU" sz="1600" b="1" dirty="0" smtClean="0">
                        <a:solidFill>
                          <a:srgbClr val="008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50">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-30.0 to 19.0</a:t>
                      </a:r>
                    </a:p>
                    <a:p>
                      <a:pPr algn="ctr"/>
                      <a:r>
                        <a:rPr lang="en-AU" sz="1200" b="1" dirty="0" smtClean="0">
                          <a:solidFill>
                            <a:srgbClr val="0033CC"/>
                          </a:solidFill>
                          <a:latin typeface="+mn-lt"/>
                        </a:rPr>
                        <a:t>(243 to 292K)</a:t>
                      </a:r>
                      <a:endParaRPr lang="en-AU" sz="1200" b="1" dirty="0">
                        <a:solidFill>
                          <a:srgbClr val="0033CC"/>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1816" name="TextBox 1"/>
          <p:cNvSpPr txBox="1">
            <a:spLocks noChangeArrowheads="1"/>
          </p:cNvSpPr>
          <p:nvPr/>
        </p:nvSpPr>
        <p:spPr bwMode="auto">
          <a:xfrm>
            <a:off x="438150" y="3716338"/>
            <a:ext cx="36433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Murata / Shimizu (JMA) presentation</a:t>
            </a:r>
          </a:p>
        </p:txBody>
      </p:sp>
      <p:sp>
        <p:nvSpPr>
          <p:cNvPr id="31817" name="TextBox 9"/>
          <p:cNvSpPr txBox="1">
            <a:spLocks noChangeArrowheads="1"/>
          </p:cNvSpPr>
          <p:nvPr/>
        </p:nvSpPr>
        <p:spPr bwMode="auto">
          <a:xfrm>
            <a:off x="506413" y="6121400"/>
            <a:ext cx="35750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Jedlovec (NASA SPoRT) presentation</a:t>
            </a:r>
          </a:p>
        </p:txBody>
      </p:sp>
      <p:sp>
        <p:nvSpPr>
          <p:cNvPr id="11" name="TextBox 10"/>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2</a:t>
            </a:r>
            <a:endParaRPr lang="en-AU" b="1" dirty="0">
              <a:solidFill>
                <a:srgbClr val="0000CC"/>
              </a:solidFill>
            </a:endParaRPr>
          </a:p>
        </p:txBody>
      </p:sp>
    </p:spTree>
    <p:extLst>
      <p:ext uri="{BB962C8B-B14F-4D97-AF65-F5344CB8AC3E}">
        <p14:creationId xmlns:p14="http://schemas.microsoft.com/office/powerpoint/2010/main" val="3904610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1"/>
          <p:cNvSpPr>
            <a:spLocks noGrp="1"/>
          </p:cNvSpPr>
          <p:nvPr>
            <p:ph type="title"/>
          </p:nvPr>
        </p:nvSpPr>
        <p:spPr>
          <a:xfrm>
            <a:off x="0" y="116632"/>
            <a:ext cx="9144000" cy="1143000"/>
          </a:xfrm>
        </p:spPr>
        <p:txBody>
          <a:bodyPr>
            <a:normAutofit fontScale="90000"/>
          </a:bodyPr>
          <a:lstStyle/>
          <a:p>
            <a:r>
              <a:rPr lang="en-AU" altLang="en-US" sz="2800" b="1" dirty="0" smtClean="0"/>
              <a:t>Tuning RGB composites: Night Microphysics RGB, JMA and USA</a:t>
            </a:r>
            <a:br>
              <a:rPr lang="en-AU" altLang="en-US" sz="2800" b="1" dirty="0" smtClean="0"/>
            </a:br>
            <a:r>
              <a:rPr lang="en-AU" altLang="en-US" sz="2800" b="1" dirty="0" smtClean="0"/>
              <a:t>Summary notes</a:t>
            </a:r>
          </a:p>
        </p:txBody>
      </p:sp>
      <p:sp>
        <p:nvSpPr>
          <p:cNvPr id="32772" name="Content Placeholder 2"/>
          <p:cNvSpPr>
            <a:spLocks noGrp="1"/>
          </p:cNvSpPr>
          <p:nvPr>
            <p:ph idx="1"/>
          </p:nvPr>
        </p:nvSpPr>
        <p:spPr>
          <a:xfrm>
            <a:off x="395536" y="1340768"/>
            <a:ext cx="8445624" cy="5040560"/>
          </a:xfrm>
        </p:spPr>
        <p:txBody>
          <a:bodyPr>
            <a:normAutofit lnSpcReduction="10000"/>
          </a:bodyPr>
          <a:lstStyle/>
          <a:p>
            <a:pPr marL="0" indent="0">
              <a:lnSpc>
                <a:spcPct val="110000"/>
              </a:lnSpc>
              <a:spcBef>
                <a:spcPts val="0"/>
              </a:spcBef>
              <a:buFont typeface="Arial" charset="0"/>
              <a:buNone/>
            </a:pPr>
            <a:r>
              <a:rPr lang="en-AU" altLang="en-US" sz="2000" dirty="0" smtClean="0"/>
              <a:t>JMA tuning of the Night Microphysics RGB composite as applied to Himawari-8 using regression analysis as described in more detail in Akihiro Shimizu's AOMSUC-6 presentation at </a:t>
            </a:r>
            <a:r>
              <a:rPr lang="en-AU" altLang="en-US" sz="2000" dirty="0">
                <a:hlinkClick r:id="rId2"/>
              </a:rPr>
              <a:t>http://</a:t>
            </a:r>
            <a:r>
              <a:rPr lang="en-AU" altLang="en-US" sz="2000" dirty="0" smtClean="0">
                <a:hlinkClick r:id="rId2"/>
              </a:rPr>
              <a:t>www.data.jma.go.jp/mscweb/en/aomsuc6_data/presentations.html</a:t>
            </a:r>
            <a:r>
              <a:rPr lang="en-AU" altLang="en-US" sz="2000" dirty="0" smtClean="0"/>
              <a:t> . Presentation 7 in the session "Training on meteorological satellite data usage")</a:t>
            </a:r>
          </a:p>
          <a:p>
            <a:pPr marL="0" indent="0">
              <a:lnSpc>
                <a:spcPct val="110000"/>
              </a:lnSpc>
              <a:spcBef>
                <a:spcPts val="0"/>
              </a:spcBef>
              <a:buFont typeface="Arial" charset="0"/>
              <a:buNone/>
            </a:pPr>
            <a:endParaRPr lang="en-AU" altLang="en-US" sz="2000" dirty="0" smtClean="0"/>
          </a:p>
          <a:p>
            <a:pPr marL="0" indent="0">
              <a:lnSpc>
                <a:spcPct val="110000"/>
              </a:lnSpc>
              <a:spcBef>
                <a:spcPts val="0"/>
              </a:spcBef>
              <a:buFont typeface="Arial" charset="0"/>
              <a:buNone/>
            </a:pPr>
            <a:r>
              <a:rPr lang="en-AU" altLang="en-US" sz="2000" dirty="0" smtClean="0"/>
              <a:t>The JMA tuning has been verified by subsequent US research.</a:t>
            </a:r>
          </a:p>
          <a:p>
            <a:pPr marL="0" indent="0">
              <a:lnSpc>
                <a:spcPct val="110000"/>
              </a:lnSpc>
              <a:spcBef>
                <a:spcPts val="0"/>
              </a:spcBef>
              <a:buFont typeface="Arial" charset="0"/>
              <a:buNone/>
            </a:pPr>
            <a:r>
              <a:rPr lang="en-AU" altLang="en-US" sz="2000" dirty="0" smtClean="0"/>
              <a:t>This NASA </a:t>
            </a:r>
            <a:r>
              <a:rPr lang="en-AU" altLang="en-US" sz="2000" dirty="0" err="1" smtClean="0"/>
              <a:t>SPoRT</a:t>
            </a:r>
            <a:r>
              <a:rPr lang="en-AU" altLang="en-US" sz="2000" dirty="0" smtClean="0"/>
              <a:t> methodology to improve RGB interpretation across sensors included:</a:t>
            </a:r>
          </a:p>
          <a:p>
            <a:pPr>
              <a:lnSpc>
                <a:spcPct val="110000"/>
              </a:lnSpc>
              <a:spcBef>
                <a:spcPts val="0"/>
              </a:spcBef>
            </a:pPr>
            <a:r>
              <a:rPr lang="en-AU" altLang="en-US" sz="2000" dirty="0" smtClean="0"/>
              <a:t>Normalisation through collocated data comparison (adjust input bands)</a:t>
            </a:r>
          </a:p>
          <a:p>
            <a:pPr>
              <a:lnSpc>
                <a:spcPct val="110000"/>
              </a:lnSpc>
              <a:spcBef>
                <a:spcPts val="0"/>
              </a:spcBef>
            </a:pPr>
            <a:r>
              <a:rPr lang="en-AU" altLang="en-US" sz="2000" dirty="0" smtClean="0"/>
              <a:t>Reducing limb effects when comparing across polar and geostationary imagery.</a:t>
            </a:r>
          </a:p>
          <a:p>
            <a:pPr>
              <a:lnSpc>
                <a:spcPct val="110000"/>
              </a:lnSpc>
              <a:spcBef>
                <a:spcPts val="0"/>
              </a:spcBef>
            </a:pPr>
            <a:r>
              <a:rPr lang="en-AU" altLang="en-US" sz="2000" dirty="0" smtClean="0"/>
              <a:t>The method used a proxy for SEVIRI imagery as derived from MODIS and VIIRS  imagery.</a:t>
            </a:r>
          </a:p>
          <a:p>
            <a:pPr>
              <a:lnSpc>
                <a:spcPct val="110000"/>
              </a:lnSpc>
              <a:spcBef>
                <a:spcPts val="0"/>
              </a:spcBef>
            </a:pPr>
            <a:endParaRPr lang="en-AU" altLang="en-US" sz="2000" dirty="0"/>
          </a:p>
          <a:p>
            <a:pPr marL="0" indent="0">
              <a:lnSpc>
                <a:spcPct val="110000"/>
              </a:lnSpc>
              <a:spcBef>
                <a:spcPts val="0"/>
              </a:spcBef>
              <a:buNone/>
            </a:pPr>
            <a:r>
              <a:rPr lang="en-AU" altLang="en-US" sz="2000" b="1" dirty="0" smtClean="0">
                <a:solidFill>
                  <a:srgbClr val="FF0000"/>
                </a:solidFill>
              </a:rPr>
              <a:t>Note the similar recipes that are derived from the JMA and USA tuning</a:t>
            </a:r>
          </a:p>
        </p:txBody>
      </p:sp>
      <p:sp>
        <p:nvSpPr>
          <p:cNvPr id="4" name="TextBox 3"/>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3</a:t>
            </a:r>
            <a:endParaRPr lang="en-AU" b="1" dirty="0">
              <a:solidFill>
                <a:srgbClr val="0000CC"/>
              </a:solidFill>
            </a:endParaRPr>
          </a:p>
        </p:txBody>
      </p:sp>
    </p:spTree>
    <p:extLst>
      <p:ext uri="{BB962C8B-B14F-4D97-AF65-F5344CB8AC3E}">
        <p14:creationId xmlns:p14="http://schemas.microsoft.com/office/powerpoint/2010/main" val="428832789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descr="mainpag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a:xfrm>
            <a:off x="0" y="115888"/>
            <a:ext cx="9144000" cy="1009650"/>
          </a:xfrm>
        </p:spPr>
        <p:txBody>
          <a:bodyPr/>
          <a:lstStyle/>
          <a:p>
            <a:r>
              <a:rPr lang="en-AU" altLang="en-US" sz="2800" b="1" dirty="0" smtClean="0"/>
              <a:t>Introducing the </a:t>
            </a:r>
            <a:r>
              <a:rPr lang="en-AU" altLang="en-US" sz="2800" b="1" dirty="0" smtClean="0">
                <a:solidFill>
                  <a:srgbClr val="FF0000"/>
                </a:solidFill>
              </a:rPr>
              <a:t>WARO Night Microphysics RGB </a:t>
            </a:r>
            <a:r>
              <a:rPr lang="en-AU" altLang="en-US" sz="2800" b="1" dirty="0" smtClean="0"/>
              <a:t>composite</a:t>
            </a:r>
          </a:p>
        </p:txBody>
      </p:sp>
      <p:graphicFrame>
        <p:nvGraphicFramePr>
          <p:cNvPr id="5" name="Table 4"/>
          <p:cNvGraphicFramePr>
            <a:graphicFrameLocks noGrp="1"/>
          </p:cNvGraphicFramePr>
          <p:nvPr>
            <p:extLst>
              <p:ext uri="{D42A27DB-BD31-4B8C-83A1-F6EECF244321}">
                <p14:modId xmlns:p14="http://schemas.microsoft.com/office/powerpoint/2010/main" val="517098274"/>
              </p:ext>
            </p:extLst>
          </p:nvPr>
        </p:nvGraphicFramePr>
        <p:xfrm>
          <a:off x="4595975" y="1041027"/>
          <a:ext cx="4527551" cy="1950116"/>
        </p:xfrm>
        <a:graphic>
          <a:graphicData uri="http://schemas.openxmlformats.org/drawingml/2006/table">
            <a:tbl>
              <a:tblPr firstRow="1" bandRow="1">
                <a:tableStyleId>{5C22544A-7EE6-4342-B048-85BDC9FD1C3A}</a:tableStyleId>
              </a:tblPr>
              <a:tblGrid>
                <a:gridCol w="2251076"/>
                <a:gridCol w="1340581"/>
                <a:gridCol w="935894"/>
              </a:tblGrid>
              <a:tr h="7005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a:t>
                      </a:r>
                      <a:r>
                        <a:rPr lang="en-AU" sz="1200" dirty="0" smtClean="0">
                          <a:solidFill>
                            <a:schemeClr val="bg1"/>
                          </a:solidFill>
                          <a:latin typeface="+mn-lt"/>
                        </a:rPr>
                        <a:t>(JMA tuned version 2,</a:t>
                      </a:r>
                      <a:r>
                        <a:rPr lang="en-AU" sz="1200" baseline="0" dirty="0" smtClean="0">
                          <a:solidFill>
                            <a:schemeClr val="bg1"/>
                          </a:solidFill>
                          <a:latin typeface="+mn-lt"/>
                        </a:rPr>
                        <a:t> Murata and Shimizu 2015</a:t>
                      </a:r>
                      <a:r>
                        <a:rPr lang="en-AU" sz="1200" dirty="0" smtClean="0">
                          <a:solidFill>
                            <a:schemeClr val="bg1"/>
                          </a:solidFill>
                          <a:latin typeface="+mn-lt"/>
                        </a:rPr>
                        <a:t>)</a:t>
                      </a: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532">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-6.7 to 2.6</a:t>
                      </a:r>
                      <a:endParaRPr lang="en-AU" sz="1600" b="1" dirty="0">
                        <a:solidFill>
                          <a:srgbClr val="FF0000"/>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532">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-3.1 </a:t>
                      </a:r>
                      <a:r>
                        <a:rPr lang="en-AU" sz="1600" b="1" baseline="0" dirty="0" smtClean="0">
                          <a:solidFill>
                            <a:srgbClr val="008000"/>
                          </a:solidFill>
                          <a:latin typeface="+mn-lt"/>
                        </a:rPr>
                        <a:t>to 5.2</a:t>
                      </a:r>
                      <a:endParaRPr lang="en-AU" sz="1600" b="1" dirty="0" smtClean="0">
                        <a:solidFill>
                          <a:srgbClr val="008000"/>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7812">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-29.4 to 19.4</a:t>
                      </a:r>
                    </a:p>
                    <a:p>
                      <a:pPr algn="ctr"/>
                      <a:r>
                        <a:rPr lang="en-AU" sz="1200" b="1" dirty="0" smtClean="0">
                          <a:solidFill>
                            <a:srgbClr val="0033CC"/>
                          </a:solidFill>
                          <a:latin typeface="+mn-lt"/>
                        </a:rPr>
                        <a:t>(243.6 to 292.4K)</a:t>
                      </a:r>
                      <a:endParaRPr lang="en-AU" sz="1200" b="1" dirty="0">
                        <a:solidFill>
                          <a:srgbClr val="0033CC"/>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403" marR="91403" marT="45683" marB="4568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nvGraphicFramePr>
        <p:xfrm>
          <a:off x="4584700" y="3860800"/>
          <a:ext cx="4527551" cy="2133599"/>
        </p:xfrm>
        <a:graphic>
          <a:graphicData uri="http://schemas.openxmlformats.org/drawingml/2006/table">
            <a:tbl>
              <a:tblPr firstRow="1" bandRow="1">
                <a:tableStyleId>{5C22544A-7EE6-4342-B048-85BDC9FD1C3A}</a:tableStyleId>
              </a:tblPr>
              <a:tblGrid>
                <a:gridCol w="2251076"/>
                <a:gridCol w="1340581"/>
                <a:gridCol w="935894"/>
              </a:tblGrid>
              <a:tr h="8839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a:t>
                      </a:r>
                      <a:r>
                        <a:rPr lang="en-AU" sz="1200" dirty="0" smtClean="0">
                          <a:solidFill>
                            <a:schemeClr val="bg1"/>
                          </a:solidFill>
                          <a:latin typeface="+mn-lt"/>
                        </a:rPr>
                        <a:t>(JMA tuned version presented</a:t>
                      </a:r>
                      <a:r>
                        <a:rPr lang="en-AU" sz="1200" baseline="0" dirty="0" smtClean="0">
                          <a:solidFill>
                            <a:schemeClr val="bg1"/>
                          </a:solidFill>
                          <a:latin typeface="+mn-lt"/>
                        </a:rPr>
                        <a:t> at RGB Expert and Developers Workshop 2017</a:t>
                      </a:r>
                      <a:r>
                        <a:rPr lang="en-AU" sz="1200" dirty="0" smtClean="0">
                          <a:solidFill>
                            <a:schemeClr val="bg1"/>
                          </a:solidFill>
                          <a:latin typeface="+mn-lt"/>
                        </a:rPr>
                        <a:t>)</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9">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-7.5 to 3.0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69">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-2.9 </a:t>
                      </a:r>
                      <a:r>
                        <a:rPr lang="en-AU" sz="1600" b="1" baseline="0" dirty="0" smtClean="0">
                          <a:solidFill>
                            <a:srgbClr val="008000"/>
                          </a:solidFill>
                          <a:latin typeface="+mn-lt"/>
                        </a:rPr>
                        <a:t>to 7.0</a:t>
                      </a:r>
                      <a:endParaRPr lang="en-AU" sz="1600" b="1" dirty="0" smtClean="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49">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-29.3 to 20.2</a:t>
                      </a:r>
                    </a:p>
                    <a:p>
                      <a:pPr algn="ctr"/>
                      <a:r>
                        <a:rPr lang="en-AU" sz="1200" b="1" dirty="0" smtClean="0">
                          <a:solidFill>
                            <a:srgbClr val="0033CC"/>
                          </a:solidFill>
                          <a:latin typeface="+mn-lt"/>
                        </a:rPr>
                        <a:t>(243.7 to 293.2)</a:t>
                      </a:r>
                      <a:endParaRPr lang="en-AU" sz="12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nvGraphicFramePr>
        <p:xfrm>
          <a:off x="15875" y="4005263"/>
          <a:ext cx="4527551" cy="1828799"/>
        </p:xfrm>
        <a:graphic>
          <a:graphicData uri="http://schemas.openxmlformats.org/drawingml/2006/table">
            <a:tbl>
              <a:tblPr firstRow="1" bandRow="1">
                <a:tableStyleId>{5C22544A-7EE6-4342-B048-85BDC9FD1C3A}</a:tableStyleId>
              </a:tblPr>
              <a:tblGrid>
                <a:gridCol w="2251076"/>
                <a:gridCol w="1340581"/>
                <a:gridCol w="935894"/>
              </a:tblGrid>
              <a:tr h="5791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a:t>
                      </a:r>
                      <a:r>
                        <a:rPr lang="en-AU" sz="1200" dirty="0" smtClean="0">
                          <a:solidFill>
                            <a:schemeClr val="bg1"/>
                          </a:solidFill>
                          <a:latin typeface="+mn-lt"/>
                        </a:rPr>
                        <a:t>(US version, Elmer et al 2016)</a:t>
                      </a: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70">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-7.0 to 2.0</a:t>
                      </a:r>
                      <a:endParaRPr lang="en-AU" sz="1600" b="1" dirty="0">
                        <a:solidFill>
                          <a:srgbClr val="FF0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70">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-2.0 </a:t>
                      </a:r>
                      <a:r>
                        <a:rPr lang="en-AU" sz="1600" b="1" baseline="0" dirty="0" smtClean="0">
                          <a:solidFill>
                            <a:srgbClr val="008000"/>
                          </a:solidFill>
                          <a:latin typeface="+mn-lt"/>
                        </a:rPr>
                        <a:t>to 6.0</a:t>
                      </a:r>
                      <a:endParaRPr lang="en-AU" sz="1600" b="1" dirty="0" smtClean="0">
                        <a:solidFill>
                          <a:srgbClr val="008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50">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-30.0 to 19.0</a:t>
                      </a:r>
                    </a:p>
                    <a:p>
                      <a:pPr algn="ctr"/>
                      <a:r>
                        <a:rPr lang="en-AU" sz="1200" b="1" dirty="0" smtClean="0">
                          <a:solidFill>
                            <a:srgbClr val="0033CC"/>
                          </a:solidFill>
                          <a:latin typeface="+mn-lt"/>
                        </a:rPr>
                        <a:t>(243 to 292K)</a:t>
                      </a:r>
                      <a:endParaRPr lang="en-AU" sz="1200" b="1" dirty="0">
                        <a:solidFill>
                          <a:srgbClr val="0033CC"/>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403" marR="91403"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6716" name="TextBox 9"/>
          <p:cNvSpPr txBox="1">
            <a:spLocks noChangeArrowheads="1"/>
          </p:cNvSpPr>
          <p:nvPr/>
        </p:nvSpPr>
        <p:spPr bwMode="auto">
          <a:xfrm>
            <a:off x="4584526" y="3068587"/>
            <a:ext cx="45546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AU" altLang="en-US" dirty="0" smtClean="0"/>
              <a:t>JMA </a:t>
            </a:r>
            <a:r>
              <a:rPr lang="en-AU" altLang="en-US" dirty="0"/>
              <a:t>tuning (Murata and Shimizu 2015)</a:t>
            </a:r>
          </a:p>
          <a:p>
            <a:pPr algn="ctr" eaLnBrk="1" hangingPunct="1"/>
            <a:r>
              <a:rPr lang="en-AU" altLang="en-US" dirty="0" smtClean="0"/>
              <a:t>Peter </a:t>
            </a:r>
            <a:r>
              <a:rPr lang="en-AU" altLang="en-US" dirty="0"/>
              <a:t>Newham's </a:t>
            </a:r>
            <a:r>
              <a:rPr lang="en-AU" altLang="en-US" dirty="0" smtClean="0"/>
              <a:t>tuning</a:t>
            </a:r>
            <a:endParaRPr lang="en-AU" altLang="en-US" dirty="0"/>
          </a:p>
        </p:txBody>
      </p:sp>
      <p:sp>
        <p:nvSpPr>
          <p:cNvPr id="26717" name="TextBox 10"/>
          <p:cNvSpPr txBox="1">
            <a:spLocks noChangeArrowheads="1"/>
          </p:cNvSpPr>
          <p:nvPr/>
        </p:nvSpPr>
        <p:spPr bwMode="auto">
          <a:xfrm>
            <a:off x="482600" y="6165850"/>
            <a:ext cx="73856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AU" altLang="en-US" dirty="0"/>
              <a:t>         USA tuning (Elmer et al 2016)                   </a:t>
            </a:r>
            <a:r>
              <a:rPr lang="en-AU" altLang="en-US" dirty="0" smtClean="0"/>
              <a:t>                          </a:t>
            </a:r>
            <a:r>
              <a:rPr lang="en-AU" altLang="en-US" dirty="0"/>
              <a:t>JMA </a:t>
            </a:r>
            <a:r>
              <a:rPr lang="en-AU" altLang="en-US" dirty="0" smtClean="0"/>
              <a:t>tuning 2017</a:t>
            </a:r>
            <a:endParaRPr lang="en-AU" altLang="en-US" b="1" dirty="0">
              <a:solidFill>
                <a:srgbClr val="FF000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000282422"/>
              </p:ext>
            </p:extLst>
          </p:nvPr>
        </p:nvGraphicFramePr>
        <p:xfrm>
          <a:off x="2737" y="1050450"/>
          <a:ext cx="4527551" cy="1828800"/>
        </p:xfrm>
        <a:graphic>
          <a:graphicData uri="http://schemas.openxmlformats.org/drawingml/2006/table">
            <a:tbl>
              <a:tblPr firstRow="1" bandRow="1">
                <a:tableStyleId>{5C22544A-7EE6-4342-B048-85BDC9FD1C3A}</a:tableStyleId>
              </a:tblPr>
              <a:tblGrid>
                <a:gridCol w="2251076"/>
                <a:gridCol w="1340581"/>
                <a:gridCol w="935894"/>
              </a:tblGrid>
              <a:tr h="5791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chemeClr val="bg1"/>
                          </a:solidFill>
                          <a:latin typeface="+mn-lt"/>
                        </a:rPr>
                        <a:t>Night Microphysics RGB (WA version)</a:t>
                      </a: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Range</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dirty="0" smtClean="0">
                          <a:solidFill>
                            <a:schemeClr val="bg1"/>
                          </a:solidFill>
                          <a:latin typeface="+mn-lt"/>
                        </a:rPr>
                        <a:t>Gamma</a:t>
                      </a:r>
                      <a:endParaRPr lang="en-AU" sz="1600" dirty="0">
                        <a:solidFill>
                          <a:schemeClr val="bg1"/>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70">
                <a:tc>
                  <a:txBody>
                    <a:bodyPr/>
                    <a:lstStyle/>
                    <a:p>
                      <a:pPr algn="ctr"/>
                      <a:r>
                        <a:rPr lang="en-AU" sz="1600" b="1" dirty="0" smtClean="0">
                          <a:solidFill>
                            <a:srgbClr val="FF0000"/>
                          </a:solidFill>
                          <a:latin typeface="+mn-lt"/>
                        </a:rPr>
                        <a:t>IR12.4 – IR10.4 BTD</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-6 to 2</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FF0000"/>
                          </a:solidFill>
                          <a:latin typeface="+mn-lt"/>
                        </a:rPr>
                        <a:t>1.0</a:t>
                      </a:r>
                      <a:endParaRPr lang="en-AU" sz="1600" b="1" dirty="0">
                        <a:solidFill>
                          <a:srgbClr val="FF0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5770">
                <a:tc>
                  <a:txBody>
                    <a:bodyPr/>
                    <a:lstStyle/>
                    <a:p>
                      <a:pPr algn="ctr"/>
                      <a:r>
                        <a:rPr lang="en-AU" sz="1600" b="1" dirty="0" smtClean="0">
                          <a:solidFill>
                            <a:srgbClr val="009900"/>
                          </a:solidFill>
                          <a:latin typeface="+mn-lt"/>
                        </a:rPr>
                        <a:t>IR10.4 – IR3.9 BTD</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8000"/>
                          </a:solidFill>
                          <a:latin typeface="+mn-lt"/>
                        </a:rPr>
                        <a:t>-2 </a:t>
                      </a:r>
                      <a:r>
                        <a:rPr lang="en-AU" sz="1600" b="1" baseline="0" dirty="0" smtClean="0">
                          <a:solidFill>
                            <a:srgbClr val="008000"/>
                          </a:solidFill>
                          <a:latin typeface="+mn-lt"/>
                        </a:rPr>
                        <a:t>to 5</a:t>
                      </a:r>
                      <a:endParaRPr lang="en-AU" sz="1600" b="1" dirty="0" smtClean="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8000"/>
                          </a:solidFill>
                          <a:latin typeface="+mn-lt"/>
                        </a:rPr>
                        <a:t>1.0</a:t>
                      </a:r>
                      <a:endParaRPr lang="en-AU" sz="1600" b="1" dirty="0">
                        <a:solidFill>
                          <a:srgbClr val="008000"/>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50">
                <a:tc>
                  <a:txBody>
                    <a:bodyPr/>
                    <a:lstStyle/>
                    <a:p>
                      <a:pPr algn="ctr"/>
                      <a:r>
                        <a:rPr lang="en-AU" sz="1600" b="1" dirty="0" smtClean="0">
                          <a:solidFill>
                            <a:srgbClr val="0000CC"/>
                          </a:solidFill>
                          <a:latin typeface="+mn-lt"/>
                        </a:rPr>
                        <a:t>IR10.4 BT</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-5 to 25</a:t>
                      </a:r>
                    </a:p>
                    <a:p>
                      <a:pPr algn="ctr"/>
                      <a:r>
                        <a:rPr lang="en-AU" sz="1200" b="1" dirty="0" smtClean="0">
                          <a:solidFill>
                            <a:srgbClr val="0033CC"/>
                          </a:solidFill>
                          <a:latin typeface="+mn-lt"/>
                        </a:rPr>
                        <a:t>(268 to 298K)</a:t>
                      </a:r>
                      <a:endParaRPr lang="en-AU" sz="12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AU" sz="1600" b="1" dirty="0" smtClean="0">
                          <a:solidFill>
                            <a:srgbClr val="0033CC"/>
                          </a:solidFill>
                          <a:latin typeface="+mn-lt"/>
                        </a:rPr>
                        <a:t>1.0</a:t>
                      </a:r>
                      <a:endParaRPr lang="en-AU" sz="1600" b="1" dirty="0">
                        <a:solidFill>
                          <a:srgbClr val="0033CC"/>
                        </a:solidFill>
                        <a:latin typeface="+mn-lt"/>
                      </a:endParaRPr>
                    </a:p>
                  </a:txBody>
                  <a:tcPr marL="91403" marR="91403"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TextBox 9"/>
          <p:cNvSpPr txBox="1">
            <a:spLocks noChangeArrowheads="1"/>
          </p:cNvSpPr>
          <p:nvPr/>
        </p:nvSpPr>
        <p:spPr bwMode="auto">
          <a:xfrm>
            <a:off x="-36271" y="3064083"/>
            <a:ext cx="45546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AU" altLang="en-US" dirty="0" smtClean="0"/>
              <a:t>WARO recipe</a:t>
            </a:r>
            <a:endParaRPr lang="en-AU" altLang="en-US" dirty="0"/>
          </a:p>
        </p:txBody>
      </p:sp>
      <p:sp>
        <p:nvSpPr>
          <p:cNvPr id="2" name="Rectangle 1"/>
          <p:cNvSpPr/>
          <p:nvPr/>
        </p:nvSpPr>
        <p:spPr>
          <a:xfrm>
            <a:off x="0" y="1027559"/>
            <a:ext cx="4572000" cy="1944216"/>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4</a:t>
            </a:r>
            <a:endParaRPr lang="en-AU" b="1" dirty="0">
              <a:solidFill>
                <a:srgbClr val="0000CC"/>
              </a:solidFill>
            </a:endParaRPr>
          </a:p>
        </p:txBody>
      </p:sp>
    </p:spTree>
    <p:extLst>
      <p:ext uri="{BB962C8B-B14F-4D97-AF65-F5344CB8AC3E}">
        <p14:creationId xmlns:p14="http://schemas.microsoft.com/office/powerpoint/2010/main" val="3078157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 y="116632"/>
            <a:ext cx="9136837" cy="792088"/>
          </a:xfrm>
        </p:spPr>
        <p:txBody>
          <a:bodyPr>
            <a:normAutofit/>
          </a:bodyPr>
          <a:lstStyle/>
          <a:p>
            <a:r>
              <a:rPr lang="en-AU" sz="2800" b="1" dirty="0" smtClean="0"/>
              <a:t>WARO Panther compared to Peter Newham web page</a:t>
            </a:r>
            <a:endParaRPr lang="en-AU" sz="2800" b="1" dirty="0"/>
          </a:p>
        </p:txBody>
      </p:sp>
      <p:sp>
        <p:nvSpPr>
          <p:cNvPr id="3" name="Content Placeholder 2"/>
          <p:cNvSpPr>
            <a:spLocks noGrp="1"/>
          </p:cNvSpPr>
          <p:nvPr>
            <p:ph idx="1"/>
          </p:nvPr>
        </p:nvSpPr>
        <p:spPr/>
        <p:txBody>
          <a:bodyPr/>
          <a:lstStyle/>
          <a:p>
            <a:endParaRPr lang="en-AU"/>
          </a:p>
        </p:txBody>
      </p:sp>
      <p:pic>
        <p:nvPicPr>
          <p:cNvPr id="1026" name="Picture 2" descr="G:\1ABodoZeschkeDataFiles\2017stuff\Himawari8stuff2017\CaseStudies2017\ComparisonWAandVICRGBpage\13Nov17at1210UT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8" y="980728"/>
            <a:ext cx="9135122" cy="28547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1ABodoZeschkeDataFiles\2017stuff\Himawari8stuff2017\CaseStudies2017\ComparisonWAandVICRGBpage\13Nov17at1720UTCp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8" y="4003274"/>
            <a:ext cx="9135122" cy="2854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78" y="3803219"/>
            <a:ext cx="1736757" cy="400110"/>
          </a:xfrm>
          <a:prstGeom prst="rect">
            <a:avLst/>
          </a:prstGeom>
          <a:solidFill>
            <a:schemeClr val="bg1"/>
          </a:solidFill>
        </p:spPr>
        <p:txBody>
          <a:bodyPr wrap="none" rtlCol="0">
            <a:spAutoFit/>
          </a:bodyPr>
          <a:lstStyle/>
          <a:p>
            <a:r>
              <a:rPr lang="en-AU" sz="2000" dirty="0" smtClean="0"/>
              <a:t>WARO Panther</a:t>
            </a:r>
            <a:endParaRPr lang="en-AU" sz="2000" dirty="0"/>
          </a:p>
        </p:txBody>
      </p:sp>
      <p:sp>
        <p:nvSpPr>
          <p:cNvPr id="7" name="TextBox 6"/>
          <p:cNvSpPr txBox="1"/>
          <p:nvPr/>
        </p:nvSpPr>
        <p:spPr>
          <a:xfrm>
            <a:off x="4576439" y="3620011"/>
            <a:ext cx="4567561" cy="615553"/>
          </a:xfrm>
          <a:prstGeom prst="rect">
            <a:avLst/>
          </a:prstGeom>
          <a:solidFill>
            <a:schemeClr val="bg1"/>
          </a:solidFill>
        </p:spPr>
        <p:txBody>
          <a:bodyPr wrap="square" rtlCol="0">
            <a:spAutoFit/>
          </a:bodyPr>
          <a:lstStyle/>
          <a:p>
            <a:r>
              <a:rPr lang="en-AU" sz="2000" dirty="0" smtClean="0"/>
              <a:t>Peter Newham page: </a:t>
            </a:r>
            <a:r>
              <a:rPr lang="en-AU" sz="1400" dirty="0" smtClean="0"/>
              <a:t>Night Microphysics RGB recipe adopted from Murata and Shimizu (2015)</a:t>
            </a:r>
            <a:endParaRPr lang="en-AU" sz="1400" dirty="0"/>
          </a:p>
        </p:txBody>
      </p:sp>
      <p:sp>
        <p:nvSpPr>
          <p:cNvPr id="8" name="TextBox 7"/>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5</a:t>
            </a:r>
            <a:endParaRPr lang="en-AU" b="1" dirty="0">
              <a:solidFill>
                <a:srgbClr val="0000CC"/>
              </a:solidFill>
            </a:endParaRPr>
          </a:p>
        </p:txBody>
      </p:sp>
    </p:spTree>
    <p:extLst>
      <p:ext uri="{BB962C8B-B14F-4D97-AF65-F5344CB8AC3E}">
        <p14:creationId xmlns:p14="http://schemas.microsoft.com/office/powerpoint/2010/main" val="3816106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G:\1ABodoZeschkeDataFiles\2017stuff\Himawari8stuff2017\CaseStudies2017\NightMicroRGBtested24Nov17\WARONMRGB12to17UTCanimation50m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1258" y="918802"/>
            <a:ext cx="3605213" cy="27784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1ABodoZeschkeDataFiles\2017stuff\Himawari8stuff2017\CaseStudies2017\NightMicroRGBtested24Nov17\EnhancedIR12to17UTCanimation50m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95807" y="4027237"/>
            <a:ext cx="3656118" cy="27561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1ABodoZeschkeDataFiles\2017stuff\Himawari8stuff2017\CaseStudies2017\NightMicroRGBtested24Nov17\Murata&amp;Shimizu201712to17UTCanimation50m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982879"/>
            <a:ext cx="3633788" cy="28005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1ABodoZeschkeDataFiles\2017stuff\Himawari8stuff2017\CaseStudies2017\NightMicroRGBtested24Nov17\Murata&amp;Shimizu201512to17UTCanimation50ms.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2238" y="918802"/>
            <a:ext cx="3605212" cy="2778486"/>
          </a:xfrm>
          <a:prstGeom prst="rect">
            <a:avLst/>
          </a:prstGeom>
          <a:noFill/>
          <a:extLst>
            <a:ext uri="{909E8E84-426E-40DD-AFC4-6F175D3DCCD1}">
              <a14:hiddenFill xmlns:a14="http://schemas.microsoft.com/office/drawing/2010/main">
                <a:solidFill>
                  <a:srgbClr val="FFFFFF"/>
                </a:solidFill>
              </a14:hiddenFill>
            </a:ext>
          </a:extLst>
        </p:spPr>
      </p:pic>
      <p:sp>
        <p:nvSpPr>
          <p:cNvPr id="33796" name="Title 1"/>
          <p:cNvSpPr>
            <a:spLocks noGrp="1"/>
          </p:cNvSpPr>
          <p:nvPr>
            <p:ph type="title"/>
          </p:nvPr>
        </p:nvSpPr>
        <p:spPr>
          <a:xfrm>
            <a:off x="0" y="0"/>
            <a:ext cx="6654800" cy="836613"/>
          </a:xfrm>
        </p:spPr>
        <p:txBody>
          <a:bodyPr>
            <a:normAutofit fontScale="90000"/>
          </a:bodyPr>
          <a:lstStyle/>
          <a:p>
            <a:r>
              <a:rPr lang="en-AU" altLang="en-US" sz="2800" b="1" dirty="0" smtClean="0">
                <a:solidFill>
                  <a:srgbClr val="FF0000"/>
                </a:solidFill>
              </a:rPr>
              <a:t>Animation 1:</a:t>
            </a:r>
            <a:r>
              <a:rPr lang="en-AU" altLang="en-US" sz="2800" b="1" dirty="0" smtClean="0"/>
              <a:t> </a:t>
            </a:r>
            <a:r>
              <a:rPr lang="en-AU" altLang="en-US" sz="2400" b="1" dirty="0" smtClean="0"/>
              <a:t>Fog/low cloud event South Australia </a:t>
            </a:r>
            <a:br>
              <a:rPr lang="en-AU" altLang="en-US" sz="2400" b="1" dirty="0" smtClean="0"/>
            </a:br>
            <a:r>
              <a:rPr lang="en-AU" altLang="en-US" sz="2400" dirty="0" smtClean="0"/>
              <a:t>24</a:t>
            </a:r>
            <a:r>
              <a:rPr lang="en-AU" altLang="en-US" sz="2400" baseline="30000" dirty="0" smtClean="0"/>
              <a:t>th</a:t>
            </a:r>
            <a:r>
              <a:rPr lang="en-AU" altLang="en-US" sz="2400" dirty="0" smtClean="0"/>
              <a:t> November 2017</a:t>
            </a:r>
          </a:p>
        </p:txBody>
      </p:sp>
      <p:pic>
        <p:nvPicPr>
          <p:cNvPr id="337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738" y="1431925"/>
            <a:ext cx="1630362"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80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5688" y="4610100"/>
            <a:ext cx="506412" cy="190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1" name="TextBox 3"/>
          <p:cNvSpPr txBox="1">
            <a:spLocks noChangeArrowheads="1"/>
          </p:cNvSpPr>
          <p:nvPr/>
        </p:nvSpPr>
        <p:spPr bwMode="auto">
          <a:xfrm>
            <a:off x="6654800" y="4675187"/>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t>Adelaide</a:t>
            </a:r>
          </a:p>
        </p:txBody>
      </p:sp>
      <p:sp>
        <p:nvSpPr>
          <p:cNvPr id="33802" name="TextBox 15"/>
          <p:cNvSpPr txBox="1">
            <a:spLocks noChangeArrowheads="1"/>
          </p:cNvSpPr>
          <p:nvPr/>
        </p:nvSpPr>
        <p:spPr bwMode="auto">
          <a:xfrm>
            <a:off x="7443053" y="5245020"/>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t>Melbourne</a:t>
            </a:r>
          </a:p>
        </p:txBody>
      </p:sp>
      <p:sp>
        <p:nvSpPr>
          <p:cNvPr id="33803" name="TextBox 9"/>
          <p:cNvSpPr txBox="1">
            <a:spLocks noChangeArrowheads="1"/>
          </p:cNvSpPr>
          <p:nvPr/>
        </p:nvSpPr>
        <p:spPr bwMode="auto">
          <a:xfrm>
            <a:off x="4716463" y="4248150"/>
            <a:ext cx="53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Tbb</a:t>
            </a:r>
          </a:p>
        </p:txBody>
      </p:sp>
      <p:sp>
        <p:nvSpPr>
          <p:cNvPr id="33804" name="TextBox 1"/>
          <p:cNvSpPr txBox="1">
            <a:spLocks noChangeArrowheads="1"/>
          </p:cNvSpPr>
          <p:nvPr/>
        </p:nvSpPr>
        <p:spPr bwMode="auto">
          <a:xfrm>
            <a:off x="4194175" y="4802188"/>
            <a:ext cx="7254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AU" altLang="en-US" sz="1400"/>
              <a:t>ice</a:t>
            </a:r>
          </a:p>
          <a:p>
            <a:pPr algn="ctr" eaLnBrk="1" hangingPunct="1">
              <a:spcBef>
                <a:spcPct val="0"/>
              </a:spcBef>
              <a:buFontTx/>
              <a:buNone/>
            </a:pPr>
            <a:endParaRPr lang="en-AU" altLang="en-US" sz="1400"/>
          </a:p>
          <a:p>
            <a:pPr algn="ctr" eaLnBrk="1" hangingPunct="1">
              <a:spcBef>
                <a:spcPct val="0"/>
              </a:spcBef>
              <a:buFontTx/>
              <a:buNone/>
            </a:pPr>
            <a:r>
              <a:rPr lang="en-AU" altLang="en-US" sz="1400"/>
              <a:t>ice/ water</a:t>
            </a:r>
          </a:p>
          <a:p>
            <a:pPr algn="ctr" eaLnBrk="1" hangingPunct="1">
              <a:spcBef>
                <a:spcPct val="0"/>
              </a:spcBef>
              <a:buFontTx/>
              <a:buNone/>
            </a:pPr>
            <a:endParaRPr lang="en-AU" altLang="en-US" sz="1400"/>
          </a:p>
          <a:p>
            <a:pPr algn="ctr" eaLnBrk="1" hangingPunct="1">
              <a:spcBef>
                <a:spcPct val="0"/>
              </a:spcBef>
              <a:buFontTx/>
              <a:buNone/>
            </a:pPr>
            <a:endParaRPr lang="en-AU" altLang="en-US" sz="1400"/>
          </a:p>
          <a:p>
            <a:pPr algn="ctr" eaLnBrk="1" hangingPunct="1">
              <a:spcBef>
                <a:spcPct val="0"/>
              </a:spcBef>
              <a:buFontTx/>
              <a:buNone/>
            </a:pPr>
            <a:r>
              <a:rPr lang="en-AU" altLang="en-US" sz="1400"/>
              <a:t>water</a:t>
            </a:r>
          </a:p>
        </p:txBody>
      </p:sp>
      <p:sp>
        <p:nvSpPr>
          <p:cNvPr id="33805" name="TextBox 18"/>
          <p:cNvSpPr txBox="1">
            <a:spLocks noChangeArrowheads="1"/>
          </p:cNvSpPr>
          <p:nvPr/>
        </p:nvSpPr>
        <p:spPr bwMode="auto">
          <a:xfrm>
            <a:off x="7740650" y="4106863"/>
            <a:ext cx="1343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Enhanced IR</a:t>
            </a:r>
          </a:p>
        </p:txBody>
      </p:sp>
      <p:sp>
        <p:nvSpPr>
          <p:cNvPr id="33806" name="TextBox 1"/>
          <p:cNvSpPr txBox="1">
            <a:spLocks noChangeArrowheads="1"/>
          </p:cNvSpPr>
          <p:nvPr/>
        </p:nvSpPr>
        <p:spPr bwMode="auto">
          <a:xfrm>
            <a:off x="3490913" y="6581775"/>
            <a:ext cx="21304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a:t>animations courtesy JMA/BOM</a:t>
            </a:r>
          </a:p>
        </p:txBody>
      </p:sp>
      <p:sp>
        <p:nvSpPr>
          <p:cNvPr id="33807" name="TextBox 20"/>
          <p:cNvSpPr txBox="1">
            <a:spLocks noChangeArrowheads="1"/>
          </p:cNvSpPr>
          <p:nvPr/>
        </p:nvSpPr>
        <p:spPr bwMode="auto">
          <a:xfrm>
            <a:off x="122238" y="777875"/>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A: </a:t>
            </a:r>
            <a:r>
              <a:rPr lang="en-AU" altLang="en-US" sz="1400" dirty="0"/>
              <a:t>Tuned version of Murata and Shimizu (2015)</a:t>
            </a:r>
          </a:p>
        </p:txBody>
      </p:sp>
      <p:sp>
        <p:nvSpPr>
          <p:cNvPr id="33808" name="TextBox 21"/>
          <p:cNvSpPr txBox="1">
            <a:spLocks noChangeArrowheads="1"/>
          </p:cNvSpPr>
          <p:nvPr/>
        </p:nvSpPr>
        <p:spPr bwMode="auto">
          <a:xfrm>
            <a:off x="5424488" y="777875"/>
            <a:ext cx="194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33809" name="TextBox 22"/>
          <p:cNvSpPr txBox="1">
            <a:spLocks noChangeArrowheads="1"/>
          </p:cNvSpPr>
          <p:nvPr/>
        </p:nvSpPr>
        <p:spPr bwMode="auto">
          <a:xfrm>
            <a:off x="114300" y="3830638"/>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C: </a:t>
            </a:r>
            <a:r>
              <a:rPr lang="en-AU" altLang="en-US" sz="1400"/>
              <a:t>Tuned version of Murata and Shimizu (2017)</a:t>
            </a:r>
          </a:p>
        </p:txBody>
      </p:sp>
      <p:sp>
        <p:nvSpPr>
          <p:cNvPr id="18" name="TextBox 1"/>
          <p:cNvSpPr txBox="1">
            <a:spLocks noChangeArrowheads="1"/>
          </p:cNvSpPr>
          <p:nvPr/>
        </p:nvSpPr>
        <p:spPr bwMode="auto">
          <a:xfrm>
            <a:off x="6613525" y="3175"/>
            <a:ext cx="250825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600">
                <a:solidFill>
                  <a:schemeClr val="tx1"/>
                </a:solidFill>
                <a:latin typeface="Calibri" pitchFamily="34" charset="0"/>
              </a:defRPr>
            </a:lvl1pPr>
            <a:lvl2pPr marL="742950" indent="-285750" eaLnBrk="0" hangingPunct="0">
              <a:spcBef>
                <a:spcPct val="20000"/>
              </a:spcBef>
              <a:buChar char="–"/>
              <a:defRPr sz="3600">
                <a:solidFill>
                  <a:schemeClr val="tx1"/>
                </a:solidFill>
                <a:latin typeface="Calibri" pitchFamily="34" charset="0"/>
              </a:defRPr>
            </a:lvl2pPr>
            <a:lvl3pPr marL="1143000" indent="-228600" eaLnBrk="0" hangingPunct="0">
              <a:spcBef>
                <a:spcPct val="20000"/>
              </a:spcBef>
              <a:buChar char="•"/>
              <a:defRPr sz="3600">
                <a:solidFill>
                  <a:schemeClr val="tx1"/>
                </a:solidFill>
                <a:latin typeface="Calibri" pitchFamily="34" charset="0"/>
              </a:defRPr>
            </a:lvl3pPr>
            <a:lvl4pPr marL="1600200" indent="-228600" eaLnBrk="0" hangingPunct="0">
              <a:spcBef>
                <a:spcPct val="20000"/>
              </a:spcBef>
              <a:buChar char="–"/>
              <a:defRPr sz="3600">
                <a:solidFill>
                  <a:schemeClr val="tx1"/>
                </a:solidFill>
                <a:latin typeface="Calibri" pitchFamily="34" charset="0"/>
              </a:defRPr>
            </a:lvl4pPr>
            <a:lvl5pPr marL="2057400" indent="-228600" eaLnBrk="0" hangingPunct="0">
              <a:spcBef>
                <a:spcPct val="20000"/>
              </a:spcBef>
              <a:buChar char="»"/>
              <a:defRPr sz="3600">
                <a:solidFill>
                  <a:schemeClr val="tx1"/>
                </a:solidFill>
                <a:latin typeface="Calibri" pitchFamily="34" charset="0"/>
              </a:defRPr>
            </a:lvl5pPr>
            <a:lvl6pPr marL="2514600" indent="-228600" eaLnBrk="0" fontAlgn="base" hangingPunct="0">
              <a:spcBef>
                <a:spcPct val="20000"/>
              </a:spcBef>
              <a:spcAft>
                <a:spcPct val="0"/>
              </a:spcAft>
              <a:buChar char="»"/>
              <a:defRPr sz="3600">
                <a:solidFill>
                  <a:schemeClr val="tx1"/>
                </a:solidFill>
                <a:latin typeface="Calibri" pitchFamily="34" charset="0"/>
              </a:defRPr>
            </a:lvl6pPr>
            <a:lvl7pPr marL="2971800" indent="-228600" eaLnBrk="0" fontAlgn="base" hangingPunct="0">
              <a:spcBef>
                <a:spcPct val="20000"/>
              </a:spcBef>
              <a:spcAft>
                <a:spcPct val="0"/>
              </a:spcAft>
              <a:buChar char="»"/>
              <a:defRPr sz="3600">
                <a:solidFill>
                  <a:schemeClr val="tx1"/>
                </a:solidFill>
                <a:latin typeface="Calibri" pitchFamily="34" charset="0"/>
              </a:defRPr>
            </a:lvl7pPr>
            <a:lvl8pPr marL="3429000" indent="-228600" eaLnBrk="0" fontAlgn="base" hangingPunct="0">
              <a:spcBef>
                <a:spcPct val="20000"/>
              </a:spcBef>
              <a:spcAft>
                <a:spcPct val="0"/>
              </a:spcAft>
              <a:buChar char="»"/>
              <a:defRPr sz="3600">
                <a:solidFill>
                  <a:schemeClr val="tx1"/>
                </a:solidFill>
                <a:latin typeface="Calibri" pitchFamily="34" charset="0"/>
              </a:defRPr>
            </a:lvl8pPr>
            <a:lvl9pPr marL="3886200" indent="-228600" eaLnBrk="0" fontAlgn="base" hangingPunct="0">
              <a:spcBef>
                <a:spcPct val="20000"/>
              </a:spcBef>
              <a:spcAft>
                <a:spcPct val="0"/>
              </a:spcAft>
              <a:buChar char="»"/>
              <a:defRPr sz="3600">
                <a:solidFill>
                  <a:schemeClr val="tx1"/>
                </a:solidFill>
                <a:latin typeface="Calibri" pitchFamily="34" charset="0"/>
              </a:defRPr>
            </a:lvl9pPr>
          </a:lstStyle>
          <a:p>
            <a:pPr algn="ctr" eaLnBrk="1" hangingPunct="1">
              <a:spcBef>
                <a:spcPct val="0"/>
              </a:spcBef>
              <a:buFontTx/>
              <a:buNone/>
              <a:defRPr/>
            </a:pPr>
            <a:r>
              <a:rPr lang="en-AU" altLang="en-US" sz="1400" b="1" dirty="0">
                <a:solidFill>
                  <a:srgbClr val="FF0000"/>
                </a:solidFill>
                <a:latin typeface="+mn-lt"/>
              </a:rPr>
              <a:t>Please start the Power Point Slide Show to activate the animation</a:t>
            </a:r>
          </a:p>
        </p:txBody>
      </p:sp>
      <p:sp>
        <p:nvSpPr>
          <p:cNvPr id="19" name="TextBox 18"/>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6</a:t>
            </a:r>
            <a:endParaRPr lang="en-AU" b="1" dirty="0">
              <a:solidFill>
                <a:srgbClr val="0000CC"/>
              </a:solidFill>
            </a:endParaRPr>
          </a:p>
        </p:txBody>
      </p:sp>
    </p:spTree>
    <p:extLst>
      <p:ext uri="{BB962C8B-B14F-4D97-AF65-F5344CB8AC3E}">
        <p14:creationId xmlns:p14="http://schemas.microsoft.com/office/powerpoint/2010/main" val="2444636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G:\1ABodoZeschkeDataFiles\2017stuff\Himawari8stuff2017\CaseStudies2017\NightMicroRGBtested24Nov17\WAROversion\WAROversion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206" y="917113"/>
            <a:ext cx="3607265" cy="2780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1ABodoZeschkeDataFiles\2017stuff\Himawari8stuff2017\CaseStudies2017\NightMicroRGBtested24Nov17\MurataandShimizu2017\2017RGBWorkshopMandS2017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982772"/>
            <a:ext cx="3633788" cy="28006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1ABodoZeschkeDataFiles\2017stuff\Himawari8stuff2017\CaseStudies2017\NightMicroRGBtested24Nov17\MurataandShimizu2015\NMRGBMandS201500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907683"/>
            <a:ext cx="3619500" cy="278960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245" y="4014787"/>
            <a:ext cx="3633226" cy="280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738" y="1431925"/>
            <a:ext cx="1630362"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1" name="TextBox 3"/>
          <p:cNvSpPr txBox="1">
            <a:spLocks noChangeArrowheads="1"/>
          </p:cNvSpPr>
          <p:nvPr/>
        </p:nvSpPr>
        <p:spPr bwMode="auto">
          <a:xfrm>
            <a:off x="6654800" y="4675187"/>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solidFill>
                  <a:schemeClr val="bg1"/>
                </a:solidFill>
              </a:rPr>
              <a:t>Adelaide</a:t>
            </a:r>
          </a:p>
        </p:txBody>
      </p:sp>
      <p:sp>
        <p:nvSpPr>
          <p:cNvPr id="33802" name="TextBox 15"/>
          <p:cNvSpPr txBox="1">
            <a:spLocks noChangeArrowheads="1"/>
          </p:cNvSpPr>
          <p:nvPr/>
        </p:nvSpPr>
        <p:spPr bwMode="auto">
          <a:xfrm>
            <a:off x="7443053" y="5245020"/>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solidFill>
                  <a:schemeClr val="bg1"/>
                </a:solidFill>
              </a:rPr>
              <a:t>Melbourne</a:t>
            </a:r>
          </a:p>
        </p:txBody>
      </p:sp>
      <p:sp>
        <p:nvSpPr>
          <p:cNvPr id="33806" name="TextBox 1"/>
          <p:cNvSpPr txBox="1">
            <a:spLocks noChangeArrowheads="1"/>
          </p:cNvSpPr>
          <p:nvPr/>
        </p:nvSpPr>
        <p:spPr bwMode="auto">
          <a:xfrm>
            <a:off x="3618489" y="6576645"/>
            <a:ext cx="18768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images </a:t>
            </a:r>
            <a:r>
              <a:rPr lang="en-AU" altLang="en-US" sz="1200" dirty="0"/>
              <a:t>courtesy JMA/BOM</a:t>
            </a:r>
          </a:p>
        </p:txBody>
      </p:sp>
      <p:sp>
        <p:nvSpPr>
          <p:cNvPr id="33807" name="TextBox 20"/>
          <p:cNvSpPr txBox="1">
            <a:spLocks noChangeArrowheads="1"/>
          </p:cNvSpPr>
          <p:nvPr/>
        </p:nvSpPr>
        <p:spPr bwMode="auto">
          <a:xfrm>
            <a:off x="122238" y="777875"/>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A: </a:t>
            </a:r>
            <a:r>
              <a:rPr lang="en-AU" altLang="en-US" sz="1400"/>
              <a:t>Tuned version of Murata and Shimizu (2015)</a:t>
            </a:r>
          </a:p>
        </p:txBody>
      </p:sp>
      <p:sp>
        <p:nvSpPr>
          <p:cNvPr id="33808" name="TextBox 21"/>
          <p:cNvSpPr txBox="1">
            <a:spLocks noChangeArrowheads="1"/>
          </p:cNvSpPr>
          <p:nvPr/>
        </p:nvSpPr>
        <p:spPr bwMode="auto">
          <a:xfrm>
            <a:off x="5424488" y="777875"/>
            <a:ext cx="194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33809" name="TextBox 22"/>
          <p:cNvSpPr txBox="1">
            <a:spLocks noChangeArrowheads="1"/>
          </p:cNvSpPr>
          <p:nvPr/>
        </p:nvSpPr>
        <p:spPr bwMode="auto">
          <a:xfrm>
            <a:off x="114300" y="3830638"/>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C: </a:t>
            </a:r>
            <a:r>
              <a:rPr lang="en-AU" altLang="en-US" sz="1400"/>
              <a:t>Tuned version of Murata and Shimizu (2017)</a:t>
            </a:r>
          </a:p>
        </p:txBody>
      </p:sp>
      <p:sp>
        <p:nvSpPr>
          <p:cNvPr id="22" name="TextBox 8"/>
          <p:cNvSpPr txBox="1">
            <a:spLocks noChangeArrowheads="1"/>
          </p:cNvSpPr>
          <p:nvPr/>
        </p:nvSpPr>
        <p:spPr bwMode="auto">
          <a:xfrm>
            <a:off x="7505700" y="3922713"/>
            <a:ext cx="16383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LIFR probability</a:t>
            </a: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263" y="4432300"/>
            <a:ext cx="11430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itle 1"/>
          <p:cNvSpPr txBox="1">
            <a:spLocks/>
          </p:cNvSpPr>
          <p:nvPr/>
        </p:nvSpPr>
        <p:spPr>
          <a:xfrm>
            <a:off x="455613" y="93663"/>
            <a:ext cx="8229600" cy="633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altLang="en-US" sz="2800" b="1" dirty="0" smtClean="0"/>
              <a:t>Fog/low cloud event SA 24</a:t>
            </a:r>
            <a:r>
              <a:rPr lang="en-AU" altLang="en-US" sz="2800" b="1" baseline="30000" dirty="0" smtClean="0"/>
              <a:t>th</a:t>
            </a:r>
            <a:r>
              <a:rPr lang="en-AU" altLang="en-US" sz="2800" b="1" dirty="0" smtClean="0"/>
              <a:t> November 2017, 12UTC</a:t>
            </a:r>
            <a:endParaRPr lang="en-AU" altLang="en-US" sz="2800" b="1" dirty="0"/>
          </a:p>
        </p:txBody>
      </p:sp>
      <p:sp>
        <p:nvSpPr>
          <p:cNvPr id="16" name="Oval 15"/>
          <p:cNvSpPr/>
          <p:nvPr/>
        </p:nvSpPr>
        <p:spPr>
          <a:xfrm rot="20243813">
            <a:off x="7015409" y="5179433"/>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8" name="Oval 17"/>
          <p:cNvSpPr/>
          <p:nvPr/>
        </p:nvSpPr>
        <p:spPr>
          <a:xfrm rot="20243813">
            <a:off x="6952762" y="2167598"/>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9" name="Oval 18"/>
          <p:cNvSpPr/>
          <p:nvPr/>
        </p:nvSpPr>
        <p:spPr>
          <a:xfrm rot="20243813">
            <a:off x="1745036" y="2167596"/>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0" name="Oval 19"/>
          <p:cNvSpPr/>
          <p:nvPr/>
        </p:nvSpPr>
        <p:spPr>
          <a:xfrm rot="20243813">
            <a:off x="1692628" y="5256148"/>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1" name="TextBox 20"/>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7</a:t>
            </a:r>
            <a:endParaRPr lang="en-AU" b="1" dirty="0">
              <a:solidFill>
                <a:srgbClr val="0000CC"/>
              </a:solidFill>
            </a:endParaRPr>
          </a:p>
        </p:txBody>
      </p:sp>
    </p:spTree>
    <p:extLst>
      <p:ext uri="{BB962C8B-B14F-4D97-AF65-F5344CB8AC3E}">
        <p14:creationId xmlns:p14="http://schemas.microsoft.com/office/powerpoint/2010/main" val="13506493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245" y="4070285"/>
            <a:ext cx="3624819" cy="269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G:\1ABodoZeschkeDataFiles\2017stuff\Himawari8stuff2017\CaseStudies2017\NightMicroRGBtested24Nov17\WAROversion\WAROversion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206" y="917113"/>
            <a:ext cx="3607265" cy="2780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1ABodoZeschkeDataFiles\2017stuff\Himawari8stuff2017\CaseStudies2017\NightMicroRGBtested24Nov17\MurataandShimizu2017\2017RGBWorkshopMandS201700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982772"/>
            <a:ext cx="3633788" cy="28006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1ABodoZeschkeDataFiles\2017stuff\Himawari8stuff2017\CaseStudies2017\NightMicroRGBtested24Nov17\MurataandShimizu2015\NMRGBMandS201500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907683"/>
            <a:ext cx="3619500" cy="2789605"/>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738" y="1431925"/>
            <a:ext cx="1630362"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1" name="TextBox 3"/>
          <p:cNvSpPr txBox="1">
            <a:spLocks noChangeArrowheads="1"/>
          </p:cNvSpPr>
          <p:nvPr/>
        </p:nvSpPr>
        <p:spPr bwMode="auto">
          <a:xfrm>
            <a:off x="6654800" y="4675187"/>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solidFill>
                  <a:schemeClr val="bg1"/>
                </a:solidFill>
              </a:rPr>
              <a:t>Adelaide</a:t>
            </a:r>
          </a:p>
        </p:txBody>
      </p:sp>
      <p:sp>
        <p:nvSpPr>
          <p:cNvPr id="33802" name="TextBox 15"/>
          <p:cNvSpPr txBox="1">
            <a:spLocks noChangeArrowheads="1"/>
          </p:cNvSpPr>
          <p:nvPr/>
        </p:nvSpPr>
        <p:spPr bwMode="auto">
          <a:xfrm>
            <a:off x="7443053" y="5245020"/>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solidFill>
                  <a:schemeClr val="bg1"/>
                </a:solidFill>
              </a:rPr>
              <a:t>Melbourne</a:t>
            </a:r>
          </a:p>
        </p:txBody>
      </p:sp>
      <p:sp>
        <p:nvSpPr>
          <p:cNvPr id="33807" name="TextBox 20"/>
          <p:cNvSpPr txBox="1">
            <a:spLocks noChangeArrowheads="1"/>
          </p:cNvSpPr>
          <p:nvPr/>
        </p:nvSpPr>
        <p:spPr bwMode="auto">
          <a:xfrm>
            <a:off x="122238" y="777875"/>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A: </a:t>
            </a:r>
            <a:r>
              <a:rPr lang="en-AU" altLang="en-US" sz="1400"/>
              <a:t>Tuned version of Murata and Shimizu (2015)</a:t>
            </a:r>
          </a:p>
        </p:txBody>
      </p:sp>
      <p:sp>
        <p:nvSpPr>
          <p:cNvPr id="33808" name="TextBox 21"/>
          <p:cNvSpPr txBox="1">
            <a:spLocks noChangeArrowheads="1"/>
          </p:cNvSpPr>
          <p:nvPr/>
        </p:nvSpPr>
        <p:spPr bwMode="auto">
          <a:xfrm>
            <a:off x="5424488" y="777875"/>
            <a:ext cx="194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33809" name="TextBox 22"/>
          <p:cNvSpPr txBox="1">
            <a:spLocks noChangeArrowheads="1"/>
          </p:cNvSpPr>
          <p:nvPr/>
        </p:nvSpPr>
        <p:spPr bwMode="auto">
          <a:xfrm>
            <a:off x="114300" y="3830638"/>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C: </a:t>
            </a:r>
            <a:r>
              <a:rPr lang="en-AU" altLang="en-US" sz="1400"/>
              <a:t>Tuned version of Murata and Shimizu (2017)</a:t>
            </a:r>
          </a:p>
        </p:txBody>
      </p:sp>
      <p:sp>
        <p:nvSpPr>
          <p:cNvPr id="22" name="TextBox 8"/>
          <p:cNvSpPr txBox="1">
            <a:spLocks noChangeArrowheads="1"/>
          </p:cNvSpPr>
          <p:nvPr/>
        </p:nvSpPr>
        <p:spPr bwMode="auto">
          <a:xfrm>
            <a:off x="7505700" y="3922713"/>
            <a:ext cx="154029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IFR </a:t>
            </a:r>
            <a:r>
              <a:rPr lang="en-AU" altLang="en-US" sz="1800" dirty="0"/>
              <a:t>probability</a:t>
            </a: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263" y="4432300"/>
            <a:ext cx="11430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itle 1"/>
          <p:cNvSpPr txBox="1">
            <a:spLocks/>
          </p:cNvSpPr>
          <p:nvPr/>
        </p:nvSpPr>
        <p:spPr>
          <a:xfrm>
            <a:off x="455613" y="93663"/>
            <a:ext cx="8229600" cy="633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altLang="en-US" sz="2800" b="1" dirty="0" smtClean="0"/>
              <a:t>Fog/low cloud event SA 24</a:t>
            </a:r>
            <a:r>
              <a:rPr lang="en-AU" altLang="en-US" sz="2800" b="1" baseline="30000" dirty="0" smtClean="0"/>
              <a:t>th</a:t>
            </a:r>
            <a:r>
              <a:rPr lang="en-AU" altLang="en-US" sz="2800" b="1" dirty="0" smtClean="0"/>
              <a:t> November 2017, 12UTC</a:t>
            </a:r>
            <a:endParaRPr lang="en-AU" altLang="en-US" sz="2800" b="1" dirty="0"/>
          </a:p>
        </p:txBody>
      </p:sp>
      <p:sp>
        <p:nvSpPr>
          <p:cNvPr id="17" name="Oval 16"/>
          <p:cNvSpPr/>
          <p:nvPr/>
        </p:nvSpPr>
        <p:spPr>
          <a:xfrm rot="20243813">
            <a:off x="7015409" y="5179433"/>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8" name="Oval 17"/>
          <p:cNvSpPr/>
          <p:nvPr/>
        </p:nvSpPr>
        <p:spPr>
          <a:xfrm rot="20243813">
            <a:off x="6952762" y="2167598"/>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9" name="Oval 18"/>
          <p:cNvSpPr/>
          <p:nvPr/>
        </p:nvSpPr>
        <p:spPr>
          <a:xfrm rot="20243813">
            <a:off x="1745036" y="2167596"/>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0" name="Oval 19"/>
          <p:cNvSpPr/>
          <p:nvPr/>
        </p:nvSpPr>
        <p:spPr>
          <a:xfrm rot="20243813">
            <a:off x="1692628" y="5256148"/>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1" name="TextBox 20"/>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8</a:t>
            </a:r>
            <a:endParaRPr lang="en-AU" b="1" dirty="0">
              <a:solidFill>
                <a:srgbClr val="0000CC"/>
              </a:solidFill>
            </a:endParaRPr>
          </a:p>
        </p:txBody>
      </p:sp>
      <p:sp>
        <p:nvSpPr>
          <p:cNvPr id="25" name="TextBox 1"/>
          <p:cNvSpPr txBox="1">
            <a:spLocks noChangeArrowheads="1"/>
          </p:cNvSpPr>
          <p:nvPr/>
        </p:nvSpPr>
        <p:spPr bwMode="auto">
          <a:xfrm>
            <a:off x="3618489" y="6576645"/>
            <a:ext cx="18768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images </a:t>
            </a:r>
            <a:r>
              <a:rPr lang="en-AU" altLang="en-US" sz="1200" dirty="0"/>
              <a:t>courtesy JMA/BOM</a:t>
            </a:r>
          </a:p>
        </p:txBody>
      </p:sp>
    </p:spTree>
    <p:extLst>
      <p:ext uri="{BB962C8B-B14F-4D97-AF65-F5344CB8AC3E}">
        <p14:creationId xmlns:p14="http://schemas.microsoft.com/office/powerpoint/2010/main" val="422463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100" y="3941007"/>
            <a:ext cx="3646248" cy="2830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G:\1ABodoZeschkeDataFiles\2017stuff\Himawari8stuff2017\CaseStudies2017\NightMicroRGBtested24Nov17\WAROversion\WAROversion00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206" y="917113"/>
            <a:ext cx="3607265" cy="2780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1ABodoZeschkeDataFiles\2017stuff\Himawari8stuff2017\CaseStudies2017\NightMicroRGBtested24Nov17\MurataandShimizu2017\2017RGBWorkshopMandS201700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982772"/>
            <a:ext cx="3633788" cy="280061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1ABodoZeschkeDataFiles\2017stuff\Himawari8stuff2017\CaseStudies2017\NightMicroRGBtested24Nov17\MurataandShimizu2015\NMRGBMandS201500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907683"/>
            <a:ext cx="3619500" cy="2789605"/>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1738" y="1431925"/>
            <a:ext cx="1630362" cy="193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801" name="TextBox 3"/>
          <p:cNvSpPr txBox="1">
            <a:spLocks noChangeArrowheads="1"/>
          </p:cNvSpPr>
          <p:nvPr/>
        </p:nvSpPr>
        <p:spPr bwMode="auto">
          <a:xfrm>
            <a:off x="6654800" y="4675187"/>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solidFill>
                  <a:schemeClr val="bg1"/>
                </a:solidFill>
              </a:rPr>
              <a:t>Adelaide</a:t>
            </a:r>
          </a:p>
        </p:txBody>
      </p:sp>
      <p:sp>
        <p:nvSpPr>
          <p:cNvPr id="33802" name="TextBox 15"/>
          <p:cNvSpPr txBox="1">
            <a:spLocks noChangeArrowheads="1"/>
          </p:cNvSpPr>
          <p:nvPr/>
        </p:nvSpPr>
        <p:spPr bwMode="auto">
          <a:xfrm>
            <a:off x="7443053" y="5245020"/>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b="1" dirty="0">
                <a:solidFill>
                  <a:schemeClr val="bg1"/>
                </a:solidFill>
              </a:rPr>
              <a:t>Melbourne</a:t>
            </a:r>
          </a:p>
        </p:txBody>
      </p:sp>
      <p:sp>
        <p:nvSpPr>
          <p:cNvPr id="33807" name="TextBox 20"/>
          <p:cNvSpPr txBox="1">
            <a:spLocks noChangeArrowheads="1"/>
          </p:cNvSpPr>
          <p:nvPr/>
        </p:nvSpPr>
        <p:spPr bwMode="auto">
          <a:xfrm>
            <a:off x="122238" y="777875"/>
            <a:ext cx="3657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A: </a:t>
            </a:r>
            <a:r>
              <a:rPr lang="en-AU" altLang="en-US" sz="1400"/>
              <a:t>Tuned version of Murata and Shimizu (2015)</a:t>
            </a:r>
          </a:p>
        </p:txBody>
      </p:sp>
      <p:sp>
        <p:nvSpPr>
          <p:cNvPr id="33808" name="TextBox 21"/>
          <p:cNvSpPr txBox="1">
            <a:spLocks noChangeArrowheads="1"/>
          </p:cNvSpPr>
          <p:nvPr/>
        </p:nvSpPr>
        <p:spPr bwMode="auto">
          <a:xfrm>
            <a:off x="5424488" y="777875"/>
            <a:ext cx="19413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a:t>B: </a:t>
            </a:r>
            <a:r>
              <a:rPr lang="en-AU" altLang="en-US" sz="1400" dirty="0" smtClean="0"/>
              <a:t>WARO tuned version</a:t>
            </a:r>
            <a:endParaRPr lang="en-AU" altLang="en-US" sz="1400" dirty="0"/>
          </a:p>
        </p:txBody>
      </p:sp>
      <p:sp>
        <p:nvSpPr>
          <p:cNvPr id="33809" name="TextBox 22"/>
          <p:cNvSpPr txBox="1">
            <a:spLocks noChangeArrowheads="1"/>
          </p:cNvSpPr>
          <p:nvPr/>
        </p:nvSpPr>
        <p:spPr bwMode="auto">
          <a:xfrm>
            <a:off x="114300" y="3830638"/>
            <a:ext cx="36480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a:t>C: </a:t>
            </a:r>
            <a:r>
              <a:rPr lang="en-AU" altLang="en-US" sz="1400"/>
              <a:t>Tuned version of Murata and Shimizu (2017)</a:t>
            </a:r>
          </a:p>
        </p:txBody>
      </p:sp>
      <p:sp>
        <p:nvSpPr>
          <p:cNvPr id="22" name="TextBox 8"/>
          <p:cNvSpPr txBox="1">
            <a:spLocks noChangeArrowheads="1"/>
          </p:cNvSpPr>
          <p:nvPr/>
        </p:nvSpPr>
        <p:spPr bwMode="auto">
          <a:xfrm>
            <a:off x="7505700" y="3922713"/>
            <a:ext cx="154029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800" dirty="0" smtClean="0"/>
              <a:t>IFR </a:t>
            </a:r>
            <a:r>
              <a:rPr lang="en-AU" altLang="en-US" sz="1800" dirty="0"/>
              <a:t>probability</a:t>
            </a: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5263" y="4432300"/>
            <a:ext cx="1143000"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itle 1"/>
          <p:cNvSpPr txBox="1">
            <a:spLocks/>
          </p:cNvSpPr>
          <p:nvPr/>
        </p:nvSpPr>
        <p:spPr>
          <a:xfrm>
            <a:off x="455613" y="93663"/>
            <a:ext cx="8229600" cy="6334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altLang="en-US" sz="2800" b="1" dirty="0" smtClean="0"/>
              <a:t>Fog/low cloud event SA 24</a:t>
            </a:r>
            <a:r>
              <a:rPr lang="en-AU" altLang="en-US" sz="2800" b="1" baseline="30000" dirty="0" smtClean="0"/>
              <a:t>th</a:t>
            </a:r>
            <a:r>
              <a:rPr lang="en-AU" altLang="en-US" sz="2800" b="1" dirty="0" smtClean="0"/>
              <a:t> November 2017, 12UTC</a:t>
            </a:r>
            <a:endParaRPr lang="en-AU" altLang="en-US" sz="2800" b="1" dirty="0"/>
          </a:p>
        </p:txBody>
      </p:sp>
      <p:sp>
        <p:nvSpPr>
          <p:cNvPr id="16" name="Oval 15"/>
          <p:cNvSpPr/>
          <p:nvPr/>
        </p:nvSpPr>
        <p:spPr>
          <a:xfrm rot="20243813">
            <a:off x="7015409" y="5179433"/>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8" name="Oval 17"/>
          <p:cNvSpPr/>
          <p:nvPr/>
        </p:nvSpPr>
        <p:spPr>
          <a:xfrm rot="20243813">
            <a:off x="6952762" y="2167598"/>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9" name="Oval 18"/>
          <p:cNvSpPr/>
          <p:nvPr/>
        </p:nvSpPr>
        <p:spPr>
          <a:xfrm rot="20243813">
            <a:off x="1745036" y="2167596"/>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0" name="Oval 19"/>
          <p:cNvSpPr/>
          <p:nvPr/>
        </p:nvSpPr>
        <p:spPr>
          <a:xfrm rot="20243813">
            <a:off x="1692628" y="5256148"/>
            <a:ext cx="345328" cy="8233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1" name="TextBox 20"/>
          <p:cNvSpPr txBox="1"/>
          <p:nvPr/>
        </p:nvSpPr>
        <p:spPr>
          <a:xfrm>
            <a:off x="8321291" y="6484312"/>
            <a:ext cx="814647" cy="369332"/>
          </a:xfrm>
          <a:prstGeom prst="rect">
            <a:avLst/>
          </a:prstGeom>
          <a:solidFill>
            <a:schemeClr val="bg1"/>
          </a:solidFill>
        </p:spPr>
        <p:txBody>
          <a:bodyPr wrap="none" rtlCol="0">
            <a:spAutoFit/>
          </a:bodyPr>
          <a:lstStyle/>
          <a:p>
            <a:r>
              <a:rPr lang="en-AU" b="1" dirty="0" smtClean="0">
                <a:solidFill>
                  <a:srgbClr val="0000CC"/>
                </a:solidFill>
              </a:rPr>
              <a:t>Slide 9</a:t>
            </a:r>
            <a:endParaRPr lang="en-AU" b="1" dirty="0">
              <a:solidFill>
                <a:srgbClr val="0000CC"/>
              </a:solidFill>
            </a:endParaRPr>
          </a:p>
        </p:txBody>
      </p:sp>
      <p:sp>
        <p:nvSpPr>
          <p:cNvPr id="25" name="TextBox 1"/>
          <p:cNvSpPr txBox="1">
            <a:spLocks noChangeArrowheads="1"/>
          </p:cNvSpPr>
          <p:nvPr/>
        </p:nvSpPr>
        <p:spPr bwMode="auto">
          <a:xfrm>
            <a:off x="3618489" y="6576645"/>
            <a:ext cx="18768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AU" altLang="en-US" sz="1200" dirty="0" smtClean="0"/>
              <a:t>images </a:t>
            </a:r>
            <a:r>
              <a:rPr lang="en-AU" altLang="en-US" sz="1200" dirty="0"/>
              <a:t>courtesy JMA/BOM</a:t>
            </a:r>
          </a:p>
        </p:txBody>
      </p:sp>
    </p:spTree>
    <p:extLst>
      <p:ext uri="{BB962C8B-B14F-4D97-AF65-F5344CB8AC3E}">
        <p14:creationId xmlns:p14="http://schemas.microsoft.com/office/powerpoint/2010/main" val="1405598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1041</TotalTime>
  <Words>1275</Words>
  <Application>Microsoft Office PowerPoint</Application>
  <PresentationFormat>On-screen Show (4:3)</PresentationFormat>
  <Paragraphs>199</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Case studies of the Night Microphysics RGB composite including the WARO version</vt:lpstr>
      <vt:lpstr>Tuning the Night Microphysics RGB composite  JMA and USA work</vt:lpstr>
      <vt:lpstr>Tuning RGB composites: Night Microphysics RGB, JMA and USA Summary notes</vt:lpstr>
      <vt:lpstr>Introducing the WARO Night Microphysics RGB composite</vt:lpstr>
      <vt:lpstr>WARO Panther compared to Peter Newham web page</vt:lpstr>
      <vt:lpstr>Animation 1: Fog/low cloud event South Australia  24th November 2017</vt:lpstr>
      <vt:lpstr>PowerPoint Presentation</vt:lpstr>
      <vt:lpstr>PowerPoint Presentation</vt:lpstr>
      <vt:lpstr>PowerPoint Presentation</vt:lpstr>
      <vt:lpstr>PowerPoint Presentation</vt:lpstr>
      <vt:lpstr>Animation 2: Fog/low cloud event SA 17th November 2017 – WARO tuning</vt:lpstr>
      <vt:lpstr>Fog/low cloud event SA 17th November 2017, 18UTC WARO tuning</vt:lpstr>
      <vt:lpstr>Comparison of the Night Microphysics RGB composites in revealing valley fog  Southeast Australia 18UTC 27th November 2017</vt:lpstr>
      <vt:lpstr>Correspondence from Rabi Rivett (WARO)</vt:lpstr>
      <vt:lpstr>Correspondence from Rabi Rivett (14th November 2017)</vt:lpstr>
    </vt:vector>
  </TitlesOfParts>
  <Company>Bureau of Meteorology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Tuning of existing RGB composites and suggested new RGB composites</dc:title>
  <dc:creator>Bodo Zeschke</dc:creator>
  <cp:lastModifiedBy>Bodo Zeschke</cp:lastModifiedBy>
  <cp:revision>71</cp:revision>
  <cp:lastPrinted>2017-11-26T05:24:29Z</cp:lastPrinted>
  <dcterms:created xsi:type="dcterms:W3CDTF">2017-11-25T06:48:00Z</dcterms:created>
  <dcterms:modified xsi:type="dcterms:W3CDTF">2017-12-13T06:32:00Z</dcterms:modified>
</cp:coreProperties>
</file>