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66" r:id="rId4"/>
    <p:sldId id="267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7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98269-024F-4112-B4A8-6EB335CB87B4}" type="datetimeFigureOut">
              <a:rPr lang="en-AU" smtClean="0"/>
              <a:t>27/11/2017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855F-39F3-4D17-B535-1E06C05CE17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7696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98269-024F-4112-B4A8-6EB335CB87B4}" type="datetimeFigureOut">
              <a:rPr lang="en-AU" smtClean="0"/>
              <a:t>27/11/2017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855F-39F3-4D17-B535-1E06C05CE17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6125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98269-024F-4112-B4A8-6EB335CB87B4}" type="datetimeFigureOut">
              <a:rPr lang="en-AU" smtClean="0"/>
              <a:t>27/11/2017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855F-39F3-4D17-B535-1E06C05CE17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3905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98269-024F-4112-B4A8-6EB335CB87B4}" type="datetimeFigureOut">
              <a:rPr lang="en-AU" smtClean="0"/>
              <a:t>27/11/2017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855F-39F3-4D17-B535-1E06C05CE17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2124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98269-024F-4112-B4A8-6EB335CB87B4}" type="datetimeFigureOut">
              <a:rPr lang="en-AU" smtClean="0"/>
              <a:t>27/11/2017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855F-39F3-4D17-B535-1E06C05CE17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1239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98269-024F-4112-B4A8-6EB335CB87B4}" type="datetimeFigureOut">
              <a:rPr lang="en-AU" smtClean="0"/>
              <a:t>27/11/2017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855F-39F3-4D17-B535-1E06C05CE17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0101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98269-024F-4112-B4A8-6EB335CB87B4}" type="datetimeFigureOut">
              <a:rPr lang="en-AU" smtClean="0"/>
              <a:t>27/11/2017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855F-39F3-4D17-B535-1E06C05CE17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2493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98269-024F-4112-B4A8-6EB335CB87B4}" type="datetimeFigureOut">
              <a:rPr lang="en-AU" smtClean="0"/>
              <a:t>27/11/2017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855F-39F3-4D17-B535-1E06C05CE17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692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98269-024F-4112-B4A8-6EB335CB87B4}" type="datetimeFigureOut">
              <a:rPr lang="en-AU" smtClean="0"/>
              <a:t>27/11/2017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855F-39F3-4D17-B535-1E06C05CE17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588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98269-024F-4112-B4A8-6EB335CB87B4}" type="datetimeFigureOut">
              <a:rPr lang="en-AU" smtClean="0"/>
              <a:t>27/11/2017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855F-39F3-4D17-B535-1E06C05CE17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6323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98269-024F-4112-B4A8-6EB335CB87B4}" type="datetimeFigureOut">
              <a:rPr lang="en-AU" smtClean="0"/>
              <a:t>27/11/2017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3855F-39F3-4D17-B535-1E06C05CE17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1099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98269-024F-4112-B4A8-6EB335CB87B4}" type="datetimeFigureOut">
              <a:rPr lang="en-AU" smtClean="0"/>
              <a:t>27/11/2017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3855F-39F3-4D17-B535-1E06C05CE17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801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G:\1ABodoZeschkeDataFiles\2017stuff\Himawari8stuff2017\CaseStudies2017\WVicstorm23rdNov17\SandwichLightninganimation50ms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093" y="3911597"/>
            <a:ext cx="4263954" cy="267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:\1ABodoZeschkeDataFiles\2017stuff\Himawari8stuff2017\CaseStudies2017\WVicstorm23rdNov17\Sandwichanimation50m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843755"/>
            <a:ext cx="4106871" cy="287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G:\1ABodoZeschkeDataFiles\2017stuff\Himawari8stuff2017\CaseStudies2017\WVicstorm23rdNov17\VisibleRADARlightninganimation50m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821" y="910076"/>
            <a:ext cx="4283190" cy="262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1ABodoZeschkeDataFiles\2017stuff\Himawari8stuff2017\CaseStudies2017\WVicstorm23rdNov17\VisibleRADARanimation50ms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0076"/>
            <a:ext cx="4221171" cy="262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654800" cy="836613"/>
          </a:xfrm>
        </p:spPr>
        <p:txBody>
          <a:bodyPr>
            <a:normAutofit fontScale="90000"/>
          </a:bodyPr>
          <a:lstStyle/>
          <a:p>
            <a:r>
              <a:rPr lang="en-AU" altLang="en-US" sz="2800" b="1" dirty="0" smtClean="0">
                <a:solidFill>
                  <a:srgbClr val="FF0000"/>
                </a:solidFill>
              </a:rPr>
              <a:t>Animation:</a:t>
            </a:r>
            <a:r>
              <a:rPr lang="en-AU" altLang="en-US" sz="2800" b="1" dirty="0" smtClean="0"/>
              <a:t> </a:t>
            </a:r>
            <a:r>
              <a:rPr lang="en-AU" altLang="en-US" sz="2400" b="1" dirty="0" smtClean="0"/>
              <a:t>Rapidly developing storm, western VIC </a:t>
            </a:r>
            <a:br>
              <a:rPr lang="en-AU" altLang="en-US" sz="2400" b="1" dirty="0" smtClean="0"/>
            </a:br>
            <a:r>
              <a:rPr lang="en-AU" altLang="en-US" sz="2400" dirty="0" smtClean="0"/>
              <a:t>03 to 07UTC 23</a:t>
            </a:r>
            <a:r>
              <a:rPr lang="en-AU" altLang="en-US" sz="2400" baseline="30000" dirty="0" smtClean="0"/>
              <a:t>rd</a:t>
            </a:r>
            <a:r>
              <a:rPr lang="en-AU" altLang="en-US" sz="2400" dirty="0" smtClean="0"/>
              <a:t> November 2017</a:t>
            </a:r>
          </a:p>
        </p:txBody>
      </p:sp>
      <p:sp>
        <p:nvSpPr>
          <p:cNvPr id="33802" name="TextBox 15"/>
          <p:cNvSpPr txBox="1">
            <a:spLocks noChangeArrowheads="1"/>
          </p:cNvSpPr>
          <p:nvPr/>
        </p:nvSpPr>
        <p:spPr bwMode="auto">
          <a:xfrm>
            <a:off x="8028384" y="3632176"/>
            <a:ext cx="898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200" b="1" dirty="0"/>
              <a:t>Melbourne</a:t>
            </a:r>
          </a:p>
        </p:txBody>
      </p:sp>
      <p:sp>
        <p:nvSpPr>
          <p:cNvPr id="33807" name="TextBox 20"/>
          <p:cNvSpPr txBox="1">
            <a:spLocks noChangeArrowheads="1"/>
          </p:cNvSpPr>
          <p:nvPr/>
        </p:nvSpPr>
        <p:spPr bwMode="auto">
          <a:xfrm>
            <a:off x="122238" y="777875"/>
            <a:ext cx="1828321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dirty="0"/>
              <a:t>A: </a:t>
            </a:r>
            <a:r>
              <a:rPr lang="en-AU" altLang="en-US" sz="1400" dirty="0" smtClean="0"/>
              <a:t>Visible, and RADAR</a:t>
            </a:r>
            <a:endParaRPr lang="en-AU" altLang="en-US" sz="1400" dirty="0"/>
          </a:p>
        </p:txBody>
      </p:sp>
      <p:sp>
        <p:nvSpPr>
          <p:cNvPr id="33808" name="TextBox 21"/>
          <p:cNvSpPr txBox="1">
            <a:spLocks noChangeArrowheads="1"/>
          </p:cNvSpPr>
          <p:nvPr/>
        </p:nvSpPr>
        <p:spPr bwMode="auto">
          <a:xfrm>
            <a:off x="4678031" y="777984"/>
            <a:ext cx="2498313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dirty="0"/>
              <a:t>B: </a:t>
            </a:r>
            <a:r>
              <a:rPr lang="en-AU" altLang="en-US" sz="1400" dirty="0" smtClean="0"/>
              <a:t>Visible, RADAR and lightning</a:t>
            </a:r>
            <a:endParaRPr lang="en-AU" altLang="en-US" sz="1400" dirty="0"/>
          </a:p>
        </p:txBody>
      </p:sp>
      <p:sp>
        <p:nvSpPr>
          <p:cNvPr id="33809" name="TextBox 22"/>
          <p:cNvSpPr txBox="1">
            <a:spLocks noChangeArrowheads="1"/>
          </p:cNvSpPr>
          <p:nvPr/>
        </p:nvSpPr>
        <p:spPr bwMode="auto">
          <a:xfrm>
            <a:off x="114300" y="3830638"/>
            <a:ext cx="173348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dirty="0"/>
              <a:t>C: </a:t>
            </a:r>
            <a:r>
              <a:rPr lang="en-AU" altLang="en-US" sz="1400" dirty="0" smtClean="0"/>
              <a:t>Sandwich Product</a:t>
            </a:r>
            <a:endParaRPr lang="en-AU" altLang="en-US" sz="1400" dirty="0"/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6613525" y="3175"/>
            <a:ext cx="2508250" cy="7381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1400" b="1" dirty="0">
                <a:solidFill>
                  <a:srgbClr val="FF0000"/>
                </a:solidFill>
                <a:latin typeface="+mn-lt"/>
              </a:rPr>
              <a:t>Please start the Power Point Slide Show to activate the animation</a:t>
            </a:r>
          </a:p>
        </p:txBody>
      </p:sp>
      <p:sp>
        <p:nvSpPr>
          <p:cNvPr id="26" name="TextBox 22"/>
          <p:cNvSpPr txBox="1">
            <a:spLocks noChangeArrowheads="1"/>
          </p:cNvSpPr>
          <p:nvPr/>
        </p:nvSpPr>
        <p:spPr bwMode="auto">
          <a:xfrm>
            <a:off x="4857821" y="3842571"/>
            <a:ext cx="2746521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dirty="0" smtClean="0"/>
              <a:t>D: </a:t>
            </a:r>
            <a:r>
              <a:rPr lang="en-AU" altLang="en-US" sz="1400" dirty="0" smtClean="0"/>
              <a:t>Sandwich Product and lightning</a:t>
            </a:r>
            <a:endParaRPr lang="en-AU" altLang="en-US" sz="1400" dirty="0"/>
          </a:p>
        </p:txBody>
      </p:sp>
      <p:sp>
        <p:nvSpPr>
          <p:cNvPr id="28" name="TextBox 1"/>
          <p:cNvSpPr txBox="1">
            <a:spLocks noChangeArrowheads="1"/>
          </p:cNvSpPr>
          <p:nvPr/>
        </p:nvSpPr>
        <p:spPr bwMode="auto">
          <a:xfrm>
            <a:off x="2544718" y="6581001"/>
            <a:ext cx="4047903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200" dirty="0" smtClean="0"/>
              <a:t>animations </a:t>
            </a:r>
            <a:r>
              <a:rPr lang="en-AU" altLang="en-US" sz="1200" dirty="0"/>
              <a:t>courtesy </a:t>
            </a:r>
            <a:r>
              <a:rPr lang="en-AU" altLang="en-US" sz="1200" dirty="0" smtClean="0"/>
              <a:t>JMA/BOM, lightning data courtesy GPATS</a:t>
            </a:r>
            <a:endParaRPr lang="en-AU" altLang="en-US" sz="12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17" y="3430584"/>
            <a:ext cx="2523904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95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G:\1ABodoZeschkeDataFiles\2017stuff\Himawari8stuff2017\CaseStudies2017\WVicstorm23rdNov17\EnhancedSandwichanimation50m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5" y="822672"/>
            <a:ext cx="4041786" cy="286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1ABodoZeschkeDataFiles\2017stuff\Himawari8stuff2017\CaseStudies2017\WVicstorm23rdNov17\EnhancedSandwichLightninganimation50m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74" y="822672"/>
            <a:ext cx="4026992" cy="286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1ABodoZeschkeDataFiles\2017stuff\Himawari8stuff2017\CaseStudies2017\WVicstorm23rdNov17\SandwichSevereConvectionRGBlightninganimation50m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74" y="3730049"/>
            <a:ext cx="4026991" cy="310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1ABodoZeschkeDataFiles\2017stuff\Himawari8stuff2017\CaseStudies2017\WVicstorm23rdNov17\SandwichSevereConvectionRGBanimation50ms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5" y="3730049"/>
            <a:ext cx="4041786" cy="311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654800" cy="836613"/>
          </a:xfrm>
        </p:spPr>
        <p:txBody>
          <a:bodyPr>
            <a:normAutofit fontScale="90000"/>
          </a:bodyPr>
          <a:lstStyle/>
          <a:p>
            <a:r>
              <a:rPr lang="en-AU" altLang="en-US" sz="2800" b="1" dirty="0" smtClean="0">
                <a:solidFill>
                  <a:srgbClr val="FF0000"/>
                </a:solidFill>
              </a:rPr>
              <a:t>Animation:</a:t>
            </a:r>
            <a:r>
              <a:rPr lang="en-AU" altLang="en-US" sz="2800" b="1" dirty="0" smtClean="0"/>
              <a:t> </a:t>
            </a:r>
            <a:r>
              <a:rPr lang="en-AU" altLang="en-US" sz="2400" b="1" dirty="0" smtClean="0"/>
              <a:t>Rapidly developing storm, western VIC </a:t>
            </a:r>
            <a:br>
              <a:rPr lang="en-AU" altLang="en-US" sz="2400" b="1" dirty="0" smtClean="0"/>
            </a:br>
            <a:r>
              <a:rPr lang="en-AU" altLang="en-US" sz="2400" dirty="0" smtClean="0"/>
              <a:t>03 to 07UTC 23</a:t>
            </a:r>
            <a:r>
              <a:rPr lang="en-AU" altLang="en-US" sz="2400" baseline="30000" dirty="0" smtClean="0"/>
              <a:t>rd</a:t>
            </a:r>
            <a:r>
              <a:rPr lang="en-AU" altLang="en-US" sz="2400" dirty="0" smtClean="0"/>
              <a:t> November 2017</a:t>
            </a:r>
          </a:p>
        </p:txBody>
      </p:sp>
      <p:sp>
        <p:nvSpPr>
          <p:cNvPr id="33802" name="TextBox 15"/>
          <p:cNvSpPr txBox="1">
            <a:spLocks noChangeArrowheads="1"/>
          </p:cNvSpPr>
          <p:nvPr/>
        </p:nvSpPr>
        <p:spPr bwMode="auto">
          <a:xfrm>
            <a:off x="7740352" y="3692525"/>
            <a:ext cx="898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200" b="1" dirty="0"/>
              <a:t>Melbourne</a:t>
            </a:r>
          </a:p>
        </p:txBody>
      </p:sp>
      <p:sp>
        <p:nvSpPr>
          <p:cNvPr id="33806" name="TextBox 1"/>
          <p:cNvSpPr txBox="1">
            <a:spLocks noChangeArrowheads="1"/>
          </p:cNvSpPr>
          <p:nvPr/>
        </p:nvSpPr>
        <p:spPr bwMode="auto">
          <a:xfrm>
            <a:off x="2544718" y="6581001"/>
            <a:ext cx="4047903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200" dirty="0" smtClean="0"/>
              <a:t>animations </a:t>
            </a:r>
            <a:r>
              <a:rPr lang="en-AU" altLang="en-US" sz="1200" dirty="0"/>
              <a:t>courtesy </a:t>
            </a:r>
            <a:r>
              <a:rPr lang="en-AU" altLang="en-US" sz="1200" dirty="0" smtClean="0"/>
              <a:t>JMA/BOM, lightning data courtesy GPATS</a:t>
            </a:r>
            <a:endParaRPr lang="en-AU" altLang="en-US" sz="1200" dirty="0"/>
          </a:p>
        </p:txBody>
      </p:sp>
      <p:sp>
        <p:nvSpPr>
          <p:cNvPr id="33807" name="TextBox 20"/>
          <p:cNvSpPr txBox="1">
            <a:spLocks noChangeArrowheads="1"/>
          </p:cNvSpPr>
          <p:nvPr/>
        </p:nvSpPr>
        <p:spPr bwMode="auto">
          <a:xfrm>
            <a:off x="122238" y="777875"/>
            <a:ext cx="4434547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dirty="0"/>
              <a:t>A: </a:t>
            </a:r>
            <a:r>
              <a:rPr lang="en-AU" altLang="en-US" sz="1400" dirty="0" smtClean="0"/>
              <a:t>Enhanced Sandwich </a:t>
            </a:r>
            <a:r>
              <a:rPr lang="en-AU" altLang="en-US" sz="1400" dirty="0" smtClean="0"/>
              <a:t>product </a:t>
            </a:r>
            <a:r>
              <a:rPr lang="en-AU" altLang="en-US" sz="1000" dirty="0" smtClean="0"/>
              <a:t>(HRV brightness -170, contrast 400)</a:t>
            </a:r>
            <a:endParaRPr lang="en-AU" altLang="en-US" sz="1000" dirty="0"/>
          </a:p>
        </p:txBody>
      </p:sp>
      <p:sp>
        <p:nvSpPr>
          <p:cNvPr id="33808" name="TextBox 21"/>
          <p:cNvSpPr txBox="1">
            <a:spLocks noChangeArrowheads="1"/>
          </p:cNvSpPr>
          <p:nvPr/>
        </p:nvSpPr>
        <p:spPr bwMode="auto">
          <a:xfrm>
            <a:off x="4678031" y="777984"/>
            <a:ext cx="3488712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dirty="0"/>
              <a:t>B: </a:t>
            </a:r>
            <a:r>
              <a:rPr lang="en-AU" altLang="en-US" sz="1400" dirty="0" smtClean="0"/>
              <a:t>Enhanced Sandwich product and lightning</a:t>
            </a:r>
            <a:endParaRPr lang="en-AU" altLang="en-US" sz="1400" dirty="0"/>
          </a:p>
        </p:txBody>
      </p:sp>
      <p:sp>
        <p:nvSpPr>
          <p:cNvPr id="33809" name="TextBox 22"/>
          <p:cNvSpPr txBox="1">
            <a:spLocks noChangeArrowheads="1"/>
          </p:cNvSpPr>
          <p:nvPr/>
        </p:nvSpPr>
        <p:spPr bwMode="auto">
          <a:xfrm>
            <a:off x="114300" y="3830638"/>
            <a:ext cx="2940613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dirty="0"/>
              <a:t>C: </a:t>
            </a:r>
            <a:r>
              <a:rPr lang="en-AU" altLang="en-US" sz="1400" dirty="0" smtClean="0"/>
              <a:t>Sandwich Convection RGB Product</a:t>
            </a:r>
            <a:endParaRPr lang="en-AU" altLang="en-US" sz="1400" dirty="0"/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6613525" y="3175"/>
            <a:ext cx="2508250" cy="7381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1400" b="1" dirty="0">
                <a:solidFill>
                  <a:srgbClr val="FF0000"/>
                </a:solidFill>
                <a:latin typeface="+mn-lt"/>
              </a:rPr>
              <a:t>Please start the Power Point Slide Show to activate the animation</a:t>
            </a:r>
          </a:p>
        </p:txBody>
      </p:sp>
      <p:sp>
        <p:nvSpPr>
          <p:cNvPr id="26" name="TextBox 22"/>
          <p:cNvSpPr txBox="1">
            <a:spLocks noChangeArrowheads="1"/>
          </p:cNvSpPr>
          <p:nvPr/>
        </p:nvSpPr>
        <p:spPr bwMode="auto">
          <a:xfrm>
            <a:off x="4857821" y="3842571"/>
            <a:ext cx="3953646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800" dirty="0" smtClean="0"/>
              <a:t>D: </a:t>
            </a:r>
            <a:r>
              <a:rPr lang="en-AU" altLang="en-US" sz="1400" dirty="0" smtClean="0"/>
              <a:t>Sandwich Convection RGB Product and lightning</a:t>
            </a:r>
            <a:endParaRPr lang="en-AU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58684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1ABodoZeschkeDataFiles\2017stuff\Himawari8stuff2017\CaseStudies2017\WVicstorm23rdNov17\SyntheticSatData\IR1~ACCESS-C~20171123T00~20171123T03~VicTa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3" r="12330"/>
          <a:stretch/>
        </p:blipFill>
        <p:spPr bwMode="auto">
          <a:xfrm>
            <a:off x="6015" y="0"/>
            <a:ext cx="347297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1ABodoZeschkeDataFiles\2017stuff\Himawari8stuff2017\CaseStudies2017\WVicstorm23rdNov17\SyntheticSatData\IR1~ACCESS-C~20171123T00~20171123T05~VicTa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r="11842"/>
          <a:stretch/>
        </p:blipFill>
        <p:spPr bwMode="auto">
          <a:xfrm>
            <a:off x="5633825" y="0"/>
            <a:ext cx="348245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1ABodoZeschkeDataFiles\2017stuff\Himawari8stuff2017\CaseStudies2017\WVicstorm23rdNov17\Sandwich\Sandwich03to07UTC00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22" y="3573016"/>
            <a:ext cx="452450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4047" y="900959"/>
            <a:ext cx="864096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/>
          <p:cNvSpPr/>
          <p:nvPr/>
        </p:nvSpPr>
        <p:spPr>
          <a:xfrm>
            <a:off x="5921857" y="908720"/>
            <a:ext cx="864096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125" name="Picture 5" descr="G:\1ABodoZeschkeDataFiles\2017stuff\Himawari8stuff2017\CaseStudies2017\WVicstorm23rdNov17\Sandwich\Sandwich03to07UTC013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781" y="3573017"/>
            <a:ext cx="452450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1110" y="116632"/>
            <a:ext cx="2232248" cy="3154362"/>
          </a:xfrm>
        </p:spPr>
        <p:txBody>
          <a:bodyPr>
            <a:normAutofit/>
          </a:bodyPr>
          <a:lstStyle/>
          <a:p>
            <a:r>
              <a:rPr lang="en-AU" sz="2400" b="1" dirty="0" smtClean="0"/>
              <a:t>Comparing ACCESS CVT forecast to observed thunderstorm development</a:t>
            </a:r>
            <a:br>
              <a:rPr lang="en-AU" sz="2400" b="1" dirty="0" smtClean="0"/>
            </a:br>
            <a:r>
              <a:rPr lang="en-AU" sz="2000" dirty="0" smtClean="0"/>
              <a:t>03 and 05UTC 23</a:t>
            </a:r>
            <a:r>
              <a:rPr lang="en-AU" sz="2000" baseline="30000" dirty="0" smtClean="0"/>
              <a:t>rd</a:t>
            </a:r>
            <a:r>
              <a:rPr lang="en-AU" sz="2000" dirty="0" smtClean="0"/>
              <a:t> Nov 2017 </a:t>
            </a:r>
            <a:endParaRPr lang="en-AU" sz="20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2649512" y="6581001"/>
            <a:ext cx="3794757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200" dirty="0" smtClean="0"/>
              <a:t>images </a:t>
            </a:r>
            <a:r>
              <a:rPr lang="en-AU" altLang="en-US" sz="1200" dirty="0"/>
              <a:t>courtesy </a:t>
            </a:r>
            <a:r>
              <a:rPr lang="en-AU" altLang="en-US" sz="1200" dirty="0" smtClean="0"/>
              <a:t>JMA/BOM, lightning data courtesy GPATS</a:t>
            </a:r>
            <a:endParaRPr lang="en-AU" altLang="en-US" sz="12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937" y="3092003"/>
            <a:ext cx="2523904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8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1ABodoZeschkeDataFiles\2017stuff\Himawari8stuff2017\CaseStudies2017\WVicstorm23rdNov17\SyntheticSatData\IR1~ACCESS-C~20171123T00~20171123T03~VicTa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3" r="12330"/>
          <a:stretch/>
        </p:blipFill>
        <p:spPr bwMode="auto">
          <a:xfrm>
            <a:off x="6015" y="0"/>
            <a:ext cx="347297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1ABodoZeschkeDataFiles\2017stuff\Himawari8stuff2017\CaseStudies2017\WVicstorm23rdNov17\SyntheticSatData\IR1~ACCESS-C~20171123T00~20171123T05~VicTa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r="11842"/>
          <a:stretch/>
        </p:blipFill>
        <p:spPr bwMode="auto">
          <a:xfrm>
            <a:off x="5633825" y="0"/>
            <a:ext cx="348245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1ABodoZeschkeDataFiles\2017stuff\Himawari8stuff2017\CaseStudies2017\WVicstorm23rdNov17\Sandwich\Sandwich03to07UTC00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22" y="3573016"/>
            <a:ext cx="452450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4047" y="900959"/>
            <a:ext cx="864096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/>
          <p:cNvSpPr/>
          <p:nvPr/>
        </p:nvSpPr>
        <p:spPr>
          <a:xfrm>
            <a:off x="5921857" y="908720"/>
            <a:ext cx="864096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125" name="Picture 5" descr="G:\1ABodoZeschkeDataFiles\2017stuff\Himawari8stuff2017\CaseStudies2017\WVicstorm23rdNov17\Sandwich\Sandwich03to07UTC013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781" y="3573017"/>
            <a:ext cx="452450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841" y="113924"/>
            <a:ext cx="2357969" cy="3154362"/>
          </a:xfrm>
        </p:spPr>
        <p:txBody>
          <a:bodyPr>
            <a:normAutofit/>
          </a:bodyPr>
          <a:lstStyle/>
          <a:p>
            <a:r>
              <a:rPr lang="en-AU" sz="2400" b="1" dirty="0" smtClean="0"/>
              <a:t>Comparing ACCESS CVT forecast to observed thunderstorm development</a:t>
            </a:r>
            <a:br>
              <a:rPr lang="en-AU" sz="2400" b="1" dirty="0" smtClean="0"/>
            </a:br>
            <a:r>
              <a:rPr lang="en-AU" sz="2000" dirty="0" smtClean="0"/>
              <a:t>03 and 05UTC 23</a:t>
            </a:r>
            <a:r>
              <a:rPr lang="en-AU" sz="2000" baseline="30000" dirty="0" smtClean="0"/>
              <a:t>rd</a:t>
            </a:r>
            <a:r>
              <a:rPr lang="en-AU" sz="2000" dirty="0" smtClean="0"/>
              <a:t> Nov 2017 </a:t>
            </a:r>
            <a:endParaRPr lang="en-AU" sz="2000" dirty="0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2649512" y="6581001"/>
            <a:ext cx="3794757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1200" dirty="0" smtClean="0"/>
              <a:t>images </a:t>
            </a:r>
            <a:r>
              <a:rPr lang="en-AU" altLang="en-US" sz="1200" dirty="0"/>
              <a:t>courtesy </a:t>
            </a:r>
            <a:r>
              <a:rPr lang="en-AU" altLang="en-US" sz="1200" dirty="0" smtClean="0"/>
              <a:t>JMA/BOM, lightning data courtesy GPATS</a:t>
            </a:r>
            <a:endParaRPr lang="en-AU" altLang="en-US" sz="1200" dirty="0"/>
          </a:p>
        </p:txBody>
      </p:sp>
      <p:pic>
        <p:nvPicPr>
          <p:cNvPr id="11" name="Picture 2" descr="G:\1ABodoZeschkeDataFiles\2017stuff\Himawari8stuff2017\CaseStudies2017\WVicstorm23rdNov17\SyntheticSatData\IR1~ACCESS-C~20171123T00~20171123T03~VicTa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3" t="23117" r="58565" b="60097"/>
          <a:stretch/>
        </p:blipFill>
        <p:spPr bwMode="auto">
          <a:xfrm>
            <a:off x="8585" y="644627"/>
            <a:ext cx="3381057" cy="238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G:\1ABodoZeschkeDataFiles\2017stuff\Himawari8stuff2017\CaseStudies2017\WVicstorm23rdNov17\SyntheticSatData\IR1~ACCESS-C~20171123T00~20171123T05~VicTa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0" t="22707" r="58271" b="60227"/>
          <a:stretch/>
        </p:blipFill>
        <p:spPr bwMode="auto">
          <a:xfrm>
            <a:off x="5729128" y="644627"/>
            <a:ext cx="3381057" cy="238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718" y="3099354"/>
            <a:ext cx="2523904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75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146</Words>
  <Application>Microsoft Office PowerPoint</Application>
  <PresentationFormat>On-screen Show (4:3)</PresentationFormat>
  <Paragraphs>20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Animation: Rapidly developing storm, western VIC  03 to 07UTC 23rd November 2017</vt:lpstr>
      <vt:lpstr>Animation: Rapidly developing storm, western VIC  03 to 07UTC 23rd November 2017</vt:lpstr>
      <vt:lpstr>Comparing ACCESS CVT forecast to observed thunderstorm development 03 and 05UTC 23rd Nov 2017 </vt:lpstr>
      <vt:lpstr>Comparing ACCESS CVT forecast to observed thunderstorm development 03 and 05UTC 23rd Nov 2017 </vt:lpstr>
    </vt:vector>
  </TitlesOfParts>
  <Company>Bureau of Meteorology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Bodo Zeschke</dc:creator>
  <cp:lastModifiedBy>Bodo Zeschke</cp:lastModifiedBy>
  <cp:revision>14</cp:revision>
  <dcterms:created xsi:type="dcterms:W3CDTF">2017-11-25T04:33:58Z</dcterms:created>
  <dcterms:modified xsi:type="dcterms:W3CDTF">2017-11-27T00:36:54Z</dcterms:modified>
</cp:coreProperties>
</file>