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658" r:id="rId2"/>
    <p:sldId id="669" r:id="rId3"/>
    <p:sldId id="663" r:id="rId4"/>
    <p:sldId id="608" r:id="rId5"/>
    <p:sldId id="735" r:id="rId6"/>
    <p:sldId id="752" r:id="rId7"/>
    <p:sldId id="705" r:id="rId8"/>
    <p:sldId id="713" r:id="rId9"/>
    <p:sldId id="736" r:id="rId10"/>
    <p:sldId id="612" r:id="rId11"/>
    <p:sldId id="614" r:id="rId12"/>
    <p:sldId id="618" r:id="rId13"/>
    <p:sldId id="639" r:id="rId14"/>
    <p:sldId id="750" r:id="rId15"/>
    <p:sldId id="672" r:id="rId16"/>
    <p:sldId id="676" r:id="rId17"/>
    <p:sldId id="677" r:id="rId18"/>
    <p:sldId id="691" r:id="rId19"/>
    <p:sldId id="696" r:id="rId20"/>
    <p:sldId id="746" r:id="rId21"/>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00"/>
    <a:srgbClr val="0000CC"/>
    <a:srgbClr val="009900"/>
    <a:srgbClr val="FF99FF"/>
    <a:srgbClr val="00FFF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7" autoAdjust="0"/>
    <p:restoredTop sz="94692" autoAdjust="0"/>
  </p:normalViewPr>
  <p:slideViewPr>
    <p:cSldViewPr>
      <p:cViewPr>
        <p:scale>
          <a:sx n="100" d="100"/>
          <a:sy n="100" d="100"/>
        </p:scale>
        <p:origin x="-570" y="-108"/>
      </p:cViewPr>
      <p:guideLst>
        <p:guide orient="horz" pos="2160"/>
        <p:guide pos="2880"/>
      </p:guideLst>
    </p:cSldViewPr>
  </p:slideViewPr>
  <p:outlineViewPr>
    <p:cViewPr>
      <p:scale>
        <a:sx n="33" d="100"/>
        <a:sy n="33" d="100"/>
      </p:scale>
      <p:origin x="0" y="3098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AU"/>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55B3E244-F14D-4515-BE61-4C40E2D1D048}" type="datetimeFigureOut">
              <a:rPr lang="en-AU" smtClean="0"/>
              <a:t>4/11/2017</a:t>
            </a:fld>
            <a:endParaRPr lang="en-AU"/>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AU"/>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AU"/>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97BFB4D1-DCF9-41F7-AA7D-A4DCBC2C4892}" type="slidenum">
              <a:rPr lang="en-AU" smtClean="0"/>
              <a:t>‹#›</a:t>
            </a:fld>
            <a:endParaRPr lang="en-AU"/>
          </a:p>
        </p:txBody>
      </p:sp>
    </p:spTree>
    <p:extLst>
      <p:ext uri="{BB962C8B-B14F-4D97-AF65-F5344CB8AC3E}">
        <p14:creationId xmlns:p14="http://schemas.microsoft.com/office/powerpoint/2010/main" val="4211128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flurry-dm.bom.gov.au:8008/radar/request_radar.php"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flurry-dm.bom.gov.au:8008/radar/request_radar.php"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r>
              <a:rPr lang="en-AU" altLang="en-US" smtClean="0"/>
              <a:t>http://www.theweatherchaser.com/radar-loop/IDR072-wyndham/2016-03-21-12/2016-03-21-23</a:t>
            </a:r>
          </a:p>
          <a:p>
            <a:r>
              <a:rPr lang="en-AU" altLang="en-US" u="sng">
                <a:hlinkClick r:id="rId3" tooltip="http://flurry-dm.bom.gov.au:8008/radar/request_radar.php"/>
              </a:rPr>
              <a:t>http://flurry-dm.bom.gov.au:8008/radar/request_radar.php</a:t>
            </a:r>
            <a:endParaRPr lang="en-AU" altLang="en-US" smtClean="0"/>
          </a:p>
        </p:txBody>
      </p:sp>
      <p:sp>
        <p:nvSpPr>
          <p:cNvPr id="78852" name="Slide Number Placeholder 3"/>
          <p:cNvSpPr>
            <a:spLocks noGrp="1"/>
          </p:cNvSpPr>
          <p:nvPr>
            <p:ph type="sldNum" sz="quarter" idx="5"/>
          </p:nvPr>
        </p:nvSpPr>
        <p:spPr>
          <a:noFill/>
        </p:spPr>
        <p:txBody>
          <a:bodyPr/>
          <a:lstStyle>
            <a:lvl1pPr defTabSz="988916" eaLnBrk="0" hangingPunct="0">
              <a:spcBef>
                <a:spcPct val="30000"/>
              </a:spcBef>
              <a:defRPr sz="1200">
                <a:solidFill>
                  <a:schemeClr val="tx1"/>
                </a:solidFill>
                <a:latin typeface="Arial" charset="0"/>
              </a:defRPr>
            </a:lvl1pPr>
            <a:lvl2pPr marL="742877" indent="-285722" defTabSz="988916" eaLnBrk="0" hangingPunct="0">
              <a:spcBef>
                <a:spcPct val="30000"/>
              </a:spcBef>
              <a:defRPr sz="1200">
                <a:solidFill>
                  <a:schemeClr val="tx1"/>
                </a:solidFill>
                <a:latin typeface="Arial" charset="0"/>
              </a:defRPr>
            </a:lvl2pPr>
            <a:lvl3pPr marL="1142888" indent="-228578" defTabSz="988916" eaLnBrk="0" hangingPunct="0">
              <a:spcBef>
                <a:spcPct val="30000"/>
              </a:spcBef>
              <a:defRPr sz="1200">
                <a:solidFill>
                  <a:schemeClr val="tx1"/>
                </a:solidFill>
                <a:latin typeface="Arial" charset="0"/>
              </a:defRPr>
            </a:lvl3pPr>
            <a:lvl4pPr marL="1600043" indent="-228578" defTabSz="988916" eaLnBrk="0" hangingPunct="0">
              <a:spcBef>
                <a:spcPct val="30000"/>
              </a:spcBef>
              <a:defRPr sz="1200">
                <a:solidFill>
                  <a:schemeClr val="tx1"/>
                </a:solidFill>
                <a:latin typeface="Arial" charset="0"/>
              </a:defRPr>
            </a:lvl4pPr>
            <a:lvl5pPr marL="2057198" indent="-228578" defTabSz="988916" eaLnBrk="0" hangingPunct="0">
              <a:spcBef>
                <a:spcPct val="30000"/>
              </a:spcBef>
              <a:defRPr sz="1200">
                <a:solidFill>
                  <a:schemeClr val="tx1"/>
                </a:solidFill>
                <a:latin typeface="Arial" charset="0"/>
              </a:defRPr>
            </a:lvl5pPr>
            <a:lvl6pPr marL="2514353" indent="-228578" defTabSz="988916" eaLnBrk="0" fontAlgn="base" hangingPunct="0">
              <a:spcBef>
                <a:spcPct val="30000"/>
              </a:spcBef>
              <a:spcAft>
                <a:spcPct val="0"/>
              </a:spcAft>
              <a:defRPr sz="1200">
                <a:solidFill>
                  <a:schemeClr val="tx1"/>
                </a:solidFill>
                <a:latin typeface="Arial" charset="0"/>
              </a:defRPr>
            </a:lvl6pPr>
            <a:lvl7pPr marL="2971509" indent="-228578" defTabSz="988916" eaLnBrk="0" fontAlgn="base" hangingPunct="0">
              <a:spcBef>
                <a:spcPct val="30000"/>
              </a:spcBef>
              <a:spcAft>
                <a:spcPct val="0"/>
              </a:spcAft>
              <a:defRPr sz="1200">
                <a:solidFill>
                  <a:schemeClr val="tx1"/>
                </a:solidFill>
                <a:latin typeface="Arial" charset="0"/>
              </a:defRPr>
            </a:lvl7pPr>
            <a:lvl8pPr marL="3428664" indent="-228578" defTabSz="988916" eaLnBrk="0" fontAlgn="base" hangingPunct="0">
              <a:spcBef>
                <a:spcPct val="30000"/>
              </a:spcBef>
              <a:spcAft>
                <a:spcPct val="0"/>
              </a:spcAft>
              <a:defRPr sz="1200">
                <a:solidFill>
                  <a:schemeClr val="tx1"/>
                </a:solidFill>
                <a:latin typeface="Arial" charset="0"/>
              </a:defRPr>
            </a:lvl8pPr>
            <a:lvl9pPr marL="3885819" indent="-228578" defTabSz="98891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1C8EF21-653C-4FA6-834C-2C7AE5CD929F}" type="slidenum">
              <a:rPr lang="en-AU" altLang="en-US" sz="1300"/>
              <a:pPr eaLnBrk="1" hangingPunct="1">
                <a:spcBef>
                  <a:spcPct val="0"/>
                </a:spcBef>
              </a:pPr>
              <a:t>5</a:t>
            </a:fld>
            <a:endParaRPr lang="en-AU" alt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r>
              <a:rPr lang="en-AU" altLang="en-US" smtClean="0"/>
              <a:t>http://www.theweatherchaser.com/radar-loop/IDR072-wyndham/2016-03-21-12/2016-03-21-23</a:t>
            </a:r>
          </a:p>
          <a:p>
            <a:r>
              <a:rPr lang="en-AU" altLang="en-US" u="sng">
                <a:hlinkClick r:id="rId3" tooltip="http://flurry-dm.bom.gov.au:8008/radar/request_radar.php"/>
              </a:rPr>
              <a:t>http://flurry-dm.bom.gov.au:8008/radar/request_radar.php</a:t>
            </a:r>
            <a:endParaRPr lang="en-AU" altLang="en-US" smtClean="0"/>
          </a:p>
        </p:txBody>
      </p:sp>
      <p:sp>
        <p:nvSpPr>
          <p:cNvPr id="78852" name="Slide Number Placeholder 3"/>
          <p:cNvSpPr>
            <a:spLocks noGrp="1"/>
          </p:cNvSpPr>
          <p:nvPr>
            <p:ph type="sldNum" sz="quarter" idx="5"/>
          </p:nvPr>
        </p:nvSpPr>
        <p:spPr>
          <a:noFill/>
        </p:spPr>
        <p:txBody>
          <a:bodyPr/>
          <a:lstStyle>
            <a:lvl1pPr defTabSz="988916" eaLnBrk="0" hangingPunct="0">
              <a:spcBef>
                <a:spcPct val="30000"/>
              </a:spcBef>
              <a:defRPr sz="1200">
                <a:solidFill>
                  <a:schemeClr val="tx1"/>
                </a:solidFill>
                <a:latin typeface="Arial" charset="0"/>
              </a:defRPr>
            </a:lvl1pPr>
            <a:lvl2pPr marL="742877" indent="-285722" defTabSz="988916" eaLnBrk="0" hangingPunct="0">
              <a:spcBef>
                <a:spcPct val="30000"/>
              </a:spcBef>
              <a:defRPr sz="1200">
                <a:solidFill>
                  <a:schemeClr val="tx1"/>
                </a:solidFill>
                <a:latin typeface="Arial" charset="0"/>
              </a:defRPr>
            </a:lvl2pPr>
            <a:lvl3pPr marL="1142888" indent="-228578" defTabSz="988916" eaLnBrk="0" hangingPunct="0">
              <a:spcBef>
                <a:spcPct val="30000"/>
              </a:spcBef>
              <a:defRPr sz="1200">
                <a:solidFill>
                  <a:schemeClr val="tx1"/>
                </a:solidFill>
                <a:latin typeface="Arial" charset="0"/>
              </a:defRPr>
            </a:lvl3pPr>
            <a:lvl4pPr marL="1600043" indent="-228578" defTabSz="988916" eaLnBrk="0" hangingPunct="0">
              <a:spcBef>
                <a:spcPct val="30000"/>
              </a:spcBef>
              <a:defRPr sz="1200">
                <a:solidFill>
                  <a:schemeClr val="tx1"/>
                </a:solidFill>
                <a:latin typeface="Arial" charset="0"/>
              </a:defRPr>
            </a:lvl4pPr>
            <a:lvl5pPr marL="2057198" indent="-228578" defTabSz="988916" eaLnBrk="0" hangingPunct="0">
              <a:spcBef>
                <a:spcPct val="30000"/>
              </a:spcBef>
              <a:defRPr sz="1200">
                <a:solidFill>
                  <a:schemeClr val="tx1"/>
                </a:solidFill>
                <a:latin typeface="Arial" charset="0"/>
              </a:defRPr>
            </a:lvl5pPr>
            <a:lvl6pPr marL="2514353" indent="-228578" defTabSz="988916" eaLnBrk="0" fontAlgn="base" hangingPunct="0">
              <a:spcBef>
                <a:spcPct val="30000"/>
              </a:spcBef>
              <a:spcAft>
                <a:spcPct val="0"/>
              </a:spcAft>
              <a:defRPr sz="1200">
                <a:solidFill>
                  <a:schemeClr val="tx1"/>
                </a:solidFill>
                <a:latin typeface="Arial" charset="0"/>
              </a:defRPr>
            </a:lvl6pPr>
            <a:lvl7pPr marL="2971509" indent="-228578" defTabSz="988916" eaLnBrk="0" fontAlgn="base" hangingPunct="0">
              <a:spcBef>
                <a:spcPct val="30000"/>
              </a:spcBef>
              <a:spcAft>
                <a:spcPct val="0"/>
              </a:spcAft>
              <a:defRPr sz="1200">
                <a:solidFill>
                  <a:schemeClr val="tx1"/>
                </a:solidFill>
                <a:latin typeface="Arial" charset="0"/>
              </a:defRPr>
            </a:lvl7pPr>
            <a:lvl8pPr marL="3428664" indent="-228578" defTabSz="988916" eaLnBrk="0" fontAlgn="base" hangingPunct="0">
              <a:spcBef>
                <a:spcPct val="30000"/>
              </a:spcBef>
              <a:spcAft>
                <a:spcPct val="0"/>
              </a:spcAft>
              <a:defRPr sz="1200">
                <a:solidFill>
                  <a:schemeClr val="tx1"/>
                </a:solidFill>
                <a:latin typeface="Arial" charset="0"/>
              </a:defRPr>
            </a:lvl8pPr>
            <a:lvl9pPr marL="3885819" indent="-228578" defTabSz="98891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1C8EF21-653C-4FA6-834C-2C7AE5CD929F}" type="slidenum">
              <a:rPr lang="en-AU" altLang="en-US" sz="1300"/>
              <a:pPr eaLnBrk="1" hangingPunct="1">
                <a:spcBef>
                  <a:spcPct val="0"/>
                </a:spcBef>
              </a:pPr>
              <a:t>6</a:t>
            </a:fld>
            <a:endParaRPr lang="en-AU" alt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Hi Tina</a:t>
            </a:r>
          </a:p>
          <a:p>
            <a:r>
              <a:rPr lang="en-AU" dirty="0" smtClean="0"/>
              <a:t> </a:t>
            </a:r>
          </a:p>
          <a:p>
            <a:r>
              <a:rPr lang="en-AU" dirty="0" smtClean="0"/>
              <a:t>Thanks for taking the time to pass on the useful information regarding Himawari-8 data use.</a:t>
            </a:r>
          </a:p>
          <a:p>
            <a:r>
              <a:rPr lang="en-AU" dirty="0" smtClean="0"/>
              <a:t>In turn I have forwarded a photo of the display screen showing the True Colour RGB / Night Microphysics RGB product at the VICRO RFC</a:t>
            </a:r>
          </a:p>
          <a:p>
            <a:r>
              <a:rPr lang="en-AU" dirty="0" smtClean="0"/>
              <a:t>Also, I have attached some screenshots showing the tuning of the Day Microphysics RGB product in Visual Weather as per the VICRO RFC menu. As you can see this compares well with the display on Peter Newham’s Web Based display (see attachment “DayMicroRGBcalibrated1.jpg” attachment.</a:t>
            </a:r>
          </a:p>
          <a:p>
            <a:r>
              <a:rPr lang="en-AU" dirty="0" smtClean="0"/>
              <a:t>Also, I have attached the xml file so that you can import it into the Visual Weather running on your machine and display it right away J</a:t>
            </a:r>
          </a:p>
          <a:p>
            <a:r>
              <a:rPr lang="en-AU" dirty="0" smtClean="0"/>
              <a:t>Cheers</a:t>
            </a:r>
          </a:p>
          <a:p>
            <a:r>
              <a:rPr lang="en-AU" dirty="0" smtClean="0"/>
              <a:t>Bodo</a:t>
            </a:r>
          </a:p>
          <a:p>
            <a:endParaRPr lang="en-AU" dirty="0"/>
          </a:p>
        </p:txBody>
      </p:sp>
      <p:sp>
        <p:nvSpPr>
          <p:cNvPr id="4" name="Slide Number Placeholder 3"/>
          <p:cNvSpPr>
            <a:spLocks noGrp="1"/>
          </p:cNvSpPr>
          <p:nvPr>
            <p:ph type="sldNum" sz="quarter" idx="10"/>
          </p:nvPr>
        </p:nvSpPr>
        <p:spPr/>
        <p:txBody>
          <a:bodyPr/>
          <a:lstStyle/>
          <a:p>
            <a:fld id="{97BFB4D1-DCF9-41F7-AA7D-A4DCBC2C4892}" type="slidenum">
              <a:rPr lang="en-AU" smtClean="0"/>
              <a:t>13</a:t>
            </a:fld>
            <a:endParaRPr lang="en-AU"/>
          </a:p>
        </p:txBody>
      </p:sp>
    </p:spTree>
    <p:extLst>
      <p:ext uri="{BB962C8B-B14F-4D97-AF65-F5344CB8AC3E}">
        <p14:creationId xmlns:p14="http://schemas.microsoft.com/office/powerpoint/2010/main" val="2302738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gif"/><Relationship Id="rId4" Type="http://schemas.openxmlformats.org/officeDocument/2006/relationships/image" Target="../media/image42.gif"/></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jpeg"/><Relationship Id="rId7" Type="http://schemas.openxmlformats.org/officeDocument/2006/relationships/image" Target="../media/image19.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7.gif"/><Relationship Id="rId4" Type="http://schemas.openxmlformats.org/officeDocument/2006/relationships/image" Target="../media/image16.gif"/><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1"/>
          <p:cNvSpPr>
            <a:spLocks noGrp="1"/>
          </p:cNvSpPr>
          <p:nvPr>
            <p:ph type="ctrTitle"/>
          </p:nvPr>
        </p:nvSpPr>
        <p:spPr>
          <a:xfrm>
            <a:off x="838201" y="1417638"/>
            <a:ext cx="7543800" cy="2376487"/>
          </a:xfrm>
        </p:spPr>
        <p:txBody>
          <a:bodyPr>
            <a:normAutofit fontScale="90000"/>
          </a:bodyPr>
          <a:lstStyle/>
          <a:p>
            <a:r>
              <a:rPr lang="en-AU" sz="3200" b="1" dirty="0"/>
              <a:t>"AHI RGB products and modification to these as applied over the Australasian/Pacific regions with relevant case studies;  the Australian </a:t>
            </a:r>
            <a:r>
              <a:rPr lang="en-AU" sz="3200" b="1" dirty="0" err="1"/>
              <a:t>VLab</a:t>
            </a:r>
            <a:r>
              <a:rPr lang="en-AU" sz="3200" b="1" dirty="0"/>
              <a:t> Centre of Excellence Experience".  </a:t>
            </a:r>
          </a:p>
        </p:txBody>
      </p:sp>
      <p:sp>
        <p:nvSpPr>
          <p:cNvPr id="2052" name="Subtitle 2"/>
          <p:cNvSpPr>
            <a:spLocks noGrp="1"/>
          </p:cNvSpPr>
          <p:nvPr>
            <p:ph type="subTitle" idx="1"/>
          </p:nvPr>
        </p:nvSpPr>
        <p:spPr>
          <a:xfrm>
            <a:off x="539750" y="3645024"/>
            <a:ext cx="8064500" cy="2476500"/>
          </a:xfrm>
        </p:spPr>
        <p:txBody>
          <a:bodyPr>
            <a:noAutofit/>
          </a:bodyPr>
          <a:lstStyle/>
          <a:p>
            <a:pPr eaLnBrk="1" hangingPunct="1"/>
            <a:r>
              <a:rPr lang="en-AU" altLang="en-US" sz="2800" dirty="0" smtClean="0">
                <a:solidFill>
                  <a:schemeClr val="tx1"/>
                </a:solidFill>
              </a:rPr>
              <a:t>RGB Expert Workshop, Tokyo, Japan</a:t>
            </a:r>
          </a:p>
          <a:p>
            <a:pPr eaLnBrk="1" hangingPunct="1"/>
            <a:endParaRPr lang="en-AU" altLang="en-US" sz="1800" dirty="0" smtClean="0">
              <a:solidFill>
                <a:schemeClr val="tx1"/>
              </a:solidFill>
            </a:endParaRPr>
          </a:p>
          <a:p>
            <a:pPr eaLnBrk="1" hangingPunct="1"/>
            <a:r>
              <a:rPr lang="en-AU" altLang="en-US" sz="2000" dirty="0" smtClean="0">
                <a:solidFill>
                  <a:schemeClr val="tx1"/>
                </a:solidFill>
              </a:rPr>
              <a:t>Presenter: Bodo Zeschke. Bureau of Meteorology Training Centre, Australian </a:t>
            </a:r>
            <a:r>
              <a:rPr lang="en-AU" altLang="en-US" sz="2000" dirty="0" err="1" smtClean="0">
                <a:solidFill>
                  <a:schemeClr val="tx1"/>
                </a:solidFill>
              </a:rPr>
              <a:t>VLab</a:t>
            </a:r>
            <a:r>
              <a:rPr lang="en-AU" altLang="en-US" sz="2000" dirty="0" smtClean="0">
                <a:solidFill>
                  <a:schemeClr val="tx1"/>
                </a:solidFill>
              </a:rPr>
              <a:t> Centre of Excellence Point of Contact </a:t>
            </a:r>
          </a:p>
        </p:txBody>
      </p:sp>
      <p:pic>
        <p:nvPicPr>
          <p:cNvPr id="2054" name="Picture 11" descr="logo.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87338"/>
            <a:ext cx="1670050"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
          <p:cNvSpPr>
            <a:spLocks noChangeArrowheads="1"/>
          </p:cNvSpPr>
          <p:nvPr/>
        </p:nvSpPr>
        <p:spPr bwMode="auto">
          <a:xfrm>
            <a:off x="-9525" y="5657850"/>
            <a:ext cx="9144000" cy="120032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b="1" dirty="0">
                <a:solidFill>
                  <a:srgbClr val="FF0000"/>
                </a:solidFill>
              </a:rPr>
              <a:t>Should you use these resources please acknowledge the Australian Bureau of Meteorology Training Centre. In addition, you need to retain acknowledgement in the PowerPoint slides of the Japan Meteorological </a:t>
            </a:r>
            <a:r>
              <a:rPr lang="en-AU" altLang="en-US" sz="1800" b="1" dirty="0" smtClean="0">
                <a:solidFill>
                  <a:srgbClr val="FF0000"/>
                </a:solidFill>
              </a:rPr>
              <a:t>Agency, EUMETSAT, </a:t>
            </a:r>
            <a:r>
              <a:rPr lang="en-AU" altLang="en-US" sz="1800" b="1" dirty="0">
                <a:solidFill>
                  <a:srgbClr val="FF0000"/>
                </a:solidFill>
              </a:rPr>
              <a:t>the Bureau of Meteorology and any other sources of information. </a:t>
            </a:r>
          </a:p>
        </p:txBody>
      </p:sp>
    </p:spTree>
    <p:extLst>
      <p:ext uri="{BB962C8B-B14F-4D97-AF65-F5344CB8AC3E}">
        <p14:creationId xmlns:p14="http://schemas.microsoft.com/office/powerpoint/2010/main" val="4736494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3"/>
          <p:cNvSpPr>
            <a:spLocks noGrp="1"/>
          </p:cNvSpPr>
          <p:nvPr>
            <p:ph type="title" idx="4294967295"/>
          </p:nvPr>
        </p:nvSpPr>
        <p:spPr>
          <a:xfrm>
            <a:off x="-6350" y="152400"/>
            <a:ext cx="9150350" cy="1136650"/>
          </a:xfrm>
        </p:spPr>
        <p:txBody>
          <a:bodyPr>
            <a:normAutofit fontScale="90000"/>
          </a:bodyPr>
          <a:lstStyle/>
          <a:p>
            <a:pPr>
              <a:defRPr/>
            </a:pPr>
            <a:r>
              <a:rPr lang="en-AU" altLang="en-US" sz="2700" b="1" dirty="0" smtClean="0">
                <a:latin typeface="+mn-lt"/>
              </a:rPr>
              <a:t>The Tropical and </a:t>
            </a:r>
            <a:r>
              <a:rPr lang="en-AU" altLang="en-US" sz="2700" b="1" dirty="0" err="1" smtClean="0">
                <a:latin typeface="+mn-lt"/>
              </a:rPr>
              <a:t>Midlatitude</a:t>
            </a:r>
            <a:r>
              <a:rPr lang="en-AU" altLang="en-US" sz="2700" b="1" dirty="0" smtClean="0">
                <a:latin typeface="+mn-lt"/>
              </a:rPr>
              <a:t> versions of the Day Convection RGB product and the "modified Day Convection RGB / Visible Sandwich Product"</a:t>
            </a:r>
            <a:endParaRPr lang="en-AU" altLang="en-US" sz="2700" dirty="0" smtClean="0">
              <a:latin typeface="+mn-lt"/>
            </a:endParaRPr>
          </a:p>
        </p:txBody>
      </p:sp>
      <p:sp>
        <p:nvSpPr>
          <p:cNvPr id="34819" name="Rectangle 3"/>
          <p:cNvSpPr>
            <a:spLocks noChangeArrowheads="1"/>
          </p:cNvSpPr>
          <p:nvPr/>
        </p:nvSpPr>
        <p:spPr bwMode="auto">
          <a:xfrm>
            <a:off x="4333875" y="4967480"/>
            <a:ext cx="45910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algn="ctr" eaLnBrk="1" hangingPunct="1">
              <a:spcBef>
                <a:spcPct val="0"/>
              </a:spcBef>
              <a:buFontTx/>
              <a:buNone/>
              <a:defRPr/>
            </a:pPr>
            <a:r>
              <a:rPr lang="en-US" altLang="en-US" sz="1800" dirty="0" smtClean="0">
                <a:latin typeface="+mn-lt"/>
              </a:rPr>
              <a:t>Upper layer opacity set to 75% for the Day Convection RGB Sandwich Product</a:t>
            </a:r>
          </a:p>
          <a:p>
            <a:pPr algn="ctr" eaLnBrk="1" hangingPunct="1">
              <a:spcBef>
                <a:spcPct val="0"/>
              </a:spcBef>
              <a:buFontTx/>
              <a:buNone/>
              <a:defRPr/>
            </a:pPr>
            <a:endParaRPr lang="en-US" altLang="en-US" sz="1800" dirty="0" smtClean="0">
              <a:latin typeface="+mn-lt"/>
            </a:endParaRPr>
          </a:p>
          <a:p>
            <a:pPr algn="ctr" eaLnBrk="1" hangingPunct="1">
              <a:spcBef>
                <a:spcPct val="0"/>
              </a:spcBef>
              <a:buFontTx/>
              <a:buNone/>
              <a:defRPr/>
            </a:pPr>
            <a:r>
              <a:rPr lang="en-US" altLang="en-US" sz="1800" b="1" dirty="0" smtClean="0">
                <a:solidFill>
                  <a:srgbClr val="FF0000"/>
                </a:solidFill>
                <a:latin typeface="+mn-lt"/>
              </a:rPr>
              <a:t>The contrast of the HRV layer has been increased to 300 and the brightness reduced to -110</a:t>
            </a:r>
          </a:p>
        </p:txBody>
      </p:sp>
      <p:grpSp>
        <p:nvGrpSpPr>
          <p:cNvPr id="39940" name="Group 1"/>
          <p:cNvGrpSpPr>
            <a:grpSpLocks/>
          </p:cNvGrpSpPr>
          <p:nvPr/>
        </p:nvGrpSpPr>
        <p:grpSpPr bwMode="auto">
          <a:xfrm>
            <a:off x="0" y="1289050"/>
            <a:ext cx="4333875" cy="5181600"/>
            <a:chOff x="446" y="1122363"/>
            <a:chExt cx="4333430" cy="5183186"/>
          </a:xfrm>
        </p:grpSpPr>
        <p:pic>
          <p:nvPicPr>
            <p:cNvPr id="440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51" y="3745707"/>
              <a:ext cx="3754800" cy="1323974"/>
            </a:xfrm>
            <a:prstGeom prst="rect">
              <a:avLst/>
            </a:prstGeom>
            <a:noFill/>
            <a:ln>
              <a:noFill/>
            </a:ln>
            <a:scene3d>
              <a:camera prst="orthographicFront">
                <a:rot lat="2640000" lon="17802000" rev="1836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13" y="2213919"/>
              <a:ext cx="3754800" cy="1323974"/>
            </a:xfrm>
            <a:prstGeom prst="rect">
              <a:avLst/>
            </a:prstGeom>
            <a:noFill/>
            <a:ln>
              <a:noFill/>
            </a:ln>
            <a:scene3d>
              <a:camera prst="orthographicFront">
                <a:rot lat="2640000" lon="17802000" rev="1836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87" name="Picture 5" descr="M:\!!! Setvak_CWG2009-Landshut-workshop\cases\NOAA15_20090709-1134utc\band4-zkosen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2" y="1627188"/>
              <a:ext cx="3600451"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88" name="Picture 2" descr="M:\!!! Setvak_CWG2009-Landshut-workshop\cases\NOAA15_20090709-1134utc\blended-zkosen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5427663"/>
              <a:ext cx="3600451"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69" name="Šipka dolů 7"/>
            <p:cNvSpPr>
              <a:spLocks noChangeArrowheads="1"/>
            </p:cNvSpPr>
            <p:nvPr/>
          </p:nvSpPr>
          <p:spPr bwMode="auto">
            <a:xfrm>
              <a:off x="3678306" y="1627343"/>
              <a:ext cx="269847" cy="1006783"/>
            </a:xfrm>
            <a:prstGeom prst="downArrow">
              <a:avLst>
                <a:gd name="adj1" fmla="val 50000"/>
                <a:gd name="adj2" fmla="val 101298"/>
              </a:avLst>
            </a:prstGeom>
            <a:solidFill>
              <a:srgbClr val="FF0000"/>
            </a:solidFill>
            <a:ln w="9525" algn="ctr">
              <a:solidFill>
                <a:srgbClr val="FF0000"/>
              </a:solidFill>
              <a:round/>
              <a:headEnd/>
              <a:tailEnd/>
            </a:ln>
          </p:spPr>
          <p:txBody>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defRPr/>
              </a:pPr>
              <a:endParaRPr lang="en-US" altLang="en-US" sz="2000" smtClean="0">
                <a:solidFill>
                  <a:srgbClr val="FFCC66"/>
                </a:solidFill>
                <a:latin typeface="+mn-lt"/>
              </a:endParaRPr>
            </a:p>
          </p:txBody>
        </p:sp>
        <p:sp>
          <p:nvSpPr>
            <p:cNvPr id="34870" name="Šipka dolů 7"/>
            <p:cNvSpPr>
              <a:spLocks noChangeArrowheads="1"/>
            </p:cNvSpPr>
            <p:nvPr/>
          </p:nvSpPr>
          <p:spPr bwMode="auto">
            <a:xfrm>
              <a:off x="225848" y="2130735"/>
              <a:ext cx="269847" cy="1006783"/>
            </a:xfrm>
            <a:prstGeom prst="downArrow">
              <a:avLst>
                <a:gd name="adj1" fmla="val 50000"/>
                <a:gd name="adj2" fmla="val 101298"/>
              </a:avLst>
            </a:prstGeom>
            <a:solidFill>
              <a:srgbClr val="FF0000"/>
            </a:solidFill>
            <a:ln w="9525" algn="ctr">
              <a:solidFill>
                <a:srgbClr val="FF0000"/>
              </a:solidFill>
              <a:round/>
              <a:headEnd/>
              <a:tailEnd/>
            </a:ln>
          </p:spPr>
          <p:txBody>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defRPr/>
              </a:pPr>
              <a:endParaRPr lang="en-US" altLang="en-US" sz="2000" smtClean="0">
                <a:solidFill>
                  <a:srgbClr val="FFCC66"/>
                </a:solidFill>
                <a:latin typeface="+mn-lt"/>
              </a:endParaRPr>
            </a:p>
          </p:txBody>
        </p:sp>
        <p:sp>
          <p:nvSpPr>
            <p:cNvPr id="34871" name="TextovéPole 9"/>
            <p:cNvSpPr txBox="1">
              <a:spLocks noChangeArrowheads="1"/>
            </p:cNvSpPr>
            <p:nvPr/>
          </p:nvSpPr>
          <p:spPr bwMode="auto">
            <a:xfrm>
              <a:off x="348073" y="3172453"/>
              <a:ext cx="3519126" cy="706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algn="ctr" eaLnBrk="1" hangingPunct="1">
                <a:spcBef>
                  <a:spcPct val="0"/>
                </a:spcBef>
                <a:buFontTx/>
                <a:buNone/>
                <a:defRPr/>
              </a:pPr>
              <a:r>
                <a:rPr lang="en-US" altLang="en-US" sz="2000" smtClean="0">
                  <a:solidFill>
                    <a:srgbClr val="000000"/>
                  </a:solidFill>
                  <a:latin typeface="+mn-lt"/>
                </a:rPr>
                <a:t>Bottom layer (“background”):   HRV image</a:t>
              </a:r>
            </a:p>
          </p:txBody>
        </p:sp>
        <p:sp>
          <p:nvSpPr>
            <p:cNvPr id="34872" name="TextovéPole 10"/>
            <p:cNvSpPr txBox="1">
              <a:spLocks noChangeArrowheads="1"/>
            </p:cNvSpPr>
            <p:nvPr/>
          </p:nvSpPr>
          <p:spPr bwMode="auto">
            <a:xfrm>
              <a:off x="446" y="1122363"/>
              <a:ext cx="4333430" cy="40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defRPr/>
              </a:pPr>
              <a:r>
                <a:rPr lang="en-US" altLang="en-US" sz="2000" smtClean="0">
                  <a:solidFill>
                    <a:srgbClr val="000000"/>
                  </a:solidFill>
                  <a:latin typeface="+mn-lt"/>
                </a:rPr>
                <a:t>Upper layer: Day Convection RGB image</a:t>
              </a:r>
            </a:p>
          </p:txBody>
        </p:sp>
        <p:sp>
          <p:nvSpPr>
            <p:cNvPr id="34873" name="TextovéPole 11"/>
            <p:cNvSpPr txBox="1">
              <a:spLocks noChangeArrowheads="1"/>
            </p:cNvSpPr>
            <p:nvPr/>
          </p:nvSpPr>
          <p:spPr bwMode="auto">
            <a:xfrm>
              <a:off x="441726" y="4715976"/>
              <a:ext cx="3412775" cy="70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algn="ctr" eaLnBrk="1" hangingPunct="1">
                <a:spcBef>
                  <a:spcPct val="0"/>
                </a:spcBef>
                <a:buFontTx/>
                <a:buNone/>
                <a:defRPr/>
              </a:pPr>
              <a:r>
                <a:rPr lang="en-US" altLang="en-US" sz="2000" b="1" smtClean="0">
                  <a:solidFill>
                    <a:srgbClr val="FF0000"/>
                  </a:solidFill>
                  <a:latin typeface="+mn-lt"/>
                </a:rPr>
                <a:t>Blending options – applied to the upper layer</a:t>
              </a:r>
            </a:p>
          </p:txBody>
        </p:sp>
        <p:pic>
          <p:nvPicPr>
            <p:cNvPr id="440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201" y="1207296"/>
              <a:ext cx="3744912" cy="1313655"/>
            </a:xfrm>
            <a:prstGeom prst="rect">
              <a:avLst/>
            </a:prstGeom>
            <a:noFill/>
            <a:ln>
              <a:noFill/>
            </a:ln>
            <a:scene3d>
              <a:camera prst="orthographicFront">
                <a:rot lat="2640000" lon="17802000" rev="1836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424" y="5070474"/>
              <a:ext cx="3722689" cy="1235075"/>
            </a:xfrm>
            <a:prstGeom prst="rect">
              <a:avLst/>
            </a:prstGeom>
            <a:noFill/>
            <a:ln>
              <a:noFill/>
            </a:ln>
            <a:scene3d>
              <a:camera prst="orthographicFront">
                <a:rot lat="2638156" lon="17803933" rev="18357493"/>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1" y="3507755"/>
              <a:ext cx="3744912" cy="1313655"/>
            </a:xfrm>
            <a:prstGeom prst="rect">
              <a:avLst/>
            </a:prstGeom>
            <a:noFill/>
            <a:ln>
              <a:noFill/>
            </a:ln>
            <a:scene3d>
              <a:camera prst="orthographicFront">
                <a:rot lat="2640000" lon="17802000" rev="1836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aphicFrame>
        <p:nvGraphicFramePr>
          <p:cNvPr id="23" name="Table 22"/>
          <p:cNvGraphicFramePr>
            <a:graphicFrameLocks noGrp="1"/>
          </p:cNvGraphicFramePr>
          <p:nvPr>
            <p:extLst>
              <p:ext uri="{D42A27DB-BD31-4B8C-83A1-F6EECF244321}">
                <p14:modId xmlns:p14="http://schemas.microsoft.com/office/powerpoint/2010/main" val="1618653985"/>
              </p:ext>
            </p:extLst>
          </p:nvPr>
        </p:nvGraphicFramePr>
        <p:xfrm>
          <a:off x="4406899" y="1484311"/>
          <a:ext cx="4527551" cy="1676402"/>
        </p:xfrm>
        <a:graphic>
          <a:graphicData uri="http://schemas.openxmlformats.org/drawingml/2006/table">
            <a:tbl>
              <a:tblPr firstRow="1" bandRow="1">
                <a:tableStyleId>{5C22544A-7EE6-4342-B048-85BDC9FD1C3A}</a:tableStyleId>
              </a:tblPr>
              <a:tblGrid>
                <a:gridCol w="2251076"/>
                <a:gridCol w="1340581"/>
                <a:gridCol w="935894"/>
              </a:tblGrid>
              <a:tr h="57910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dirty="0" smtClean="0">
                          <a:solidFill>
                            <a:schemeClr val="bg1"/>
                          </a:solidFill>
                          <a:latin typeface="+mn-lt"/>
                        </a:rPr>
                        <a:t>Day Convection RGB (Mid-latitude)</a:t>
                      </a: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dirty="0" smtClean="0">
                          <a:solidFill>
                            <a:schemeClr val="bg1"/>
                          </a:solidFill>
                          <a:latin typeface="+mn-lt"/>
                        </a:rPr>
                        <a:t>Range</a:t>
                      </a:r>
                      <a:endParaRPr lang="en-AU" sz="1600" dirty="0">
                        <a:solidFill>
                          <a:schemeClr val="bg1"/>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dirty="0" smtClean="0">
                          <a:solidFill>
                            <a:schemeClr val="bg1"/>
                          </a:solidFill>
                          <a:latin typeface="+mn-lt"/>
                        </a:rPr>
                        <a:t>Gamma</a:t>
                      </a:r>
                      <a:endParaRPr lang="en-AU" sz="1600" dirty="0">
                        <a:solidFill>
                          <a:schemeClr val="bg1"/>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5766">
                <a:tc>
                  <a:txBody>
                    <a:bodyPr/>
                    <a:lstStyle/>
                    <a:p>
                      <a:r>
                        <a:rPr lang="en-AU" sz="1600" b="1" dirty="0" smtClean="0">
                          <a:solidFill>
                            <a:srgbClr val="FF0000"/>
                          </a:solidFill>
                          <a:latin typeface="+mn-lt"/>
                        </a:rPr>
                        <a:t>WV6.2 - WV7.3 BTD</a:t>
                      </a:r>
                      <a:endParaRPr lang="en-AU" sz="1600" b="1" dirty="0">
                        <a:solidFill>
                          <a:srgbClr val="FF0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b="1" dirty="0" smtClean="0">
                          <a:solidFill>
                            <a:srgbClr val="FF0000"/>
                          </a:solidFill>
                          <a:latin typeface="+mn-lt"/>
                        </a:rPr>
                        <a:t>-35 to 5</a:t>
                      </a:r>
                      <a:endParaRPr lang="en-AU" sz="1600" b="1" dirty="0">
                        <a:solidFill>
                          <a:srgbClr val="FF0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b="1" dirty="0" smtClean="0">
                          <a:solidFill>
                            <a:srgbClr val="FF0000"/>
                          </a:solidFill>
                          <a:latin typeface="+mn-lt"/>
                        </a:rPr>
                        <a:t>1.0</a:t>
                      </a:r>
                      <a:endParaRPr lang="en-AU" sz="1600" b="1" dirty="0">
                        <a:solidFill>
                          <a:srgbClr val="FF0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5766">
                <a:tc>
                  <a:txBody>
                    <a:bodyPr/>
                    <a:lstStyle/>
                    <a:p>
                      <a:r>
                        <a:rPr lang="en-AU" sz="1600" b="1" dirty="0" smtClean="0">
                          <a:solidFill>
                            <a:srgbClr val="009900"/>
                          </a:solidFill>
                          <a:latin typeface="+mn-lt"/>
                        </a:rPr>
                        <a:t>IR3.9 - IR10.8 BTD</a:t>
                      </a:r>
                      <a:endParaRPr lang="en-AU" sz="1600" b="1" dirty="0">
                        <a:solidFill>
                          <a:srgbClr val="008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8000"/>
                          </a:solidFill>
                          <a:latin typeface="+mn-lt"/>
                        </a:rPr>
                        <a:t>-5 </a:t>
                      </a:r>
                      <a:r>
                        <a:rPr lang="en-AU" sz="1600" b="1" baseline="0" dirty="0" smtClean="0">
                          <a:solidFill>
                            <a:srgbClr val="008000"/>
                          </a:solidFill>
                          <a:latin typeface="+mn-lt"/>
                        </a:rPr>
                        <a:t>to 60</a:t>
                      </a:r>
                      <a:endParaRPr lang="en-AU" sz="1600" b="1" dirty="0" smtClean="0">
                        <a:solidFill>
                          <a:srgbClr val="008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b="1" dirty="0" smtClean="0">
                          <a:solidFill>
                            <a:srgbClr val="008000"/>
                          </a:solidFill>
                          <a:latin typeface="+mn-lt"/>
                        </a:rPr>
                        <a:t>0.5</a:t>
                      </a:r>
                      <a:endParaRPr lang="en-AU" sz="1600" b="1" dirty="0">
                        <a:solidFill>
                          <a:srgbClr val="008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5766">
                <a:tc>
                  <a:txBody>
                    <a:bodyPr/>
                    <a:lstStyle/>
                    <a:p>
                      <a:r>
                        <a:rPr lang="en-AU" sz="1600" b="1" dirty="0" smtClean="0">
                          <a:solidFill>
                            <a:srgbClr val="0000CC"/>
                          </a:solidFill>
                          <a:latin typeface="+mn-lt"/>
                        </a:rPr>
                        <a:t>NIR1.6 - VIS0.6 REFL</a:t>
                      </a:r>
                      <a:endParaRPr lang="en-AU" sz="1600" b="1" dirty="0">
                        <a:solidFill>
                          <a:srgbClr val="0033CC"/>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b="1" dirty="0" smtClean="0">
                          <a:solidFill>
                            <a:srgbClr val="0033CC"/>
                          </a:solidFill>
                          <a:latin typeface="+mn-lt"/>
                        </a:rPr>
                        <a:t>-75 to 25%</a:t>
                      </a:r>
                      <a:endParaRPr lang="en-AU" sz="1600" b="1" dirty="0">
                        <a:solidFill>
                          <a:srgbClr val="0033CC"/>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b="1" dirty="0" smtClean="0">
                          <a:solidFill>
                            <a:srgbClr val="0033CC"/>
                          </a:solidFill>
                          <a:latin typeface="+mn-lt"/>
                        </a:rPr>
                        <a:t>1.0</a:t>
                      </a:r>
                      <a:endParaRPr lang="en-AU" sz="1600" b="1" dirty="0">
                        <a:solidFill>
                          <a:srgbClr val="0033CC"/>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1541453478"/>
              </p:ext>
            </p:extLst>
          </p:nvPr>
        </p:nvGraphicFramePr>
        <p:xfrm>
          <a:off x="4397374" y="3205161"/>
          <a:ext cx="4527551" cy="1676402"/>
        </p:xfrm>
        <a:graphic>
          <a:graphicData uri="http://schemas.openxmlformats.org/drawingml/2006/table">
            <a:tbl>
              <a:tblPr firstRow="1" bandRow="1">
                <a:tableStyleId>{5C22544A-7EE6-4342-B048-85BDC9FD1C3A}</a:tableStyleId>
              </a:tblPr>
              <a:tblGrid>
                <a:gridCol w="2251076"/>
                <a:gridCol w="1340581"/>
                <a:gridCol w="935894"/>
              </a:tblGrid>
              <a:tr h="57910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dirty="0" smtClean="0">
                          <a:solidFill>
                            <a:schemeClr val="bg1"/>
                          </a:solidFill>
                          <a:latin typeface="+mn-lt"/>
                        </a:rPr>
                        <a:t>Day Convection RGB (Tropical)</a:t>
                      </a: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dirty="0" smtClean="0">
                          <a:solidFill>
                            <a:schemeClr val="bg1"/>
                          </a:solidFill>
                          <a:latin typeface="+mn-lt"/>
                        </a:rPr>
                        <a:t>Range</a:t>
                      </a:r>
                      <a:endParaRPr lang="en-AU" sz="1600" dirty="0">
                        <a:solidFill>
                          <a:schemeClr val="bg1"/>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dirty="0" smtClean="0">
                          <a:solidFill>
                            <a:schemeClr val="bg1"/>
                          </a:solidFill>
                          <a:latin typeface="+mn-lt"/>
                        </a:rPr>
                        <a:t>Gamma</a:t>
                      </a:r>
                      <a:endParaRPr lang="en-AU" sz="1600" dirty="0">
                        <a:solidFill>
                          <a:schemeClr val="bg1"/>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5766">
                <a:tc>
                  <a:txBody>
                    <a:bodyPr/>
                    <a:lstStyle/>
                    <a:p>
                      <a:r>
                        <a:rPr lang="en-AU" sz="1600" b="1" dirty="0" smtClean="0">
                          <a:solidFill>
                            <a:srgbClr val="FF0000"/>
                          </a:solidFill>
                          <a:latin typeface="+mn-lt"/>
                        </a:rPr>
                        <a:t>WV6.2 - WV7.3 BTD</a:t>
                      </a:r>
                      <a:endParaRPr lang="en-AU" sz="1600" b="1" dirty="0">
                        <a:solidFill>
                          <a:srgbClr val="FF0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b="1" dirty="0" smtClean="0">
                          <a:solidFill>
                            <a:srgbClr val="FF0000"/>
                          </a:solidFill>
                          <a:latin typeface="+mn-lt"/>
                        </a:rPr>
                        <a:t>-35 to 5</a:t>
                      </a:r>
                      <a:endParaRPr lang="en-AU" sz="1600" b="1" dirty="0">
                        <a:solidFill>
                          <a:srgbClr val="FF0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b="1" dirty="0" smtClean="0">
                          <a:solidFill>
                            <a:srgbClr val="FF0000"/>
                          </a:solidFill>
                          <a:latin typeface="+mn-lt"/>
                        </a:rPr>
                        <a:t>1.0</a:t>
                      </a:r>
                      <a:endParaRPr lang="en-AU" sz="1600" b="1" dirty="0">
                        <a:solidFill>
                          <a:srgbClr val="FF0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5766">
                <a:tc>
                  <a:txBody>
                    <a:bodyPr/>
                    <a:lstStyle/>
                    <a:p>
                      <a:r>
                        <a:rPr lang="en-AU" sz="1600" b="1" dirty="0" smtClean="0">
                          <a:solidFill>
                            <a:srgbClr val="009900"/>
                          </a:solidFill>
                          <a:latin typeface="+mn-lt"/>
                        </a:rPr>
                        <a:t>IR3.9 - IR10.8 BTD</a:t>
                      </a:r>
                      <a:endParaRPr lang="en-AU" sz="1600" b="1" dirty="0">
                        <a:solidFill>
                          <a:srgbClr val="008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8000"/>
                          </a:solidFill>
                          <a:latin typeface="+mn-lt"/>
                        </a:rPr>
                        <a:t>-5 </a:t>
                      </a:r>
                      <a:r>
                        <a:rPr lang="en-AU" sz="1600" b="1" baseline="0" dirty="0" smtClean="0">
                          <a:solidFill>
                            <a:srgbClr val="008000"/>
                          </a:solidFill>
                          <a:latin typeface="+mn-lt"/>
                        </a:rPr>
                        <a:t>to 75</a:t>
                      </a:r>
                      <a:endParaRPr lang="en-AU" sz="1600" b="1" dirty="0" smtClean="0">
                        <a:solidFill>
                          <a:srgbClr val="008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b="1" dirty="0" smtClean="0">
                          <a:solidFill>
                            <a:srgbClr val="008000"/>
                          </a:solidFill>
                          <a:latin typeface="+mn-lt"/>
                        </a:rPr>
                        <a:t>0.33</a:t>
                      </a:r>
                      <a:endParaRPr lang="en-AU" sz="1600" b="1" dirty="0">
                        <a:solidFill>
                          <a:srgbClr val="008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5766">
                <a:tc>
                  <a:txBody>
                    <a:bodyPr/>
                    <a:lstStyle/>
                    <a:p>
                      <a:r>
                        <a:rPr lang="en-AU" sz="1600" b="1" dirty="0" smtClean="0">
                          <a:solidFill>
                            <a:srgbClr val="0000CC"/>
                          </a:solidFill>
                          <a:latin typeface="+mn-lt"/>
                        </a:rPr>
                        <a:t>NIR1.6 - VIS0.6 REFL</a:t>
                      </a:r>
                      <a:endParaRPr lang="en-AU" sz="1600" b="1" dirty="0">
                        <a:solidFill>
                          <a:srgbClr val="0033CC"/>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b="1" dirty="0" smtClean="0">
                          <a:solidFill>
                            <a:srgbClr val="0033CC"/>
                          </a:solidFill>
                          <a:latin typeface="+mn-lt"/>
                        </a:rPr>
                        <a:t>-75 to 25%</a:t>
                      </a:r>
                      <a:endParaRPr lang="en-AU" sz="1600" b="1" dirty="0">
                        <a:solidFill>
                          <a:srgbClr val="0033CC"/>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b="1" dirty="0" smtClean="0">
                          <a:solidFill>
                            <a:srgbClr val="0033CC"/>
                          </a:solidFill>
                          <a:latin typeface="+mn-lt"/>
                        </a:rPr>
                        <a:t>1.0</a:t>
                      </a:r>
                      <a:endParaRPr lang="en-AU" sz="1600" b="1" dirty="0">
                        <a:solidFill>
                          <a:srgbClr val="0033CC"/>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048785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1"/>
          <p:cNvSpPr txBox="1">
            <a:spLocks noChangeArrowheads="1"/>
          </p:cNvSpPr>
          <p:nvPr/>
        </p:nvSpPr>
        <p:spPr bwMode="auto">
          <a:xfrm>
            <a:off x="0" y="-6350"/>
            <a:ext cx="3200400" cy="5232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algn="ctr" eaLnBrk="1" hangingPunct="1">
              <a:spcBef>
                <a:spcPct val="0"/>
              </a:spcBef>
              <a:buFontTx/>
              <a:buNone/>
            </a:pPr>
            <a:r>
              <a:rPr lang="en-AU" altLang="en-US" sz="1400" b="1" dirty="0">
                <a:solidFill>
                  <a:srgbClr val="FF0000"/>
                </a:solidFill>
              </a:rPr>
              <a:t>Please start the Power Point Slide Show to activate the animation</a:t>
            </a:r>
          </a:p>
        </p:txBody>
      </p:sp>
      <p:sp>
        <p:nvSpPr>
          <p:cNvPr id="47107" name="Title 1"/>
          <p:cNvSpPr>
            <a:spLocks noGrp="1"/>
          </p:cNvSpPr>
          <p:nvPr>
            <p:ph type="title"/>
          </p:nvPr>
        </p:nvSpPr>
        <p:spPr>
          <a:xfrm>
            <a:off x="4763" y="257175"/>
            <a:ext cx="9144000" cy="790575"/>
          </a:xfrm>
        </p:spPr>
        <p:txBody>
          <a:bodyPr/>
          <a:lstStyle/>
          <a:p>
            <a:r>
              <a:rPr lang="en-AU" altLang="en-US" sz="2400" b="1" dirty="0" smtClean="0">
                <a:solidFill>
                  <a:srgbClr val="FF0000"/>
                </a:solidFill>
              </a:rPr>
              <a:t>Animation : </a:t>
            </a:r>
            <a:r>
              <a:rPr lang="en-AU" altLang="en-US" sz="2400" b="1" dirty="0" smtClean="0"/>
              <a:t>Convection associated with Tropical Cyclone Blanche </a:t>
            </a:r>
            <a:br>
              <a:rPr lang="en-AU" altLang="en-US" sz="2400" b="1" dirty="0" smtClean="0"/>
            </a:br>
            <a:r>
              <a:rPr lang="en-AU" altLang="en-US" sz="2000" dirty="0" smtClean="0"/>
              <a:t>Sandwich and Day Convection RGB products 5</a:t>
            </a:r>
            <a:r>
              <a:rPr lang="en-AU" altLang="en-US" sz="2000" baseline="30000" dirty="0" smtClean="0"/>
              <a:t>th</a:t>
            </a:r>
            <a:r>
              <a:rPr lang="en-AU" altLang="en-US" sz="2000" dirty="0" smtClean="0"/>
              <a:t> March 2017, 0030 to 0230 UTC</a:t>
            </a:r>
          </a:p>
        </p:txBody>
      </p:sp>
      <p:pic>
        <p:nvPicPr>
          <p:cNvPr id="47109" name="Picture 2" descr="H:\2017stuff\Himawari8stuff2017\CaseStudies2017\Blanche\Blanche1pmMar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0288" y="3944938"/>
            <a:ext cx="3779837"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067425" y="5573713"/>
            <a:ext cx="649288" cy="276225"/>
          </a:xfrm>
          <a:prstGeom prst="rect">
            <a:avLst/>
          </a:prstGeom>
          <a:noFill/>
        </p:spPr>
        <p:txBody>
          <a:bodyPr wrap="none">
            <a:spAutoFit/>
          </a:bodyPr>
          <a:lstStyle/>
          <a:p>
            <a:pPr>
              <a:defRPr/>
            </a:pPr>
            <a:r>
              <a:rPr lang="en-AU" sz="1200" b="1" dirty="0">
                <a:solidFill>
                  <a:schemeClr val="bg1"/>
                </a:solidFill>
                <a:latin typeface="+mn-lt"/>
              </a:rPr>
              <a:t>Darwin</a:t>
            </a:r>
          </a:p>
        </p:txBody>
      </p:sp>
      <p:sp>
        <p:nvSpPr>
          <p:cNvPr id="11" name="TextBox 10"/>
          <p:cNvSpPr txBox="1"/>
          <p:nvPr/>
        </p:nvSpPr>
        <p:spPr>
          <a:xfrm>
            <a:off x="2065338" y="5546725"/>
            <a:ext cx="650875" cy="276225"/>
          </a:xfrm>
          <a:prstGeom prst="rect">
            <a:avLst/>
          </a:prstGeom>
          <a:noFill/>
        </p:spPr>
        <p:txBody>
          <a:bodyPr wrap="none">
            <a:spAutoFit/>
          </a:bodyPr>
          <a:lstStyle/>
          <a:p>
            <a:pPr>
              <a:defRPr/>
            </a:pPr>
            <a:r>
              <a:rPr lang="en-AU" sz="1200" b="1" dirty="0">
                <a:solidFill>
                  <a:schemeClr val="bg1"/>
                </a:solidFill>
                <a:latin typeface="+mn-lt"/>
              </a:rPr>
              <a:t>Darwin</a:t>
            </a:r>
          </a:p>
        </p:txBody>
      </p:sp>
      <p:pic>
        <p:nvPicPr>
          <p:cNvPr id="47112" name="Picture 18" descr="H:\2017stuff\Himawari8stuff2017\CaseStudies2017\Blanche\BroadAnalysis\DayConvectionRGBTropBroadAnimation50m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7338" y="3862388"/>
            <a:ext cx="42418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16" descr="H:\2017stuff\Himawari8stuff2017\CaseStudies2017\Blanche\BroadAnalysis\DayConvectionRGBMidlatBroadAnimation50ms.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76763" y="979488"/>
            <a:ext cx="426402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15" descr="H:\2017stuff\Himawari8stuff2017\CaseStudies2017\Blanche\BroadAnalysis\SandwichProductBroadAnimation50ms.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7338" y="1052513"/>
            <a:ext cx="4241800" cy="278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3"/>
          <p:cNvSpPr txBox="1">
            <a:spLocks noChangeArrowheads="1"/>
          </p:cNvSpPr>
          <p:nvPr/>
        </p:nvSpPr>
        <p:spPr bwMode="auto">
          <a:xfrm>
            <a:off x="287338" y="3870325"/>
            <a:ext cx="3429000"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defRPr/>
            </a:pPr>
            <a:r>
              <a:rPr lang="en-AU" altLang="en-US" sz="1600" dirty="0" smtClean="0">
                <a:latin typeface="+mn-lt"/>
              </a:rPr>
              <a:t>C: Day Convection RGB (tropical tuned)</a:t>
            </a:r>
          </a:p>
        </p:txBody>
      </p:sp>
      <p:sp>
        <p:nvSpPr>
          <p:cNvPr id="16" name="TextBox 3"/>
          <p:cNvSpPr txBox="1">
            <a:spLocks noChangeArrowheads="1"/>
          </p:cNvSpPr>
          <p:nvPr/>
        </p:nvSpPr>
        <p:spPr bwMode="auto">
          <a:xfrm>
            <a:off x="209550" y="1047750"/>
            <a:ext cx="3241675"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defRPr/>
            </a:pPr>
            <a:r>
              <a:rPr lang="en-AU" altLang="en-US" sz="1600" dirty="0" smtClean="0">
                <a:latin typeface="+mn-lt"/>
              </a:rPr>
              <a:t>A: Sandwich Product (tropical tuned)</a:t>
            </a:r>
          </a:p>
        </p:txBody>
      </p:sp>
      <p:sp>
        <p:nvSpPr>
          <p:cNvPr id="17" name="TextBox 3"/>
          <p:cNvSpPr txBox="1">
            <a:spLocks noChangeArrowheads="1"/>
          </p:cNvSpPr>
          <p:nvPr/>
        </p:nvSpPr>
        <p:spPr bwMode="auto">
          <a:xfrm>
            <a:off x="4594225" y="1052513"/>
            <a:ext cx="3825875"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defRPr/>
            </a:pPr>
            <a:r>
              <a:rPr lang="en-AU" altLang="en-US" sz="1600" dirty="0" smtClean="0">
                <a:latin typeface="+mn-lt"/>
              </a:rPr>
              <a:t>B: Day Convection RGB (mid-latitude tuned)</a:t>
            </a:r>
          </a:p>
        </p:txBody>
      </p:sp>
      <p:sp>
        <p:nvSpPr>
          <p:cNvPr id="34822" name="TextBox 3"/>
          <p:cNvSpPr txBox="1">
            <a:spLocks noChangeArrowheads="1"/>
          </p:cNvSpPr>
          <p:nvPr/>
        </p:nvSpPr>
        <p:spPr bwMode="auto">
          <a:xfrm>
            <a:off x="4594225" y="3870325"/>
            <a:ext cx="42465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algn="ctr" eaLnBrk="1" hangingPunct="1">
              <a:spcBef>
                <a:spcPct val="0"/>
              </a:spcBef>
              <a:buFontTx/>
              <a:buNone/>
              <a:defRPr/>
            </a:pPr>
            <a:r>
              <a:rPr lang="en-AU" altLang="en-US" sz="1600" dirty="0" smtClean="0">
                <a:latin typeface="+mn-lt"/>
              </a:rPr>
              <a:t>Tropical Cyclone Threat Map</a:t>
            </a:r>
          </a:p>
        </p:txBody>
      </p:sp>
      <p:sp>
        <p:nvSpPr>
          <p:cNvPr id="19" name="TextBox 18"/>
          <p:cNvSpPr txBox="1"/>
          <p:nvPr/>
        </p:nvSpPr>
        <p:spPr>
          <a:xfrm>
            <a:off x="2716213" y="2173288"/>
            <a:ext cx="650875" cy="276225"/>
          </a:xfrm>
          <a:prstGeom prst="rect">
            <a:avLst/>
          </a:prstGeom>
          <a:noFill/>
        </p:spPr>
        <p:txBody>
          <a:bodyPr wrap="none">
            <a:spAutoFit/>
          </a:bodyPr>
          <a:lstStyle/>
          <a:p>
            <a:pPr>
              <a:defRPr/>
            </a:pPr>
            <a:r>
              <a:rPr lang="en-AU" sz="1200" b="1" dirty="0">
                <a:latin typeface="+mn-lt"/>
              </a:rPr>
              <a:t>Darwin</a:t>
            </a:r>
          </a:p>
        </p:txBody>
      </p:sp>
      <p:sp>
        <p:nvSpPr>
          <p:cNvPr id="20" name="TextBox 19"/>
          <p:cNvSpPr txBox="1"/>
          <p:nvPr/>
        </p:nvSpPr>
        <p:spPr>
          <a:xfrm>
            <a:off x="7318375" y="6581775"/>
            <a:ext cx="1825625" cy="276225"/>
          </a:xfrm>
          <a:prstGeom prst="rect">
            <a:avLst/>
          </a:prstGeom>
          <a:solidFill>
            <a:schemeClr val="bg1"/>
          </a:solidFill>
        </p:spPr>
        <p:txBody>
          <a:bodyPr wrap="none">
            <a:spAutoFit/>
          </a:bodyPr>
          <a:lstStyle/>
          <a:p>
            <a:pPr>
              <a:defRPr/>
            </a:pPr>
            <a:r>
              <a:rPr lang="en-AU" sz="1200" dirty="0">
                <a:latin typeface="+mn-lt"/>
              </a:rPr>
              <a:t>Threat map courtesy BOM</a:t>
            </a:r>
          </a:p>
        </p:txBody>
      </p:sp>
      <p:sp>
        <p:nvSpPr>
          <p:cNvPr id="18" name="Rectangle 17"/>
          <p:cNvSpPr/>
          <p:nvPr/>
        </p:nvSpPr>
        <p:spPr>
          <a:xfrm>
            <a:off x="3200400" y="0"/>
            <a:ext cx="5943600" cy="369332"/>
          </a:xfrm>
          <a:prstGeom prst="rect">
            <a:avLst/>
          </a:prstGeom>
          <a:solidFill>
            <a:srgbClr val="336600"/>
          </a:solidFill>
        </p:spPr>
        <p:txBody>
          <a:bodyPr wrap="square">
            <a:spAutoFit/>
          </a:bodyPr>
          <a:lstStyle/>
          <a:p>
            <a:r>
              <a:rPr lang="en-US" b="1" dirty="0" smtClean="0">
                <a:solidFill>
                  <a:srgbClr val="FFFF00"/>
                </a:solidFill>
              </a:rPr>
              <a:t>21 March 2017 </a:t>
            </a:r>
            <a:r>
              <a:rPr lang="en-US" b="1" dirty="0">
                <a:solidFill>
                  <a:srgbClr val="FFFF00"/>
                </a:solidFill>
              </a:rPr>
              <a:t>Regional Focus Group </a:t>
            </a:r>
            <a:r>
              <a:rPr lang="en-US" b="1" dirty="0" smtClean="0">
                <a:solidFill>
                  <a:srgbClr val="FFFF00"/>
                </a:solidFill>
              </a:rPr>
              <a:t>meeting; Animations 4</a:t>
            </a:r>
            <a:endParaRPr lang="en-AU" dirty="0">
              <a:solidFill>
                <a:srgbClr val="FFFF00"/>
              </a:solidFill>
            </a:endParaRPr>
          </a:p>
        </p:txBody>
      </p:sp>
      <p:sp>
        <p:nvSpPr>
          <p:cNvPr id="47108" name="Content Placeholder 2"/>
          <p:cNvSpPr>
            <a:spLocks noGrp="1"/>
          </p:cNvSpPr>
          <p:nvPr>
            <p:ph idx="1"/>
          </p:nvPr>
        </p:nvSpPr>
        <p:spPr>
          <a:xfrm>
            <a:off x="0" y="6572250"/>
            <a:ext cx="2133600" cy="266700"/>
          </a:xfrm>
          <a:solidFill>
            <a:schemeClr val="bg1"/>
          </a:solidFill>
        </p:spPr>
        <p:txBody>
          <a:bodyPr>
            <a:normAutofit lnSpcReduction="10000"/>
          </a:bodyPr>
          <a:lstStyle/>
          <a:p>
            <a:pPr marL="0" indent="0">
              <a:buFontTx/>
              <a:buNone/>
            </a:pPr>
            <a:r>
              <a:rPr lang="en-AU" altLang="en-US" sz="1200" dirty="0" smtClean="0"/>
              <a:t>animations courtesy JMA/BOM</a:t>
            </a:r>
          </a:p>
        </p:txBody>
      </p:sp>
      <p:pic>
        <p:nvPicPr>
          <p:cNvPr id="2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5238" y="3511550"/>
            <a:ext cx="2038350" cy="34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21899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6" y="-32938"/>
            <a:ext cx="9172575" cy="6890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1752600"/>
            <a:ext cx="4576761" cy="769441"/>
          </a:xfrm>
          <a:prstGeom prst="rect">
            <a:avLst/>
          </a:prstGeom>
          <a:solidFill>
            <a:schemeClr val="bg1"/>
          </a:solidFill>
        </p:spPr>
        <p:txBody>
          <a:bodyPr wrap="square">
            <a:spAutoFit/>
          </a:bodyPr>
          <a:lstStyle/>
          <a:p>
            <a:pPr algn="ctr">
              <a:defRPr/>
            </a:pPr>
            <a:r>
              <a:rPr lang="en-AU" sz="2200" b="1" dirty="0" smtClean="0">
                <a:latin typeface="+mn-lt"/>
              </a:rPr>
              <a:t>The situation at 0110UTC, 5</a:t>
            </a:r>
            <a:r>
              <a:rPr lang="en-AU" sz="2200" b="1" baseline="30000" dirty="0" smtClean="0">
                <a:latin typeface="+mn-lt"/>
              </a:rPr>
              <a:t>th</a:t>
            </a:r>
            <a:r>
              <a:rPr lang="en-AU" sz="2200" b="1" dirty="0" smtClean="0">
                <a:latin typeface="+mn-lt"/>
              </a:rPr>
              <a:t> March 2017</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590550"/>
            <a:ext cx="4448175" cy="212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79693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mainpag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76200"/>
            <a:ext cx="3052585"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9050" y="3124200"/>
            <a:ext cx="5353050" cy="643115"/>
          </a:xfrm>
        </p:spPr>
        <p:txBody>
          <a:bodyPr>
            <a:normAutofit/>
          </a:bodyPr>
          <a:lstStyle/>
          <a:p>
            <a:r>
              <a:rPr lang="en-AU" sz="2400" b="1" dirty="0" smtClean="0"/>
              <a:t>Day Microphysics RGB modification. </a:t>
            </a:r>
            <a:endParaRPr lang="en-AU" sz="2400" b="1" dirty="0"/>
          </a:p>
        </p:txBody>
      </p:sp>
      <p:pic>
        <p:nvPicPr>
          <p:cNvPr id="4" name="Picture 2" descr="http://oiswww.eumetsat.org/IPPS/html/MSG/RGB/MICROPHYSICS/FULLDISC/IMAGESDisplay/6r3aKNJ3H8Dv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575" y="3767315"/>
            <a:ext cx="3052585" cy="305258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6"/>
          <p:cNvGraphicFramePr>
            <a:graphicFrameLocks noGrp="1"/>
          </p:cNvGraphicFramePr>
          <p:nvPr>
            <p:extLst>
              <p:ext uri="{D42A27DB-BD31-4B8C-83A1-F6EECF244321}">
                <p14:modId xmlns:p14="http://schemas.microsoft.com/office/powerpoint/2010/main" val="167153904"/>
              </p:ext>
            </p:extLst>
          </p:nvPr>
        </p:nvGraphicFramePr>
        <p:xfrm>
          <a:off x="4343400" y="5066506"/>
          <a:ext cx="4527551" cy="1676402"/>
        </p:xfrm>
        <a:graphic>
          <a:graphicData uri="http://schemas.openxmlformats.org/drawingml/2006/table">
            <a:tbl>
              <a:tblPr firstRow="1" bandRow="1">
                <a:tableStyleId>{5C22544A-7EE6-4342-B048-85BDC9FD1C3A}</a:tableStyleId>
              </a:tblPr>
              <a:tblGrid>
                <a:gridCol w="2251076"/>
                <a:gridCol w="1419224"/>
                <a:gridCol w="857251"/>
              </a:tblGrid>
              <a:tr h="57910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dirty="0" smtClean="0">
                          <a:solidFill>
                            <a:schemeClr val="bg1"/>
                          </a:solidFill>
                          <a:latin typeface="+mn-lt"/>
                        </a:rPr>
                        <a:t>Day Microphysics RGB (EUMETSAT</a:t>
                      </a:r>
                      <a:r>
                        <a:rPr lang="en-AU" sz="1600" baseline="0" dirty="0" smtClean="0">
                          <a:solidFill>
                            <a:schemeClr val="bg1"/>
                          </a:solidFill>
                          <a:latin typeface="+mn-lt"/>
                        </a:rPr>
                        <a:t> version</a:t>
                      </a:r>
                      <a:r>
                        <a:rPr lang="en-AU" sz="1600" dirty="0" smtClean="0">
                          <a:solidFill>
                            <a:schemeClr val="bg1"/>
                          </a:solidFill>
                          <a:latin typeface="+mn-lt"/>
                        </a:rPr>
                        <a:t>)</a:t>
                      </a: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dirty="0" smtClean="0">
                          <a:solidFill>
                            <a:schemeClr val="bg1"/>
                          </a:solidFill>
                          <a:latin typeface="+mn-lt"/>
                        </a:rPr>
                        <a:t>Range</a:t>
                      </a:r>
                      <a:endParaRPr lang="en-AU" sz="1600" dirty="0">
                        <a:solidFill>
                          <a:schemeClr val="bg1"/>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dirty="0" smtClean="0">
                          <a:solidFill>
                            <a:schemeClr val="bg1"/>
                          </a:solidFill>
                          <a:latin typeface="+mn-lt"/>
                        </a:rPr>
                        <a:t>Gamma</a:t>
                      </a:r>
                      <a:endParaRPr lang="en-AU" sz="1600" dirty="0">
                        <a:solidFill>
                          <a:schemeClr val="bg1"/>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5766">
                <a:tc>
                  <a:txBody>
                    <a:bodyPr/>
                    <a:lstStyle/>
                    <a:p>
                      <a:r>
                        <a:rPr lang="en-AU" sz="1600" b="1" dirty="0" smtClean="0">
                          <a:solidFill>
                            <a:srgbClr val="FF0000"/>
                          </a:solidFill>
                          <a:latin typeface="+mn-lt"/>
                        </a:rPr>
                        <a:t>VIS0.8 REFL</a:t>
                      </a:r>
                      <a:endParaRPr lang="en-AU" sz="1600" b="1" dirty="0">
                        <a:solidFill>
                          <a:srgbClr val="FF0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b="1" dirty="0" smtClean="0">
                          <a:solidFill>
                            <a:srgbClr val="FF0000"/>
                          </a:solidFill>
                          <a:latin typeface="+mn-lt"/>
                        </a:rPr>
                        <a:t>0</a:t>
                      </a:r>
                      <a:r>
                        <a:rPr lang="en-AU" sz="1600" b="1" baseline="0" dirty="0" smtClean="0">
                          <a:solidFill>
                            <a:srgbClr val="FF0000"/>
                          </a:solidFill>
                          <a:latin typeface="+mn-lt"/>
                        </a:rPr>
                        <a:t> to 100%</a:t>
                      </a:r>
                      <a:endParaRPr lang="en-AU" sz="1600" b="1" dirty="0">
                        <a:solidFill>
                          <a:srgbClr val="FF0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b="1" dirty="0" smtClean="0">
                          <a:solidFill>
                            <a:srgbClr val="FF0000"/>
                          </a:solidFill>
                          <a:latin typeface="+mn-lt"/>
                        </a:rPr>
                        <a:t>1.0</a:t>
                      </a:r>
                      <a:endParaRPr lang="en-AU" sz="1600" b="1" dirty="0">
                        <a:solidFill>
                          <a:srgbClr val="FF0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5766">
                <a:tc>
                  <a:txBody>
                    <a:bodyPr/>
                    <a:lstStyle/>
                    <a:p>
                      <a:r>
                        <a:rPr lang="en-AU" sz="1600" b="1" dirty="0" smtClean="0">
                          <a:solidFill>
                            <a:srgbClr val="009900"/>
                          </a:solidFill>
                          <a:latin typeface="+mn-lt"/>
                        </a:rPr>
                        <a:t>IR3.9 REFL</a:t>
                      </a:r>
                      <a:endParaRPr lang="en-AU" sz="1600" b="1" dirty="0">
                        <a:solidFill>
                          <a:srgbClr val="008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8000"/>
                          </a:solidFill>
                          <a:latin typeface="+mn-lt"/>
                        </a:rPr>
                        <a:t>0 to 60%</a:t>
                      </a: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b="1" dirty="0" smtClean="0">
                          <a:solidFill>
                            <a:srgbClr val="008000"/>
                          </a:solidFill>
                          <a:latin typeface="+mn-lt"/>
                        </a:rPr>
                        <a:t>2.5</a:t>
                      </a:r>
                      <a:endParaRPr lang="en-AU" sz="1600" b="1" dirty="0">
                        <a:solidFill>
                          <a:srgbClr val="008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5766">
                <a:tc>
                  <a:txBody>
                    <a:bodyPr/>
                    <a:lstStyle/>
                    <a:p>
                      <a:r>
                        <a:rPr lang="en-AU" sz="1600" b="1" dirty="0" smtClean="0">
                          <a:solidFill>
                            <a:srgbClr val="0000CC"/>
                          </a:solidFill>
                          <a:latin typeface="+mn-lt"/>
                        </a:rPr>
                        <a:t>IR10.8 BT</a:t>
                      </a:r>
                      <a:endParaRPr lang="en-AU" sz="1600" b="1" dirty="0">
                        <a:solidFill>
                          <a:srgbClr val="0033CC"/>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b="1" dirty="0" smtClean="0">
                          <a:solidFill>
                            <a:srgbClr val="0033CC"/>
                          </a:solidFill>
                          <a:latin typeface="+mn-lt"/>
                        </a:rPr>
                        <a:t>+203 to +323K</a:t>
                      </a:r>
                      <a:endParaRPr lang="en-AU" sz="1600" b="1" dirty="0">
                        <a:solidFill>
                          <a:srgbClr val="0033CC"/>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b="1" dirty="0" smtClean="0">
                          <a:solidFill>
                            <a:srgbClr val="0033CC"/>
                          </a:solidFill>
                          <a:latin typeface="+mn-lt"/>
                        </a:rPr>
                        <a:t>1.0</a:t>
                      </a:r>
                      <a:endParaRPr lang="en-AU" sz="1600" b="1" dirty="0">
                        <a:solidFill>
                          <a:srgbClr val="0033CC"/>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1137296113"/>
              </p:ext>
            </p:extLst>
          </p:nvPr>
        </p:nvGraphicFramePr>
        <p:xfrm>
          <a:off x="4343400" y="241437"/>
          <a:ext cx="4527551" cy="1676402"/>
        </p:xfrm>
        <a:graphic>
          <a:graphicData uri="http://schemas.openxmlformats.org/drawingml/2006/table">
            <a:tbl>
              <a:tblPr firstRow="1" bandRow="1">
                <a:tableStyleId>{5C22544A-7EE6-4342-B048-85BDC9FD1C3A}</a:tableStyleId>
              </a:tblPr>
              <a:tblGrid>
                <a:gridCol w="2251076"/>
                <a:gridCol w="1340581"/>
                <a:gridCol w="935894"/>
              </a:tblGrid>
              <a:tr h="57910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dirty="0" smtClean="0">
                          <a:solidFill>
                            <a:schemeClr val="bg1"/>
                          </a:solidFill>
                          <a:latin typeface="+mn-lt"/>
                        </a:rPr>
                        <a:t>Day Microphysics RGB (BOM version)</a:t>
                      </a: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dirty="0" smtClean="0">
                          <a:solidFill>
                            <a:schemeClr val="bg1"/>
                          </a:solidFill>
                          <a:latin typeface="+mn-lt"/>
                        </a:rPr>
                        <a:t>Range</a:t>
                      </a:r>
                      <a:endParaRPr lang="en-AU" sz="1600" dirty="0">
                        <a:solidFill>
                          <a:schemeClr val="bg1"/>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dirty="0" smtClean="0">
                          <a:solidFill>
                            <a:schemeClr val="bg1"/>
                          </a:solidFill>
                          <a:latin typeface="+mn-lt"/>
                        </a:rPr>
                        <a:t>Gamma</a:t>
                      </a:r>
                      <a:endParaRPr lang="en-AU" sz="1600" dirty="0">
                        <a:solidFill>
                          <a:schemeClr val="bg1"/>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5766">
                <a:tc>
                  <a:txBody>
                    <a:bodyPr/>
                    <a:lstStyle/>
                    <a:p>
                      <a:r>
                        <a:rPr lang="en-AU" sz="1600" b="1" dirty="0" smtClean="0">
                          <a:solidFill>
                            <a:srgbClr val="FF0000"/>
                          </a:solidFill>
                          <a:latin typeface="+mn-lt"/>
                        </a:rPr>
                        <a:t>VIS0.8 REFL</a:t>
                      </a:r>
                      <a:endParaRPr lang="en-AU" sz="1600" b="1" dirty="0">
                        <a:solidFill>
                          <a:srgbClr val="FF0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b="1" dirty="0" smtClean="0">
                          <a:solidFill>
                            <a:srgbClr val="FF0000"/>
                          </a:solidFill>
                          <a:latin typeface="+mn-lt"/>
                        </a:rPr>
                        <a:t>0</a:t>
                      </a:r>
                      <a:r>
                        <a:rPr lang="en-AU" sz="1600" b="1" baseline="0" dirty="0" smtClean="0">
                          <a:solidFill>
                            <a:srgbClr val="FF0000"/>
                          </a:solidFill>
                          <a:latin typeface="+mn-lt"/>
                        </a:rPr>
                        <a:t> to 100%</a:t>
                      </a:r>
                      <a:endParaRPr lang="en-AU" sz="1600" b="1" dirty="0">
                        <a:solidFill>
                          <a:srgbClr val="FF0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b="1" dirty="0" smtClean="0">
                          <a:solidFill>
                            <a:srgbClr val="FF0000"/>
                          </a:solidFill>
                          <a:latin typeface="+mn-lt"/>
                        </a:rPr>
                        <a:t>1.2</a:t>
                      </a:r>
                      <a:endParaRPr lang="en-AU" sz="1600" b="1" dirty="0">
                        <a:solidFill>
                          <a:srgbClr val="FF0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5766">
                <a:tc>
                  <a:txBody>
                    <a:bodyPr/>
                    <a:lstStyle/>
                    <a:p>
                      <a:r>
                        <a:rPr lang="en-AU" sz="1600" b="1" dirty="0" smtClean="0">
                          <a:solidFill>
                            <a:srgbClr val="009900"/>
                          </a:solidFill>
                          <a:latin typeface="+mn-lt"/>
                        </a:rPr>
                        <a:t>IR3.9 TOTAL</a:t>
                      </a:r>
                      <a:r>
                        <a:rPr lang="en-AU" sz="1600" b="1" baseline="0" dirty="0" smtClean="0">
                          <a:solidFill>
                            <a:srgbClr val="009900"/>
                          </a:solidFill>
                          <a:latin typeface="+mn-lt"/>
                        </a:rPr>
                        <a:t> SIGNAL</a:t>
                      </a:r>
                      <a:endParaRPr lang="en-AU" sz="1600" b="1" dirty="0">
                        <a:solidFill>
                          <a:srgbClr val="008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8000"/>
                          </a:solidFill>
                          <a:latin typeface="+mn-lt"/>
                        </a:rPr>
                        <a:t>0 to 60%</a:t>
                      </a: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b="1" dirty="0" smtClean="0">
                          <a:solidFill>
                            <a:srgbClr val="008000"/>
                          </a:solidFill>
                          <a:latin typeface="+mn-lt"/>
                        </a:rPr>
                        <a:t>1.8</a:t>
                      </a:r>
                      <a:endParaRPr lang="en-AU" sz="1600" b="1" dirty="0">
                        <a:solidFill>
                          <a:srgbClr val="008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5766">
                <a:tc>
                  <a:txBody>
                    <a:bodyPr/>
                    <a:lstStyle/>
                    <a:p>
                      <a:r>
                        <a:rPr lang="en-AU" sz="1600" b="1" dirty="0" smtClean="0">
                          <a:solidFill>
                            <a:srgbClr val="0000CC"/>
                          </a:solidFill>
                          <a:latin typeface="+mn-lt"/>
                        </a:rPr>
                        <a:t>IR10.4 BT</a:t>
                      </a:r>
                      <a:endParaRPr lang="en-AU" sz="1600" b="1" dirty="0">
                        <a:solidFill>
                          <a:srgbClr val="0033CC"/>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b="1" dirty="0" smtClean="0">
                          <a:solidFill>
                            <a:srgbClr val="0033CC"/>
                          </a:solidFill>
                          <a:latin typeface="+mn-lt"/>
                        </a:rPr>
                        <a:t>-75 to 25%</a:t>
                      </a:r>
                      <a:endParaRPr lang="en-AU" sz="1600" b="1" dirty="0">
                        <a:solidFill>
                          <a:srgbClr val="0033CC"/>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b="1" dirty="0" smtClean="0">
                          <a:solidFill>
                            <a:srgbClr val="0033CC"/>
                          </a:solidFill>
                          <a:latin typeface="+mn-lt"/>
                        </a:rPr>
                        <a:t>0.8</a:t>
                      </a:r>
                      <a:endParaRPr lang="en-AU" sz="1600" b="1" dirty="0">
                        <a:solidFill>
                          <a:srgbClr val="0033CC"/>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1943894"/>
            <a:ext cx="2670175" cy="3122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75423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546"/>
          <a:stretch/>
        </p:blipFill>
        <p:spPr bwMode="auto">
          <a:xfrm>
            <a:off x="-1" y="1009650"/>
            <a:ext cx="9143999" cy="5860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571998" y="1530152"/>
            <a:ext cx="873127" cy="646331"/>
          </a:xfrm>
          <a:prstGeom prst="rect">
            <a:avLst/>
          </a:prstGeom>
          <a:solidFill>
            <a:schemeClr val="bg1"/>
          </a:solidFill>
        </p:spPr>
        <p:txBody>
          <a:bodyPr wrap="square">
            <a:spAutoFit/>
          </a:bodyPr>
          <a:lstStyle/>
          <a:p>
            <a:pPr algn="ctr">
              <a:spcBef>
                <a:spcPct val="0"/>
              </a:spcBef>
            </a:pPr>
            <a:r>
              <a:rPr lang="en-AU" altLang="en-US" b="1" dirty="0"/>
              <a:t>Moist soil</a:t>
            </a:r>
          </a:p>
        </p:txBody>
      </p:sp>
      <p:cxnSp>
        <p:nvCxnSpPr>
          <p:cNvPr id="7" name="Straight Arrow Connector 6"/>
          <p:cNvCxnSpPr>
            <a:stCxn id="6" idx="3"/>
          </p:cNvCxnSpPr>
          <p:nvPr/>
        </p:nvCxnSpPr>
        <p:spPr>
          <a:xfrm>
            <a:off x="5445125" y="1853318"/>
            <a:ext cx="750888" cy="38664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43311" y="5207794"/>
            <a:ext cx="1160549" cy="646331"/>
          </a:xfrm>
          <a:prstGeom prst="rect">
            <a:avLst/>
          </a:prstGeom>
          <a:solidFill>
            <a:schemeClr val="bg1"/>
          </a:solidFill>
        </p:spPr>
        <p:txBody>
          <a:bodyPr wrap="square">
            <a:spAutoFit/>
          </a:bodyPr>
          <a:lstStyle/>
          <a:p>
            <a:pPr>
              <a:defRPr/>
            </a:pPr>
            <a:r>
              <a:rPr lang="en-AU" sz="1600" b="1" dirty="0"/>
              <a:t> </a:t>
            </a:r>
            <a:r>
              <a:rPr lang="en-AU" altLang="en-US" b="1" dirty="0"/>
              <a:t>Small Ice </a:t>
            </a:r>
            <a:r>
              <a:rPr lang="en-AU" altLang="en-US" b="1" dirty="0" smtClean="0"/>
              <a:t>Crystals</a:t>
            </a:r>
            <a:endParaRPr lang="en-AU" b="1" dirty="0"/>
          </a:p>
        </p:txBody>
      </p:sp>
      <p:cxnSp>
        <p:nvCxnSpPr>
          <p:cNvPr id="9" name="Straight Arrow Connector 8"/>
          <p:cNvCxnSpPr>
            <a:stCxn id="8" idx="3"/>
          </p:cNvCxnSpPr>
          <p:nvPr/>
        </p:nvCxnSpPr>
        <p:spPr>
          <a:xfrm flipV="1">
            <a:off x="1703860" y="5356225"/>
            <a:ext cx="1115540" cy="17473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9272" y="2731513"/>
            <a:ext cx="965629" cy="646331"/>
          </a:xfrm>
          <a:prstGeom prst="rect">
            <a:avLst/>
          </a:prstGeom>
          <a:solidFill>
            <a:schemeClr val="bg1"/>
          </a:solidFill>
        </p:spPr>
        <p:txBody>
          <a:bodyPr wrap="square">
            <a:spAutoFit/>
          </a:bodyPr>
          <a:lstStyle/>
          <a:p>
            <a:pPr algn="ctr">
              <a:defRPr/>
            </a:pPr>
            <a:r>
              <a:rPr lang="en-AU" altLang="en-US" b="1" dirty="0" smtClean="0"/>
              <a:t>Gravity </a:t>
            </a:r>
            <a:r>
              <a:rPr lang="en-AU" altLang="en-US" b="1" dirty="0"/>
              <a:t>Waves</a:t>
            </a:r>
            <a:r>
              <a:rPr lang="en-AU" b="1" dirty="0" smtClean="0"/>
              <a:t>  </a:t>
            </a:r>
            <a:endParaRPr lang="en-AU" b="1" dirty="0"/>
          </a:p>
        </p:txBody>
      </p:sp>
      <p:cxnSp>
        <p:nvCxnSpPr>
          <p:cNvPr id="11" name="Straight Arrow Connector 10"/>
          <p:cNvCxnSpPr/>
          <p:nvPr/>
        </p:nvCxnSpPr>
        <p:spPr>
          <a:xfrm>
            <a:off x="1052513" y="3019425"/>
            <a:ext cx="750887" cy="2968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364036" y="2301677"/>
            <a:ext cx="949325" cy="646331"/>
          </a:xfrm>
          <a:prstGeom prst="rect">
            <a:avLst/>
          </a:prstGeom>
          <a:solidFill>
            <a:schemeClr val="bg1"/>
          </a:solidFill>
        </p:spPr>
        <p:txBody>
          <a:bodyPr wrap="square">
            <a:spAutoFit/>
          </a:bodyPr>
          <a:lstStyle/>
          <a:p>
            <a:pPr algn="ctr">
              <a:defRPr/>
            </a:pPr>
            <a:r>
              <a:rPr lang="en-AU" b="1" dirty="0"/>
              <a:t> </a:t>
            </a:r>
            <a:r>
              <a:rPr lang="en-AU" b="1" dirty="0" smtClean="0"/>
              <a:t>Storm outflow</a:t>
            </a:r>
            <a:endParaRPr lang="en-AU" b="1" dirty="0"/>
          </a:p>
        </p:txBody>
      </p:sp>
      <p:cxnSp>
        <p:nvCxnSpPr>
          <p:cNvPr id="13" name="Straight Arrow Connector 12"/>
          <p:cNvCxnSpPr/>
          <p:nvPr/>
        </p:nvCxnSpPr>
        <p:spPr>
          <a:xfrm>
            <a:off x="5313363" y="2624842"/>
            <a:ext cx="285750" cy="8184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2"/>
          <p:cNvSpPr txBox="1">
            <a:spLocks noChangeArrowheads="1"/>
          </p:cNvSpPr>
          <p:nvPr/>
        </p:nvSpPr>
        <p:spPr bwMode="auto">
          <a:xfrm>
            <a:off x="0" y="240209"/>
            <a:ext cx="9143997" cy="769441"/>
          </a:xfrm>
          <a:prstGeom prst="rect">
            <a:avLst/>
          </a:prstGeom>
          <a:solidFill>
            <a:schemeClr val="bg1"/>
          </a:solidFill>
          <a:ln>
            <a:noFill/>
          </a:ln>
          <a:extLst/>
        </p:spPr>
        <p:txBody>
          <a:bodyPr wrap="squar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algn="ctr" eaLnBrk="1" hangingPunct="1">
              <a:spcBef>
                <a:spcPct val="0"/>
              </a:spcBef>
              <a:buFontTx/>
              <a:buNone/>
            </a:pPr>
            <a:r>
              <a:rPr lang="en-AU" altLang="en-US" sz="2400" b="1" dirty="0">
                <a:latin typeface="+mn-lt"/>
              </a:rPr>
              <a:t>Comparing </a:t>
            </a:r>
            <a:r>
              <a:rPr lang="en-AU" altLang="en-US" sz="2400" b="1" dirty="0" smtClean="0">
                <a:latin typeface="+mn-lt"/>
              </a:rPr>
              <a:t>Day Microphysics product with other RGB products </a:t>
            </a:r>
          </a:p>
          <a:p>
            <a:pPr algn="ctr" eaLnBrk="1" hangingPunct="1">
              <a:spcBef>
                <a:spcPct val="0"/>
              </a:spcBef>
              <a:buFontTx/>
              <a:buNone/>
            </a:pPr>
            <a:r>
              <a:rPr lang="en-AU" altLang="en-US" sz="2000" dirty="0" smtClean="0">
                <a:latin typeface="+mn-lt"/>
              </a:rPr>
              <a:t>NSW Convection</a:t>
            </a:r>
            <a:r>
              <a:rPr lang="en-AU" altLang="en-US" sz="2000" dirty="0">
                <a:latin typeface="+mn-lt"/>
              </a:rPr>
              <a:t>, </a:t>
            </a:r>
            <a:r>
              <a:rPr lang="en-AU" altLang="en-US" sz="2000" dirty="0" smtClean="0">
                <a:latin typeface="+mn-lt"/>
              </a:rPr>
              <a:t>0550UTC 13 </a:t>
            </a:r>
            <a:r>
              <a:rPr lang="en-AU" altLang="en-US" sz="2000" dirty="0">
                <a:latin typeface="+mn-lt"/>
              </a:rPr>
              <a:t>March </a:t>
            </a:r>
            <a:r>
              <a:rPr lang="en-AU" altLang="en-US" sz="2000" dirty="0" smtClean="0">
                <a:latin typeface="+mn-lt"/>
              </a:rPr>
              <a:t>2017</a:t>
            </a:r>
            <a:endParaRPr lang="en-AU" altLang="en-US" sz="2000" dirty="0">
              <a:latin typeface="+mn-lt"/>
            </a:endParaRPr>
          </a:p>
        </p:txBody>
      </p:sp>
      <p:cxnSp>
        <p:nvCxnSpPr>
          <p:cNvPr id="15" name="Straight Arrow Connector 14"/>
          <p:cNvCxnSpPr/>
          <p:nvPr/>
        </p:nvCxnSpPr>
        <p:spPr>
          <a:xfrm flipV="1">
            <a:off x="1069975" y="2828925"/>
            <a:ext cx="939800" cy="1905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703860" y="5059363"/>
            <a:ext cx="478953" cy="47159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069975" y="2090738"/>
            <a:ext cx="1749425" cy="9286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0" y="0"/>
            <a:ext cx="2236061" cy="276999"/>
          </a:xfrm>
          <a:prstGeom prst="rect">
            <a:avLst/>
          </a:prstGeom>
        </p:spPr>
        <p:txBody>
          <a:bodyPr wrap="none">
            <a:spAutoFit/>
          </a:bodyPr>
          <a:lstStyle/>
          <a:p>
            <a:r>
              <a:rPr lang="en-AU" altLang="en-US" sz="1200" dirty="0"/>
              <a:t>satellite data courtesy BOM/JMA</a:t>
            </a:r>
            <a:endParaRPr lang="en-AU" sz="1200" dirty="0"/>
          </a:p>
        </p:txBody>
      </p:sp>
      <p:sp>
        <p:nvSpPr>
          <p:cNvPr id="19" name="TextBox 13"/>
          <p:cNvSpPr txBox="1">
            <a:spLocks noChangeArrowheads="1"/>
          </p:cNvSpPr>
          <p:nvPr/>
        </p:nvSpPr>
        <p:spPr bwMode="auto">
          <a:xfrm>
            <a:off x="4191000" y="-6350"/>
            <a:ext cx="4953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pPr>
            <a:r>
              <a:rPr lang="en-AU" altLang="en-US" sz="1200" dirty="0">
                <a:latin typeface="+mn-lt"/>
              </a:rPr>
              <a:t>lightning data courtesy Global Position and Tracking Systems Pty Ltd (GPATS)</a:t>
            </a:r>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8106" y="3627437"/>
            <a:ext cx="2100263"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24"/>
          <p:cNvSpPr/>
          <p:nvPr/>
        </p:nvSpPr>
        <p:spPr>
          <a:xfrm>
            <a:off x="5820570" y="6469938"/>
            <a:ext cx="3323432" cy="400110"/>
          </a:xfrm>
          <a:prstGeom prst="rect">
            <a:avLst/>
          </a:prstGeom>
          <a:solidFill>
            <a:srgbClr val="336600"/>
          </a:solidFill>
        </p:spPr>
        <p:txBody>
          <a:bodyPr wrap="square">
            <a:spAutoFit/>
          </a:bodyPr>
          <a:lstStyle/>
          <a:p>
            <a:r>
              <a:rPr lang="en-AU" sz="2000" b="1" dirty="0">
                <a:solidFill>
                  <a:srgbClr val="FFFF00"/>
                </a:solidFill>
              </a:rPr>
              <a:t>March 2017 RFG meeting</a:t>
            </a:r>
          </a:p>
        </p:txBody>
      </p:sp>
    </p:spTree>
    <p:extLst>
      <p:ext uri="{BB962C8B-B14F-4D97-AF65-F5344CB8AC3E}">
        <p14:creationId xmlns:p14="http://schemas.microsoft.com/office/powerpoint/2010/main" val="32957254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9525" y="5948813"/>
            <a:ext cx="4779083" cy="707886"/>
          </a:xfrm>
          <a:prstGeom prst="rect">
            <a:avLst/>
          </a:prstGeom>
          <a:noFill/>
        </p:spPr>
        <p:txBody>
          <a:bodyPr wrap="square" rtlCol="0">
            <a:spAutoFit/>
          </a:bodyPr>
          <a:lstStyle/>
          <a:p>
            <a:pPr algn="ctr"/>
            <a:r>
              <a:rPr lang="en-AU" sz="2000" b="1" dirty="0" smtClean="0">
                <a:solidFill>
                  <a:srgbClr val="FF0000"/>
                </a:solidFill>
              </a:rPr>
              <a:t>Case Study 1:</a:t>
            </a:r>
            <a:r>
              <a:rPr lang="en-AU" sz="2000" b="1" dirty="0" smtClean="0"/>
              <a:t> New South Wales dust storm</a:t>
            </a:r>
          </a:p>
          <a:p>
            <a:pPr algn="ctr"/>
            <a:r>
              <a:rPr lang="en-AU" sz="2000" b="1" dirty="0" smtClean="0"/>
              <a:t>0310UTC 23</a:t>
            </a:r>
            <a:r>
              <a:rPr lang="en-AU" sz="2000" b="1" baseline="30000" dirty="0" smtClean="0"/>
              <a:t>rd</a:t>
            </a:r>
            <a:r>
              <a:rPr lang="en-AU" sz="2000" b="1" dirty="0" smtClean="0"/>
              <a:t> September 2017. </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36" y="1026188"/>
            <a:ext cx="3893981" cy="4913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image002"/>
          <p:cNvPicPr>
            <a:picLocks noChangeAspect="1" noChangeArrowheads="1"/>
          </p:cNvPicPr>
          <p:nvPr/>
        </p:nvPicPr>
        <p:blipFill rotWithShape="1">
          <a:blip r:embed="rId4">
            <a:extLst>
              <a:ext uri="{28A0092B-C50C-407E-A947-70E740481C1C}">
                <a14:useLocalDpi xmlns:a14="http://schemas.microsoft.com/office/drawing/2010/main" val="0"/>
              </a:ext>
            </a:extLst>
          </a:blip>
          <a:srcRect r="48177"/>
          <a:stretch/>
        </p:blipFill>
        <p:spPr bwMode="auto">
          <a:xfrm>
            <a:off x="5095105" y="1009463"/>
            <a:ext cx="3385117" cy="4899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724400" y="5902489"/>
            <a:ext cx="4298032" cy="923330"/>
          </a:xfrm>
          <a:prstGeom prst="rect">
            <a:avLst/>
          </a:prstGeom>
        </p:spPr>
        <p:txBody>
          <a:bodyPr wrap="square">
            <a:spAutoFit/>
          </a:bodyPr>
          <a:lstStyle/>
          <a:p>
            <a:pPr algn="ctr"/>
            <a:r>
              <a:rPr lang="en-AU" sz="2000" b="1" dirty="0" smtClean="0">
                <a:solidFill>
                  <a:srgbClr val="FF0000"/>
                </a:solidFill>
              </a:rPr>
              <a:t>Case Study 2: </a:t>
            </a:r>
            <a:r>
              <a:rPr lang="en-AU" sz="2000" b="1" dirty="0">
                <a:solidFill>
                  <a:prstClr val="black"/>
                </a:solidFill>
              </a:rPr>
              <a:t>Western Australian dust storm 09UTC 28</a:t>
            </a:r>
            <a:r>
              <a:rPr lang="en-AU" sz="2000" b="1" baseline="30000" dirty="0">
                <a:solidFill>
                  <a:prstClr val="black"/>
                </a:solidFill>
              </a:rPr>
              <a:t>th</a:t>
            </a:r>
            <a:r>
              <a:rPr lang="en-AU" sz="2000" b="1" dirty="0">
                <a:solidFill>
                  <a:prstClr val="black"/>
                </a:solidFill>
              </a:rPr>
              <a:t> September </a:t>
            </a:r>
            <a:r>
              <a:rPr lang="en-AU" sz="2000" b="1" dirty="0" smtClean="0">
                <a:solidFill>
                  <a:prstClr val="black"/>
                </a:solidFill>
              </a:rPr>
              <a:t>2017. </a:t>
            </a:r>
            <a:endParaRPr lang="en-AU" sz="2000" b="1" dirty="0">
              <a:solidFill>
                <a:prstClr val="black"/>
              </a:solidFill>
            </a:endParaRPr>
          </a:p>
          <a:p>
            <a:pPr lvl="0" algn="ctr"/>
            <a:r>
              <a:rPr lang="en-AU" sz="1400" dirty="0" smtClean="0">
                <a:solidFill>
                  <a:prstClr val="black"/>
                </a:solidFill>
              </a:rPr>
              <a:t>forwarded by Gianni Colangelo, WARO Forecaster.</a:t>
            </a:r>
          </a:p>
        </p:txBody>
      </p:sp>
      <p:sp>
        <p:nvSpPr>
          <p:cNvPr id="5" name="TextBox 4"/>
          <p:cNvSpPr txBox="1"/>
          <p:nvPr/>
        </p:nvSpPr>
        <p:spPr>
          <a:xfrm>
            <a:off x="2574217" y="1008456"/>
            <a:ext cx="1851404" cy="369332"/>
          </a:xfrm>
          <a:prstGeom prst="rect">
            <a:avLst/>
          </a:prstGeom>
          <a:solidFill>
            <a:schemeClr val="bg1"/>
          </a:solidFill>
        </p:spPr>
        <p:txBody>
          <a:bodyPr wrap="none" rtlCol="0">
            <a:spAutoFit/>
          </a:bodyPr>
          <a:lstStyle/>
          <a:p>
            <a:r>
              <a:rPr lang="en-AU" dirty="0" smtClean="0"/>
              <a:t>Dust RGB product</a:t>
            </a:r>
          </a:p>
        </p:txBody>
      </p:sp>
      <p:sp>
        <p:nvSpPr>
          <p:cNvPr id="7" name="TextBox 6"/>
          <p:cNvSpPr txBox="1"/>
          <p:nvPr/>
        </p:nvSpPr>
        <p:spPr>
          <a:xfrm>
            <a:off x="6609768" y="1027629"/>
            <a:ext cx="1851404" cy="369332"/>
          </a:xfrm>
          <a:prstGeom prst="rect">
            <a:avLst/>
          </a:prstGeom>
          <a:solidFill>
            <a:schemeClr val="bg1"/>
          </a:solidFill>
        </p:spPr>
        <p:txBody>
          <a:bodyPr wrap="none" rtlCol="0">
            <a:spAutoFit/>
          </a:bodyPr>
          <a:lstStyle/>
          <a:p>
            <a:r>
              <a:rPr lang="en-AU" dirty="0" smtClean="0"/>
              <a:t>Dust RGB product</a:t>
            </a:r>
          </a:p>
        </p:txBody>
      </p:sp>
      <p:sp>
        <p:nvSpPr>
          <p:cNvPr id="9" name="TextBox 8"/>
          <p:cNvSpPr txBox="1"/>
          <p:nvPr/>
        </p:nvSpPr>
        <p:spPr>
          <a:xfrm>
            <a:off x="1892969" y="3717046"/>
            <a:ext cx="2512932" cy="369332"/>
          </a:xfrm>
          <a:prstGeom prst="rect">
            <a:avLst/>
          </a:prstGeom>
          <a:solidFill>
            <a:schemeClr val="bg1"/>
          </a:solidFill>
        </p:spPr>
        <p:txBody>
          <a:bodyPr wrap="none" rtlCol="0">
            <a:spAutoFit/>
          </a:bodyPr>
          <a:lstStyle/>
          <a:p>
            <a:r>
              <a:rPr lang="en-AU" dirty="0" smtClean="0"/>
              <a:t>True Colour RGB product</a:t>
            </a:r>
          </a:p>
        </p:txBody>
      </p:sp>
      <p:sp>
        <p:nvSpPr>
          <p:cNvPr id="11" name="TextBox 10"/>
          <p:cNvSpPr txBox="1"/>
          <p:nvPr/>
        </p:nvSpPr>
        <p:spPr>
          <a:xfrm>
            <a:off x="5948240" y="3482194"/>
            <a:ext cx="2512932" cy="369332"/>
          </a:xfrm>
          <a:prstGeom prst="rect">
            <a:avLst/>
          </a:prstGeom>
          <a:solidFill>
            <a:schemeClr val="bg1"/>
          </a:solidFill>
        </p:spPr>
        <p:txBody>
          <a:bodyPr wrap="none" rtlCol="0">
            <a:spAutoFit/>
          </a:bodyPr>
          <a:lstStyle/>
          <a:p>
            <a:r>
              <a:rPr lang="en-AU" dirty="0" smtClean="0"/>
              <a:t>True Colour RGB product</a:t>
            </a:r>
          </a:p>
        </p:txBody>
      </p:sp>
      <p:sp>
        <p:nvSpPr>
          <p:cNvPr id="12" name="TextBox 11"/>
          <p:cNvSpPr txBox="1"/>
          <p:nvPr/>
        </p:nvSpPr>
        <p:spPr>
          <a:xfrm flipH="1">
            <a:off x="0" y="247"/>
            <a:ext cx="2369570" cy="276999"/>
          </a:xfrm>
          <a:prstGeom prst="rect">
            <a:avLst/>
          </a:prstGeom>
          <a:noFill/>
        </p:spPr>
        <p:txBody>
          <a:bodyPr wrap="square" rtlCol="0">
            <a:spAutoFit/>
          </a:bodyPr>
          <a:lstStyle/>
          <a:p>
            <a:r>
              <a:rPr lang="en-AU" sz="1200" dirty="0" smtClean="0"/>
              <a:t>satellite data courtesy JMA / BOM</a:t>
            </a:r>
            <a:endParaRPr lang="en-AU" sz="1200" dirty="0"/>
          </a:p>
        </p:txBody>
      </p:sp>
      <p:sp>
        <p:nvSpPr>
          <p:cNvPr id="6" name="Title 5"/>
          <p:cNvSpPr>
            <a:spLocks noGrp="1"/>
          </p:cNvSpPr>
          <p:nvPr>
            <p:ph type="ctrTitle"/>
          </p:nvPr>
        </p:nvSpPr>
        <p:spPr>
          <a:xfrm>
            <a:off x="0" y="152400"/>
            <a:ext cx="9144000" cy="875230"/>
          </a:xfrm>
        </p:spPr>
        <p:txBody>
          <a:bodyPr>
            <a:normAutofit fontScale="90000"/>
          </a:bodyPr>
          <a:lstStyle/>
          <a:p>
            <a:r>
              <a:rPr lang="en-AU" sz="2800" b="1" dirty="0" smtClean="0"/>
              <a:t>Dust and True Colour RGB product </a:t>
            </a:r>
            <a:r>
              <a:rPr lang="en-AU" sz="2800" b="1" baseline="0" dirty="0" smtClean="0"/>
              <a:t>for two Australian dust events</a:t>
            </a:r>
            <a:endParaRPr lang="en-AU" sz="2800" b="1" dirty="0"/>
          </a:p>
        </p:txBody>
      </p:sp>
    </p:spTree>
    <p:extLst>
      <p:ext uri="{BB962C8B-B14F-4D97-AF65-F5344CB8AC3E}">
        <p14:creationId xmlns:p14="http://schemas.microsoft.com/office/powerpoint/2010/main" val="35495280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913" b="4149"/>
          <a:stretch/>
        </p:blipFill>
        <p:spPr bwMode="auto">
          <a:xfrm>
            <a:off x="-16218" y="680721"/>
            <a:ext cx="9160217" cy="589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651" y="289374"/>
            <a:ext cx="9144000" cy="461665"/>
          </a:xfrm>
          <a:prstGeom prst="rect">
            <a:avLst/>
          </a:prstGeom>
          <a:solidFill>
            <a:schemeClr val="bg1"/>
          </a:solidFill>
        </p:spPr>
        <p:txBody>
          <a:bodyPr wrap="square" rtlCol="0">
            <a:spAutoFit/>
          </a:bodyPr>
          <a:lstStyle/>
          <a:p>
            <a:pPr algn="ctr"/>
            <a:r>
              <a:rPr lang="en-AU" sz="2400" b="1" dirty="0" smtClean="0">
                <a:solidFill>
                  <a:srgbClr val="FF0000"/>
                </a:solidFill>
              </a:rPr>
              <a:t>Case Study 1: </a:t>
            </a:r>
            <a:r>
              <a:rPr lang="en-AU" sz="2400" b="1" dirty="0" smtClean="0"/>
              <a:t>Dust RGB products: </a:t>
            </a:r>
            <a:r>
              <a:rPr lang="en-AU" sz="2000" dirty="0" smtClean="0"/>
              <a:t>New South Wales 0410UTC 23</a:t>
            </a:r>
            <a:r>
              <a:rPr lang="en-AU" sz="2000" baseline="30000" dirty="0" smtClean="0"/>
              <a:t>rd</a:t>
            </a:r>
            <a:r>
              <a:rPr lang="en-AU" sz="2000" dirty="0" smtClean="0"/>
              <a:t> Sept</a:t>
            </a:r>
            <a:endParaRPr lang="en-AU" sz="2000" dirty="0"/>
          </a:p>
        </p:txBody>
      </p:sp>
      <p:sp>
        <p:nvSpPr>
          <p:cNvPr id="4" name="Oval 3"/>
          <p:cNvSpPr/>
          <p:nvPr/>
        </p:nvSpPr>
        <p:spPr>
          <a:xfrm>
            <a:off x="5472263" y="1400426"/>
            <a:ext cx="864096" cy="1080120"/>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p:cNvSpPr/>
          <p:nvPr/>
        </p:nvSpPr>
        <p:spPr>
          <a:xfrm>
            <a:off x="971600" y="4509120"/>
            <a:ext cx="864096" cy="1080120"/>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p:cNvSpPr/>
          <p:nvPr/>
        </p:nvSpPr>
        <p:spPr>
          <a:xfrm>
            <a:off x="994978" y="1400426"/>
            <a:ext cx="864096" cy="1080120"/>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Oval 8"/>
          <p:cNvSpPr/>
          <p:nvPr/>
        </p:nvSpPr>
        <p:spPr>
          <a:xfrm>
            <a:off x="5472263" y="4437112"/>
            <a:ext cx="864096" cy="1080120"/>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11"/>
          <p:cNvSpPr txBox="1"/>
          <p:nvPr/>
        </p:nvSpPr>
        <p:spPr>
          <a:xfrm flipH="1">
            <a:off x="-16218" y="6584964"/>
            <a:ext cx="236957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200" dirty="0" smtClean="0"/>
              <a:t>satellite data courtesy JMA / BOM</a:t>
            </a:r>
            <a:endParaRPr lang="en-AU" sz="1200" dirty="0"/>
          </a:p>
        </p:txBody>
      </p:sp>
    </p:spTree>
    <p:extLst>
      <p:ext uri="{BB962C8B-B14F-4D97-AF65-F5344CB8AC3E}">
        <p14:creationId xmlns:p14="http://schemas.microsoft.com/office/powerpoint/2010/main" val="41936758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222" b="4297"/>
          <a:stretch/>
        </p:blipFill>
        <p:spPr bwMode="auto">
          <a:xfrm>
            <a:off x="0" y="701040"/>
            <a:ext cx="9150550" cy="5862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651" y="289374"/>
            <a:ext cx="9144000" cy="461665"/>
          </a:xfrm>
          <a:prstGeom prst="rect">
            <a:avLst/>
          </a:prstGeom>
          <a:solidFill>
            <a:schemeClr val="bg1"/>
          </a:solidFill>
        </p:spPr>
        <p:txBody>
          <a:bodyPr wrap="square" rtlCol="0">
            <a:spAutoFit/>
          </a:bodyPr>
          <a:lstStyle/>
          <a:p>
            <a:pPr algn="ctr"/>
            <a:r>
              <a:rPr lang="en-AU" sz="2400" b="1" dirty="0" smtClean="0">
                <a:solidFill>
                  <a:srgbClr val="FF0000"/>
                </a:solidFill>
              </a:rPr>
              <a:t>Case Study 1: </a:t>
            </a:r>
            <a:r>
              <a:rPr lang="en-AU" sz="2400" b="1" dirty="0" smtClean="0"/>
              <a:t>Dust RGB products: </a:t>
            </a:r>
            <a:r>
              <a:rPr lang="en-AU" sz="2000" dirty="0" smtClean="0"/>
              <a:t>New South Wales 0710UTC 23</a:t>
            </a:r>
            <a:r>
              <a:rPr lang="en-AU" sz="2000" baseline="30000" dirty="0" smtClean="0"/>
              <a:t>rd</a:t>
            </a:r>
            <a:r>
              <a:rPr lang="en-AU" sz="2000" dirty="0" smtClean="0"/>
              <a:t> Sept</a:t>
            </a:r>
            <a:endParaRPr lang="en-AU" sz="2000" dirty="0"/>
          </a:p>
        </p:txBody>
      </p:sp>
      <p:sp>
        <p:nvSpPr>
          <p:cNvPr id="6" name="Oval 5"/>
          <p:cNvSpPr/>
          <p:nvPr/>
        </p:nvSpPr>
        <p:spPr>
          <a:xfrm>
            <a:off x="6084168" y="1772816"/>
            <a:ext cx="864096" cy="1080120"/>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p:cNvSpPr/>
          <p:nvPr/>
        </p:nvSpPr>
        <p:spPr>
          <a:xfrm>
            <a:off x="1691680" y="4881510"/>
            <a:ext cx="864096" cy="1080120"/>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p:cNvSpPr/>
          <p:nvPr/>
        </p:nvSpPr>
        <p:spPr>
          <a:xfrm>
            <a:off x="1715058" y="1772816"/>
            <a:ext cx="864096" cy="1080120"/>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Oval 8"/>
          <p:cNvSpPr/>
          <p:nvPr/>
        </p:nvSpPr>
        <p:spPr>
          <a:xfrm>
            <a:off x="6084168" y="4809502"/>
            <a:ext cx="864096" cy="1080120"/>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11"/>
          <p:cNvSpPr txBox="1"/>
          <p:nvPr/>
        </p:nvSpPr>
        <p:spPr>
          <a:xfrm flipH="1">
            <a:off x="-16218" y="6570216"/>
            <a:ext cx="236957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200" dirty="0" smtClean="0"/>
              <a:t>satellite data courtesy JMA / BOM</a:t>
            </a:r>
            <a:endParaRPr lang="en-AU" sz="1200" dirty="0"/>
          </a:p>
        </p:txBody>
      </p:sp>
    </p:spTree>
    <p:extLst>
      <p:ext uri="{BB962C8B-B14F-4D97-AF65-F5344CB8AC3E}">
        <p14:creationId xmlns:p14="http://schemas.microsoft.com/office/powerpoint/2010/main" val="39512603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AU"/>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042"/>
          <a:stretch/>
        </p:blipFill>
        <p:spPr bwMode="auto">
          <a:xfrm>
            <a:off x="0" y="822960"/>
            <a:ext cx="9144000" cy="6035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3998" y="0"/>
            <a:ext cx="9140001"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sz="2500" b="1" dirty="0" smtClean="0">
                <a:solidFill>
                  <a:srgbClr val="FF0000"/>
                </a:solidFill>
              </a:rPr>
              <a:t>Case Study 2: </a:t>
            </a:r>
            <a:r>
              <a:rPr lang="en-AU" sz="2500" b="1" dirty="0" smtClean="0"/>
              <a:t>West Australian Dust </a:t>
            </a:r>
            <a:r>
              <a:rPr lang="en-AU" sz="2000" dirty="0" smtClean="0"/>
              <a:t>28</a:t>
            </a:r>
            <a:r>
              <a:rPr lang="en-AU" sz="2000" baseline="30000" dirty="0" smtClean="0"/>
              <a:t>th</a:t>
            </a:r>
            <a:r>
              <a:rPr lang="en-AU" sz="2000" dirty="0" smtClean="0"/>
              <a:t> September 0940 UTC</a:t>
            </a:r>
            <a:endParaRPr lang="en-AU" sz="2000" dirty="0"/>
          </a:p>
        </p:txBody>
      </p:sp>
      <p:sp>
        <p:nvSpPr>
          <p:cNvPr id="6" name="TextBox 11"/>
          <p:cNvSpPr txBox="1"/>
          <p:nvPr/>
        </p:nvSpPr>
        <p:spPr>
          <a:xfrm flipH="1">
            <a:off x="-16218" y="6570216"/>
            <a:ext cx="236957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200" dirty="0" smtClean="0"/>
              <a:t>satellite data courtesy JMA / BOM</a:t>
            </a:r>
            <a:endParaRPr lang="en-AU" sz="1200" dirty="0"/>
          </a:p>
        </p:txBody>
      </p:sp>
    </p:spTree>
    <p:extLst>
      <p:ext uri="{BB962C8B-B14F-4D97-AF65-F5344CB8AC3E}">
        <p14:creationId xmlns:p14="http://schemas.microsoft.com/office/powerpoint/2010/main" val="20830597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pPr marL="0" indent="0"/>
            <a:r>
              <a:rPr lang="en-AU" sz="2800" b="1" dirty="0"/>
              <a:t>A recommended way to monitor the dust</a:t>
            </a:r>
          </a:p>
        </p:txBody>
      </p:sp>
      <p:grpSp>
        <p:nvGrpSpPr>
          <p:cNvPr id="9" name="Group 8"/>
          <p:cNvGrpSpPr/>
          <p:nvPr/>
        </p:nvGrpSpPr>
        <p:grpSpPr>
          <a:xfrm>
            <a:off x="602184" y="1052736"/>
            <a:ext cx="7952132" cy="5601905"/>
            <a:chOff x="602184" y="1052736"/>
            <a:chExt cx="7952132" cy="5601905"/>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052736"/>
              <a:ext cx="7942756" cy="5182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11559" y="2278641"/>
              <a:ext cx="6264283" cy="38220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446" t="22709" r="-493"/>
            <a:stretch/>
          </p:blipFill>
          <p:spPr bwMode="auto">
            <a:xfrm>
              <a:off x="3831305" y="4196080"/>
              <a:ext cx="2920695" cy="1893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G:\1ABodoZeschkeDataFiles\2017stuff\Himawari8stuff2017\CaseStudies2017\Dust23Sept2017\EUMETSATV2Brodad00to12UTC\DustRGBJKV2Correct00to12UTCBroad045.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958" b="7454"/>
            <a:stretch/>
          </p:blipFill>
          <p:spPr bwMode="auto">
            <a:xfrm>
              <a:off x="3831305" y="2278641"/>
              <a:ext cx="2920695" cy="191743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707668" y="1909309"/>
              <a:ext cx="3168175" cy="369332"/>
            </a:xfrm>
            <a:prstGeom prst="rect">
              <a:avLst/>
            </a:prstGeom>
            <a:solidFill>
              <a:schemeClr val="bg1"/>
            </a:solidFill>
          </p:spPr>
          <p:txBody>
            <a:bodyPr wrap="none">
              <a:spAutoFit/>
            </a:bodyPr>
            <a:lstStyle/>
            <a:p>
              <a:r>
                <a:rPr lang="en-AU" dirty="0"/>
                <a:t>Dust RGB (EUMETSAT version 2)</a:t>
              </a:r>
            </a:p>
          </p:txBody>
        </p:sp>
        <p:pic>
          <p:nvPicPr>
            <p:cNvPr id="2053" name="Picture 5" descr="G:\1ABodoZeschkeDataFiles\2017stuff\Himawari8stuff2017\CaseStudies2017\Dust23Sept2017\TrueColourRGB\8TC0710UTCto0810UTC002.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471" t="10153" r="5564" b="7602"/>
            <a:stretch/>
          </p:blipFill>
          <p:spPr bwMode="auto">
            <a:xfrm>
              <a:off x="834828" y="2244193"/>
              <a:ext cx="2798435" cy="193434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004739" y="6100643"/>
              <a:ext cx="2574032" cy="553998"/>
            </a:xfrm>
            <a:prstGeom prst="rect">
              <a:avLst/>
            </a:prstGeom>
            <a:solidFill>
              <a:schemeClr val="bg1"/>
            </a:solidFill>
          </p:spPr>
          <p:txBody>
            <a:bodyPr wrap="square">
              <a:spAutoFit/>
            </a:bodyPr>
            <a:lstStyle/>
            <a:p>
              <a:pPr algn="ctr"/>
              <a:r>
                <a:rPr lang="en-AU" dirty="0"/>
                <a:t>Dust detection algorithm </a:t>
              </a:r>
              <a:endParaRPr lang="en-AU" dirty="0" smtClean="0"/>
            </a:p>
            <a:p>
              <a:pPr algn="ctr"/>
              <a:r>
                <a:rPr lang="en-AU" sz="1200" dirty="0" smtClean="0"/>
                <a:t>(adapted </a:t>
              </a:r>
              <a:r>
                <a:rPr lang="en-AU" sz="1200" dirty="0"/>
                <a:t>by Peter </a:t>
              </a:r>
              <a:r>
                <a:rPr lang="en-AU" sz="1200" dirty="0" smtClean="0"/>
                <a:t>Newham)                    </a:t>
              </a:r>
              <a:endParaRPr lang="en-AU" sz="1200" dirty="0"/>
            </a:p>
          </p:txBody>
        </p:sp>
        <p:sp>
          <p:nvSpPr>
            <p:cNvPr id="7" name="Rectangle 6"/>
            <p:cNvSpPr/>
            <p:nvPr/>
          </p:nvSpPr>
          <p:spPr>
            <a:xfrm>
              <a:off x="602184" y="1690195"/>
              <a:ext cx="3096108" cy="553998"/>
            </a:xfrm>
            <a:prstGeom prst="rect">
              <a:avLst/>
            </a:prstGeom>
            <a:solidFill>
              <a:schemeClr val="bg1"/>
            </a:solidFill>
          </p:spPr>
          <p:txBody>
            <a:bodyPr wrap="square">
              <a:spAutoFit/>
            </a:bodyPr>
            <a:lstStyle/>
            <a:p>
              <a:pPr lvl="0" algn="ctr"/>
              <a:r>
                <a:rPr lang="en-AU" dirty="0">
                  <a:solidFill>
                    <a:prstClr val="black"/>
                  </a:solidFill>
                </a:rPr>
                <a:t>True Colour RGB </a:t>
              </a:r>
              <a:endParaRPr lang="en-AU" dirty="0" smtClean="0">
                <a:solidFill>
                  <a:prstClr val="black"/>
                </a:solidFill>
              </a:endParaRPr>
            </a:p>
            <a:p>
              <a:pPr lvl="0" algn="ctr"/>
              <a:r>
                <a:rPr lang="en-AU" sz="1200" dirty="0" smtClean="0">
                  <a:solidFill>
                    <a:prstClr val="black"/>
                  </a:solidFill>
                </a:rPr>
                <a:t>(</a:t>
              </a:r>
              <a:r>
                <a:rPr lang="en-AU" sz="1200" dirty="0">
                  <a:solidFill>
                    <a:prstClr val="black"/>
                  </a:solidFill>
                </a:rPr>
                <a:t>station visibility in meters)</a:t>
              </a:r>
            </a:p>
          </p:txBody>
        </p:sp>
        <p:sp>
          <p:nvSpPr>
            <p:cNvPr id="13" name="Rectangle 12"/>
            <p:cNvSpPr/>
            <p:nvPr/>
          </p:nvSpPr>
          <p:spPr>
            <a:xfrm>
              <a:off x="692060" y="6100643"/>
              <a:ext cx="3096108" cy="369332"/>
            </a:xfrm>
            <a:prstGeom prst="rect">
              <a:avLst/>
            </a:prstGeom>
            <a:solidFill>
              <a:schemeClr val="bg1"/>
            </a:solidFill>
          </p:spPr>
          <p:txBody>
            <a:bodyPr wrap="square">
              <a:spAutoFit/>
            </a:bodyPr>
            <a:lstStyle/>
            <a:p>
              <a:pPr lvl="0" algn="ctr"/>
              <a:r>
                <a:rPr lang="en-AU" dirty="0"/>
                <a:t> Dust RGB (original JMA tuned) </a:t>
              </a:r>
              <a:endParaRPr lang="en-AU" dirty="0" smtClean="0">
                <a:solidFill>
                  <a:prstClr val="black"/>
                </a:solidFill>
              </a:endParaRPr>
            </a:p>
          </p:txBody>
        </p:sp>
        <p:pic>
          <p:nvPicPr>
            <p:cNvPr id="2055" name="Picture 7" descr="G:\1ABodoZeschkeDataFiles\2017stuff\Himawari8stuff2017\CaseStudies2017\Dust23Sept2017\OriginalJMABroad00to12UTC\DustRGBJMAtunedBroad00to12UTC045.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414" b="7219"/>
            <a:stretch/>
          </p:blipFill>
          <p:spPr bwMode="auto">
            <a:xfrm>
              <a:off x="834828" y="4214976"/>
              <a:ext cx="2798435" cy="1853901"/>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1"/>
          <p:cNvSpPr txBox="1"/>
          <p:nvPr/>
        </p:nvSpPr>
        <p:spPr>
          <a:xfrm flipH="1">
            <a:off x="-16218" y="6570216"/>
            <a:ext cx="473223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200" dirty="0" smtClean="0"/>
              <a:t>satellite data courtesy JMA / BOM, derived product courtesy P. Newham</a:t>
            </a:r>
            <a:endParaRPr lang="en-AU" sz="1200" dirty="0"/>
          </a:p>
        </p:txBody>
      </p:sp>
    </p:spTree>
    <p:extLst>
      <p:ext uri="{BB962C8B-B14F-4D97-AF65-F5344CB8AC3E}">
        <p14:creationId xmlns:p14="http://schemas.microsoft.com/office/powerpoint/2010/main" val="28975527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81" y="-5781"/>
            <a:ext cx="9137719" cy="685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0432" y="3721740"/>
            <a:ext cx="3120647" cy="234552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7363" y="1295052"/>
            <a:ext cx="3082766" cy="23064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0" y="152400"/>
            <a:ext cx="9144000" cy="1066800"/>
          </a:xfrm>
        </p:spPr>
        <p:txBody>
          <a:bodyPr>
            <a:normAutofit/>
          </a:bodyPr>
          <a:lstStyle/>
          <a:p>
            <a:r>
              <a:rPr lang="en-AU" altLang="en-US" sz="2800" b="1" dirty="0">
                <a:cs typeface="Arial" charset="0"/>
              </a:rPr>
              <a:t>Contents of this session</a:t>
            </a:r>
            <a:endParaRPr lang="en-AU" sz="2800" b="1" dirty="0"/>
          </a:p>
        </p:txBody>
      </p:sp>
      <p:sp>
        <p:nvSpPr>
          <p:cNvPr id="3" name="Content Placeholder 2"/>
          <p:cNvSpPr>
            <a:spLocks noGrp="1"/>
          </p:cNvSpPr>
          <p:nvPr>
            <p:ph idx="1"/>
          </p:nvPr>
        </p:nvSpPr>
        <p:spPr>
          <a:xfrm>
            <a:off x="7631835" y="1643206"/>
            <a:ext cx="1482381" cy="1621097"/>
          </a:xfrm>
          <a:solidFill>
            <a:schemeClr val="bg1"/>
          </a:solidFill>
        </p:spPr>
        <p:txBody>
          <a:bodyPr>
            <a:noAutofit/>
          </a:bodyPr>
          <a:lstStyle/>
          <a:p>
            <a:pPr marL="0" indent="0" algn="ctr">
              <a:buNone/>
            </a:pPr>
            <a:r>
              <a:rPr lang="en-AU" sz="2000" dirty="0" smtClean="0"/>
              <a:t>Day Convection RGB product and variations</a:t>
            </a:r>
            <a:endParaRPr lang="en-AU" sz="2000" dirty="0"/>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1886" y="1295055"/>
            <a:ext cx="3072045" cy="23064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17817" y="3731264"/>
            <a:ext cx="3065639" cy="23064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Content Placeholder 2"/>
          <p:cNvSpPr txBox="1">
            <a:spLocks/>
          </p:cNvSpPr>
          <p:nvPr/>
        </p:nvSpPr>
        <p:spPr>
          <a:xfrm>
            <a:off x="84517" y="4098070"/>
            <a:ext cx="1600199" cy="1550494"/>
          </a:xfrm>
          <a:prstGeom prst="rect">
            <a:avLst/>
          </a:prstGeom>
          <a:solidFill>
            <a:schemeClr val="bg1"/>
          </a:solidFill>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AU" sz="2000" dirty="0" smtClean="0"/>
              <a:t>Our adaptation of the Day Microphysics RGB product</a:t>
            </a:r>
            <a:endParaRPr lang="en-AU" sz="2000" dirty="0"/>
          </a:p>
        </p:txBody>
      </p:sp>
      <p:sp>
        <p:nvSpPr>
          <p:cNvPr id="12" name="Content Placeholder 2"/>
          <p:cNvSpPr txBox="1">
            <a:spLocks/>
          </p:cNvSpPr>
          <p:nvPr/>
        </p:nvSpPr>
        <p:spPr>
          <a:xfrm>
            <a:off x="84517" y="1634029"/>
            <a:ext cx="1600199" cy="1628485"/>
          </a:xfrm>
          <a:prstGeom prst="rect">
            <a:avLst/>
          </a:prstGeom>
          <a:solidFill>
            <a:schemeClr val="bg1"/>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AU" sz="2000" dirty="0" smtClean="0"/>
              <a:t>Night Microphysics RGB product and variations</a:t>
            </a:r>
            <a:endParaRPr lang="en-AU" sz="2000" dirty="0"/>
          </a:p>
        </p:txBody>
      </p:sp>
      <p:sp>
        <p:nvSpPr>
          <p:cNvPr id="11" name="Content Placeholder 2"/>
          <p:cNvSpPr txBox="1">
            <a:spLocks/>
          </p:cNvSpPr>
          <p:nvPr/>
        </p:nvSpPr>
        <p:spPr>
          <a:xfrm>
            <a:off x="7628316" y="4198683"/>
            <a:ext cx="1416320" cy="1371600"/>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AU" sz="2000" dirty="0" smtClean="0"/>
              <a:t>Dust RGB product and variations</a:t>
            </a:r>
          </a:p>
        </p:txBody>
      </p:sp>
    </p:spTree>
    <p:extLst>
      <p:ext uri="{BB962C8B-B14F-4D97-AF65-F5344CB8AC3E}">
        <p14:creationId xmlns:p14="http://schemas.microsoft.com/office/powerpoint/2010/main" val="17834253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itle 1"/>
          <p:cNvSpPr>
            <a:spLocks noGrp="1"/>
          </p:cNvSpPr>
          <p:nvPr>
            <p:ph type="title"/>
          </p:nvPr>
        </p:nvSpPr>
        <p:spPr>
          <a:xfrm>
            <a:off x="461963" y="76200"/>
            <a:ext cx="8229600" cy="1143000"/>
          </a:xfrm>
        </p:spPr>
        <p:txBody>
          <a:bodyPr/>
          <a:lstStyle/>
          <a:p>
            <a:r>
              <a:rPr lang="en-AU" altLang="en-US" sz="2800" b="1" dirty="0" smtClean="0"/>
              <a:t>Summary of the session</a:t>
            </a:r>
          </a:p>
        </p:txBody>
      </p:sp>
      <p:sp>
        <p:nvSpPr>
          <p:cNvPr id="5" name="TextBox 1"/>
          <p:cNvSpPr txBox="1">
            <a:spLocks noChangeArrowheads="1"/>
          </p:cNvSpPr>
          <p:nvPr/>
        </p:nvSpPr>
        <p:spPr bwMode="auto">
          <a:xfrm>
            <a:off x="685800" y="1219200"/>
            <a:ext cx="7924800" cy="4816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marL="0" indent="0" eaLnBrk="1" hangingPunct="1">
              <a:spcBef>
                <a:spcPct val="0"/>
              </a:spcBef>
              <a:spcAft>
                <a:spcPts val="600"/>
              </a:spcAft>
              <a:buFontTx/>
              <a:buNone/>
              <a:defRPr/>
            </a:pPr>
            <a:r>
              <a:rPr lang="en-AU" altLang="en-US" sz="2000" b="1" dirty="0" smtClean="0"/>
              <a:t>Tuning Himawari-8 data products</a:t>
            </a:r>
          </a:p>
          <a:p>
            <a:pPr marL="457200" indent="-457200" eaLnBrk="1" hangingPunct="1">
              <a:spcBef>
                <a:spcPct val="0"/>
              </a:spcBef>
              <a:spcAft>
                <a:spcPts val="600"/>
              </a:spcAft>
              <a:buFont typeface="+mj-lt"/>
              <a:buAutoNum type="arabicPeriod"/>
              <a:defRPr/>
            </a:pPr>
            <a:r>
              <a:rPr lang="en-AU" altLang="en-US" sz="2000" dirty="0" smtClean="0"/>
              <a:t>Tropical and mid-latitude versions of the </a:t>
            </a:r>
            <a:r>
              <a:rPr lang="en-AU" altLang="en-US" sz="2000" b="1" dirty="0" smtClean="0"/>
              <a:t>Night Microphysics RGB </a:t>
            </a:r>
            <a:r>
              <a:rPr lang="en-AU" altLang="en-US" sz="2000" dirty="0" smtClean="0"/>
              <a:t>product</a:t>
            </a:r>
          </a:p>
          <a:p>
            <a:pPr marL="457200" indent="-457200" eaLnBrk="1" hangingPunct="1">
              <a:spcBef>
                <a:spcPct val="0"/>
              </a:spcBef>
              <a:spcAft>
                <a:spcPts val="600"/>
              </a:spcAft>
              <a:buFont typeface="+mj-lt"/>
              <a:buAutoNum type="arabicPeriod"/>
              <a:defRPr/>
            </a:pPr>
            <a:r>
              <a:rPr lang="en-AU" altLang="en-US" sz="2000" dirty="0" smtClean="0"/>
              <a:t>Comparison with GEOCAT FLS product</a:t>
            </a:r>
          </a:p>
          <a:p>
            <a:pPr marL="895350" indent="-447675" eaLnBrk="1" hangingPunct="1">
              <a:spcBef>
                <a:spcPct val="0"/>
              </a:spcBef>
              <a:spcAft>
                <a:spcPts val="600"/>
              </a:spcAft>
              <a:defRPr/>
            </a:pPr>
            <a:r>
              <a:rPr lang="en-AU" altLang="en-US" sz="2000" dirty="0"/>
              <a:t>North Australian case study</a:t>
            </a:r>
          </a:p>
          <a:p>
            <a:pPr marL="895350" indent="-447675" eaLnBrk="1" hangingPunct="1">
              <a:spcBef>
                <a:spcPct val="0"/>
              </a:spcBef>
              <a:spcAft>
                <a:spcPts val="600"/>
              </a:spcAft>
              <a:defRPr/>
            </a:pPr>
            <a:r>
              <a:rPr lang="en-AU" altLang="en-US" sz="2000" dirty="0" smtClean="0"/>
              <a:t>Indonesian case study</a:t>
            </a:r>
          </a:p>
          <a:p>
            <a:pPr marL="457200" indent="-457200" eaLnBrk="1" hangingPunct="1">
              <a:spcBef>
                <a:spcPct val="0"/>
              </a:spcBef>
              <a:spcAft>
                <a:spcPts val="600"/>
              </a:spcAft>
              <a:buFont typeface="+mj-lt"/>
              <a:buAutoNum type="arabicPeriod" startAt="3"/>
              <a:defRPr/>
            </a:pPr>
            <a:r>
              <a:rPr lang="en-AU" altLang="en-US" sz="2000" dirty="0" smtClean="0"/>
              <a:t>Tropical and mid latitude versions of the </a:t>
            </a:r>
            <a:r>
              <a:rPr lang="en-AU" altLang="en-US" sz="2000" b="1" dirty="0" smtClean="0"/>
              <a:t>Day Convection RGB Product</a:t>
            </a:r>
          </a:p>
          <a:p>
            <a:pPr marL="895350" indent="-447675" eaLnBrk="1" hangingPunct="1">
              <a:spcBef>
                <a:spcPct val="0"/>
              </a:spcBef>
              <a:spcAft>
                <a:spcPts val="600"/>
              </a:spcAft>
              <a:defRPr/>
            </a:pPr>
            <a:r>
              <a:rPr lang="en-AU" altLang="en-US" sz="2000" dirty="0" smtClean="0"/>
              <a:t>TC Blanche case study</a:t>
            </a:r>
          </a:p>
          <a:p>
            <a:pPr marL="457200" indent="-457200" eaLnBrk="1" hangingPunct="1">
              <a:spcBef>
                <a:spcPct val="0"/>
              </a:spcBef>
              <a:spcAft>
                <a:spcPts val="600"/>
              </a:spcAft>
              <a:buFont typeface="+mj-lt"/>
              <a:buAutoNum type="arabicPeriod" startAt="4"/>
              <a:defRPr/>
            </a:pPr>
            <a:r>
              <a:rPr lang="en-AU" altLang="en-US" sz="2000" b="1" dirty="0" smtClean="0"/>
              <a:t>Day Microphysics RGB product </a:t>
            </a:r>
            <a:r>
              <a:rPr lang="en-AU" altLang="en-US" sz="2000" dirty="0" smtClean="0"/>
              <a:t>modifications</a:t>
            </a:r>
          </a:p>
          <a:p>
            <a:pPr marL="895350" indent="-447675" eaLnBrk="1" hangingPunct="1">
              <a:spcBef>
                <a:spcPct val="0"/>
              </a:spcBef>
              <a:spcAft>
                <a:spcPts val="600"/>
              </a:spcAft>
              <a:defRPr/>
            </a:pPr>
            <a:r>
              <a:rPr lang="en-AU" altLang="en-US" sz="2000" dirty="0" smtClean="0"/>
              <a:t>Australian case study</a:t>
            </a:r>
          </a:p>
          <a:p>
            <a:pPr marL="457200" indent="-457200" eaLnBrk="1" hangingPunct="1">
              <a:spcBef>
                <a:spcPct val="0"/>
              </a:spcBef>
              <a:spcAft>
                <a:spcPts val="600"/>
              </a:spcAft>
              <a:buFont typeface="+mj-lt"/>
              <a:buAutoNum type="arabicPeriod" startAt="5"/>
              <a:defRPr/>
            </a:pPr>
            <a:r>
              <a:rPr lang="en-AU" altLang="en-US" sz="2000" b="1" dirty="0" smtClean="0"/>
              <a:t>Dust RGB product work</a:t>
            </a:r>
          </a:p>
          <a:p>
            <a:pPr marL="895350" indent="-447675" eaLnBrk="1" hangingPunct="1">
              <a:spcBef>
                <a:spcPct val="0"/>
              </a:spcBef>
              <a:spcAft>
                <a:spcPts val="600"/>
              </a:spcAft>
              <a:defRPr/>
            </a:pPr>
            <a:r>
              <a:rPr lang="en-AU" altLang="en-US" sz="2000" dirty="0" smtClean="0"/>
              <a:t>A New South Wales and West Australian case study</a:t>
            </a:r>
          </a:p>
          <a:p>
            <a:pPr marL="0" indent="0" eaLnBrk="1" hangingPunct="1">
              <a:spcBef>
                <a:spcPct val="0"/>
              </a:spcBef>
              <a:buNone/>
              <a:defRPr/>
            </a:pPr>
            <a:endParaRPr lang="en-AU" altLang="en-US" sz="1200" dirty="0" smtClean="0"/>
          </a:p>
        </p:txBody>
      </p:sp>
    </p:spTree>
    <p:extLst>
      <p:ext uri="{BB962C8B-B14F-4D97-AF65-F5344CB8AC3E}">
        <p14:creationId xmlns:p14="http://schemas.microsoft.com/office/powerpoint/2010/main" val="11476434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81" y="-5781"/>
            <a:ext cx="9137719" cy="685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8217" y="1371600"/>
            <a:ext cx="3470580" cy="26064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0" y="152400"/>
            <a:ext cx="9144000" cy="1166104"/>
          </a:xfrm>
        </p:spPr>
        <p:txBody>
          <a:bodyPr>
            <a:normAutofit fontScale="90000"/>
          </a:bodyPr>
          <a:lstStyle/>
          <a:p>
            <a:r>
              <a:rPr lang="en-AU" sz="3100" b="1" dirty="0" smtClean="0"/>
              <a:t>Other important WMO RAV work pertaining to RGB products </a:t>
            </a:r>
            <a:br>
              <a:rPr lang="en-AU" sz="3100" b="1" dirty="0" smtClean="0"/>
            </a:br>
            <a:r>
              <a:rPr lang="en-AU" sz="2200" dirty="0" smtClean="0"/>
              <a:t>(outside of the scope of this presentation)</a:t>
            </a:r>
            <a:endParaRPr lang="en-AU" sz="2200" dirty="0"/>
          </a:p>
        </p:txBody>
      </p:sp>
      <p:sp>
        <p:nvSpPr>
          <p:cNvPr id="3" name="Content Placeholder 2"/>
          <p:cNvSpPr>
            <a:spLocks noGrp="1"/>
          </p:cNvSpPr>
          <p:nvPr>
            <p:ph idx="1"/>
          </p:nvPr>
        </p:nvSpPr>
        <p:spPr>
          <a:xfrm>
            <a:off x="5098215" y="3597001"/>
            <a:ext cx="3470579" cy="381000"/>
          </a:xfrm>
          <a:solidFill>
            <a:schemeClr val="bg1"/>
          </a:solidFill>
        </p:spPr>
        <p:txBody>
          <a:bodyPr>
            <a:normAutofit fontScale="92500"/>
          </a:bodyPr>
          <a:lstStyle/>
          <a:p>
            <a:pPr marL="0" indent="0">
              <a:buNone/>
            </a:pPr>
            <a:r>
              <a:rPr lang="en-AU" sz="2000" dirty="0" smtClean="0"/>
              <a:t>Meteorological Service Singapore</a:t>
            </a:r>
            <a:endParaRPr lang="en-AU" sz="2000"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398" y="1424696"/>
            <a:ext cx="3808882" cy="254378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398" y="4092478"/>
            <a:ext cx="3808882" cy="25769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98216" y="4092478"/>
            <a:ext cx="3470579" cy="25864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Content Placeholder 2"/>
          <p:cNvSpPr txBox="1">
            <a:spLocks/>
          </p:cNvSpPr>
          <p:nvPr/>
        </p:nvSpPr>
        <p:spPr>
          <a:xfrm>
            <a:off x="5098217" y="4125805"/>
            <a:ext cx="3470580" cy="369974"/>
          </a:xfrm>
          <a:prstGeom prst="rect">
            <a:avLst/>
          </a:prstGeom>
          <a:solidFill>
            <a:schemeClr val="bg1"/>
          </a:solidFill>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AU" sz="2000" dirty="0" smtClean="0"/>
              <a:t>BMKG Indonesia, </a:t>
            </a:r>
          </a:p>
        </p:txBody>
      </p:sp>
      <p:sp>
        <p:nvSpPr>
          <p:cNvPr id="6" name="Content Placeholder 2"/>
          <p:cNvSpPr txBox="1">
            <a:spLocks/>
          </p:cNvSpPr>
          <p:nvPr/>
        </p:nvSpPr>
        <p:spPr>
          <a:xfrm>
            <a:off x="542923" y="3678266"/>
            <a:ext cx="3799357" cy="580420"/>
          </a:xfrm>
          <a:prstGeom prst="rect">
            <a:avLst/>
          </a:prstGeom>
          <a:solidFill>
            <a:schemeClr val="bg1"/>
          </a:solidFill>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AU" sz="2400" dirty="0" smtClean="0"/>
              <a:t>BMKG Indonesia, </a:t>
            </a:r>
          </a:p>
          <a:p>
            <a:pPr marL="0" indent="0" algn="ctr">
              <a:buFont typeface="Arial" pitchFamily="34" charset="0"/>
              <a:buNone/>
            </a:pPr>
            <a:r>
              <a:rPr lang="en-AU" sz="1800" b="1" dirty="0" smtClean="0">
                <a:solidFill>
                  <a:srgbClr val="FF0000"/>
                </a:solidFill>
              </a:rPr>
              <a:t>August 2015 RFG meeting</a:t>
            </a:r>
            <a:endParaRPr lang="en-AU" sz="1800" b="1" dirty="0">
              <a:solidFill>
                <a:srgbClr val="FF0000"/>
              </a:solidFill>
            </a:endParaRPr>
          </a:p>
        </p:txBody>
      </p:sp>
    </p:spTree>
    <p:extLst>
      <p:ext uri="{BB962C8B-B14F-4D97-AF65-F5344CB8AC3E}">
        <p14:creationId xmlns:p14="http://schemas.microsoft.com/office/powerpoint/2010/main" val="21878284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9763" y="2286000"/>
            <a:ext cx="2332037"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Table 3"/>
          <p:cNvGraphicFramePr>
            <a:graphicFrameLocks noGrp="1"/>
          </p:cNvGraphicFramePr>
          <p:nvPr/>
        </p:nvGraphicFramePr>
        <p:xfrm>
          <a:off x="274638" y="4640263"/>
          <a:ext cx="8618537" cy="2101848"/>
        </p:xfrm>
        <a:graphic>
          <a:graphicData uri="http://schemas.openxmlformats.org/drawingml/2006/table">
            <a:tbl>
              <a:tblPr firstRow="1" bandRow="1">
                <a:tableStyleId>{5940675A-B579-460E-94D1-54222C63F5DA}</a:tableStyleId>
              </a:tblPr>
              <a:tblGrid>
                <a:gridCol w="2280851"/>
                <a:gridCol w="2088556"/>
                <a:gridCol w="2304613"/>
                <a:gridCol w="1944517"/>
              </a:tblGrid>
              <a:tr h="350308">
                <a:tc>
                  <a:txBody>
                    <a:bodyPr/>
                    <a:lstStyle/>
                    <a:p>
                      <a:endParaRPr lang="en-AU" sz="1600" dirty="0">
                        <a:solidFill>
                          <a:schemeClr val="tx1"/>
                        </a:solidFill>
                        <a:latin typeface="Calibri" panose="020F0502020204030204" pitchFamily="34" charset="0"/>
                      </a:endParaRPr>
                    </a:p>
                  </a:txBody>
                  <a:tcPr marL="91467" marR="91467" marT="45769" marB="45769"/>
                </a:tc>
                <a:tc>
                  <a:txBody>
                    <a:bodyPr/>
                    <a:lstStyle/>
                    <a:p>
                      <a:r>
                        <a:rPr lang="en-AU" sz="1600" b="1" dirty="0" smtClean="0">
                          <a:solidFill>
                            <a:srgbClr val="FF0000"/>
                          </a:solidFill>
                          <a:latin typeface="Calibri" panose="020F0502020204030204" pitchFamily="34" charset="0"/>
                        </a:rPr>
                        <a:t>RED</a:t>
                      </a:r>
                      <a:r>
                        <a:rPr lang="en-AU" sz="1600" b="1" baseline="0" dirty="0" smtClean="0">
                          <a:solidFill>
                            <a:srgbClr val="FF0000"/>
                          </a:solidFill>
                          <a:latin typeface="Calibri" panose="020F0502020204030204" pitchFamily="34" charset="0"/>
                        </a:rPr>
                        <a:t> (</a:t>
                      </a:r>
                      <a:r>
                        <a:rPr lang="en-AU" sz="1600" b="1" dirty="0" smtClean="0">
                          <a:solidFill>
                            <a:srgbClr val="FF0000"/>
                          </a:solidFill>
                          <a:latin typeface="Calibri" panose="020F0502020204030204" pitchFamily="34" charset="0"/>
                        </a:rPr>
                        <a:t>IR12.0 – IR10.4)</a:t>
                      </a:r>
                      <a:endParaRPr lang="en-AU" sz="1600" b="1" dirty="0">
                        <a:solidFill>
                          <a:srgbClr val="FF0000"/>
                        </a:solidFill>
                        <a:latin typeface="Calibri" panose="020F0502020204030204" pitchFamily="34" charset="0"/>
                      </a:endParaRPr>
                    </a:p>
                  </a:txBody>
                  <a:tcPr marL="91467" marR="91467" marT="45769" marB="45769"/>
                </a:tc>
                <a:tc>
                  <a:txBody>
                    <a:bodyPr/>
                    <a:lstStyle/>
                    <a:p>
                      <a:r>
                        <a:rPr lang="en-AU" sz="1600" b="1" dirty="0" smtClean="0">
                          <a:solidFill>
                            <a:srgbClr val="006600"/>
                          </a:solidFill>
                          <a:latin typeface="Calibri" panose="020F0502020204030204" pitchFamily="34" charset="0"/>
                        </a:rPr>
                        <a:t>GREEN</a:t>
                      </a:r>
                      <a:r>
                        <a:rPr lang="en-AU" sz="1600" b="1" baseline="0" dirty="0" smtClean="0">
                          <a:solidFill>
                            <a:srgbClr val="006600"/>
                          </a:solidFill>
                          <a:latin typeface="Calibri" panose="020F0502020204030204" pitchFamily="34" charset="0"/>
                        </a:rPr>
                        <a:t> (</a:t>
                      </a:r>
                      <a:r>
                        <a:rPr lang="en-AU" sz="1600" b="1" dirty="0" smtClean="0">
                          <a:solidFill>
                            <a:srgbClr val="006600"/>
                          </a:solidFill>
                          <a:latin typeface="Calibri" panose="020F0502020204030204" pitchFamily="34" charset="0"/>
                        </a:rPr>
                        <a:t>IR10.4-NIR3.9)</a:t>
                      </a:r>
                      <a:endParaRPr lang="en-AU" sz="1600" b="1" dirty="0">
                        <a:solidFill>
                          <a:srgbClr val="006600"/>
                        </a:solidFill>
                        <a:latin typeface="Calibri" panose="020F0502020204030204" pitchFamily="34" charset="0"/>
                      </a:endParaRPr>
                    </a:p>
                  </a:txBody>
                  <a:tcPr marL="91467" marR="91467" marT="45769" marB="45769"/>
                </a:tc>
                <a:tc>
                  <a:txBody>
                    <a:bodyPr/>
                    <a:lstStyle/>
                    <a:p>
                      <a:r>
                        <a:rPr lang="en-AU" sz="1600" b="1" dirty="0" smtClean="0">
                          <a:solidFill>
                            <a:srgbClr val="0000CC"/>
                          </a:solidFill>
                          <a:latin typeface="Calibri" panose="020F0502020204030204" pitchFamily="34" charset="0"/>
                        </a:rPr>
                        <a:t>BLUE (C)</a:t>
                      </a:r>
                      <a:r>
                        <a:rPr lang="en-AU" sz="1600" b="1" baseline="0" dirty="0" smtClean="0">
                          <a:solidFill>
                            <a:srgbClr val="0000CC"/>
                          </a:solidFill>
                          <a:latin typeface="Calibri" panose="020F0502020204030204" pitchFamily="34" charset="0"/>
                        </a:rPr>
                        <a:t> (</a:t>
                      </a:r>
                      <a:r>
                        <a:rPr lang="en-AU" sz="1600" b="1" dirty="0" smtClean="0">
                          <a:solidFill>
                            <a:srgbClr val="0000CC"/>
                          </a:solidFill>
                          <a:latin typeface="Calibri" panose="020F0502020204030204" pitchFamily="34" charset="0"/>
                        </a:rPr>
                        <a:t>IR</a:t>
                      </a:r>
                      <a:r>
                        <a:rPr lang="en-AU" sz="1600" b="1" baseline="0" dirty="0" smtClean="0">
                          <a:solidFill>
                            <a:srgbClr val="0000CC"/>
                          </a:solidFill>
                          <a:latin typeface="Calibri" panose="020F0502020204030204" pitchFamily="34" charset="0"/>
                        </a:rPr>
                        <a:t>10.4)</a:t>
                      </a:r>
                      <a:endParaRPr lang="en-AU" sz="1600" b="1" dirty="0">
                        <a:solidFill>
                          <a:srgbClr val="0000CC"/>
                        </a:solidFill>
                        <a:latin typeface="Calibri" panose="020F0502020204030204" pitchFamily="34" charset="0"/>
                      </a:endParaRPr>
                    </a:p>
                  </a:txBody>
                  <a:tcPr marL="91467" marR="91467" marT="45769" marB="45769"/>
                </a:tc>
              </a:tr>
              <a:tr h="350308">
                <a:tc>
                  <a:txBody>
                    <a:bodyPr/>
                    <a:lstStyle/>
                    <a:p>
                      <a:r>
                        <a:rPr lang="en-AU" sz="1600" b="0" dirty="0" smtClean="0">
                          <a:latin typeface="Calibri" panose="020F0502020204030204" pitchFamily="34" charset="0"/>
                        </a:rPr>
                        <a:t>A:</a:t>
                      </a:r>
                      <a:r>
                        <a:rPr lang="en-AU" sz="1600" b="0" baseline="0" dirty="0" smtClean="0">
                          <a:latin typeface="Calibri" panose="020F0502020204030204" pitchFamily="34" charset="0"/>
                        </a:rPr>
                        <a:t> SEVIRI RECIPE</a:t>
                      </a:r>
                      <a:endParaRPr lang="en-AU" sz="1600" b="0" dirty="0">
                        <a:latin typeface="Calibri" panose="020F0502020204030204" pitchFamily="34" charset="0"/>
                      </a:endParaRPr>
                    </a:p>
                  </a:txBody>
                  <a:tcPr marL="91467" marR="91467" marT="45769" marB="45769"/>
                </a:tc>
                <a:tc>
                  <a:txBody>
                    <a:bodyPr/>
                    <a:lstStyle/>
                    <a:p>
                      <a:r>
                        <a:rPr lang="en-AU" sz="1600" b="0" dirty="0" smtClean="0">
                          <a:solidFill>
                            <a:srgbClr val="FF0000"/>
                          </a:solidFill>
                          <a:latin typeface="Calibri" panose="020F0502020204030204" pitchFamily="34" charset="0"/>
                        </a:rPr>
                        <a:t>-4 to 2</a:t>
                      </a:r>
                      <a:endParaRPr lang="en-AU" sz="1600" b="0" dirty="0">
                        <a:solidFill>
                          <a:srgbClr val="FF0000"/>
                        </a:solidFill>
                        <a:latin typeface="Calibri" panose="020F0502020204030204" pitchFamily="34" charset="0"/>
                      </a:endParaRPr>
                    </a:p>
                  </a:txBody>
                  <a:tcPr marL="91467" marR="91467" marT="45769" marB="45769"/>
                </a:tc>
                <a:tc>
                  <a:txBody>
                    <a:bodyPr/>
                    <a:lstStyle/>
                    <a:p>
                      <a:r>
                        <a:rPr lang="en-AU" sz="1600" b="0" dirty="0" smtClean="0">
                          <a:solidFill>
                            <a:srgbClr val="006600"/>
                          </a:solidFill>
                          <a:latin typeface="Calibri" panose="020F0502020204030204" pitchFamily="34" charset="0"/>
                        </a:rPr>
                        <a:t>0 to 10</a:t>
                      </a:r>
                      <a:endParaRPr lang="en-AU" sz="1600" b="0" dirty="0">
                        <a:solidFill>
                          <a:srgbClr val="006600"/>
                        </a:solidFill>
                        <a:latin typeface="Calibri" panose="020F0502020204030204" pitchFamily="34" charset="0"/>
                      </a:endParaRPr>
                    </a:p>
                  </a:txBody>
                  <a:tcPr marL="91467" marR="91467" marT="45769" marB="45769"/>
                </a:tc>
                <a:tc>
                  <a:txBody>
                    <a:bodyPr/>
                    <a:lstStyle/>
                    <a:p>
                      <a:r>
                        <a:rPr lang="en-AU" sz="1600" b="0" dirty="0" smtClean="0">
                          <a:solidFill>
                            <a:srgbClr val="0000CC"/>
                          </a:solidFill>
                          <a:latin typeface="Calibri" panose="020F0502020204030204" pitchFamily="34" charset="0"/>
                        </a:rPr>
                        <a:t>-30 to 20</a:t>
                      </a:r>
                      <a:endParaRPr lang="en-AU" sz="1600" b="0" dirty="0">
                        <a:solidFill>
                          <a:srgbClr val="0000CC"/>
                        </a:solidFill>
                        <a:latin typeface="Calibri" panose="020F0502020204030204" pitchFamily="34" charset="0"/>
                      </a:endParaRPr>
                    </a:p>
                  </a:txBody>
                  <a:tcPr marL="91467" marR="91467" marT="45769" marB="45769"/>
                </a:tc>
              </a:tr>
              <a:tr h="350308">
                <a:tc>
                  <a:txBody>
                    <a:bodyPr/>
                    <a:lstStyle/>
                    <a:p>
                      <a:r>
                        <a:rPr lang="en-AU" sz="1600" b="0" dirty="0" smtClean="0">
                          <a:latin typeface="Calibri" panose="020F0502020204030204" pitchFamily="34" charset="0"/>
                        </a:rPr>
                        <a:t>B: NCMP-TROP</a:t>
                      </a:r>
                      <a:endParaRPr lang="en-AU" sz="1600" b="0" dirty="0">
                        <a:latin typeface="Calibri" panose="020F0502020204030204" pitchFamily="34" charset="0"/>
                      </a:endParaRPr>
                    </a:p>
                  </a:txBody>
                  <a:tcPr marL="91467" marR="91467" marT="45769" marB="4576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FF0000"/>
                          </a:solidFill>
                          <a:latin typeface="Calibri" panose="020F0502020204030204" pitchFamily="34" charset="0"/>
                        </a:rPr>
                        <a:t>-4 to 2</a:t>
                      </a:r>
                    </a:p>
                  </a:txBody>
                  <a:tcPr marL="91467" marR="91467" marT="45769" marB="45769"/>
                </a:tc>
                <a:tc>
                  <a:txBody>
                    <a:bodyPr/>
                    <a:lstStyle/>
                    <a:p>
                      <a:r>
                        <a:rPr lang="en-AU" sz="1600" b="0" dirty="0" smtClean="0">
                          <a:solidFill>
                            <a:srgbClr val="006600"/>
                          </a:solidFill>
                          <a:latin typeface="Calibri" panose="020F0502020204030204" pitchFamily="34" charset="0"/>
                        </a:rPr>
                        <a:t>0 to 5</a:t>
                      </a:r>
                      <a:endParaRPr lang="en-AU" sz="1600" b="0" dirty="0">
                        <a:solidFill>
                          <a:srgbClr val="006600"/>
                        </a:solidFill>
                        <a:latin typeface="Calibri" panose="020F0502020204030204" pitchFamily="34" charset="0"/>
                      </a:endParaRPr>
                    </a:p>
                  </a:txBody>
                  <a:tcPr marL="91467" marR="91467" marT="45769" marB="45769"/>
                </a:tc>
                <a:tc>
                  <a:txBody>
                    <a:bodyPr/>
                    <a:lstStyle/>
                    <a:p>
                      <a:r>
                        <a:rPr lang="en-AU" sz="1600" b="0" dirty="0" smtClean="0">
                          <a:solidFill>
                            <a:srgbClr val="0000CC"/>
                          </a:solidFill>
                          <a:latin typeface="Calibri" panose="020F0502020204030204" pitchFamily="34" charset="0"/>
                        </a:rPr>
                        <a:t>0 to 27</a:t>
                      </a:r>
                      <a:endParaRPr lang="en-AU" sz="1600" b="0" dirty="0">
                        <a:solidFill>
                          <a:srgbClr val="0000CC"/>
                        </a:solidFill>
                        <a:latin typeface="Calibri" panose="020F0502020204030204" pitchFamily="34" charset="0"/>
                      </a:endParaRPr>
                    </a:p>
                  </a:txBody>
                  <a:tcPr marL="91467" marR="91467" marT="45769" marB="45769"/>
                </a:tc>
              </a:tr>
              <a:tr h="350308">
                <a:tc>
                  <a:txBody>
                    <a:bodyPr/>
                    <a:lstStyle/>
                    <a:p>
                      <a:r>
                        <a:rPr lang="en-AU" sz="1600" b="0" dirty="0" smtClean="0">
                          <a:latin typeface="Calibri" panose="020F0502020204030204" pitchFamily="34" charset="0"/>
                        </a:rPr>
                        <a:t>C: JMA version 1</a:t>
                      </a:r>
                      <a:endParaRPr lang="en-AU" sz="1600" b="0" dirty="0">
                        <a:latin typeface="Calibri" panose="020F0502020204030204" pitchFamily="34" charset="0"/>
                      </a:endParaRPr>
                    </a:p>
                  </a:txBody>
                  <a:tcPr marL="91467" marR="91467" marT="45769" marB="45769">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FF0000"/>
                          </a:solidFill>
                          <a:latin typeface="Calibri" panose="020F0502020204030204" pitchFamily="34" charset="0"/>
                        </a:rPr>
                        <a:t>-6.7 to 2.6</a:t>
                      </a:r>
                    </a:p>
                  </a:txBody>
                  <a:tcPr marL="91437" marR="91437" marT="45741" marB="45741">
                    <a:solidFill>
                      <a:srgbClr val="FFFF00"/>
                    </a:solidFill>
                  </a:tcPr>
                </a:tc>
                <a:tc>
                  <a:txBody>
                    <a:bodyPr/>
                    <a:lstStyle/>
                    <a:p>
                      <a:r>
                        <a:rPr lang="en-AU" sz="1600" b="0" dirty="0" smtClean="0">
                          <a:solidFill>
                            <a:srgbClr val="006600"/>
                          </a:solidFill>
                          <a:latin typeface="Calibri" panose="020F0502020204030204" pitchFamily="34" charset="0"/>
                        </a:rPr>
                        <a:t>-3.5 to 6.9 </a:t>
                      </a:r>
                      <a:r>
                        <a:rPr lang="en-AU" sz="1200" b="0" dirty="0" smtClean="0">
                          <a:solidFill>
                            <a:srgbClr val="006600"/>
                          </a:solidFill>
                          <a:latin typeface="Calibri" panose="020F0502020204030204" pitchFamily="34" charset="0"/>
                        </a:rPr>
                        <a:t>(11.2 </a:t>
                      </a:r>
                      <a:r>
                        <a:rPr lang="en-AU" sz="1200" b="0" baseline="0" dirty="0" smtClean="0">
                          <a:solidFill>
                            <a:srgbClr val="006600"/>
                          </a:solidFill>
                          <a:latin typeface="Calibri" panose="020F0502020204030204" pitchFamily="34" charset="0"/>
                        </a:rPr>
                        <a:t>micron used)</a:t>
                      </a:r>
                      <a:endParaRPr lang="en-AU" sz="1200" b="0" dirty="0">
                        <a:solidFill>
                          <a:srgbClr val="006600"/>
                        </a:solidFill>
                        <a:latin typeface="Calibri" panose="020F0502020204030204" pitchFamily="34" charset="0"/>
                      </a:endParaRPr>
                    </a:p>
                  </a:txBody>
                  <a:tcPr marL="91437" marR="91437" marT="45741" marB="45741">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00CC"/>
                          </a:solidFill>
                          <a:latin typeface="Calibri" panose="020F0502020204030204" pitchFamily="34" charset="0"/>
                        </a:rPr>
                        <a:t>-29.4 to 19.4</a:t>
                      </a:r>
                    </a:p>
                  </a:txBody>
                  <a:tcPr marL="91437" marR="91437" marT="45741" marB="45741">
                    <a:solidFill>
                      <a:srgbClr val="FFFF00"/>
                    </a:solidFill>
                  </a:tcPr>
                </a:tc>
              </a:tr>
              <a:tr h="350308">
                <a:tc>
                  <a:txBody>
                    <a:bodyPr/>
                    <a:lstStyle/>
                    <a:p>
                      <a:r>
                        <a:rPr lang="en-AU" sz="1600" b="0" dirty="0" smtClean="0">
                          <a:latin typeface="Calibri" panose="020F0502020204030204" pitchFamily="34" charset="0"/>
                        </a:rPr>
                        <a:t>D: JMA version 2</a:t>
                      </a:r>
                      <a:endParaRPr lang="en-AU" sz="1600" b="0" dirty="0">
                        <a:latin typeface="Calibri" panose="020F0502020204030204" pitchFamily="34" charset="0"/>
                      </a:endParaRPr>
                    </a:p>
                  </a:txBody>
                  <a:tcPr marL="91467" marR="91467" marT="45769" marB="45769">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FF0000"/>
                          </a:solidFill>
                          <a:latin typeface="Calibri" panose="020F0502020204030204" pitchFamily="34" charset="0"/>
                        </a:rPr>
                        <a:t>-6.7 to 2.6</a:t>
                      </a:r>
                    </a:p>
                  </a:txBody>
                  <a:tcPr marL="91437" marR="91437" marT="45741" marB="45741">
                    <a:solidFill>
                      <a:srgbClr val="FFFF00"/>
                    </a:solidFill>
                  </a:tcPr>
                </a:tc>
                <a:tc>
                  <a:txBody>
                    <a:bodyPr/>
                    <a:lstStyle/>
                    <a:p>
                      <a:r>
                        <a:rPr lang="en-AU" sz="1600" b="0" dirty="0" smtClean="0">
                          <a:solidFill>
                            <a:srgbClr val="006600"/>
                          </a:solidFill>
                          <a:latin typeface="Calibri" panose="020F0502020204030204" pitchFamily="34" charset="0"/>
                        </a:rPr>
                        <a:t>-3.1 to 5.2</a:t>
                      </a:r>
                      <a:endParaRPr lang="en-AU" sz="1600" b="0" dirty="0">
                        <a:solidFill>
                          <a:srgbClr val="006600"/>
                        </a:solidFill>
                        <a:latin typeface="Calibri" panose="020F0502020204030204" pitchFamily="34" charset="0"/>
                      </a:endParaRPr>
                    </a:p>
                  </a:txBody>
                  <a:tcPr marL="91437" marR="91437" marT="45741" marB="45741">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00CC"/>
                          </a:solidFill>
                          <a:latin typeface="Calibri" panose="020F0502020204030204" pitchFamily="34" charset="0"/>
                        </a:rPr>
                        <a:t>-29.4 to 19.4</a:t>
                      </a:r>
                    </a:p>
                  </a:txBody>
                  <a:tcPr marL="91437" marR="91437" marT="45741" marB="45741">
                    <a:solidFill>
                      <a:srgbClr val="FFFF00"/>
                    </a:solidFill>
                  </a:tcPr>
                </a:tc>
              </a:tr>
              <a:tr h="350308">
                <a:tc>
                  <a:txBody>
                    <a:bodyPr/>
                    <a:lstStyle/>
                    <a:p>
                      <a:r>
                        <a:rPr lang="en-AU" sz="1600" b="0" dirty="0" smtClean="0">
                          <a:latin typeface="Calibri" panose="020F0502020204030204" pitchFamily="34" charset="0"/>
                        </a:rPr>
                        <a:t>E: TROP</a:t>
                      </a:r>
                      <a:r>
                        <a:rPr lang="en-AU" sz="1600" b="0" baseline="0" dirty="0" smtClean="0">
                          <a:latin typeface="Calibri" panose="020F0502020204030204" pitchFamily="34" charset="0"/>
                        </a:rPr>
                        <a:t> </a:t>
                      </a:r>
                      <a:r>
                        <a:rPr lang="en-AU" sz="1600" b="0" dirty="0" smtClean="0">
                          <a:latin typeface="Calibri" panose="020F0502020204030204" pitchFamily="34" charset="0"/>
                        </a:rPr>
                        <a:t>Hybrid (scaled)</a:t>
                      </a:r>
                      <a:endParaRPr lang="en-AU" sz="1600" b="0" dirty="0">
                        <a:latin typeface="Calibri" panose="020F0502020204030204" pitchFamily="34" charset="0"/>
                      </a:endParaRPr>
                    </a:p>
                  </a:txBody>
                  <a:tcPr marL="91467" marR="91467" marT="45769" marB="45769">
                    <a:solidFill>
                      <a:srgbClr val="FF0066">
                        <a:alpha val="3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FF0000"/>
                          </a:solidFill>
                          <a:latin typeface="Calibri" panose="020F0502020204030204" pitchFamily="34" charset="0"/>
                        </a:rPr>
                        <a:t>-6.7 to 2.6</a:t>
                      </a:r>
                    </a:p>
                  </a:txBody>
                  <a:tcPr marL="91467" marR="91467" marT="45769" marB="45769">
                    <a:solidFill>
                      <a:srgbClr val="FF0066">
                        <a:alpha val="30000"/>
                      </a:srgbClr>
                    </a:solidFill>
                  </a:tcPr>
                </a:tc>
                <a:tc>
                  <a:txBody>
                    <a:bodyPr/>
                    <a:lstStyle/>
                    <a:p>
                      <a:r>
                        <a:rPr lang="en-AU" sz="1600" b="0" dirty="0" smtClean="0">
                          <a:solidFill>
                            <a:srgbClr val="006600"/>
                          </a:solidFill>
                          <a:latin typeface="Calibri" panose="020F0502020204030204" pitchFamily="34" charset="0"/>
                        </a:rPr>
                        <a:t>-3.1 to 2.6</a:t>
                      </a:r>
                      <a:endParaRPr lang="en-AU" sz="1600" b="0" dirty="0">
                        <a:solidFill>
                          <a:srgbClr val="006600"/>
                        </a:solidFill>
                        <a:latin typeface="Calibri" panose="020F0502020204030204" pitchFamily="34" charset="0"/>
                      </a:endParaRPr>
                    </a:p>
                  </a:txBody>
                  <a:tcPr marL="91467" marR="91467" marT="45769" marB="45769">
                    <a:solidFill>
                      <a:srgbClr val="FF0066">
                        <a:alpha val="30000"/>
                      </a:srgbClr>
                    </a:solidFill>
                  </a:tcPr>
                </a:tc>
                <a:tc>
                  <a:txBody>
                    <a:bodyPr/>
                    <a:lstStyle/>
                    <a:p>
                      <a:r>
                        <a:rPr lang="en-AU" sz="1600" b="0" dirty="0" smtClean="0">
                          <a:solidFill>
                            <a:srgbClr val="0000CC"/>
                          </a:solidFill>
                          <a:latin typeface="Calibri" panose="020F0502020204030204" pitchFamily="34" charset="0"/>
                        </a:rPr>
                        <a:t>0.6 to 26.4</a:t>
                      </a:r>
                      <a:endParaRPr lang="en-AU" sz="1600" b="0" dirty="0">
                        <a:solidFill>
                          <a:srgbClr val="0000CC"/>
                        </a:solidFill>
                        <a:latin typeface="Calibri" panose="020F0502020204030204" pitchFamily="34" charset="0"/>
                      </a:endParaRPr>
                    </a:p>
                  </a:txBody>
                  <a:tcPr marL="91467" marR="91467" marT="45769" marB="45769">
                    <a:solidFill>
                      <a:srgbClr val="FF0066">
                        <a:alpha val="30000"/>
                      </a:srgbClr>
                    </a:solidFill>
                  </a:tcPr>
                </a:tc>
              </a:tr>
            </a:tbl>
          </a:graphicData>
        </a:graphic>
      </p:graphicFrame>
      <p:sp>
        <p:nvSpPr>
          <p:cNvPr id="8" name="Title 7"/>
          <p:cNvSpPr>
            <a:spLocks noGrp="1"/>
          </p:cNvSpPr>
          <p:nvPr>
            <p:ph type="title"/>
          </p:nvPr>
        </p:nvSpPr>
        <p:spPr>
          <a:xfrm>
            <a:off x="-3175" y="115888"/>
            <a:ext cx="9147175" cy="936625"/>
          </a:xfrm>
        </p:spPr>
        <p:txBody>
          <a:bodyPr rtlCol="0">
            <a:normAutofit fontScale="90000"/>
          </a:bodyPr>
          <a:lstStyle/>
          <a:p>
            <a:pPr eaLnBrk="1" fontAlgn="auto" hangingPunct="1">
              <a:spcAft>
                <a:spcPts val="0"/>
              </a:spcAft>
              <a:defRPr/>
            </a:pPr>
            <a:r>
              <a:rPr lang="en-AU" altLang="en-US" sz="2800" b="1" dirty="0" smtClean="0">
                <a:latin typeface="Calibri" panose="020F0502020204030204" pitchFamily="34" charset="0"/>
              </a:rPr>
              <a:t>Tuning the Night Microphysics RGB </a:t>
            </a:r>
            <a:r>
              <a:rPr lang="en-AU" altLang="en-US" sz="2800" b="1" dirty="0">
                <a:latin typeface="Calibri" panose="020F0502020204030204" pitchFamily="34" charset="0"/>
              </a:rPr>
              <a:t>products by Forecasters and stakeholders to suit local </a:t>
            </a:r>
            <a:r>
              <a:rPr lang="en-AU" altLang="en-US" sz="2800" b="1" dirty="0" smtClean="0">
                <a:latin typeface="Calibri" panose="020F0502020204030204" pitchFamily="34" charset="0"/>
              </a:rPr>
              <a:t>conditions</a:t>
            </a:r>
            <a:endParaRPr lang="en-AU" sz="2800" b="1" dirty="0">
              <a:latin typeface="Calibri" panose="020F0502020204030204" pitchFamily="34" charset="0"/>
            </a:endParaRPr>
          </a:p>
        </p:txBody>
      </p:sp>
      <p:sp>
        <p:nvSpPr>
          <p:cNvPr id="24618" name="Rectangle 21"/>
          <p:cNvSpPr>
            <a:spLocks noChangeArrowheads="1"/>
          </p:cNvSpPr>
          <p:nvPr/>
        </p:nvSpPr>
        <p:spPr bwMode="auto">
          <a:xfrm>
            <a:off x="0" y="1679575"/>
            <a:ext cx="4613275" cy="3381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600">
                <a:solidFill>
                  <a:schemeClr val="tx1"/>
                </a:solidFill>
                <a:latin typeface="Arial" charset="0"/>
              </a:defRPr>
            </a:lvl1pPr>
            <a:lvl2pPr marL="742950" indent="-285750" eaLnBrk="0" hangingPunct="0">
              <a:spcBef>
                <a:spcPct val="20000"/>
              </a:spcBef>
              <a:buChar char="–"/>
              <a:defRPr sz="3600">
                <a:solidFill>
                  <a:schemeClr val="tx1"/>
                </a:solidFill>
                <a:latin typeface="Arial" charset="0"/>
              </a:defRPr>
            </a:lvl2pPr>
            <a:lvl3pPr marL="1143000" indent="-228600" eaLnBrk="0" hangingPunct="0">
              <a:spcBef>
                <a:spcPct val="20000"/>
              </a:spcBef>
              <a:buChar char="•"/>
              <a:defRPr sz="3600">
                <a:solidFill>
                  <a:schemeClr val="tx1"/>
                </a:solidFill>
                <a:latin typeface="Arial" charset="0"/>
              </a:defRPr>
            </a:lvl3pPr>
            <a:lvl4pPr marL="1600200" indent="-228600" eaLnBrk="0" hangingPunct="0">
              <a:spcBef>
                <a:spcPct val="20000"/>
              </a:spcBef>
              <a:buChar char="–"/>
              <a:defRPr sz="3600">
                <a:solidFill>
                  <a:schemeClr val="tx1"/>
                </a:solidFill>
                <a:latin typeface="Arial" charset="0"/>
              </a:defRPr>
            </a:lvl4pPr>
            <a:lvl5pPr marL="2057400" indent="-228600" eaLnBrk="0" hangingPunct="0">
              <a:spcBef>
                <a:spcPct val="20000"/>
              </a:spcBef>
              <a:buChar char="»"/>
              <a:defRPr sz="3600">
                <a:solidFill>
                  <a:schemeClr val="tx1"/>
                </a:solidFill>
                <a:latin typeface="Arial" charset="0"/>
              </a:defRPr>
            </a:lvl5pPr>
            <a:lvl6pPr marL="2514600" indent="-228600" eaLnBrk="0" fontAlgn="base" hangingPunct="0">
              <a:spcBef>
                <a:spcPct val="20000"/>
              </a:spcBef>
              <a:spcAft>
                <a:spcPct val="0"/>
              </a:spcAft>
              <a:buChar char="»"/>
              <a:defRPr sz="3600">
                <a:solidFill>
                  <a:schemeClr val="tx1"/>
                </a:solidFill>
                <a:latin typeface="Arial" charset="0"/>
              </a:defRPr>
            </a:lvl6pPr>
            <a:lvl7pPr marL="2971800" indent="-228600" eaLnBrk="0" fontAlgn="base" hangingPunct="0">
              <a:spcBef>
                <a:spcPct val="20000"/>
              </a:spcBef>
              <a:spcAft>
                <a:spcPct val="0"/>
              </a:spcAft>
              <a:buChar char="»"/>
              <a:defRPr sz="3600">
                <a:solidFill>
                  <a:schemeClr val="tx1"/>
                </a:solidFill>
                <a:latin typeface="Arial" charset="0"/>
              </a:defRPr>
            </a:lvl7pPr>
            <a:lvl8pPr marL="3429000" indent="-228600" eaLnBrk="0" fontAlgn="base" hangingPunct="0">
              <a:spcBef>
                <a:spcPct val="20000"/>
              </a:spcBef>
              <a:spcAft>
                <a:spcPct val="0"/>
              </a:spcAft>
              <a:buChar char="»"/>
              <a:defRPr sz="3600">
                <a:solidFill>
                  <a:schemeClr val="tx1"/>
                </a:solidFill>
                <a:latin typeface="Arial" charset="0"/>
              </a:defRPr>
            </a:lvl8pPr>
            <a:lvl9pPr marL="3886200" indent="-228600" eaLnBrk="0" fontAlgn="base" hangingPunct="0">
              <a:spcBef>
                <a:spcPct val="20000"/>
              </a:spcBef>
              <a:spcAft>
                <a:spcPct val="0"/>
              </a:spcAft>
              <a:buChar char="»"/>
              <a:defRPr sz="3600">
                <a:solidFill>
                  <a:schemeClr val="tx1"/>
                </a:solidFill>
                <a:latin typeface="Arial" charset="0"/>
              </a:defRPr>
            </a:lvl9pPr>
          </a:lstStyle>
          <a:p>
            <a:pPr algn="ctr" eaLnBrk="1" hangingPunct="1">
              <a:spcBef>
                <a:spcPct val="0"/>
              </a:spcBef>
              <a:buFontTx/>
              <a:buNone/>
            </a:pPr>
            <a:r>
              <a:rPr lang="en-AU" altLang="en-US" sz="1600" b="1">
                <a:latin typeface="Calibri" pitchFamily="34" charset="0"/>
              </a:rPr>
              <a:t>Most tuning required in the </a:t>
            </a:r>
            <a:r>
              <a:rPr lang="en-AU" altLang="en-US" sz="1600" b="1">
                <a:solidFill>
                  <a:srgbClr val="FF0000"/>
                </a:solidFill>
                <a:latin typeface="Calibri" pitchFamily="34" charset="0"/>
              </a:rPr>
              <a:t>Red</a:t>
            </a:r>
            <a:r>
              <a:rPr lang="en-AU" altLang="en-US" sz="1600" b="1">
                <a:latin typeface="Calibri" pitchFamily="34" charset="0"/>
              </a:rPr>
              <a:t> and </a:t>
            </a:r>
            <a:r>
              <a:rPr lang="en-AU" altLang="en-US" sz="1600" b="1">
                <a:solidFill>
                  <a:srgbClr val="336600"/>
                </a:solidFill>
                <a:latin typeface="Calibri" pitchFamily="34" charset="0"/>
              </a:rPr>
              <a:t>Green</a:t>
            </a:r>
            <a:r>
              <a:rPr lang="en-AU" altLang="en-US" sz="1600" b="1">
                <a:latin typeface="Calibri" pitchFamily="34" charset="0"/>
              </a:rPr>
              <a:t> beams</a:t>
            </a:r>
          </a:p>
        </p:txBody>
      </p:sp>
      <p:pic>
        <p:nvPicPr>
          <p:cNvPr id="24619" name="Picture 4"/>
          <p:cNvPicPr>
            <a:picLocks noChangeAspect="1" noChangeArrowheads="1"/>
          </p:cNvPicPr>
          <p:nvPr/>
        </p:nvPicPr>
        <p:blipFill>
          <a:blip r:embed="rId4">
            <a:extLst>
              <a:ext uri="{28A0092B-C50C-407E-A947-70E740481C1C}">
                <a14:useLocalDpi xmlns:a14="http://schemas.microsoft.com/office/drawing/2010/main" val="0"/>
              </a:ext>
            </a:extLst>
          </a:blip>
          <a:srcRect r="30093"/>
          <a:stretch>
            <a:fillRect/>
          </a:stretch>
        </p:blipFill>
        <p:spPr bwMode="auto">
          <a:xfrm>
            <a:off x="611188" y="1009650"/>
            <a:ext cx="7993062" cy="66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620" name="Picture 2" descr="H:\2016stuff\Himawari8stuff\FogWorkshopSydney\NightMicroHimawarivsMeteosa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100" y="2028825"/>
            <a:ext cx="4284663"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1" name="Picture 4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1708150"/>
            <a:ext cx="3644900" cy="5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622" name="Picture 5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2600" y="2286000"/>
            <a:ext cx="2320925"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623" name="TextBox 1"/>
          <p:cNvSpPr txBox="1">
            <a:spLocks noChangeArrowheads="1"/>
          </p:cNvSpPr>
          <p:nvPr/>
        </p:nvSpPr>
        <p:spPr bwMode="auto">
          <a:xfrm>
            <a:off x="8801100" y="4230688"/>
            <a:ext cx="3397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Arial" charset="0"/>
              </a:defRPr>
            </a:lvl1pPr>
            <a:lvl2pPr marL="742950" indent="-285750" eaLnBrk="0" hangingPunct="0">
              <a:spcBef>
                <a:spcPct val="20000"/>
              </a:spcBef>
              <a:buChar char="–"/>
              <a:defRPr sz="3600">
                <a:solidFill>
                  <a:schemeClr val="tx1"/>
                </a:solidFill>
                <a:latin typeface="Arial" charset="0"/>
              </a:defRPr>
            </a:lvl2pPr>
            <a:lvl3pPr marL="1143000" indent="-228600" eaLnBrk="0" hangingPunct="0">
              <a:spcBef>
                <a:spcPct val="20000"/>
              </a:spcBef>
              <a:buChar char="•"/>
              <a:defRPr sz="3600">
                <a:solidFill>
                  <a:schemeClr val="tx1"/>
                </a:solidFill>
                <a:latin typeface="Arial" charset="0"/>
              </a:defRPr>
            </a:lvl3pPr>
            <a:lvl4pPr marL="1600200" indent="-228600" eaLnBrk="0" hangingPunct="0">
              <a:spcBef>
                <a:spcPct val="20000"/>
              </a:spcBef>
              <a:buChar char="–"/>
              <a:defRPr sz="3600">
                <a:solidFill>
                  <a:schemeClr val="tx1"/>
                </a:solidFill>
                <a:latin typeface="Arial" charset="0"/>
              </a:defRPr>
            </a:lvl4pPr>
            <a:lvl5pPr marL="2057400" indent="-228600" eaLnBrk="0" hangingPunct="0">
              <a:spcBef>
                <a:spcPct val="20000"/>
              </a:spcBef>
              <a:buChar char="»"/>
              <a:defRPr sz="3600">
                <a:solidFill>
                  <a:schemeClr val="tx1"/>
                </a:solidFill>
                <a:latin typeface="Arial" charset="0"/>
              </a:defRPr>
            </a:lvl5pPr>
            <a:lvl6pPr marL="2514600" indent="-228600" eaLnBrk="0" fontAlgn="base" hangingPunct="0">
              <a:spcBef>
                <a:spcPct val="20000"/>
              </a:spcBef>
              <a:spcAft>
                <a:spcPct val="0"/>
              </a:spcAft>
              <a:buChar char="»"/>
              <a:defRPr sz="3600">
                <a:solidFill>
                  <a:schemeClr val="tx1"/>
                </a:solidFill>
                <a:latin typeface="Arial" charset="0"/>
              </a:defRPr>
            </a:lvl6pPr>
            <a:lvl7pPr marL="2971800" indent="-228600" eaLnBrk="0" fontAlgn="base" hangingPunct="0">
              <a:spcBef>
                <a:spcPct val="20000"/>
              </a:spcBef>
              <a:spcAft>
                <a:spcPct val="0"/>
              </a:spcAft>
              <a:buChar char="»"/>
              <a:defRPr sz="3600">
                <a:solidFill>
                  <a:schemeClr val="tx1"/>
                </a:solidFill>
                <a:latin typeface="Arial" charset="0"/>
              </a:defRPr>
            </a:lvl7pPr>
            <a:lvl8pPr marL="3429000" indent="-228600" eaLnBrk="0" fontAlgn="base" hangingPunct="0">
              <a:spcBef>
                <a:spcPct val="20000"/>
              </a:spcBef>
              <a:spcAft>
                <a:spcPct val="0"/>
              </a:spcAft>
              <a:buChar char="»"/>
              <a:defRPr sz="3600">
                <a:solidFill>
                  <a:schemeClr val="tx1"/>
                </a:solidFill>
                <a:latin typeface="Arial" charset="0"/>
              </a:defRPr>
            </a:lvl8pPr>
            <a:lvl9pPr marL="3886200" indent="-228600" eaLnBrk="0" fontAlgn="base" hangingPunct="0">
              <a:spcBef>
                <a:spcPct val="20000"/>
              </a:spcBef>
              <a:spcAft>
                <a:spcPct val="0"/>
              </a:spcAft>
              <a:buChar char="»"/>
              <a:defRPr sz="3600">
                <a:solidFill>
                  <a:schemeClr val="tx1"/>
                </a:solidFill>
                <a:latin typeface="Arial" charset="0"/>
              </a:defRPr>
            </a:lvl9pPr>
          </a:lstStyle>
          <a:p>
            <a:pPr eaLnBrk="1" hangingPunct="1">
              <a:spcBef>
                <a:spcPct val="0"/>
              </a:spcBef>
              <a:buFontTx/>
              <a:buNone/>
            </a:pPr>
            <a:r>
              <a:rPr lang="en-AU" altLang="en-US" sz="1800"/>
              <a:t>E</a:t>
            </a:r>
          </a:p>
        </p:txBody>
      </p:sp>
      <p:sp>
        <p:nvSpPr>
          <p:cNvPr id="24624" name="TextBox 15"/>
          <p:cNvSpPr txBox="1">
            <a:spLocks noChangeArrowheads="1"/>
          </p:cNvSpPr>
          <p:nvPr/>
        </p:nvSpPr>
        <p:spPr bwMode="auto">
          <a:xfrm>
            <a:off x="6430963" y="4230688"/>
            <a:ext cx="350837"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Arial" charset="0"/>
              </a:defRPr>
            </a:lvl1pPr>
            <a:lvl2pPr marL="742950" indent="-285750" eaLnBrk="0" hangingPunct="0">
              <a:spcBef>
                <a:spcPct val="20000"/>
              </a:spcBef>
              <a:buChar char="–"/>
              <a:defRPr sz="3600">
                <a:solidFill>
                  <a:schemeClr val="tx1"/>
                </a:solidFill>
                <a:latin typeface="Arial" charset="0"/>
              </a:defRPr>
            </a:lvl2pPr>
            <a:lvl3pPr marL="1143000" indent="-228600" eaLnBrk="0" hangingPunct="0">
              <a:spcBef>
                <a:spcPct val="20000"/>
              </a:spcBef>
              <a:buChar char="•"/>
              <a:defRPr sz="3600">
                <a:solidFill>
                  <a:schemeClr val="tx1"/>
                </a:solidFill>
                <a:latin typeface="Arial" charset="0"/>
              </a:defRPr>
            </a:lvl3pPr>
            <a:lvl4pPr marL="1600200" indent="-228600" eaLnBrk="0" hangingPunct="0">
              <a:spcBef>
                <a:spcPct val="20000"/>
              </a:spcBef>
              <a:buChar char="–"/>
              <a:defRPr sz="3600">
                <a:solidFill>
                  <a:schemeClr val="tx1"/>
                </a:solidFill>
                <a:latin typeface="Arial" charset="0"/>
              </a:defRPr>
            </a:lvl4pPr>
            <a:lvl5pPr marL="2057400" indent="-228600" eaLnBrk="0" hangingPunct="0">
              <a:spcBef>
                <a:spcPct val="20000"/>
              </a:spcBef>
              <a:buChar char="»"/>
              <a:defRPr sz="3600">
                <a:solidFill>
                  <a:schemeClr val="tx1"/>
                </a:solidFill>
                <a:latin typeface="Arial" charset="0"/>
              </a:defRPr>
            </a:lvl5pPr>
            <a:lvl6pPr marL="2514600" indent="-228600" eaLnBrk="0" fontAlgn="base" hangingPunct="0">
              <a:spcBef>
                <a:spcPct val="20000"/>
              </a:spcBef>
              <a:spcAft>
                <a:spcPct val="0"/>
              </a:spcAft>
              <a:buChar char="»"/>
              <a:defRPr sz="3600">
                <a:solidFill>
                  <a:schemeClr val="tx1"/>
                </a:solidFill>
                <a:latin typeface="Arial" charset="0"/>
              </a:defRPr>
            </a:lvl6pPr>
            <a:lvl7pPr marL="2971800" indent="-228600" eaLnBrk="0" fontAlgn="base" hangingPunct="0">
              <a:spcBef>
                <a:spcPct val="20000"/>
              </a:spcBef>
              <a:spcAft>
                <a:spcPct val="0"/>
              </a:spcAft>
              <a:buChar char="»"/>
              <a:defRPr sz="3600">
                <a:solidFill>
                  <a:schemeClr val="tx1"/>
                </a:solidFill>
                <a:latin typeface="Arial" charset="0"/>
              </a:defRPr>
            </a:lvl7pPr>
            <a:lvl8pPr marL="3429000" indent="-228600" eaLnBrk="0" fontAlgn="base" hangingPunct="0">
              <a:spcBef>
                <a:spcPct val="20000"/>
              </a:spcBef>
              <a:spcAft>
                <a:spcPct val="0"/>
              </a:spcAft>
              <a:buChar char="»"/>
              <a:defRPr sz="3600">
                <a:solidFill>
                  <a:schemeClr val="tx1"/>
                </a:solidFill>
                <a:latin typeface="Arial" charset="0"/>
              </a:defRPr>
            </a:lvl8pPr>
            <a:lvl9pPr marL="3886200" indent="-228600" eaLnBrk="0" fontAlgn="base" hangingPunct="0">
              <a:spcBef>
                <a:spcPct val="20000"/>
              </a:spcBef>
              <a:spcAft>
                <a:spcPct val="0"/>
              </a:spcAft>
              <a:buChar char="»"/>
              <a:defRPr sz="3600">
                <a:solidFill>
                  <a:schemeClr val="tx1"/>
                </a:solidFill>
                <a:latin typeface="Arial" charset="0"/>
              </a:defRPr>
            </a:lvl9pPr>
          </a:lstStyle>
          <a:p>
            <a:pPr eaLnBrk="1" hangingPunct="1">
              <a:spcBef>
                <a:spcPct val="0"/>
              </a:spcBef>
              <a:buFontTx/>
              <a:buNone/>
            </a:pPr>
            <a:r>
              <a:rPr lang="en-AU" altLang="en-US" sz="1800"/>
              <a:t>D</a:t>
            </a:r>
          </a:p>
        </p:txBody>
      </p:sp>
      <p:sp>
        <p:nvSpPr>
          <p:cNvPr id="24625" name="TextBox 16"/>
          <p:cNvSpPr txBox="1">
            <a:spLocks noChangeArrowheads="1"/>
          </p:cNvSpPr>
          <p:nvPr/>
        </p:nvSpPr>
        <p:spPr bwMode="auto">
          <a:xfrm>
            <a:off x="2138363" y="3135313"/>
            <a:ext cx="338137"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Arial" charset="0"/>
              </a:defRPr>
            </a:lvl1pPr>
            <a:lvl2pPr marL="742950" indent="-285750" eaLnBrk="0" hangingPunct="0">
              <a:spcBef>
                <a:spcPct val="20000"/>
              </a:spcBef>
              <a:buChar char="–"/>
              <a:defRPr sz="3600">
                <a:solidFill>
                  <a:schemeClr val="tx1"/>
                </a:solidFill>
                <a:latin typeface="Arial" charset="0"/>
              </a:defRPr>
            </a:lvl2pPr>
            <a:lvl3pPr marL="1143000" indent="-228600" eaLnBrk="0" hangingPunct="0">
              <a:spcBef>
                <a:spcPct val="20000"/>
              </a:spcBef>
              <a:buChar char="•"/>
              <a:defRPr sz="3600">
                <a:solidFill>
                  <a:schemeClr val="tx1"/>
                </a:solidFill>
                <a:latin typeface="Arial" charset="0"/>
              </a:defRPr>
            </a:lvl3pPr>
            <a:lvl4pPr marL="1600200" indent="-228600" eaLnBrk="0" hangingPunct="0">
              <a:spcBef>
                <a:spcPct val="20000"/>
              </a:spcBef>
              <a:buChar char="–"/>
              <a:defRPr sz="3600">
                <a:solidFill>
                  <a:schemeClr val="tx1"/>
                </a:solidFill>
                <a:latin typeface="Arial" charset="0"/>
              </a:defRPr>
            </a:lvl4pPr>
            <a:lvl5pPr marL="2057400" indent="-228600" eaLnBrk="0" hangingPunct="0">
              <a:spcBef>
                <a:spcPct val="20000"/>
              </a:spcBef>
              <a:buChar char="»"/>
              <a:defRPr sz="3600">
                <a:solidFill>
                  <a:schemeClr val="tx1"/>
                </a:solidFill>
                <a:latin typeface="Arial" charset="0"/>
              </a:defRPr>
            </a:lvl5pPr>
            <a:lvl6pPr marL="2514600" indent="-228600" eaLnBrk="0" fontAlgn="base" hangingPunct="0">
              <a:spcBef>
                <a:spcPct val="20000"/>
              </a:spcBef>
              <a:spcAft>
                <a:spcPct val="0"/>
              </a:spcAft>
              <a:buChar char="»"/>
              <a:defRPr sz="3600">
                <a:solidFill>
                  <a:schemeClr val="tx1"/>
                </a:solidFill>
                <a:latin typeface="Arial" charset="0"/>
              </a:defRPr>
            </a:lvl6pPr>
            <a:lvl7pPr marL="2971800" indent="-228600" eaLnBrk="0" fontAlgn="base" hangingPunct="0">
              <a:spcBef>
                <a:spcPct val="20000"/>
              </a:spcBef>
              <a:spcAft>
                <a:spcPct val="0"/>
              </a:spcAft>
              <a:buChar char="»"/>
              <a:defRPr sz="3600">
                <a:solidFill>
                  <a:schemeClr val="tx1"/>
                </a:solidFill>
                <a:latin typeface="Arial" charset="0"/>
              </a:defRPr>
            </a:lvl7pPr>
            <a:lvl8pPr marL="3429000" indent="-228600" eaLnBrk="0" fontAlgn="base" hangingPunct="0">
              <a:spcBef>
                <a:spcPct val="20000"/>
              </a:spcBef>
              <a:spcAft>
                <a:spcPct val="0"/>
              </a:spcAft>
              <a:buChar char="»"/>
              <a:defRPr sz="3600">
                <a:solidFill>
                  <a:schemeClr val="tx1"/>
                </a:solidFill>
                <a:latin typeface="Arial" charset="0"/>
              </a:defRPr>
            </a:lvl8pPr>
            <a:lvl9pPr marL="3886200" indent="-228600" eaLnBrk="0" fontAlgn="base" hangingPunct="0">
              <a:spcBef>
                <a:spcPct val="20000"/>
              </a:spcBef>
              <a:spcAft>
                <a:spcPct val="0"/>
              </a:spcAft>
              <a:buChar char="»"/>
              <a:defRPr sz="3600">
                <a:solidFill>
                  <a:schemeClr val="tx1"/>
                </a:solidFill>
                <a:latin typeface="Arial" charset="0"/>
              </a:defRPr>
            </a:lvl9pPr>
          </a:lstStyle>
          <a:p>
            <a:pPr eaLnBrk="1" hangingPunct="1">
              <a:spcBef>
                <a:spcPct val="0"/>
              </a:spcBef>
              <a:buFontTx/>
              <a:buNone/>
            </a:pPr>
            <a:r>
              <a:rPr lang="en-AU" altLang="en-US" sz="1800"/>
              <a:t>A</a:t>
            </a:r>
          </a:p>
        </p:txBody>
      </p:sp>
    </p:spTree>
    <p:extLst>
      <p:ext uri="{BB962C8B-B14F-4D97-AF65-F5344CB8AC3E}">
        <p14:creationId xmlns:p14="http://schemas.microsoft.com/office/powerpoint/2010/main" val="17581268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6" descr="mainpag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126288" y="115888"/>
            <a:ext cx="2017712" cy="1944687"/>
          </a:xfrm>
        </p:spPr>
        <p:txBody>
          <a:bodyPr>
            <a:normAutofit fontScale="90000"/>
          </a:bodyPr>
          <a:lstStyle/>
          <a:p>
            <a:pPr>
              <a:defRPr/>
            </a:pPr>
            <a:r>
              <a:rPr lang="en-AU" sz="2900" b="1" dirty="0" smtClean="0">
                <a:solidFill>
                  <a:srgbClr val="FF0000"/>
                </a:solidFill>
                <a:latin typeface="Calibri" panose="020F0502020204030204" pitchFamily="34" charset="0"/>
              </a:rPr>
              <a:t>Animation: </a:t>
            </a:r>
            <a:br>
              <a:rPr lang="en-AU" sz="2900" b="1" dirty="0" smtClean="0">
                <a:solidFill>
                  <a:srgbClr val="FF0000"/>
                </a:solidFill>
                <a:latin typeface="Calibri" panose="020F0502020204030204" pitchFamily="34" charset="0"/>
              </a:rPr>
            </a:br>
            <a:r>
              <a:rPr lang="en-AU" sz="2900" b="1" dirty="0" smtClean="0">
                <a:latin typeface="Calibri" panose="020F0502020204030204" pitchFamily="34" charset="0"/>
              </a:rPr>
              <a:t>Northern Territory, </a:t>
            </a:r>
            <a:br>
              <a:rPr lang="en-AU" sz="2900" b="1" dirty="0" smtClean="0">
                <a:latin typeface="Calibri" panose="020F0502020204030204" pitchFamily="34" charset="0"/>
              </a:rPr>
            </a:br>
            <a:r>
              <a:rPr lang="en-AU" sz="2200" dirty="0" smtClean="0">
                <a:latin typeface="Calibri" panose="020F0502020204030204" pitchFamily="34" charset="0"/>
              </a:rPr>
              <a:t>21</a:t>
            </a:r>
            <a:r>
              <a:rPr lang="en-AU" sz="2200" baseline="30000" dirty="0" smtClean="0">
                <a:latin typeface="Calibri" panose="020F0502020204030204" pitchFamily="34" charset="0"/>
              </a:rPr>
              <a:t>st</a:t>
            </a:r>
            <a:r>
              <a:rPr lang="en-AU" sz="2200" dirty="0" smtClean="0">
                <a:latin typeface="Calibri" panose="020F0502020204030204" pitchFamily="34" charset="0"/>
              </a:rPr>
              <a:t> March 2016, 14 – 22UTC</a:t>
            </a:r>
            <a:endParaRPr lang="en-AU" sz="2200" dirty="0">
              <a:latin typeface="Calibri" panose="020F0502020204030204" pitchFamily="34" charset="0"/>
            </a:endParaRPr>
          </a:p>
        </p:txBody>
      </p:sp>
      <p:pic>
        <p:nvPicPr>
          <p:cNvPr id="61444" name="Picture 2" descr="H:\2016stuff\Himawari8stuff\FogWorkshopSydney\TropDomain21stMarch2016\SquallLineCentred\JMAtunedTropSquallCent75msanimation.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9525"/>
            <a:ext cx="3565525"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3" descr="H:\2016stuff\Himawari8stuff\FogWorkshopSydney\TropDomain21stMarch2016\SquallLineCentred\TROPtunedTropSquallCent75msanimation.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31750"/>
            <a:ext cx="3525838"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4" descr="H:\2016stuff\Himawari8stuff\FogWorkshopSydney\TropDomain21stMarch2016\SquallLineCentred\IRandVISTropSquallCent75msanimation.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644900"/>
            <a:ext cx="3565525"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5" descr="H:\2016stuff\Himawari8stuff\FogWorkshopSydney\TropDomain21stMarch2016\SquallLineCentred\WyndhamRADARanimation.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70300" y="3644900"/>
            <a:ext cx="3455988"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8" name="TextBox 12"/>
          <p:cNvSpPr txBox="1">
            <a:spLocks noChangeArrowheads="1"/>
          </p:cNvSpPr>
          <p:nvPr/>
        </p:nvSpPr>
        <p:spPr bwMode="auto">
          <a:xfrm>
            <a:off x="0" y="347106"/>
            <a:ext cx="149066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Arial" charset="0"/>
              </a:defRPr>
            </a:lvl1pPr>
            <a:lvl2pPr marL="742950" indent="-285750" eaLnBrk="0" hangingPunct="0">
              <a:spcBef>
                <a:spcPct val="20000"/>
              </a:spcBef>
              <a:buChar char="–"/>
              <a:defRPr sz="3600">
                <a:solidFill>
                  <a:schemeClr val="tx1"/>
                </a:solidFill>
                <a:latin typeface="Arial" charset="0"/>
              </a:defRPr>
            </a:lvl2pPr>
            <a:lvl3pPr marL="1143000" indent="-228600" eaLnBrk="0" hangingPunct="0">
              <a:spcBef>
                <a:spcPct val="20000"/>
              </a:spcBef>
              <a:buChar char="•"/>
              <a:defRPr sz="3600">
                <a:solidFill>
                  <a:schemeClr val="tx1"/>
                </a:solidFill>
                <a:latin typeface="Arial" charset="0"/>
              </a:defRPr>
            </a:lvl3pPr>
            <a:lvl4pPr marL="1600200" indent="-228600" eaLnBrk="0" hangingPunct="0">
              <a:spcBef>
                <a:spcPct val="20000"/>
              </a:spcBef>
              <a:buChar char="–"/>
              <a:defRPr sz="3600">
                <a:solidFill>
                  <a:schemeClr val="tx1"/>
                </a:solidFill>
                <a:latin typeface="Arial" charset="0"/>
              </a:defRPr>
            </a:lvl4pPr>
            <a:lvl5pPr marL="2057400" indent="-228600" eaLnBrk="0" hangingPunct="0">
              <a:spcBef>
                <a:spcPct val="20000"/>
              </a:spcBef>
              <a:buChar char="»"/>
              <a:defRPr sz="3600">
                <a:solidFill>
                  <a:schemeClr val="tx1"/>
                </a:solidFill>
                <a:latin typeface="Arial" charset="0"/>
              </a:defRPr>
            </a:lvl5pPr>
            <a:lvl6pPr marL="2514600" indent="-228600" eaLnBrk="0" fontAlgn="base" hangingPunct="0">
              <a:spcBef>
                <a:spcPct val="20000"/>
              </a:spcBef>
              <a:spcAft>
                <a:spcPct val="0"/>
              </a:spcAft>
              <a:buChar char="»"/>
              <a:defRPr sz="3600">
                <a:solidFill>
                  <a:schemeClr val="tx1"/>
                </a:solidFill>
                <a:latin typeface="Arial" charset="0"/>
              </a:defRPr>
            </a:lvl6pPr>
            <a:lvl7pPr marL="2971800" indent="-228600" eaLnBrk="0" fontAlgn="base" hangingPunct="0">
              <a:spcBef>
                <a:spcPct val="20000"/>
              </a:spcBef>
              <a:spcAft>
                <a:spcPct val="0"/>
              </a:spcAft>
              <a:buChar char="»"/>
              <a:defRPr sz="3600">
                <a:solidFill>
                  <a:schemeClr val="tx1"/>
                </a:solidFill>
                <a:latin typeface="Arial" charset="0"/>
              </a:defRPr>
            </a:lvl7pPr>
            <a:lvl8pPr marL="3429000" indent="-228600" eaLnBrk="0" fontAlgn="base" hangingPunct="0">
              <a:spcBef>
                <a:spcPct val="20000"/>
              </a:spcBef>
              <a:spcAft>
                <a:spcPct val="0"/>
              </a:spcAft>
              <a:buChar char="»"/>
              <a:defRPr sz="3600">
                <a:solidFill>
                  <a:schemeClr val="tx1"/>
                </a:solidFill>
                <a:latin typeface="Arial" charset="0"/>
              </a:defRPr>
            </a:lvl8pPr>
            <a:lvl9pPr marL="3886200" indent="-228600" eaLnBrk="0" fontAlgn="base" hangingPunct="0">
              <a:spcBef>
                <a:spcPct val="20000"/>
              </a:spcBef>
              <a:spcAft>
                <a:spcPct val="0"/>
              </a:spcAft>
              <a:buChar char="»"/>
              <a:defRPr sz="3600">
                <a:solidFill>
                  <a:schemeClr val="tx1"/>
                </a:solidFill>
                <a:latin typeface="Arial" charset="0"/>
              </a:defRPr>
            </a:lvl9pPr>
          </a:lstStyle>
          <a:p>
            <a:pPr eaLnBrk="1" hangingPunct="1">
              <a:spcBef>
                <a:spcPct val="0"/>
              </a:spcBef>
              <a:buFontTx/>
              <a:buNone/>
            </a:pPr>
            <a:r>
              <a:rPr lang="en-AU" altLang="en-US" sz="1800" dirty="0">
                <a:latin typeface="Calibri" pitchFamily="34" charset="0"/>
              </a:rPr>
              <a:t>JMA version 2</a:t>
            </a:r>
          </a:p>
        </p:txBody>
      </p:sp>
      <p:sp>
        <p:nvSpPr>
          <p:cNvPr id="61449" name="TextBox 13"/>
          <p:cNvSpPr txBox="1">
            <a:spLocks noChangeArrowheads="1"/>
          </p:cNvSpPr>
          <p:nvPr/>
        </p:nvSpPr>
        <p:spPr bwMode="auto">
          <a:xfrm>
            <a:off x="3635375" y="358219"/>
            <a:ext cx="214947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Arial" charset="0"/>
              </a:defRPr>
            </a:lvl1pPr>
            <a:lvl2pPr marL="742950" indent="-285750" eaLnBrk="0" hangingPunct="0">
              <a:spcBef>
                <a:spcPct val="20000"/>
              </a:spcBef>
              <a:buChar char="–"/>
              <a:defRPr sz="3600">
                <a:solidFill>
                  <a:schemeClr val="tx1"/>
                </a:solidFill>
                <a:latin typeface="Arial" charset="0"/>
              </a:defRPr>
            </a:lvl2pPr>
            <a:lvl3pPr marL="1143000" indent="-228600" eaLnBrk="0" hangingPunct="0">
              <a:spcBef>
                <a:spcPct val="20000"/>
              </a:spcBef>
              <a:buChar char="•"/>
              <a:defRPr sz="3600">
                <a:solidFill>
                  <a:schemeClr val="tx1"/>
                </a:solidFill>
                <a:latin typeface="Arial" charset="0"/>
              </a:defRPr>
            </a:lvl3pPr>
            <a:lvl4pPr marL="1600200" indent="-228600" eaLnBrk="0" hangingPunct="0">
              <a:spcBef>
                <a:spcPct val="20000"/>
              </a:spcBef>
              <a:buChar char="–"/>
              <a:defRPr sz="3600">
                <a:solidFill>
                  <a:schemeClr val="tx1"/>
                </a:solidFill>
                <a:latin typeface="Arial" charset="0"/>
              </a:defRPr>
            </a:lvl4pPr>
            <a:lvl5pPr marL="2057400" indent="-228600" eaLnBrk="0" hangingPunct="0">
              <a:spcBef>
                <a:spcPct val="20000"/>
              </a:spcBef>
              <a:buChar char="»"/>
              <a:defRPr sz="3600">
                <a:solidFill>
                  <a:schemeClr val="tx1"/>
                </a:solidFill>
                <a:latin typeface="Arial" charset="0"/>
              </a:defRPr>
            </a:lvl5pPr>
            <a:lvl6pPr marL="2514600" indent="-228600" eaLnBrk="0" fontAlgn="base" hangingPunct="0">
              <a:spcBef>
                <a:spcPct val="20000"/>
              </a:spcBef>
              <a:spcAft>
                <a:spcPct val="0"/>
              </a:spcAft>
              <a:buChar char="»"/>
              <a:defRPr sz="3600">
                <a:solidFill>
                  <a:schemeClr val="tx1"/>
                </a:solidFill>
                <a:latin typeface="Arial" charset="0"/>
              </a:defRPr>
            </a:lvl6pPr>
            <a:lvl7pPr marL="2971800" indent="-228600" eaLnBrk="0" fontAlgn="base" hangingPunct="0">
              <a:spcBef>
                <a:spcPct val="20000"/>
              </a:spcBef>
              <a:spcAft>
                <a:spcPct val="0"/>
              </a:spcAft>
              <a:buChar char="»"/>
              <a:defRPr sz="3600">
                <a:solidFill>
                  <a:schemeClr val="tx1"/>
                </a:solidFill>
                <a:latin typeface="Arial" charset="0"/>
              </a:defRPr>
            </a:lvl7pPr>
            <a:lvl8pPr marL="3429000" indent="-228600" eaLnBrk="0" fontAlgn="base" hangingPunct="0">
              <a:spcBef>
                <a:spcPct val="20000"/>
              </a:spcBef>
              <a:spcAft>
                <a:spcPct val="0"/>
              </a:spcAft>
              <a:buChar char="»"/>
              <a:defRPr sz="3600">
                <a:solidFill>
                  <a:schemeClr val="tx1"/>
                </a:solidFill>
                <a:latin typeface="Arial" charset="0"/>
              </a:defRPr>
            </a:lvl8pPr>
            <a:lvl9pPr marL="3886200" indent="-228600" eaLnBrk="0" fontAlgn="base" hangingPunct="0">
              <a:spcBef>
                <a:spcPct val="20000"/>
              </a:spcBef>
              <a:spcAft>
                <a:spcPct val="0"/>
              </a:spcAft>
              <a:buChar char="»"/>
              <a:defRPr sz="3600">
                <a:solidFill>
                  <a:schemeClr val="tx1"/>
                </a:solidFill>
                <a:latin typeface="Arial" charset="0"/>
              </a:defRPr>
            </a:lvl9pPr>
          </a:lstStyle>
          <a:p>
            <a:pPr eaLnBrk="1" hangingPunct="1">
              <a:spcBef>
                <a:spcPct val="0"/>
              </a:spcBef>
              <a:buFontTx/>
              <a:buNone/>
            </a:pPr>
            <a:r>
              <a:rPr lang="en-AU" altLang="en-US" sz="1800">
                <a:latin typeface="Calibri" pitchFamily="34" charset="0"/>
              </a:rPr>
              <a:t>TROP Hybrid (scaled)</a:t>
            </a:r>
          </a:p>
        </p:txBody>
      </p:sp>
      <p:sp>
        <p:nvSpPr>
          <p:cNvPr id="61450" name="TextBox 14"/>
          <p:cNvSpPr txBox="1">
            <a:spLocks noChangeArrowheads="1"/>
          </p:cNvSpPr>
          <p:nvPr/>
        </p:nvSpPr>
        <p:spPr bwMode="auto">
          <a:xfrm>
            <a:off x="0" y="3616325"/>
            <a:ext cx="15367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Arial" charset="0"/>
              </a:defRPr>
            </a:lvl1pPr>
            <a:lvl2pPr marL="742950" indent="-285750" eaLnBrk="0" hangingPunct="0">
              <a:spcBef>
                <a:spcPct val="20000"/>
              </a:spcBef>
              <a:buChar char="–"/>
              <a:defRPr sz="3600">
                <a:solidFill>
                  <a:schemeClr val="tx1"/>
                </a:solidFill>
                <a:latin typeface="Arial" charset="0"/>
              </a:defRPr>
            </a:lvl2pPr>
            <a:lvl3pPr marL="1143000" indent="-228600" eaLnBrk="0" hangingPunct="0">
              <a:spcBef>
                <a:spcPct val="20000"/>
              </a:spcBef>
              <a:buChar char="•"/>
              <a:defRPr sz="3600">
                <a:solidFill>
                  <a:schemeClr val="tx1"/>
                </a:solidFill>
                <a:latin typeface="Arial" charset="0"/>
              </a:defRPr>
            </a:lvl3pPr>
            <a:lvl4pPr marL="1600200" indent="-228600" eaLnBrk="0" hangingPunct="0">
              <a:spcBef>
                <a:spcPct val="20000"/>
              </a:spcBef>
              <a:buChar char="–"/>
              <a:defRPr sz="3600">
                <a:solidFill>
                  <a:schemeClr val="tx1"/>
                </a:solidFill>
                <a:latin typeface="Arial" charset="0"/>
              </a:defRPr>
            </a:lvl4pPr>
            <a:lvl5pPr marL="2057400" indent="-228600" eaLnBrk="0" hangingPunct="0">
              <a:spcBef>
                <a:spcPct val="20000"/>
              </a:spcBef>
              <a:buChar char="»"/>
              <a:defRPr sz="3600">
                <a:solidFill>
                  <a:schemeClr val="tx1"/>
                </a:solidFill>
                <a:latin typeface="Arial" charset="0"/>
              </a:defRPr>
            </a:lvl5pPr>
            <a:lvl6pPr marL="2514600" indent="-228600" eaLnBrk="0" fontAlgn="base" hangingPunct="0">
              <a:spcBef>
                <a:spcPct val="20000"/>
              </a:spcBef>
              <a:spcAft>
                <a:spcPct val="0"/>
              </a:spcAft>
              <a:buChar char="»"/>
              <a:defRPr sz="3600">
                <a:solidFill>
                  <a:schemeClr val="tx1"/>
                </a:solidFill>
                <a:latin typeface="Arial" charset="0"/>
              </a:defRPr>
            </a:lvl6pPr>
            <a:lvl7pPr marL="2971800" indent="-228600" eaLnBrk="0" fontAlgn="base" hangingPunct="0">
              <a:spcBef>
                <a:spcPct val="20000"/>
              </a:spcBef>
              <a:spcAft>
                <a:spcPct val="0"/>
              </a:spcAft>
              <a:buChar char="»"/>
              <a:defRPr sz="3600">
                <a:solidFill>
                  <a:schemeClr val="tx1"/>
                </a:solidFill>
                <a:latin typeface="Arial" charset="0"/>
              </a:defRPr>
            </a:lvl7pPr>
            <a:lvl8pPr marL="3429000" indent="-228600" eaLnBrk="0" fontAlgn="base" hangingPunct="0">
              <a:spcBef>
                <a:spcPct val="20000"/>
              </a:spcBef>
              <a:spcAft>
                <a:spcPct val="0"/>
              </a:spcAft>
              <a:buChar char="»"/>
              <a:defRPr sz="3600">
                <a:solidFill>
                  <a:schemeClr val="tx1"/>
                </a:solidFill>
                <a:latin typeface="Arial" charset="0"/>
              </a:defRPr>
            </a:lvl8pPr>
            <a:lvl9pPr marL="3886200" indent="-228600" eaLnBrk="0" fontAlgn="base" hangingPunct="0">
              <a:spcBef>
                <a:spcPct val="20000"/>
              </a:spcBef>
              <a:spcAft>
                <a:spcPct val="0"/>
              </a:spcAft>
              <a:buChar char="»"/>
              <a:defRPr sz="3600">
                <a:solidFill>
                  <a:schemeClr val="tx1"/>
                </a:solidFill>
                <a:latin typeface="Arial" charset="0"/>
              </a:defRPr>
            </a:lvl9pPr>
          </a:lstStyle>
          <a:p>
            <a:pPr eaLnBrk="1" hangingPunct="1">
              <a:spcBef>
                <a:spcPct val="0"/>
              </a:spcBef>
              <a:buFontTx/>
              <a:buNone/>
            </a:pPr>
            <a:r>
              <a:rPr lang="en-AU" altLang="en-US" sz="1800">
                <a:latin typeface="Calibri" pitchFamily="34" charset="0"/>
              </a:rPr>
              <a:t>10.4 micron IR</a:t>
            </a:r>
          </a:p>
        </p:txBody>
      </p:sp>
      <p:sp>
        <p:nvSpPr>
          <p:cNvPr id="61451" name="TextBox 15"/>
          <p:cNvSpPr txBox="1">
            <a:spLocks noChangeArrowheads="1"/>
          </p:cNvSpPr>
          <p:nvPr/>
        </p:nvSpPr>
        <p:spPr bwMode="auto">
          <a:xfrm>
            <a:off x="3635375" y="3659188"/>
            <a:ext cx="185737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Arial" charset="0"/>
              </a:defRPr>
            </a:lvl1pPr>
            <a:lvl2pPr marL="742950" indent="-285750" eaLnBrk="0" hangingPunct="0">
              <a:spcBef>
                <a:spcPct val="20000"/>
              </a:spcBef>
              <a:buChar char="–"/>
              <a:defRPr sz="3600">
                <a:solidFill>
                  <a:schemeClr val="tx1"/>
                </a:solidFill>
                <a:latin typeface="Arial" charset="0"/>
              </a:defRPr>
            </a:lvl2pPr>
            <a:lvl3pPr marL="1143000" indent="-228600" eaLnBrk="0" hangingPunct="0">
              <a:spcBef>
                <a:spcPct val="20000"/>
              </a:spcBef>
              <a:buChar char="•"/>
              <a:defRPr sz="3600">
                <a:solidFill>
                  <a:schemeClr val="tx1"/>
                </a:solidFill>
                <a:latin typeface="Arial" charset="0"/>
              </a:defRPr>
            </a:lvl3pPr>
            <a:lvl4pPr marL="1600200" indent="-228600" eaLnBrk="0" hangingPunct="0">
              <a:spcBef>
                <a:spcPct val="20000"/>
              </a:spcBef>
              <a:buChar char="–"/>
              <a:defRPr sz="3600">
                <a:solidFill>
                  <a:schemeClr val="tx1"/>
                </a:solidFill>
                <a:latin typeface="Arial" charset="0"/>
              </a:defRPr>
            </a:lvl4pPr>
            <a:lvl5pPr marL="2057400" indent="-228600" eaLnBrk="0" hangingPunct="0">
              <a:spcBef>
                <a:spcPct val="20000"/>
              </a:spcBef>
              <a:buChar char="»"/>
              <a:defRPr sz="3600">
                <a:solidFill>
                  <a:schemeClr val="tx1"/>
                </a:solidFill>
                <a:latin typeface="Arial" charset="0"/>
              </a:defRPr>
            </a:lvl5pPr>
            <a:lvl6pPr marL="2514600" indent="-228600" eaLnBrk="0" fontAlgn="base" hangingPunct="0">
              <a:spcBef>
                <a:spcPct val="20000"/>
              </a:spcBef>
              <a:spcAft>
                <a:spcPct val="0"/>
              </a:spcAft>
              <a:buChar char="»"/>
              <a:defRPr sz="3600">
                <a:solidFill>
                  <a:schemeClr val="tx1"/>
                </a:solidFill>
                <a:latin typeface="Arial" charset="0"/>
              </a:defRPr>
            </a:lvl6pPr>
            <a:lvl7pPr marL="2971800" indent="-228600" eaLnBrk="0" fontAlgn="base" hangingPunct="0">
              <a:spcBef>
                <a:spcPct val="20000"/>
              </a:spcBef>
              <a:spcAft>
                <a:spcPct val="0"/>
              </a:spcAft>
              <a:buChar char="»"/>
              <a:defRPr sz="3600">
                <a:solidFill>
                  <a:schemeClr val="tx1"/>
                </a:solidFill>
                <a:latin typeface="Arial" charset="0"/>
              </a:defRPr>
            </a:lvl7pPr>
            <a:lvl8pPr marL="3429000" indent="-228600" eaLnBrk="0" fontAlgn="base" hangingPunct="0">
              <a:spcBef>
                <a:spcPct val="20000"/>
              </a:spcBef>
              <a:spcAft>
                <a:spcPct val="0"/>
              </a:spcAft>
              <a:buChar char="»"/>
              <a:defRPr sz="3600">
                <a:solidFill>
                  <a:schemeClr val="tx1"/>
                </a:solidFill>
                <a:latin typeface="Arial" charset="0"/>
              </a:defRPr>
            </a:lvl8pPr>
            <a:lvl9pPr marL="3886200" indent="-228600" eaLnBrk="0" fontAlgn="base" hangingPunct="0">
              <a:spcBef>
                <a:spcPct val="20000"/>
              </a:spcBef>
              <a:spcAft>
                <a:spcPct val="0"/>
              </a:spcAft>
              <a:buChar char="»"/>
              <a:defRPr sz="3600">
                <a:solidFill>
                  <a:schemeClr val="tx1"/>
                </a:solidFill>
                <a:latin typeface="Arial" charset="0"/>
              </a:defRPr>
            </a:lvl9pPr>
          </a:lstStyle>
          <a:p>
            <a:pPr eaLnBrk="1" hangingPunct="1">
              <a:spcBef>
                <a:spcPct val="0"/>
              </a:spcBef>
              <a:buFontTx/>
              <a:buNone/>
            </a:pPr>
            <a:r>
              <a:rPr lang="en-AU" altLang="en-US" sz="1800">
                <a:latin typeface="Calibri" pitchFamily="34" charset="0"/>
              </a:rPr>
              <a:t>Wyndham RADAR</a:t>
            </a:r>
          </a:p>
        </p:txBody>
      </p:sp>
      <p:grpSp>
        <p:nvGrpSpPr>
          <p:cNvPr id="61452" name="Group 17"/>
          <p:cNvGrpSpPr>
            <a:grpSpLocks/>
          </p:cNvGrpSpPr>
          <p:nvPr/>
        </p:nvGrpSpPr>
        <p:grpSpPr bwMode="auto">
          <a:xfrm>
            <a:off x="7229475" y="2170113"/>
            <a:ext cx="1806575" cy="2122487"/>
            <a:chOff x="7596336" y="3340595"/>
            <a:chExt cx="1482701" cy="1815889"/>
          </a:xfrm>
        </p:grpSpPr>
        <p:pic>
          <p:nvPicPr>
            <p:cNvPr id="61455" name="Picture 2"/>
            <p:cNvPicPr>
              <a:picLocks noChangeAspect="1" noChangeArrowheads="1"/>
            </p:cNvPicPr>
            <p:nvPr/>
          </p:nvPicPr>
          <p:blipFill>
            <a:blip r:embed="rId8">
              <a:extLst>
                <a:ext uri="{28A0092B-C50C-407E-A947-70E740481C1C}">
                  <a14:useLocalDpi xmlns:a14="http://schemas.microsoft.com/office/drawing/2010/main" val="0"/>
                </a:ext>
              </a:extLst>
            </a:blip>
            <a:srcRect r="66339"/>
            <a:stretch>
              <a:fillRect/>
            </a:stretch>
          </p:blipFill>
          <p:spPr bwMode="auto">
            <a:xfrm>
              <a:off x="7608284" y="3340595"/>
              <a:ext cx="1176124" cy="452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56" name="Picture 3"/>
            <p:cNvPicPr>
              <a:picLocks noChangeAspect="1" noChangeArrowheads="1"/>
            </p:cNvPicPr>
            <p:nvPr/>
          </p:nvPicPr>
          <p:blipFill>
            <a:blip r:embed="rId9">
              <a:extLst>
                <a:ext uri="{28A0092B-C50C-407E-A947-70E740481C1C}">
                  <a14:useLocalDpi xmlns:a14="http://schemas.microsoft.com/office/drawing/2010/main" val="0"/>
                </a:ext>
              </a:extLst>
            </a:blip>
            <a:srcRect t="4736" r="43153" b="-2"/>
            <a:stretch>
              <a:fillRect/>
            </a:stretch>
          </p:blipFill>
          <p:spPr bwMode="auto">
            <a:xfrm>
              <a:off x="7596336" y="4245471"/>
              <a:ext cx="1482701"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57" name="Picture 2"/>
            <p:cNvPicPr>
              <a:picLocks noChangeAspect="1" noChangeArrowheads="1"/>
            </p:cNvPicPr>
            <p:nvPr/>
          </p:nvPicPr>
          <p:blipFill>
            <a:blip r:embed="rId8">
              <a:extLst>
                <a:ext uri="{28A0092B-C50C-407E-A947-70E740481C1C}">
                  <a14:useLocalDpi xmlns:a14="http://schemas.microsoft.com/office/drawing/2010/main" val="0"/>
                </a:ext>
              </a:extLst>
            </a:blip>
            <a:srcRect l="50000" r="8118"/>
            <a:stretch>
              <a:fillRect/>
            </a:stretch>
          </p:blipFill>
          <p:spPr bwMode="auto">
            <a:xfrm>
              <a:off x="7596336" y="3793033"/>
              <a:ext cx="1463429" cy="452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58" name="Picture 3"/>
            <p:cNvPicPr>
              <a:picLocks noChangeAspect="1" noChangeArrowheads="1"/>
            </p:cNvPicPr>
            <p:nvPr/>
          </p:nvPicPr>
          <p:blipFill>
            <a:blip r:embed="rId9">
              <a:extLst>
                <a:ext uri="{28A0092B-C50C-407E-A947-70E740481C1C}">
                  <a14:useLocalDpi xmlns:a14="http://schemas.microsoft.com/office/drawing/2010/main" val="0"/>
                </a:ext>
              </a:extLst>
            </a:blip>
            <a:srcRect l="67918" t="4736" b="-2"/>
            <a:stretch>
              <a:fillRect/>
            </a:stretch>
          </p:blipFill>
          <p:spPr bwMode="auto">
            <a:xfrm>
              <a:off x="7596336" y="4689759"/>
              <a:ext cx="836760"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1453" name="TextBox 5"/>
          <p:cNvSpPr txBox="1">
            <a:spLocks noChangeArrowheads="1"/>
          </p:cNvSpPr>
          <p:nvPr/>
        </p:nvSpPr>
        <p:spPr bwMode="auto">
          <a:xfrm>
            <a:off x="7210423" y="4343400"/>
            <a:ext cx="1914525" cy="1938992"/>
          </a:xfrm>
          <a:prstGeom prst="rect">
            <a:avLst/>
          </a:prstGeom>
          <a:solidFill>
            <a:schemeClr val="bg1"/>
          </a:solidFill>
          <a:ln>
            <a:noFill/>
          </a:ln>
          <a:extLst/>
        </p:spPr>
        <p:txBody>
          <a:bodyPr wrap="square">
            <a:spAutoFit/>
          </a:bodyPr>
          <a:lstStyle>
            <a:lvl1pPr eaLnBrk="0" hangingPunct="0">
              <a:spcBef>
                <a:spcPct val="20000"/>
              </a:spcBef>
              <a:buChar char="•"/>
              <a:defRPr sz="3600">
                <a:solidFill>
                  <a:schemeClr val="tx1"/>
                </a:solidFill>
                <a:latin typeface="Arial" charset="0"/>
              </a:defRPr>
            </a:lvl1pPr>
            <a:lvl2pPr marL="742950" indent="-285750" eaLnBrk="0" hangingPunct="0">
              <a:spcBef>
                <a:spcPct val="20000"/>
              </a:spcBef>
              <a:buChar char="–"/>
              <a:defRPr sz="3600">
                <a:solidFill>
                  <a:schemeClr val="tx1"/>
                </a:solidFill>
                <a:latin typeface="Arial" charset="0"/>
              </a:defRPr>
            </a:lvl2pPr>
            <a:lvl3pPr marL="1143000" indent="-228600" eaLnBrk="0" hangingPunct="0">
              <a:spcBef>
                <a:spcPct val="20000"/>
              </a:spcBef>
              <a:buChar char="•"/>
              <a:defRPr sz="3600">
                <a:solidFill>
                  <a:schemeClr val="tx1"/>
                </a:solidFill>
                <a:latin typeface="Arial" charset="0"/>
              </a:defRPr>
            </a:lvl3pPr>
            <a:lvl4pPr marL="1600200" indent="-228600" eaLnBrk="0" hangingPunct="0">
              <a:spcBef>
                <a:spcPct val="20000"/>
              </a:spcBef>
              <a:buChar char="–"/>
              <a:defRPr sz="3600">
                <a:solidFill>
                  <a:schemeClr val="tx1"/>
                </a:solidFill>
                <a:latin typeface="Arial" charset="0"/>
              </a:defRPr>
            </a:lvl4pPr>
            <a:lvl5pPr marL="2057400" indent="-228600" eaLnBrk="0" hangingPunct="0">
              <a:spcBef>
                <a:spcPct val="20000"/>
              </a:spcBef>
              <a:buChar char="»"/>
              <a:defRPr sz="3600">
                <a:solidFill>
                  <a:schemeClr val="tx1"/>
                </a:solidFill>
                <a:latin typeface="Arial" charset="0"/>
              </a:defRPr>
            </a:lvl5pPr>
            <a:lvl6pPr marL="2514600" indent="-228600" eaLnBrk="0" fontAlgn="base" hangingPunct="0">
              <a:spcBef>
                <a:spcPct val="20000"/>
              </a:spcBef>
              <a:spcAft>
                <a:spcPct val="0"/>
              </a:spcAft>
              <a:buChar char="»"/>
              <a:defRPr sz="3600">
                <a:solidFill>
                  <a:schemeClr val="tx1"/>
                </a:solidFill>
                <a:latin typeface="Arial" charset="0"/>
              </a:defRPr>
            </a:lvl6pPr>
            <a:lvl7pPr marL="2971800" indent="-228600" eaLnBrk="0" fontAlgn="base" hangingPunct="0">
              <a:spcBef>
                <a:spcPct val="20000"/>
              </a:spcBef>
              <a:spcAft>
                <a:spcPct val="0"/>
              </a:spcAft>
              <a:buChar char="»"/>
              <a:defRPr sz="3600">
                <a:solidFill>
                  <a:schemeClr val="tx1"/>
                </a:solidFill>
                <a:latin typeface="Arial" charset="0"/>
              </a:defRPr>
            </a:lvl7pPr>
            <a:lvl8pPr marL="3429000" indent="-228600" eaLnBrk="0" fontAlgn="base" hangingPunct="0">
              <a:spcBef>
                <a:spcPct val="20000"/>
              </a:spcBef>
              <a:spcAft>
                <a:spcPct val="0"/>
              </a:spcAft>
              <a:buChar char="»"/>
              <a:defRPr sz="3600">
                <a:solidFill>
                  <a:schemeClr val="tx1"/>
                </a:solidFill>
                <a:latin typeface="Arial" charset="0"/>
              </a:defRPr>
            </a:lvl8pPr>
            <a:lvl9pPr marL="3886200" indent="-228600" eaLnBrk="0" fontAlgn="base" hangingPunct="0">
              <a:spcBef>
                <a:spcPct val="20000"/>
              </a:spcBef>
              <a:spcAft>
                <a:spcPct val="0"/>
              </a:spcAft>
              <a:buChar char="»"/>
              <a:defRPr sz="3600">
                <a:solidFill>
                  <a:schemeClr val="tx1"/>
                </a:solidFill>
                <a:latin typeface="Arial" charset="0"/>
              </a:defRPr>
            </a:lvl9pPr>
          </a:lstStyle>
          <a:p>
            <a:pPr eaLnBrk="1" hangingPunct="1">
              <a:spcBef>
                <a:spcPct val="0"/>
              </a:spcBef>
              <a:buFontTx/>
              <a:buNone/>
            </a:pPr>
            <a:r>
              <a:rPr lang="en-AU" altLang="en-US" sz="2000" b="1" dirty="0" smtClean="0">
                <a:solidFill>
                  <a:srgbClr val="FF0000"/>
                </a:solidFill>
                <a:latin typeface="Calibri" pitchFamily="34" charset="0"/>
              </a:rPr>
              <a:t>Question 1: </a:t>
            </a:r>
            <a:r>
              <a:rPr lang="en-AU" altLang="en-US" sz="2000" dirty="0">
                <a:latin typeface="Calibri" pitchFamily="34" charset="0"/>
              </a:rPr>
              <a:t>What RGB product do you prefer?</a:t>
            </a:r>
          </a:p>
          <a:p>
            <a:pPr eaLnBrk="1" hangingPunct="1">
              <a:spcBef>
                <a:spcPct val="0"/>
              </a:spcBef>
              <a:buFontTx/>
              <a:buNone/>
            </a:pPr>
            <a:endParaRPr lang="en-AU" altLang="en-US" sz="2000" dirty="0">
              <a:latin typeface="Calibri" pitchFamily="34" charset="0"/>
            </a:endParaRPr>
          </a:p>
          <a:p>
            <a:pPr eaLnBrk="1" hangingPunct="1">
              <a:spcBef>
                <a:spcPct val="0"/>
              </a:spcBef>
              <a:buFontTx/>
              <a:buNone/>
            </a:pPr>
            <a:r>
              <a:rPr lang="en-AU" altLang="en-US" sz="2000" dirty="0" smtClean="0">
                <a:latin typeface="Calibri" pitchFamily="34" charset="0"/>
              </a:rPr>
              <a:t>Why?</a:t>
            </a:r>
            <a:endParaRPr lang="en-AU" altLang="en-US" sz="2000" dirty="0">
              <a:latin typeface="Calibri" pitchFamily="34" charset="0"/>
            </a:endParaRPr>
          </a:p>
        </p:txBody>
      </p:sp>
      <p:sp>
        <p:nvSpPr>
          <p:cNvPr id="61454" name="Rectangle 7"/>
          <p:cNvSpPr>
            <a:spLocks noChangeArrowheads="1"/>
          </p:cNvSpPr>
          <p:nvPr/>
        </p:nvSpPr>
        <p:spPr bwMode="auto">
          <a:xfrm>
            <a:off x="6477000" y="6401098"/>
            <a:ext cx="26924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600">
                <a:solidFill>
                  <a:schemeClr val="tx1"/>
                </a:solidFill>
                <a:latin typeface="Arial" charset="0"/>
              </a:defRPr>
            </a:lvl1pPr>
            <a:lvl2pPr marL="742950" indent="-285750" eaLnBrk="0" hangingPunct="0">
              <a:spcBef>
                <a:spcPct val="20000"/>
              </a:spcBef>
              <a:buChar char="–"/>
              <a:defRPr sz="3600">
                <a:solidFill>
                  <a:schemeClr val="tx1"/>
                </a:solidFill>
                <a:latin typeface="Arial" charset="0"/>
              </a:defRPr>
            </a:lvl2pPr>
            <a:lvl3pPr marL="1143000" indent="-228600" eaLnBrk="0" hangingPunct="0">
              <a:spcBef>
                <a:spcPct val="20000"/>
              </a:spcBef>
              <a:buChar char="•"/>
              <a:defRPr sz="3600">
                <a:solidFill>
                  <a:schemeClr val="tx1"/>
                </a:solidFill>
                <a:latin typeface="Arial" charset="0"/>
              </a:defRPr>
            </a:lvl3pPr>
            <a:lvl4pPr marL="1600200" indent="-228600" eaLnBrk="0" hangingPunct="0">
              <a:spcBef>
                <a:spcPct val="20000"/>
              </a:spcBef>
              <a:buChar char="–"/>
              <a:defRPr sz="3600">
                <a:solidFill>
                  <a:schemeClr val="tx1"/>
                </a:solidFill>
                <a:latin typeface="Arial" charset="0"/>
              </a:defRPr>
            </a:lvl4pPr>
            <a:lvl5pPr marL="2057400" indent="-228600" eaLnBrk="0" hangingPunct="0">
              <a:spcBef>
                <a:spcPct val="20000"/>
              </a:spcBef>
              <a:buChar char="»"/>
              <a:defRPr sz="3600">
                <a:solidFill>
                  <a:schemeClr val="tx1"/>
                </a:solidFill>
                <a:latin typeface="Arial" charset="0"/>
              </a:defRPr>
            </a:lvl5pPr>
            <a:lvl6pPr marL="2514600" indent="-228600" eaLnBrk="0" fontAlgn="base" hangingPunct="0">
              <a:spcBef>
                <a:spcPct val="20000"/>
              </a:spcBef>
              <a:spcAft>
                <a:spcPct val="0"/>
              </a:spcAft>
              <a:buChar char="»"/>
              <a:defRPr sz="3600">
                <a:solidFill>
                  <a:schemeClr val="tx1"/>
                </a:solidFill>
                <a:latin typeface="Arial" charset="0"/>
              </a:defRPr>
            </a:lvl6pPr>
            <a:lvl7pPr marL="2971800" indent="-228600" eaLnBrk="0" fontAlgn="base" hangingPunct="0">
              <a:spcBef>
                <a:spcPct val="20000"/>
              </a:spcBef>
              <a:spcAft>
                <a:spcPct val="0"/>
              </a:spcAft>
              <a:buChar char="»"/>
              <a:defRPr sz="3600">
                <a:solidFill>
                  <a:schemeClr val="tx1"/>
                </a:solidFill>
                <a:latin typeface="Arial" charset="0"/>
              </a:defRPr>
            </a:lvl7pPr>
            <a:lvl8pPr marL="3429000" indent="-228600" eaLnBrk="0" fontAlgn="base" hangingPunct="0">
              <a:spcBef>
                <a:spcPct val="20000"/>
              </a:spcBef>
              <a:spcAft>
                <a:spcPct val="0"/>
              </a:spcAft>
              <a:buChar char="»"/>
              <a:defRPr sz="3600">
                <a:solidFill>
                  <a:schemeClr val="tx1"/>
                </a:solidFill>
                <a:latin typeface="Arial" charset="0"/>
              </a:defRPr>
            </a:lvl8pPr>
            <a:lvl9pPr marL="3886200" indent="-228600" eaLnBrk="0" fontAlgn="base" hangingPunct="0">
              <a:spcBef>
                <a:spcPct val="20000"/>
              </a:spcBef>
              <a:spcAft>
                <a:spcPct val="0"/>
              </a:spcAft>
              <a:buChar char="»"/>
              <a:defRPr sz="3600">
                <a:solidFill>
                  <a:schemeClr val="tx1"/>
                </a:solidFill>
                <a:latin typeface="Arial" charset="0"/>
              </a:defRPr>
            </a:lvl9pPr>
          </a:lstStyle>
          <a:p>
            <a:pPr algn="ctr" eaLnBrk="1" hangingPunct="1">
              <a:spcBef>
                <a:spcPct val="0"/>
              </a:spcBef>
              <a:buFontTx/>
              <a:buNone/>
            </a:pPr>
            <a:r>
              <a:rPr lang="en-AU" altLang="ko-KR" sz="1200" dirty="0">
                <a:latin typeface="Calibri" pitchFamily="34" charset="0"/>
                <a:ea typeface="굴림" pitchFamily="34" charset="-127"/>
              </a:rPr>
              <a:t>satellite </a:t>
            </a:r>
            <a:r>
              <a:rPr lang="en-AU" altLang="ko-KR" sz="1200" dirty="0" smtClean="0">
                <a:latin typeface="Calibri" pitchFamily="34" charset="0"/>
                <a:ea typeface="굴림" pitchFamily="34" charset="-127"/>
              </a:rPr>
              <a:t>animations </a:t>
            </a:r>
            <a:r>
              <a:rPr lang="en-AU" altLang="ko-KR" sz="1200" dirty="0">
                <a:latin typeface="Calibri" pitchFamily="34" charset="0"/>
                <a:ea typeface="굴림" pitchFamily="34" charset="-127"/>
              </a:rPr>
              <a:t>courtesy </a:t>
            </a:r>
            <a:r>
              <a:rPr lang="en-AU" altLang="ko-KR" sz="1200" dirty="0" smtClean="0">
                <a:latin typeface="Calibri" pitchFamily="34" charset="0"/>
                <a:ea typeface="굴림" pitchFamily="34" charset="-127"/>
              </a:rPr>
              <a:t>BOM/JMA</a:t>
            </a:r>
          </a:p>
          <a:p>
            <a:pPr algn="ctr" eaLnBrk="1" hangingPunct="1">
              <a:spcBef>
                <a:spcPct val="0"/>
              </a:spcBef>
              <a:buFontTx/>
              <a:buNone/>
            </a:pPr>
            <a:r>
              <a:rPr lang="en-AU" altLang="en-US" sz="1200" dirty="0" smtClean="0">
                <a:latin typeface="Calibri" pitchFamily="34" charset="0"/>
                <a:ea typeface="굴림" pitchFamily="34" charset="-127"/>
              </a:rPr>
              <a:t>radar animation courtesy BOM</a:t>
            </a:r>
            <a:endParaRPr lang="en-AU" altLang="en-US" sz="1200" dirty="0">
              <a:latin typeface="Calibri" pitchFamily="34" charset="0"/>
              <a:ea typeface="굴림" pitchFamily="34" charset="-127"/>
            </a:endParaRPr>
          </a:p>
        </p:txBody>
      </p:sp>
      <p:sp>
        <p:nvSpPr>
          <p:cNvPr id="3" name="Rectangle 2"/>
          <p:cNvSpPr/>
          <p:nvPr/>
        </p:nvSpPr>
        <p:spPr>
          <a:xfrm>
            <a:off x="1219200" y="-11113"/>
            <a:ext cx="5799138" cy="369332"/>
          </a:xfrm>
          <a:prstGeom prst="rect">
            <a:avLst/>
          </a:prstGeom>
          <a:solidFill>
            <a:srgbClr val="336600"/>
          </a:solidFill>
        </p:spPr>
        <p:txBody>
          <a:bodyPr wrap="square">
            <a:spAutoFit/>
          </a:bodyPr>
          <a:lstStyle/>
          <a:p>
            <a:r>
              <a:rPr lang="en-US" b="1" dirty="0" smtClean="0">
                <a:solidFill>
                  <a:srgbClr val="FFFF00"/>
                </a:solidFill>
              </a:rPr>
              <a:t>10 </a:t>
            </a:r>
            <a:r>
              <a:rPr lang="en-US" b="1" dirty="0">
                <a:solidFill>
                  <a:srgbClr val="FFFF00"/>
                </a:solidFill>
              </a:rPr>
              <a:t>May 2016 Regional Focus Group </a:t>
            </a:r>
            <a:r>
              <a:rPr lang="en-US" b="1" dirty="0" smtClean="0">
                <a:solidFill>
                  <a:srgbClr val="FFFF00"/>
                </a:solidFill>
              </a:rPr>
              <a:t>meeting; Animation 2</a:t>
            </a:r>
            <a:endParaRPr lang="en-AU" dirty="0">
              <a:solidFill>
                <a:srgbClr val="FFFF00"/>
              </a:solidFill>
            </a:endParaRPr>
          </a:p>
        </p:txBody>
      </p:sp>
      <p:sp>
        <p:nvSpPr>
          <p:cNvPr id="4" name="TextBox 3"/>
          <p:cNvSpPr txBox="1"/>
          <p:nvPr/>
        </p:nvSpPr>
        <p:spPr>
          <a:xfrm>
            <a:off x="1443038" y="4986247"/>
            <a:ext cx="946285" cy="307777"/>
          </a:xfrm>
          <a:prstGeom prst="rect">
            <a:avLst/>
          </a:prstGeom>
          <a:noFill/>
        </p:spPr>
        <p:txBody>
          <a:bodyPr wrap="none" rtlCol="0">
            <a:spAutoFit/>
          </a:bodyPr>
          <a:lstStyle/>
          <a:p>
            <a:r>
              <a:rPr lang="en-AU" sz="1400" b="1" dirty="0" smtClean="0">
                <a:solidFill>
                  <a:schemeClr val="bg1"/>
                </a:solidFill>
              </a:rPr>
              <a:t>Port Keats</a:t>
            </a:r>
            <a:endParaRPr lang="en-AU" sz="1400" b="1" dirty="0">
              <a:solidFill>
                <a:schemeClr val="bg1"/>
              </a:solidFill>
            </a:endParaRPr>
          </a:p>
        </p:txBody>
      </p:sp>
    </p:spTree>
    <p:extLst>
      <p:ext uri="{BB962C8B-B14F-4D97-AF65-F5344CB8AC3E}">
        <p14:creationId xmlns:p14="http://schemas.microsoft.com/office/powerpoint/2010/main" val="25698987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746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0" y="3623349"/>
            <a:ext cx="9137468" cy="323465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Rectangle 59"/>
          <p:cNvSpPr/>
          <p:nvPr/>
        </p:nvSpPr>
        <p:spPr>
          <a:xfrm>
            <a:off x="7150100" y="-745"/>
            <a:ext cx="2020296" cy="362409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3" name="Straight Arrow Connector 22"/>
          <p:cNvCxnSpPr>
            <a:stCxn id="35" idx="0"/>
          </p:cNvCxnSpPr>
          <p:nvPr/>
        </p:nvCxnSpPr>
        <p:spPr>
          <a:xfrm flipH="1" flipV="1">
            <a:off x="5791200" y="2895600"/>
            <a:ext cx="405098" cy="676612"/>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32" idx="1"/>
          </p:cNvCxnSpPr>
          <p:nvPr/>
        </p:nvCxnSpPr>
        <p:spPr>
          <a:xfrm flipH="1" flipV="1">
            <a:off x="3516892" y="4221088"/>
            <a:ext cx="583906" cy="690974"/>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31" idx="2"/>
          </p:cNvCxnSpPr>
          <p:nvPr/>
        </p:nvCxnSpPr>
        <p:spPr>
          <a:xfrm>
            <a:off x="4529479" y="1816437"/>
            <a:ext cx="968319" cy="601662"/>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36" idx="0"/>
          </p:cNvCxnSpPr>
          <p:nvPr/>
        </p:nvCxnSpPr>
        <p:spPr>
          <a:xfrm flipH="1" flipV="1">
            <a:off x="3886200" y="3048000"/>
            <a:ext cx="310142" cy="575349"/>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3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4629" y="876637"/>
            <a:ext cx="1409700" cy="93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0798" y="4467562"/>
            <a:ext cx="1397000" cy="88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1979949"/>
            <a:ext cx="1397000" cy="87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 name="Straight Arrow Connector 33"/>
          <p:cNvCxnSpPr/>
          <p:nvPr/>
        </p:nvCxnSpPr>
        <p:spPr>
          <a:xfrm flipH="1">
            <a:off x="6471729" y="2117268"/>
            <a:ext cx="691071" cy="1"/>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3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7798" y="3572212"/>
            <a:ext cx="1397000"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7842" y="3623349"/>
            <a:ext cx="13970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0100" y="803612"/>
            <a:ext cx="1409700" cy="93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2" name="Straight Arrow Connector 41"/>
          <p:cNvCxnSpPr/>
          <p:nvPr/>
        </p:nvCxnSpPr>
        <p:spPr>
          <a:xfrm flipH="1">
            <a:off x="6629400" y="1000124"/>
            <a:ext cx="520700" cy="447676"/>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55" idx="0"/>
          </p:cNvCxnSpPr>
          <p:nvPr/>
        </p:nvCxnSpPr>
        <p:spPr>
          <a:xfrm flipH="1" flipV="1">
            <a:off x="2126242" y="2934951"/>
            <a:ext cx="405098" cy="676612"/>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52" idx="2"/>
          </p:cNvCxnSpPr>
          <p:nvPr/>
        </p:nvCxnSpPr>
        <p:spPr>
          <a:xfrm>
            <a:off x="864521" y="1855788"/>
            <a:ext cx="968319" cy="601662"/>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56" idx="0"/>
          </p:cNvCxnSpPr>
          <p:nvPr/>
        </p:nvCxnSpPr>
        <p:spPr>
          <a:xfrm flipH="1" flipV="1">
            <a:off x="349563" y="3258801"/>
            <a:ext cx="310142" cy="575349"/>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671" y="915988"/>
            <a:ext cx="1409700" cy="93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2840" y="3611563"/>
            <a:ext cx="1397000"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95" y="3834150"/>
            <a:ext cx="13970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763000" y="152400"/>
            <a:ext cx="304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369163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6"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8600" y="332006"/>
            <a:ext cx="4260593" cy="2696884"/>
          </a:xfrm>
        </p:spPr>
        <p:txBody>
          <a:bodyPr>
            <a:noAutofit/>
          </a:bodyPr>
          <a:lstStyle/>
          <a:p>
            <a:r>
              <a:rPr lang="en-AU" sz="2800" b="1" dirty="0" smtClean="0">
                <a:latin typeface="+mn-lt"/>
              </a:rPr>
              <a:t>Example where the tropical version of the Night Microphysical RGB product does not work well</a:t>
            </a:r>
            <a:r>
              <a:rPr lang="en-AU" sz="2400" b="1" dirty="0" smtClean="0">
                <a:latin typeface="+mn-lt"/>
              </a:rPr>
              <a:t/>
            </a:r>
            <a:br>
              <a:rPr lang="en-AU" sz="2400" b="1" dirty="0" smtClean="0">
                <a:latin typeface="+mn-lt"/>
              </a:rPr>
            </a:br>
            <a:r>
              <a:rPr lang="en-AU" sz="2000" dirty="0" smtClean="0">
                <a:latin typeface="+mn-lt"/>
              </a:rPr>
              <a:t>Singapore/Malaysia/Indonesia area 20UTC </a:t>
            </a:r>
            <a:r>
              <a:rPr lang="en-AU" sz="2000" dirty="0">
                <a:latin typeface="+mn-lt"/>
              </a:rPr>
              <a:t>22</a:t>
            </a:r>
            <a:r>
              <a:rPr lang="en-AU" sz="2000" baseline="30000" dirty="0">
                <a:latin typeface="+mn-lt"/>
              </a:rPr>
              <a:t>nd</a:t>
            </a:r>
            <a:r>
              <a:rPr lang="en-AU" sz="2000" dirty="0">
                <a:latin typeface="+mn-lt"/>
              </a:rPr>
              <a:t> August 2017 </a:t>
            </a:r>
          </a:p>
        </p:txBody>
      </p:sp>
      <p:pic>
        <p:nvPicPr>
          <p:cNvPr id="2050" name="Picture 2" descr="G:\1ABodoZeschkeDataFiles\2017stuff\Himawari8stuff2017\CaseStudies2017\Singapore22August2017\BroadTropicalNMRGB066.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0724" y="152400"/>
            <a:ext cx="4390795" cy="32766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G:\1ABodoZeschkeDataFiles\2017stuff\Himawari8stuff2017\CaseStudies2017\Singapore22August2017\BroadNMRGBLightning066.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0726" y="3429000"/>
            <a:ext cx="4390793"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1ABodoZeschkeDataFiles\2017stuff\OverseasMissions2017\RGBExpertsDevelopersWorkshop\Topic 4 AHI Products and Modifications Australian Pacific\SingaporeArea\TCVISIR09to00\4TCRGBIRSinga1710onwards017.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399" y="3507333"/>
            <a:ext cx="3887817" cy="31199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2"/>
          <p:cNvSpPr txBox="1">
            <a:spLocks noChangeArrowheads="1"/>
          </p:cNvSpPr>
          <p:nvPr/>
        </p:nvSpPr>
        <p:spPr bwMode="auto">
          <a:xfrm>
            <a:off x="4651989" y="147340"/>
            <a:ext cx="436953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600">
                <a:solidFill>
                  <a:schemeClr val="tx1"/>
                </a:solidFill>
                <a:latin typeface="Arial" charset="0"/>
              </a:defRPr>
            </a:lvl1pPr>
            <a:lvl2pPr marL="742950" indent="-285750" eaLnBrk="0" hangingPunct="0">
              <a:spcBef>
                <a:spcPct val="20000"/>
              </a:spcBef>
              <a:buChar char="–"/>
              <a:defRPr sz="3600">
                <a:solidFill>
                  <a:schemeClr val="tx1"/>
                </a:solidFill>
                <a:latin typeface="Arial" charset="0"/>
              </a:defRPr>
            </a:lvl2pPr>
            <a:lvl3pPr marL="1143000" indent="-228600" eaLnBrk="0" hangingPunct="0">
              <a:spcBef>
                <a:spcPct val="20000"/>
              </a:spcBef>
              <a:buChar char="•"/>
              <a:defRPr sz="3600">
                <a:solidFill>
                  <a:schemeClr val="tx1"/>
                </a:solidFill>
                <a:latin typeface="Arial" charset="0"/>
              </a:defRPr>
            </a:lvl3pPr>
            <a:lvl4pPr marL="1600200" indent="-228600" eaLnBrk="0" hangingPunct="0">
              <a:spcBef>
                <a:spcPct val="20000"/>
              </a:spcBef>
              <a:buChar char="–"/>
              <a:defRPr sz="3600">
                <a:solidFill>
                  <a:schemeClr val="tx1"/>
                </a:solidFill>
                <a:latin typeface="Arial" charset="0"/>
              </a:defRPr>
            </a:lvl4pPr>
            <a:lvl5pPr marL="2057400" indent="-228600" eaLnBrk="0" hangingPunct="0">
              <a:spcBef>
                <a:spcPct val="20000"/>
              </a:spcBef>
              <a:buChar char="»"/>
              <a:defRPr sz="3600">
                <a:solidFill>
                  <a:schemeClr val="tx1"/>
                </a:solidFill>
                <a:latin typeface="Arial" charset="0"/>
              </a:defRPr>
            </a:lvl5pPr>
            <a:lvl6pPr marL="2514600" indent="-228600" eaLnBrk="0" fontAlgn="base" hangingPunct="0">
              <a:spcBef>
                <a:spcPct val="20000"/>
              </a:spcBef>
              <a:spcAft>
                <a:spcPct val="0"/>
              </a:spcAft>
              <a:buChar char="»"/>
              <a:defRPr sz="3600">
                <a:solidFill>
                  <a:schemeClr val="tx1"/>
                </a:solidFill>
                <a:latin typeface="Arial" charset="0"/>
              </a:defRPr>
            </a:lvl6pPr>
            <a:lvl7pPr marL="2971800" indent="-228600" eaLnBrk="0" fontAlgn="base" hangingPunct="0">
              <a:spcBef>
                <a:spcPct val="20000"/>
              </a:spcBef>
              <a:spcAft>
                <a:spcPct val="0"/>
              </a:spcAft>
              <a:buChar char="»"/>
              <a:defRPr sz="3600">
                <a:solidFill>
                  <a:schemeClr val="tx1"/>
                </a:solidFill>
                <a:latin typeface="Arial" charset="0"/>
              </a:defRPr>
            </a:lvl7pPr>
            <a:lvl8pPr marL="3429000" indent="-228600" eaLnBrk="0" fontAlgn="base" hangingPunct="0">
              <a:spcBef>
                <a:spcPct val="20000"/>
              </a:spcBef>
              <a:spcAft>
                <a:spcPct val="0"/>
              </a:spcAft>
              <a:buChar char="»"/>
              <a:defRPr sz="3600">
                <a:solidFill>
                  <a:schemeClr val="tx1"/>
                </a:solidFill>
                <a:latin typeface="Arial" charset="0"/>
              </a:defRPr>
            </a:lvl8pPr>
            <a:lvl9pPr marL="3886200" indent="-228600" eaLnBrk="0" fontAlgn="base" hangingPunct="0">
              <a:spcBef>
                <a:spcPct val="20000"/>
              </a:spcBef>
              <a:spcAft>
                <a:spcPct val="0"/>
              </a:spcAft>
              <a:buChar char="»"/>
              <a:defRPr sz="3600">
                <a:solidFill>
                  <a:schemeClr val="tx1"/>
                </a:solidFill>
                <a:latin typeface="Arial" charset="0"/>
              </a:defRPr>
            </a:lvl9pPr>
          </a:lstStyle>
          <a:p>
            <a:pPr algn="ctr" eaLnBrk="1" hangingPunct="1">
              <a:spcBef>
                <a:spcPct val="0"/>
              </a:spcBef>
              <a:buFontTx/>
              <a:buNone/>
            </a:pPr>
            <a:r>
              <a:rPr lang="en-AU" altLang="en-US" sz="1800" dirty="0" smtClean="0">
                <a:latin typeface="+mn-lt"/>
              </a:rPr>
              <a:t>Tropical tuned Night Microphysics RGB</a:t>
            </a:r>
            <a:endParaRPr lang="en-AU" altLang="en-US" sz="1800" dirty="0">
              <a:latin typeface="+mn-lt"/>
            </a:endParaRPr>
          </a:p>
        </p:txBody>
      </p:sp>
      <p:sp>
        <p:nvSpPr>
          <p:cNvPr id="9" name="TextBox 2"/>
          <p:cNvSpPr txBox="1">
            <a:spLocks noChangeArrowheads="1"/>
          </p:cNvSpPr>
          <p:nvPr/>
        </p:nvSpPr>
        <p:spPr bwMode="auto">
          <a:xfrm>
            <a:off x="4572941" y="3450928"/>
            <a:ext cx="444857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600">
                <a:solidFill>
                  <a:schemeClr val="tx1"/>
                </a:solidFill>
                <a:latin typeface="Arial" charset="0"/>
              </a:defRPr>
            </a:lvl1pPr>
            <a:lvl2pPr marL="742950" indent="-285750" eaLnBrk="0" hangingPunct="0">
              <a:spcBef>
                <a:spcPct val="20000"/>
              </a:spcBef>
              <a:buChar char="–"/>
              <a:defRPr sz="3600">
                <a:solidFill>
                  <a:schemeClr val="tx1"/>
                </a:solidFill>
                <a:latin typeface="Arial" charset="0"/>
              </a:defRPr>
            </a:lvl2pPr>
            <a:lvl3pPr marL="1143000" indent="-228600" eaLnBrk="0" hangingPunct="0">
              <a:spcBef>
                <a:spcPct val="20000"/>
              </a:spcBef>
              <a:buChar char="•"/>
              <a:defRPr sz="3600">
                <a:solidFill>
                  <a:schemeClr val="tx1"/>
                </a:solidFill>
                <a:latin typeface="Arial" charset="0"/>
              </a:defRPr>
            </a:lvl3pPr>
            <a:lvl4pPr marL="1600200" indent="-228600" eaLnBrk="0" hangingPunct="0">
              <a:spcBef>
                <a:spcPct val="20000"/>
              </a:spcBef>
              <a:buChar char="–"/>
              <a:defRPr sz="3600">
                <a:solidFill>
                  <a:schemeClr val="tx1"/>
                </a:solidFill>
                <a:latin typeface="Arial" charset="0"/>
              </a:defRPr>
            </a:lvl4pPr>
            <a:lvl5pPr marL="2057400" indent="-228600" eaLnBrk="0" hangingPunct="0">
              <a:spcBef>
                <a:spcPct val="20000"/>
              </a:spcBef>
              <a:buChar char="»"/>
              <a:defRPr sz="3600">
                <a:solidFill>
                  <a:schemeClr val="tx1"/>
                </a:solidFill>
                <a:latin typeface="Arial" charset="0"/>
              </a:defRPr>
            </a:lvl5pPr>
            <a:lvl6pPr marL="2514600" indent="-228600" eaLnBrk="0" fontAlgn="base" hangingPunct="0">
              <a:spcBef>
                <a:spcPct val="20000"/>
              </a:spcBef>
              <a:spcAft>
                <a:spcPct val="0"/>
              </a:spcAft>
              <a:buChar char="»"/>
              <a:defRPr sz="3600">
                <a:solidFill>
                  <a:schemeClr val="tx1"/>
                </a:solidFill>
                <a:latin typeface="Arial" charset="0"/>
              </a:defRPr>
            </a:lvl6pPr>
            <a:lvl7pPr marL="2971800" indent="-228600" eaLnBrk="0" fontAlgn="base" hangingPunct="0">
              <a:spcBef>
                <a:spcPct val="20000"/>
              </a:spcBef>
              <a:spcAft>
                <a:spcPct val="0"/>
              </a:spcAft>
              <a:buChar char="»"/>
              <a:defRPr sz="3600">
                <a:solidFill>
                  <a:schemeClr val="tx1"/>
                </a:solidFill>
                <a:latin typeface="Arial" charset="0"/>
              </a:defRPr>
            </a:lvl7pPr>
            <a:lvl8pPr marL="3429000" indent="-228600" eaLnBrk="0" fontAlgn="base" hangingPunct="0">
              <a:spcBef>
                <a:spcPct val="20000"/>
              </a:spcBef>
              <a:spcAft>
                <a:spcPct val="0"/>
              </a:spcAft>
              <a:buChar char="»"/>
              <a:defRPr sz="3600">
                <a:solidFill>
                  <a:schemeClr val="tx1"/>
                </a:solidFill>
                <a:latin typeface="Arial" charset="0"/>
              </a:defRPr>
            </a:lvl8pPr>
            <a:lvl9pPr marL="3886200" indent="-228600" eaLnBrk="0" fontAlgn="base" hangingPunct="0">
              <a:spcBef>
                <a:spcPct val="20000"/>
              </a:spcBef>
              <a:spcAft>
                <a:spcPct val="0"/>
              </a:spcAft>
              <a:buChar char="»"/>
              <a:defRPr sz="3600">
                <a:solidFill>
                  <a:schemeClr val="tx1"/>
                </a:solidFill>
                <a:latin typeface="Arial" charset="0"/>
              </a:defRPr>
            </a:lvl9pPr>
          </a:lstStyle>
          <a:p>
            <a:pPr algn="ctr" eaLnBrk="1" hangingPunct="1">
              <a:spcBef>
                <a:spcPct val="0"/>
              </a:spcBef>
              <a:buFontTx/>
              <a:buNone/>
            </a:pPr>
            <a:r>
              <a:rPr lang="en-AU" altLang="en-US" sz="1800" dirty="0" smtClean="0">
                <a:latin typeface="+mn-lt"/>
              </a:rPr>
              <a:t>Mid-latitude tuned Night Microphysics RGB</a:t>
            </a:r>
            <a:endParaRPr lang="en-AU" altLang="en-US" sz="1800" dirty="0">
              <a:latin typeface="+mn-lt"/>
            </a:endParaRPr>
          </a:p>
        </p:txBody>
      </p:sp>
      <p:sp>
        <p:nvSpPr>
          <p:cNvPr id="10" name="TextBox 2"/>
          <p:cNvSpPr txBox="1">
            <a:spLocks noChangeArrowheads="1"/>
          </p:cNvSpPr>
          <p:nvPr/>
        </p:nvSpPr>
        <p:spPr bwMode="auto">
          <a:xfrm>
            <a:off x="1676400" y="3429000"/>
            <a:ext cx="132760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Arial" charset="0"/>
              </a:defRPr>
            </a:lvl1pPr>
            <a:lvl2pPr marL="742950" indent="-285750" eaLnBrk="0" hangingPunct="0">
              <a:spcBef>
                <a:spcPct val="20000"/>
              </a:spcBef>
              <a:buChar char="–"/>
              <a:defRPr sz="3600">
                <a:solidFill>
                  <a:schemeClr val="tx1"/>
                </a:solidFill>
                <a:latin typeface="Arial" charset="0"/>
              </a:defRPr>
            </a:lvl2pPr>
            <a:lvl3pPr marL="1143000" indent="-228600" eaLnBrk="0" hangingPunct="0">
              <a:spcBef>
                <a:spcPct val="20000"/>
              </a:spcBef>
              <a:buChar char="•"/>
              <a:defRPr sz="3600">
                <a:solidFill>
                  <a:schemeClr val="tx1"/>
                </a:solidFill>
                <a:latin typeface="Arial" charset="0"/>
              </a:defRPr>
            </a:lvl3pPr>
            <a:lvl4pPr marL="1600200" indent="-228600" eaLnBrk="0" hangingPunct="0">
              <a:spcBef>
                <a:spcPct val="20000"/>
              </a:spcBef>
              <a:buChar char="–"/>
              <a:defRPr sz="3600">
                <a:solidFill>
                  <a:schemeClr val="tx1"/>
                </a:solidFill>
                <a:latin typeface="Arial" charset="0"/>
              </a:defRPr>
            </a:lvl4pPr>
            <a:lvl5pPr marL="2057400" indent="-228600" eaLnBrk="0" hangingPunct="0">
              <a:spcBef>
                <a:spcPct val="20000"/>
              </a:spcBef>
              <a:buChar char="»"/>
              <a:defRPr sz="3600">
                <a:solidFill>
                  <a:schemeClr val="tx1"/>
                </a:solidFill>
                <a:latin typeface="Arial" charset="0"/>
              </a:defRPr>
            </a:lvl5pPr>
            <a:lvl6pPr marL="2514600" indent="-228600" eaLnBrk="0" fontAlgn="base" hangingPunct="0">
              <a:spcBef>
                <a:spcPct val="20000"/>
              </a:spcBef>
              <a:spcAft>
                <a:spcPct val="0"/>
              </a:spcAft>
              <a:buChar char="»"/>
              <a:defRPr sz="3600">
                <a:solidFill>
                  <a:schemeClr val="tx1"/>
                </a:solidFill>
                <a:latin typeface="Arial" charset="0"/>
              </a:defRPr>
            </a:lvl6pPr>
            <a:lvl7pPr marL="2971800" indent="-228600" eaLnBrk="0" fontAlgn="base" hangingPunct="0">
              <a:spcBef>
                <a:spcPct val="20000"/>
              </a:spcBef>
              <a:spcAft>
                <a:spcPct val="0"/>
              </a:spcAft>
              <a:buChar char="»"/>
              <a:defRPr sz="3600">
                <a:solidFill>
                  <a:schemeClr val="tx1"/>
                </a:solidFill>
                <a:latin typeface="Arial" charset="0"/>
              </a:defRPr>
            </a:lvl7pPr>
            <a:lvl8pPr marL="3429000" indent="-228600" eaLnBrk="0" fontAlgn="base" hangingPunct="0">
              <a:spcBef>
                <a:spcPct val="20000"/>
              </a:spcBef>
              <a:spcAft>
                <a:spcPct val="0"/>
              </a:spcAft>
              <a:buChar char="»"/>
              <a:defRPr sz="3600">
                <a:solidFill>
                  <a:schemeClr val="tx1"/>
                </a:solidFill>
                <a:latin typeface="Arial" charset="0"/>
              </a:defRPr>
            </a:lvl8pPr>
            <a:lvl9pPr marL="3886200" indent="-228600" eaLnBrk="0" fontAlgn="base" hangingPunct="0">
              <a:spcBef>
                <a:spcPct val="20000"/>
              </a:spcBef>
              <a:spcAft>
                <a:spcPct val="0"/>
              </a:spcAft>
              <a:buChar char="»"/>
              <a:defRPr sz="3600">
                <a:solidFill>
                  <a:schemeClr val="tx1"/>
                </a:solidFill>
                <a:latin typeface="Arial" charset="0"/>
              </a:defRPr>
            </a:lvl9pPr>
          </a:lstStyle>
          <a:p>
            <a:pPr eaLnBrk="1" hangingPunct="1">
              <a:spcBef>
                <a:spcPct val="0"/>
              </a:spcBef>
              <a:buFontTx/>
              <a:buNone/>
            </a:pPr>
            <a:r>
              <a:rPr lang="en-AU" altLang="en-US" sz="1800" dirty="0" smtClean="0">
                <a:latin typeface="+mn-lt"/>
              </a:rPr>
              <a:t>IR (Band 13)</a:t>
            </a:r>
            <a:endParaRPr lang="en-AU" altLang="en-US" sz="1800" dirty="0">
              <a:latin typeface="+mn-lt"/>
            </a:endParaRPr>
          </a:p>
        </p:txBody>
      </p:sp>
      <p:sp>
        <p:nvSpPr>
          <p:cNvPr id="11" name="TextBox 10"/>
          <p:cNvSpPr txBox="1"/>
          <p:nvPr/>
        </p:nvSpPr>
        <p:spPr>
          <a:xfrm>
            <a:off x="2590800" y="4953000"/>
            <a:ext cx="924997" cy="307777"/>
          </a:xfrm>
          <a:prstGeom prst="rect">
            <a:avLst/>
          </a:prstGeom>
          <a:solidFill>
            <a:schemeClr val="bg1">
              <a:alpha val="50000"/>
            </a:schemeClr>
          </a:solidFill>
        </p:spPr>
        <p:txBody>
          <a:bodyPr wrap="none" rtlCol="0">
            <a:spAutoFit/>
          </a:bodyPr>
          <a:lstStyle/>
          <a:p>
            <a:r>
              <a:rPr lang="en-AU" sz="1400" b="1" dirty="0" smtClean="0"/>
              <a:t>Singapore</a:t>
            </a:r>
            <a:endParaRPr lang="en-AU" sz="1400" b="1" dirty="0"/>
          </a:p>
        </p:txBody>
      </p:sp>
      <p:sp>
        <p:nvSpPr>
          <p:cNvPr id="3" name="TextBox 2"/>
          <p:cNvSpPr txBox="1"/>
          <p:nvPr/>
        </p:nvSpPr>
        <p:spPr>
          <a:xfrm>
            <a:off x="3886200" y="2882384"/>
            <a:ext cx="1832105" cy="400110"/>
          </a:xfrm>
          <a:prstGeom prst="rect">
            <a:avLst/>
          </a:prstGeom>
          <a:solidFill>
            <a:schemeClr val="bg1"/>
          </a:solidFill>
        </p:spPr>
        <p:txBody>
          <a:bodyPr wrap="none" rtlCol="0">
            <a:spAutoFit/>
          </a:bodyPr>
          <a:lstStyle/>
          <a:p>
            <a:r>
              <a:rPr lang="en-AU" sz="2000" b="1" dirty="0" smtClean="0"/>
              <a:t>Mid-level cloud</a:t>
            </a:r>
            <a:endParaRPr lang="en-AU" sz="2000" b="1" dirty="0"/>
          </a:p>
        </p:txBody>
      </p:sp>
      <p:cxnSp>
        <p:nvCxnSpPr>
          <p:cNvPr id="6" name="Straight Arrow Connector 5"/>
          <p:cNvCxnSpPr/>
          <p:nvPr/>
        </p:nvCxnSpPr>
        <p:spPr>
          <a:xfrm flipV="1">
            <a:off x="4802252" y="1905000"/>
            <a:ext cx="684148" cy="97738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802252" y="1447800"/>
            <a:ext cx="1446148" cy="143458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758545" y="3028890"/>
            <a:ext cx="1262974" cy="400110"/>
          </a:xfrm>
          <a:prstGeom prst="rect">
            <a:avLst/>
          </a:prstGeom>
          <a:solidFill>
            <a:schemeClr val="bg1"/>
          </a:solidFill>
        </p:spPr>
        <p:txBody>
          <a:bodyPr wrap="none" rtlCol="0">
            <a:spAutoFit/>
          </a:bodyPr>
          <a:lstStyle/>
          <a:p>
            <a:r>
              <a:rPr lang="en-AU" sz="2000" b="1" dirty="0" smtClean="0"/>
              <a:t>Low cloud</a:t>
            </a:r>
            <a:endParaRPr lang="en-AU" sz="2000" b="1" dirty="0"/>
          </a:p>
        </p:txBody>
      </p:sp>
      <p:cxnSp>
        <p:nvCxnSpPr>
          <p:cNvPr id="18" name="Straight Arrow Connector 17"/>
          <p:cNvCxnSpPr/>
          <p:nvPr/>
        </p:nvCxnSpPr>
        <p:spPr>
          <a:xfrm flipH="1">
            <a:off x="6934200" y="3228945"/>
            <a:ext cx="805295"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7162800" y="2507992"/>
            <a:ext cx="595745" cy="71729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7162800" y="3450928"/>
            <a:ext cx="1227233" cy="226407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3352800" y="3450928"/>
            <a:ext cx="5037234" cy="226407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2057400" y="3282494"/>
            <a:ext cx="2634096" cy="98470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1143001" y="3282494"/>
            <a:ext cx="3548495" cy="18243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7"/>
          <p:cNvSpPr>
            <a:spLocks noChangeArrowheads="1"/>
          </p:cNvSpPr>
          <p:nvPr/>
        </p:nvSpPr>
        <p:spPr bwMode="auto">
          <a:xfrm>
            <a:off x="0" y="-8880"/>
            <a:ext cx="1874103"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Arial" charset="0"/>
              </a:defRPr>
            </a:lvl1pPr>
            <a:lvl2pPr marL="742950" indent="-285750" eaLnBrk="0" hangingPunct="0">
              <a:spcBef>
                <a:spcPct val="20000"/>
              </a:spcBef>
              <a:buChar char="–"/>
              <a:defRPr sz="3600">
                <a:solidFill>
                  <a:schemeClr val="tx1"/>
                </a:solidFill>
                <a:latin typeface="Arial" charset="0"/>
              </a:defRPr>
            </a:lvl2pPr>
            <a:lvl3pPr marL="1143000" indent="-228600" eaLnBrk="0" hangingPunct="0">
              <a:spcBef>
                <a:spcPct val="20000"/>
              </a:spcBef>
              <a:buChar char="•"/>
              <a:defRPr sz="3600">
                <a:solidFill>
                  <a:schemeClr val="tx1"/>
                </a:solidFill>
                <a:latin typeface="Arial" charset="0"/>
              </a:defRPr>
            </a:lvl3pPr>
            <a:lvl4pPr marL="1600200" indent="-228600" eaLnBrk="0" hangingPunct="0">
              <a:spcBef>
                <a:spcPct val="20000"/>
              </a:spcBef>
              <a:buChar char="–"/>
              <a:defRPr sz="3600">
                <a:solidFill>
                  <a:schemeClr val="tx1"/>
                </a:solidFill>
                <a:latin typeface="Arial" charset="0"/>
              </a:defRPr>
            </a:lvl4pPr>
            <a:lvl5pPr marL="2057400" indent="-228600" eaLnBrk="0" hangingPunct="0">
              <a:spcBef>
                <a:spcPct val="20000"/>
              </a:spcBef>
              <a:buChar char="»"/>
              <a:defRPr sz="3600">
                <a:solidFill>
                  <a:schemeClr val="tx1"/>
                </a:solidFill>
                <a:latin typeface="Arial" charset="0"/>
              </a:defRPr>
            </a:lvl5pPr>
            <a:lvl6pPr marL="2514600" indent="-228600" eaLnBrk="0" fontAlgn="base" hangingPunct="0">
              <a:spcBef>
                <a:spcPct val="20000"/>
              </a:spcBef>
              <a:spcAft>
                <a:spcPct val="0"/>
              </a:spcAft>
              <a:buChar char="»"/>
              <a:defRPr sz="3600">
                <a:solidFill>
                  <a:schemeClr val="tx1"/>
                </a:solidFill>
                <a:latin typeface="Arial" charset="0"/>
              </a:defRPr>
            </a:lvl6pPr>
            <a:lvl7pPr marL="2971800" indent="-228600" eaLnBrk="0" fontAlgn="base" hangingPunct="0">
              <a:spcBef>
                <a:spcPct val="20000"/>
              </a:spcBef>
              <a:spcAft>
                <a:spcPct val="0"/>
              </a:spcAft>
              <a:buChar char="»"/>
              <a:defRPr sz="3600">
                <a:solidFill>
                  <a:schemeClr val="tx1"/>
                </a:solidFill>
                <a:latin typeface="Arial" charset="0"/>
              </a:defRPr>
            </a:lvl7pPr>
            <a:lvl8pPr marL="3429000" indent="-228600" eaLnBrk="0" fontAlgn="base" hangingPunct="0">
              <a:spcBef>
                <a:spcPct val="20000"/>
              </a:spcBef>
              <a:spcAft>
                <a:spcPct val="0"/>
              </a:spcAft>
              <a:buChar char="»"/>
              <a:defRPr sz="3600">
                <a:solidFill>
                  <a:schemeClr val="tx1"/>
                </a:solidFill>
                <a:latin typeface="Arial" charset="0"/>
              </a:defRPr>
            </a:lvl8pPr>
            <a:lvl9pPr marL="3886200" indent="-228600" eaLnBrk="0" fontAlgn="base" hangingPunct="0">
              <a:spcBef>
                <a:spcPct val="20000"/>
              </a:spcBef>
              <a:spcAft>
                <a:spcPct val="0"/>
              </a:spcAft>
              <a:buChar char="»"/>
              <a:defRPr sz="3600">
                <a:solidFill>
                  <a:schemeClr val="tx1"/>
                </a:solidFill>
                <a:latin typeface="Arial" charset="0"/>
              </a:defRPr>
            </a:lvl9pPr>
          </a:lstStyle>
          <a:p>
            <a:pPr eaLnBrk="1" hangingPunct="1">
              <a:spcBef>
                <a:spcPct val="0"/>
              </a:spcBef>
              <a:buFontTx/>
              <a:buNone/>
            </a:pPr>
            <a:r>
              <a:rPr lang="en-AU" altLang="ko-KR" sz="1200" dirty="0" smtClean="0">
                <a:latin typeface="+mn-lt"/>
                <a:ea typeface="굴림" pitchFamily="34" charset="-127"/>
              </a:rPr>
              <a:t>images </a:t>
            </a:r>
            <a:r>
              <a:rPr lang="en-AU" altLang="ko-KR" sz="1200" dirty="0">
                <a:latin typeface="+mn-lt"/>
                <a:ea typeface="굴림" pitchFamily="34" charset="-127"/>
              </a:rPr>
              <a:t>courtesy BOM/JMA</a:t>
            </a:r>
            <a:endParaRPr lang="en-AU" altLang="en-US" sz="1200" dirty="0">
              <a:latin typeface="+mn-lt"/>
              <a:ea typeface="굴림" pitchFamily="34" charset="-127"/>
            </a:endParaRPr>
          </a:p>
        </p:txBody>
      </p:sp>
    </p:spTree>
    <p:extLst>
      <p:ext uri="{BB962C8B-B14F-4D97-AF65-F5344CB8AC3E}">
        <p14:creationId xmlns:p14="http://schemas.microsoft.com/office/powerpoint/2010/main" val="9105050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878" y="129618"/>
            <a:ext cx="9121121" cy="1013381"/>
          </a:xfrm>
        </p:spPr>
        <p:txBody>
          <a:bodyPr>
            <a:normAutofit/>
          </a:bodyPr>
          <a:lstStyle/>
          <a:p>
            <a:r>
              <a:rPr lang="en-AU" sz="2800" b="1" dirty="0" smtClean="0"/>
              <a:t>Night Microphysics RGB product variation developed in </a:t>
            </a:r>
            <a:r>
              <a:rPr lang="en-AU" sz="2800" b="1" dirty="0"/>
              <a:t>South </a:t>
            </a:r>
            <a:r>
              <a:rPr lang="en-AU" sz="2800" b="1" dirty="0" smtClean="0"/>
              <a:t>Australia </a:t>
            </a:r>
            <a:r>
              <a:rPr lang="en-AU" sz="2000" dirty="0" smtClean="0"/>
              <a:t>(</a:t>
            </a:r>
            <a:r>
              <a:rPr lang="en-AU" sz="2000" dirty="0"/>
              <a:t>N. </a:t>
            </a:r>
            <a:r>
              <a:rPr lang="en-AU" sz="2000" dirty="0" smtClean="0"/>
              <a:t>Benger) Australian region 28 Feb 2016</a:t>
            </a:r>
            <a:endParaRPr lang="en-AU" sz="2000" dirty="0"/>
          </a:p>
        </p:txBody>
      </p:sp>
      <p:pic>
        <p:nvPicPr>
          <p:cNvPr id="1026" name="Picture 2" descr="H:\2016stuff\Himawari8stuff\PossibleResearchPaper\NaomisWork\NightMicroRGBcomparison\JMABOM1.jpg"/>
          <p:cNvPicPr>
            <a:picLocks noChangeAspect="1" noChangeArrowheads="1"/>
          </p:cNvPicPr>
          <p:nvPr/>
        </p:nvPicPr>
        <p:blipFill rotWithShape="1">
          <a:blip r:embed="rId3">
            <a:extLst>
              <a:ext uri="{28A0092B-C50C-407E-A947-70E740481C1C}">
                <a14:useLocalDpi xmlns:a14="http://schemas.microsoft.com/office/drawing/2010/main" val="0"/>
              </a:ext>
            </a:extLst>
          </a:blip>
          <a:srcRect l="11434" t="23673" r="42501" b="8873"/>
          <a:stretch/>
        </p:blipFill>
        <p:spPr bwMode="auto">
          <a:xfrm>
            <a:off x="495300" y="1066800"/>
            <a:ext cx="3951626" cy="392430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2016stuff\Himawari8stuff\PossibleResearchPaper\NaomisWork\NightMicroRGBcomparison\Naomi1.jpg"/>
          <p:cNvPicPr>
            <a:picLocks noChangeAspect="1" noChangeArrowheads="1"/>
          </p:cNvPicPr>
          <p:nvPr/>
        </p:nvPicPr>
        <p:blipFill rotWithShape="1">
          <a:blip r:embed="rId4">
            <a:extLst>
              <a:ext uri="{28A0092B-C50C-407E-A947-70E740481C1C}">
                <a14:useLocalDpi xmlns:a14="http://schemas.microsoft.com/office/drawing/2010/main" val="0"/>
              </a:ext>
            </a:extLst>
          </a:blip>
          <a:srcRect l="11881" t="24107" r="41839" b="8351"/>
          <a:stretch/>
        </p:blipFill>
        <p:spPr bwMode="auto">
          <a:xfrm>
            <a:off x="4581738" y="1066800"/>
            <a:ext cx="3978254" cy="39243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p:cNvGraphicFramePr>
            <a:graphicFrameLocks noGrp="1"/>
          </p:cNvGraphicFramePr>
          <p:nvPr>
            <p:extLst>
              <p:ext uri="{D42A27DB-BD31-4B8C-83A1-F6EECF244321}">
                <p14:modId xmlns:p14="http://schemas.microsoft.com/office/powerpoint/2010/main" val="3161236751"/>
              </p:ext>
            </p:extLst>
          </p:nvPr>
        </p:nvGraphicFramePr>
        <p:xfrm>
          <a:off x="347662" y="5029200"/>
          <a:ext cx="8567738" cy="1585407"/>
        </p:xfrm>
        <a:graphic>
          <a:graphicData uri="http://schemas.openxmlformats.org/drawingml/2006/table">
            <a:tbl>
              <a:tblPr firstRow="1" bandRow="1">
                <a:tableStyleId>{5940675A-B579-460E-94D1-54222C63F5DA}</a:tableStyleId>
              </a:tblPr>
              <a:tblGrid>
                <a:gridCol w="1818281"/>
                <a:gridCol w="2172239"/>
                <a:gridCol w="2404979"/>
                <a:gridCol w="2172239"/>
              </a:tblGrid>
              <a:tr h="609600">
                <a:tc>
                  <a:txBody>
                    <a:bodyPr/>
                    <a:lstStyle/>
                    <a:p>
                      <a:pPr algn="ctr"/>
                      <a:endParaRPr lang="en-AU" sz="1800" dirty="0">
                        <a:solidFill>
                          <a:schemeClr val="tx1"/>
                        </a:solidFill>
                        <a:latin typeface="Calibri" panose="020F0502020204030204" pitchFamily="34" charset="0"/>
                      </a:endParaRPr>
                    </a:p>
                  </a:txBody>
                  <a:tcPr marL="91453" marR="91453" marT="45774" marB="45774">
                    <a:solidFill>
                      <a:schemeClr val="bg1"/>
                    </a:solidFill>
                  </a:tcPr>
                </a:tc>
                <a:tc>
                  <a:txBody>
                    <a:bodyPr/>
                    <a:lstStyle/>
                    <a:p>
                      <a:pPr algn="ctr"/>
                      <a:r>
                        <a:rPr lang="en-AU" sz="1800" b="1" dirty="0" smtClean="0">
                          <a:solidFill>
                            <a:srgbClr val="FF0000"/>
                          </a:solidFill>
                          <a:latin typeface="Calibri" panose="020F0502020204030204" pitchFamily="34" charset="0"/>
                        </a:rPr>
                        <a:t>RED</a:t>
                      </a:r>
                    </a:p>
                    <a:p>
                      <a:pPr algn="ctr"/>
                      <a:r>
                        <a:rPr lang="en-AU" sz="1800" b="1" dirty="0" smtClean="0">
                          <a:solidFill>
                            <a:srgbClr val="FF0000"/>
                          </a:solidFill>
                          <a:latin typeface="Calibri" panose="020F0502020204030204" pitchFamily="34" charset="0"/>
                        </a:rPr>
                        <a:t>IR12.0 – IR10.4</a:t>
                      </a:r>
                      <a:endParaRPr lang="en-AU" sz="1800" b="1" dirty="0">
                        <a:solidFill>
                          <a:srgbClr val="FF0000"/>
                        </a:solidFill>
                        <a:latin typeface="Calibri" panose="020F0502020204030204" pitchFamily="34" charset="0"/>
                      </a:endParaRPr>
                    </a:p>
                  </a:txBody>
                  <a:tcPr marL="91453" marR="91453" marT="45774" marB="45774">
                    <a:solidFill>
                      <a:schemeClr val="bg1"/>
                    </a:solidFill>
                  </a:tcPr>
                </a:tc>
                <a:tc>
                  <a:txBody>
                    <a:bodyPr/>
                    <a:lstStyle/>
                    <a:p>
                      <a:pPr algn="ctr"/>
                      <a:r>
                        <a:rPr lang="en-AU" sz="1800" b="1" dirty="0" smtClean="0">
                          <a:solidFill>
                            <a:srgbClr val="336600"/>
                          </a:solidFill>
                          <a:latin typeface="Calibri" panose="020F0502020204030204" pitchFamily="34" charset="0"/>
                        </a:rPr>
                        <a:t>GREEN</a:t>
                      </a:r>
                    </a:p>
                    <a:p>
                      <a:pPr algn="ctr"/>
                      <a:r>
                        <a:rPr lang="en-AU" sz="1800" b="1" dirty="0" smtClean="0">
                          <a:solidFill>
                            <a:srgbClr val="336600"/>
                          </a:solidFill>
                          <a:latin typeface="Calibri" panose="020F0502020204030204" pitchFamily="34" charset="0"/>
                        </a:rPr>
                        <a:t>IR10.4-NIR3.9</a:t>
                      </a:r>
                      <a:endParaRPr lang="en-AU" sz="1800" b="1" dirty="0">
                        <a:solidFill>
                          <a:srgbClr val="336600"/>
                        </a:solidFill>
                        <a:latin typeface="Calibri" panose="020F0502020204030204" pitchFamily="34" charset="0"/>
                      </a:endParaRPr>
                    </a:p>
                  </a:txBody>
                  <a:tcPr marL="91453" marR="91453" marT="45774" marB="45774">
                    <a:solidFill>
                      <a:schemeClr val="bg1"/>
                    </a:solidFill>
                  </a:tcPr>
                </a:tc>
                <a:tc>
                  <a:txBody>
                    <a:bodyPr/>
                    <a:lstStyle/>
                    <a:p>
                      <a:pPr algn="ctr"/>
                      <a:r>
                        <a:rPr lang="en-AU" sz="1800" b="1" dirty="0" smtClean="0">
                          <a:solidFill>
                            <a:srgbClr val="000099"/>
                          </a:solidFill>
                          <a:latin typeface="Calibri" panose="020F0502020204030204" pitchFamily="34" charset="0"/>
                        </a:rPr>
                        <a:t>BLUE (C)</a:t>
                      </a:r>
                    </a:p>
                    <a:p>
                      <a:pPr algn="ctr"/>
                      <a:r>
                        <a:rPr lang="en-AU" sz="1800" b="1" dirty="0" smtClean="0">
                          <a:solidFill>
                            <a:srgbClr val="000099"/>
                          </a:solidFill>
                          <a:latin typeface="Calibri" panose="020F0502020204030204" pitchFamily="34" charset="0"/>
                        </a:rPr>
                        <a:t>IR</a:t>
                      </a:r>
                      <a:r>
                        <a:rPr lang="en-AU" sz="1800" b="1" baseline="0" dirty="0" smtClean="0">
                          <a:solidFill>
                            <a:srgbClr val="000099"/>
                          </a:solidFill>
                          <a:latin typeface="Calibri" panose="020F0502020204030204" pitchFamily="34" charset="0"/>
                        </a:rPr>
                        <a:t>10.4</a:t>
                      </a:r>
                      <a:endParaRPr lang="en-AU" sz="1800" b="1" dirty="0">
                        <a:solidFill>
                          <a:srgbClr val="000099"/>
                        </a:solidFill>
                        <a:latin typeface="Calibri" panose="020F0502020204030204" pitchFamily="34" charset="0"/>
                      </a:endParaRPr>
                    </a:p>
                  </a:txBody>
                  <a:tcPr marL="91453" marR="91453" marT="45774" marB="45774">
                    <a:solidFill>
                      <a:schemeClr val="bg1"/>
                    </a:solidFill>
                  </a:tcPr>
                </a:tc>
              </a:tr>
              <a:tr h="365967">
                <a:tc>
                  <a:txBody>
                    <a:bodyPr/>
                    <a:lstStyle/>
                    <a:p>
                      <a:r>
                        <a:rPr lang="en-AU" sz="1800" dirty="0" smtClean="0">
                          <a:latin typeface="Calibri" panose="020F0502020204030204" pitchFamily="34" charset="0"/>
                        </a:rPr>
                        <a:t>A: JMA version 2</a:t>
                      </a:r>
                      <a:endParaRPr lang="en-AU" sz="1800" dirty="0">
                        <a:latin typeface="Calibri" panose="020F0502020204030204" pitchFamily="34" charset="0"/>
                      </a:endParaRPr>
                    </a:p>
                  </a:txBody>
                  <a:tcPr marL="91453" marR="91453" marT="45774" marB="45774">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800" b="0" dirty="0" smtClean="0">
                          <a:solidFill>
                            <a:srgbClr val="FF0000"/>
                          </a:solidFill>
                          <a:latin typeface="Calibri" panose="020F0502020204030204" pitchFamily="34" charset="0"/>
                        </a:rPr>
                        <a:t>-6.7 to 2.6</a:t>
                      </a:r>
                    </a:p>
                  </a:txBody>
                  <a:tcPr marL="91453" marR="91453" marT="45774" marB="45774">
                    <a:solidFill>
                      <a:schemeClr val="bg1"/>
                    </a:solidFill>
                  </a:tcPr>
                </a:tc>
                <a:tc>
                  <a:txBody>
                    <a:bodyPr/>
                    <a:lstStyle/>
                    <a:p>
                      <a:pPr algn="ctr"/>
                      <a:r>
                        <a:rPr lang="en-AU" sz="1800" b="0" dirty="0" smtClean="0">
                          <a:solidFill>
                            <a:srgbClr val="006600"/>
                          </a:solidFill>
                          <a:latin typeface="Calibri" panose="020F0502020204030204" pitchFamily="34" charset="0"/>
                        </a:rPr>
                        <a:t>-3.1 to 5.2</a:t>
                      </a:r>
                      <a:endParaRPr lang="en-AU" sz="1800" b="0" dirty="0">
                        <a:solidFill>
                          <a:srgbClr val="006600"/>
                        </a:solidFill>
                        <a:latin typeface="Calibri" panose="020F0502020204030204" pitchFamily="34" charset="0"/>
                      </a:endParaRPr>
                    </a:p>
                  </a:txBody>
                  <a:tcPr marL="91453" marR="91453" marT="45774" marB="45774">
                    <a:solidFill>
                      <a:schemeClr val="bg1"/>
                    </a:solidFill>
                  </a:tcPr>
                </a:tc>
                <a:tc>
                  <a:txBody>
                    <a:bodyPr/>
                    <a:lstStyle/>
                    <a:p>
                      <a:pPr algn="ctr"/>
                      <a:r>
                        <a:rPr lang="en-AU" sz="1800" dirty="0" smtClean="0">
                          <a:solidFill>
                            <a:srgbClr val="000099"/>
                          </a:solidFill>
                          <a:latin typeface="Calibri" panose="020F0502020204030204" pitchFamily="34" charset="0"/>
                        </a:rPr>
                        <a:t>-29.4 </a:t>
                      </a:r>
                      <a:r>
                        <a:rPr lang="en-AU" sz="1800" baseline="0" dirty="0" smtClean="0">
                          <a:solidFill>
                            <a:srgbClr val="000099"/>
                          </a:solidFill>
                          <a:latin typeface="Calibri" panose="020F0502020204030204" pitchFamily="34" charset="0"/>
                        </a:rPr>
                        <a:t>to19.4</a:t>
                      </a:r>
                      <a:endParaRPr lang="en-AU" sz="1800" dirty="0">
                        <a:solidFill>
                          <a:srgbClr val="000099"/>
                        </a:solidFill>
                        <a:latin typeface="Calibri" panose="020F0502020204030204" pitchFamily="34" charset="0"/>
                      </a:endParaRPr>
                    </a:p>
                  </a:txBody>
                  <a:tcPr marL="91453" marR="91453" marT="45774" marB="45774">
                    <a:solidFill>
                      <a:schemeClr val="bg1"/>
                    </a:solidFill>
                  </a:tcPr>
                </a:tc>
              </a:tr>
              <a:tr h="365991">
                <a:tc>
                  <a:txBody>
                    <a:bodyPr/>
                    <a:lstStyle/>
                    <a:p>
                      <a:r>
                        <a:rPr lang="en-AU" sz="1800" dirty="0" smtClean="0">
                          <a:latin typeface="Calibri" panose="020F0502020204030204" pitchFamily="34" charset="0"/>
                        </a:rPr>
                        <a:t>B: SA</a:t>
                      </a:r>
                      <a:r>
                        <a:rPr lang="en-AU" sz="1800" baseline="0" dirty="0" smtClean="0">
                          <a:latin typeface="Calibri" panose="020F0502020204030204" pitchFamily="34" charset="0"/>
                        </a:rPr>
                        <a:t> variation</a:t>
                      </a:r>
                      <a:endParaRPr lang="en-AU" sz="1800" dirty="0">
                        <a:latin typeface="Calibri" panose="020F0502020204030204" pitchFamily="34" charset="0"/>
                      </a:endParaRPr>
                    </a:p>
                  </a:txBody>
                  <a:tcPr marL="91453" marR="91453" marT="45774" marB="45774">
                    <a:solidFill>
                      <a:schemeClr val="bg1"/>
                    </a:solidFill>
                  </a:tcPr>
                </a:tc>
                <a:tc>
                  <a:txBody>
                    <a:bodyPr/>
                    <a:lstStyle/>
                    <a:p>
                      <a:pPr algn="ctr"/>
                      <a:r>
                        <a:rPr lang="en-AU" dirty="0" smtClean="0">
                          <a:solidFill>
                            <a:srgbClr val="FF0000"/>
                          </a:solidFill>
                        </a:rPr>
                        <a:t>-4 to 2 </a:t>
                      </a:r>
                      <a:r>
                        <a:rPr lang="en-AU" sz="1400" dirty="0" smtClean="0">
                          <a:solidFill>
                            <a:srgbClr val="FF0000"/>
                          </a:solidFill>
                        </a:rPr>
                        <a:t>(Gamma1=0.5,</a:t>
                      </a:r>
                      <a:r>
                        <a:rPr lang="en-AU" sz="1400" baseline="0" dirty="0" smtClean="0">
                          <a:solidFill>
                            <a:srgbClr val="FF0000"/>
                          </a:solidFill>
                        </a:rPr>
                        <a:t> Gamma2 = 1.5)</a:t>
                      </a:r>
                      <a:endParaRPr lang="en-AU" sz="1400" dirty="0">
                        <a:solidFill>
                          <a:srgbClr val="FF0000"/>
                        </a:solidFill>
                      </a:endParaRPr>
                    </a:p>
                  </a:txBody>
                  <a:tcPr marL="91467" marR="91467" marT="45786" marB="45786">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dirty="0" smtClean="0">
                          <a:solidFill>
                            <a:srgbClr val="336600"/>
                          </a:solidFill>
                        </a:rPr>
                        <a:t>-5 to 5 </a:t>
                      </a:r>
                      <a:r>
                        <a:rPr lang="en-AU" sz="1400" dirty="0" smtClean="0">
                          <a:solidFill>
                            <a:srgbClr val="336600"/>
                          </a:solidFill>
                        </a:rPr>
                        <a:t>(Gamma1=0.5,</a:t>
                      </a:r>
                      <a:r>
                        <a:rPr lang="en-AU" sz="1400" baseline="0" dirty="0" smtClean="0">
                          <a:solidFill>
                            <a:srgbClr val="336600"/>
                          </a:solidFill>
                        </a:rPr>
                        <a:t> Gamma2 = 1.5)</a:t>
                      </a:r>
                      <a:endParaRPr lang="en-AU" sz="1400" dirty="0" smtClean="0">
                        <a:solidFill>
                          <a:srgbClr val="336600"/>
                        </a:solidFill>
                      </a:endParaRPr>
                    </a:p>
                  </a:txBody>
                  <a:tcPr marL="91467" marR="91467" marT="45786" marB="45786">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800" b="0" dirty="0" smtClean="0">
                          <a:solidFill>
                            <a:srgbClr val="0000CC"/>
                          </a:solidFill>
                          <a:latin typeface="Calibri" panose="020F0502020204030204" pitchFamily="34" charset="0"/>
                        </a:rPr>
                        <a:t>-30 to 20 </a:t>
                      </a:r>
                      <a:r>
                        <a:rPr lang="en-AU" sz="1400" dirty="0" smtClean="0">
                          <a:solidFill>
                            <a:srgbClr val="0000CC"/>
                          </a:solidFill>
                        </a:rPr>
                        <a:t>(Gamma1=0.5,</a:t>
                      </a:r>
                      <a:r>
                        <a:rPr lang="en-AU" sz="1400" baseline="0" dirty="0" smtClean="0">
                          <a:solidFill>
                            <a:srgbClr val="0000CC"/>
                          </a:solidFill>
                        </a:rPr>
                        <a:t> Gamma2 = 1.5)</a:t>
                      </a:r>
                      <a:endParaRPr lang="en-AU" sz="1400" dirty="0" smtClean="0">
                        <a:solidFill>
                          <a:srgbClr val="0000CC"/>
                        </a:solidFill>
                      </a:endParaRPr>
                    </a:p>
                  </a:txBody>
                  <a:tcPr marL="91467" marR="91467" marT="45786" marB="45786">
                    <a:solidFill>
                      <a:schemeClr val="bg1"/>
                    </a:solidFill>
                  </a:tcPr>
                </a:tc>
              </a:tr>
            </a:tbl>
          </a:graphicData>
        </a:graphic>
      </p:graphicFrame>
      <p:sp>
        <p:nvSpPr>
          <p:cNvPr id="10" name="TextBox 2"/>
          <p:cNvSpPr txBox="1">
            <a:spLocks noChangeArrowheads="1"/>
          </p:cNvSpPr>
          <p:nvPr/>
        </p:nvSpPr>
        <p:spPr bwMode="auto">
          <a:xfrm>
            <a:off x="495300" y="990600"/>
            <a:ext cx="8064692"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600">
                <a:solidFill>
                  <a:schemeClr val="tx1"/>
                </a:solidFill>
                <a:latin typeface="Arial" charset="0"/>
              </a:defRPr>
            </a:lvl1pPr>
            <a:lvl2pPr marL="742950" indent="-285750" eaLnBrk="0" hangingPunct="0">
              <a:spcBef>
                <a:spcPct val="20000"/>
              </a:spcBef>
              <a:buChar char="–"/>
              <a:defRPr sz="3600">
                <a:solidFill>
                  <a:schemeClr val="tx1"/>
                </a:solidFill>
                <a:latin typeface="Arial" charset="0"/>
              </a:defRPr>
            </a:lvl2pPr>
            <a:lvl3pPr marL="1143000" indent="-228600" eaLnBrk="0" hangingPunct="0">
              <a:spcBef>
                <a:spcPct val="20000"/>
              </a:spcBef>
              <a:buChar char="•"/>
              <a:defRPr sz="3600">
                <a:solidFill>
                  <a:schemeClr val="tx1"/>
                </a:solidFill>
                <a:latin typeface="Arial" charset="0"/>
              </a:defRPr>
            </a:lvl3pPr>
            <a:lvl4pPr marL="1600200" indent="-228600" eaLnBrk="0" hangingPunct="0">
              <a:spcBef>
                <a:spcPct val="20000"/>
              </a:spcBef>
              <a:buChar char="–"/>
              <a:defRPr sz="3600">
                <a:solidFill>
                  <a:schemeClr val="tx1"/>
                </a:solidFill>
                <a:latin typeface="Arial" charset="0"/>
              </a:defRPr>
            </a:lvl4pPr>
            <a:lvl5pPr marL="2057400" indent="-228600" eaLnBrk="0" hangingPunct="0">
              <a:spcBef>
                <a:spcPct val="20000"/>
              </a:spcBef>
              <a:buChar char="»"/>
              <a:defRPr sz="3600">
                <a:solidFill>
                  <a:schemeClr val="tx1"/>
                </a:solidFill>
                <a:latin typeface="Arial" charset="0"/>
              </a:defRPr>
            </a:lvl5pPr>
            <a:lvl6pPr marL="2514600" indent="-228600" eaLnBrk="0" fontAlgn="base" hangingPunct="0">
              <a:spcBef>
                <a:spcPct val="20000"/>
              </a:spcBef>
              <a:spcAft>
                <a:spcPct val="0"/>
              </a:spcAft>
              <a:buChar char="»"/>
              <a:defRPr sz="3600">
                <a:solidFill>
                  <a:schemeClr val="tx1"/>
                </a:solidFill>
                <a:latin typeface="Arial" charset="0"/>
              </a:defRPr>
            </a:lvl6pPr>
            <a:lvl7pPr marL="2971800" indent="-228600" eaLnBrk="0" fontAlgn="base" hangingPunct="0">
              <a:spcBef>
                <a:spcPct val="20000"/>
              </a:spcBef>
              <a:spcAft>
                <a:spcPct val="0"/>
              </a:spcAft>
              <a:buChar char="»"/>
              <a:defRPr sz="3600">
                <a:solidFill>
                  <a:schemeClr val="tx1"/>
                </a:solidFill>
                <a:latin typeface="Arial" charset="0"/>
              </a:defRPr>
            </a:lvl7pPr>
            <a:lvl8pPr marL="3429000" indent="-228600" eaLnBrk="0" fontAlgn="base" hangingPunct="0">
              <a:spcBef>
                <a:spcPct val="20000"/>
              </a:spcBef>
              <a:spcAft>
                <a:spcPct val="0"/>
              </a:spcAft>
              <a:buChar char="»"/>
              <a:defRPr sz="3600">
                <a:solidFill>
                  <a:schemeClr val="tx1"/>
                </a:solidFill>
                <a:latin typeface="Arial" charset="0"/>
              </a:defRPr>
            </a:lvl8pPr>
            <a:lvl9pPr marL="3886200" indent="-228600" eaLnBrk="0" fontAlgn="base" hangingPunct="0">
              <a:spcBef>
                <a:spcPct val="20000"/>
              </a:spcBef>
              <a:spcAft>
                <a:spcPct val="0"/>
              </a:spcAft>
              <a:buChar char="»"/>
              <a:defRPr sz="3600">
                <a:solidFill>
                  <a:schemeClr val="tx1"/>
                </a:solidFill>
                <a:latin typeface="Arial" charset="0"/>
              </a:defRPr>
            </a:lvl9pPr>
          </a:lstStyle>
          <a:p>
            <a:pPr algn="ctr" eaLnBrk="1" hangingPunct="1">
              <a:spcBef>
                <a:spcPct val="0"/>
              </a:spcBef>
              <a:buFontTx/>
              <a:buNone/>
            </a:pPr>
            <a:r>
              <a:rPr lang="en-AU" altLang="en-US" sz="1800" dirty="0" smtClean="0">
                <a:latin typeface="+mn-lt"/>
              </a:rPr>
              <a:t>JMA version 2                                              South Australian variation</a:t>
            </a:r>
            <a:endParaRPr lang="en-AU" altLang="en-US" sz="1800" dirty="0">
              <a:latin typeface="+mn-lt"/>
            </a:endParaRPr>
          </a:p>
        </p:txBody>
      </p:sp>
      <p:sp>
        <p:nvSpPr>
          <p:cNvPr id="11" name="Rectangle 7"/>
          <p:cNvSpPr>
            <a:spLocks noChangeArrowheads="1"/>
          </p:cNvSpPr>
          <p:nvPr/>
        </p:nvSpPr>
        <p:spPr bwMode="auto">
          <a:xfrm>
            <a:off x="0" y="-8880"/>
            <a:ext cx="1874103"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Arial" charset="0"/>
              </a:defRPr>
            </a:lvl1pPr>
            <a:lvl2pPr marL="742950" indent="-285750" eaLnBrk="0" hangingPunct="0">
              <a:spcBef>
                <a:spcPct val="20000"/>
              </a:spcBef>
              <a:buChar char="–"/>
              <a:defRPr sz="3600">
                <a:solidFill>
                  <a:schemeClr val="tx1"/>
                </a:solidFill>
                <a:latin typeface="Arial" charset="0"/>
              </a:defRPr>
            </a:lvl2pPr>
            <a:lvl3pPr marL="1143000" indent="-228600" eaLnBrk="0" hangingPunct="0">
              <a:spcBef>
                <a:spcPct val="20000"/>
              </a:spcBef>
              <a:buChar char="•"/>
              <a:defRPr sz="3600">
                <a:solidFill>
                  <a:schemeClr val="tx1"/>
                </a:solidFill>
                <a:latin typeface="Arial" charset="0"/>
              </a:defRPr>
            </a:lvl3pPr>
            <a:lvl4pPr marL="1600200" indent="-228600" eaLnBrk="0" hangingPunct="0">
              <a:spcBef>
                <a:spcPct val="20000"/>
              </a:spcBef>
              <a:buChar char="–"/>
              <a:defRPr sz="3600">
                <a:solidFill>
                  <a:schemeClr val="tx1"/>
                </a:solidFill>
                <a:latin typeface="Arial" charset="0"/>
              </a:defRPr>
            </a:lvl4pPr>
            <a:lvl5pPr marL="2057400" indent="-228600" eaLnBrk="0" hangingPunct="0">
              <a:spcBef>
                <a:spcPct val="20000"/>
              </a:spcBef>
              <a:buChar char="»"/>
              <a:defRPr sz="3600">
                <a:solidFill>
                  <a:schemeClr val="tx1"/>
                </a:solidFill>
                <a:latin typeface="Arial" charset="0"/>
              </a:defRPr>
            </a:lvl5pPr>
            <a:lvl6pPr marL="2514600" indent="-228600" eaLnBrk="0" fontAlgn="base" hangingPunct="0">
              <a:spcBef>
                <a:spcPct val="20000"/>
              </a:spcBef>
              <a:spcAft>
                <a:spcPct val="0"/>
              </a:spcAft>
              <a:buChar char="»"/>
              <a:defRPr sz="3600">
                <a:solidFill>
                  <a:schemeClr val="tx1"/>
                </a:solidFill>
                <a:latin typeface="Arial" charset="0"/>
              </a:defRPr>
            </a:lvl6pPr>
            <a:lvl7pPr marL="2971800" indent="-228600" eaLnBrk="0" fontAlgn="base" hangingPunct="0">
              <a:spcBef>
                <a:spcPct val="20000"/>
              </a:spcBef>
              <a:spcAft>
                <a:spcPct val="0"/>
              </a:spcAft>
              <a:buChar char="»"/>
              <a:defRPr sz="3600">
                <a:solidFill>
                  <a:schemeClr val="tx1"/>
                </a:solidFill>
                <a:latin typeface="Arial" charset="0"/>
              </a:defRPr>
            </a:lvl7pPr>
            <a:lvl8pPr marL="3429000" indent="-228600" eaLnBrk="0" fontAlgn="base" hangingPunct="0">
              <a:spcBef>
                <a:spcPct val="20000"/>
              </a:spcBef>
              <a:spcAft>
                <a:spcPct val="0"/>
              </a:spcAft>
              <a:buChar char="»"/>
              <a:defRPr sz="3600">
                <a:solidFill>
                  <a:schemeClr val="tx1"/>
                </a:solidFill>
                <a:latin typeface="Arial" charset="0"/>
              </a:defRPr>
            </a:lvl8pPr>
            <a:lvl9pPr marL="3886200" indent="-228600" eaLnBrk="0" fontAlgn="base" hangingPunct="0">
              <a:spcBef>
                <a:spcPct val="20000"/>
              </a:spcBef>
              <a:spcAft>
                <a:spcPct val="0"/>
              </a:spcAft>
              <a:buChar char="»"/>
              <a:defRPr sz="3600">
                <a:solidFill>
                  <a:schemeClr val="tx1"/>
                </a:solidFill>
                <a:latin typeface="Arial" charset="0"/>
              </a:defRPr>
            </a:lvl9pPr>
          </a:lstStyle>
          <a:p>
            <a:pPr eaLnBrk="1" hangingPunct="1">
              <a:spcBef>
                <a:spcPct val="0"/>
              </a:spcBef>
              <a:buFontTx/>
              <a:buNone/>
            </a:pPr>
            <a:r>
              <a:rPr lang="en-AU" altLang="ko-KR" sz="1200" dirty="0" smtClean="0">
                <a:latin typeface="+mn-lt"/>
                <a:ea typeface="굴림" pitchFamily="34" charset="-127"/>
              </a:rPr>
              <a:t>images </a:t>
            </a:r>
            <a:r>
              <a:rPr lang="en-AU" altLang="ko-KR" sz="1200" dirty="0">
                <a:latin typeface="+mn-lt"/>
                <a:ea typeface="굴림" pitchFamily="34" charset="-127"/>
              </a:rPr>
              <a:t>courtesy BOM/JMA</a:t>
            </a:r>
            <a:endParaRPr lang="en-AU" altLang="en-US" sz="1200" dirty="0">
              <a:latin typeface="+mn-lt"/>
              <a:ea typeface="굴림" pitchFamily="34" charset="-127"/>
            </a:endParaRPr>
          </a:p>
        </p:txBody>
      </p:sp>
      <p:sp>
        <p:nvSpPr>
          <p:cNvPr id="12" name="TextBox 11"/>
          <p:cNvSpPr txBox="1"/>
          <p:nvPr/>
        </p:nvSpPr>
        <p:spPr>
          <a:xfrm>
            <a:off x="7340792" y="4286251"/>
            <a:ext cx="1219200" cy="707886"/>
          </a:xfrm>
          <a:prstGeom prst="rect">
            <a:avLst/>
          </a:prstGeom>
          <a:solidFill>
            <a:schemeClr val="bg1"/>
          </a:solidFill>
        </p:spPr>
        <p:txBody>
          <a:bodyPr wrap="square" rtlCol="0">
            <a:spAutoFit/>
          </a:bodyPr>
          <a:lstStyle/>
          <a:p>
            <a:pPr algn="ctr"/>
            <a:r>
              <a:rPr lang="en-AU" sz="2000" b="1" dirty="0" smtClean="0"/>
              <a:t>Thick low cloud</a:t>
            </a:r>
            <a:endParaRPr lang="en-AU" sz="2000" b="1" dirty="0"/>
          </a:p>
        </p:txBody>
      </p:sp>
      <p:cxnSp>
        <p:nvCxnSpPr>
          <p:cNvPr id="13" name="Straight Arrow Connector 12"/>
          <p:cNvCxnSpPr>
            <a:stCxn id="16" idx="0"/>
          </p:cNvCxnSpPr>
          <p:nvPr/>
        </p:nvCxnSpPr>
        <p:spPr>
          <a:xfrm flipV="1">
            <a:off x="5220526" y="3657600"/>
            <a:ext cx="342074" cy="628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7848600" y="3962400"/>
            <a:ext cx="101792" cy="3238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610926" y="4286251"/>
            <a:ext cx="1219200" cy="707886"/>
          </a:xfrm>
          <a:prstGeom prst="rect">
            <a:avLst/>
          </a:prstGeom>
          <a:solidFill>
            <a:schemeClr val="bg1"/>
          </a:solidFill>
        </p:spPr>
        <p:txBody>
          <a:bodyPr wrap="square" rtlCol="0">
            <a:spAutoFit/>
          </a:bodyPr>
          <a:lstStyle/>
          <a:p>
            <a:pPr algn="ctr"/>
            <a:r>
              <a:rPr lang="en-AU" sz="2000" b="1" dirty="0" smtClean="0"/>
              <a:t>Thin low cloud</a:t>
            </a:r>
            <a:endParaRPr lang="en-AU" sz="2000" b="1" dirty="0"/>
          </a:p>
        </p:txBody>
      </p:sp>
    </p:spTree>
    <p:extLst>
      <p:ext uri="{BB962C8B-B14F-4D97-AF65-F5344CB8AC3E}">
        <p14:creationId xmlns:p14="http://schemas.microsoft.com/office/powerpoint/2010/main" val="16457516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Title 1"/>
          <p:cNvSpPr>
            <a:spLocks noGrp="1"/>
          </p:cNvSpPr>
          <p:nvPr>
            <p:ph type="title"/>
          </p:nvPr>
        </p:nvSpPr>
        <p:spPr>
          <a:xfrm>
            <a:off x="0" y="304800"/>
            <a:ext cx="9144000" cy="713981"/>
          </a:xfrm>
        </p:spPr>
        <p:txBody>
          <a:bodyPr>
            <a:normAutofit/>
          </a:bodyPr>
          <a:lstStyle/>
          <a:p>
            <a:r>
              <a:rPr lang="en-US" altLang="en-US" sz="2800" b="1" dirty="0" smtClean="0"/>
              <a:t>Multi-panel display of the data</a:t>
            </a: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925" y="1143000"/>
            <a:ext cx="8160667" cy="5228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
          <p:cNvGrpSpPr>
            <a:grpSpLocks/>
          </p:cNvGrpSpPr>
          <p:nvPr/>
        </p:nvGrpSpPr>
        <p:grpSpPr bwMode="auto">
          <a:xfrm>
            <a:off x="762793" y="1315045"/>
            <a:ext cx="7618413" cy="4884738"/>
            <a:chOff x="533400" y="1752600"/>
            <a:chExt cx="7618413" cy="4884738"/>
          </a:xfrm>
        </p:grpSpPr>
        <p:pic>
          <p:nvPicPr>
            <p:cNvPr id="18" name="Picture 2" descr="H:\2016stuff\RegionalFocusGroupMeetings2016\June2016\CentralAustralianfoglowcloud3rdJune2016\fromCraigEarlSpurr\fog201606022220Z.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752600"/>
              <a:ext cx="7618413" cy="488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533400" y="3827224"/>
              <a:ext cx="3213893" cy="369332"/>
            </a:xfrm>
            <a:prstGeom prst="rect">
              <a:avLst/>
            </a:prstGeom>
            <a:solidFill>
              <a:schemeClr val="tx1"/>
            </a:solidFill>
          </p:spPr>
          <p:txBody>
            <a:bodyPr wrap="none">
              <a:spAutoFit/>
            </a:bodyPr>
            <a:lstStyle/>
            <a:p>
              <a:pPr>
                <a:defRPr/>
              </a:pPr>
              <a:r>
                <a:rPr lang="en-AU" dirty="0">
                  <a:solidFill>
                    <a:schemeClr val="bg1"/>
                  </a:solidFill>
                  <a:latin typeface="+mj-lt"/>
                  <a:cs typeface="+mn-cs"/>
                </a:rPr>
                <a:t>Night Microphysics RGB (Midlat)</a:t>
              </a:r>
            </a:p>
          </p:txBody>
        </p:sp>
        <p:sp>
          <p:nvSpPr>
            <p:cNvPr id="20" name="TextBox 19"/>
            <p:cNvSpPr txBox="1"/>
            <p:nvPr/>
          </p:nvSpPr>
          <p:spPr>
            <a:xfrm>
              <a:off x="4351338" y="3825637"/>
              <a:ext cx="3262111" cy="369332"/>
            </a:xfrm>
            <a:prstGeom prst="rect">
              <a:avLst/>
            </a:prstGeom>
            <a:solidFill>
              <a:schemeClr val="tx1"/>
            </a:solidFill>
          </p:spPr>
          <p:txBody>
            <a:bodyPr wrap="none">
              <a:spAutoFit/>
            </a:bodyPr>
            <a:lstStyle/>
            <a:p>
              <a:pPr>
                <a:defRPr/>
              </a:pPr>
              <a:r>
                <a:rPr lang="en-AU" dirty="0">
                  <a:solidFill>
                    <a:schemeClr val="bg1"/>
                  </a:solidFill>
                  <a:latin typeface="+mj-lt"/>
                  <a:cs typeface="+mn-cs"/>
                </a:rPr>
                <a:t>Night Microphysics RGB (Tropics)</a:t>
              </a:r>
            </a:p>
          </p:txBody>
        </p:sp>
        <p:sp>
          <p:nvSpPr>
            <p:cNvPr id="21" name="TextBox 20"/>
            <p:cNvSpPr txBox="1"/>
            <p:nvPr/>
          </p:nvSpPr>
          <p:spPr>
            <a:xfrm>
              <a:off x="542925" y="6264037"/>
              <a:ext cx="676724" cy="369332"/>
            </a:xfrm>
            <a:prstGeom prst="rect">
              <a:avLst/>
            </a:prstGeom>
            <a:solidFill>
              <a:schemeClr val="tx1"/>
            </a:solidFill>
          </p:spPr>
          <p:txBody>
            <a:bodyPr wrap="none">
              <a:spAutoFit/>
            </a:bodyPr>
            <a:lstStyle/>
            <a:p>
              <a:pPr>
                <a:defRPr/>
              </a:pPr>
              <a:r>
                <a:rPr lang="en-AU" dirty="0">
                  <a:solidFill>
                    <a:schemeClr val="bg1"/>
                  </a:solidFill>
                  <a:latin typeface="+mj-lt"/>
                  <a:cs typeface="+mn-cs"/>
                </a:rPr>
                <a:t>SWIR</a:t>
              </a:r>
            </a:p>
          </p:txBody>
        </p:sp>
        <p:sp>
          <p:nvSpPr>
            <p:cNvPr id="22" name="TextBox 21"/>
            <p:cNvSpPr txBox="1"/>
            <p:nvPr/>
          </p:nvSpPr>
          <p:spPr>
            <a:xfrm>
              <a:off x="4341813" y="6264037"/>
              <a:ext cx="752129" cy="369332"/>
            </a:xfrm>
            <a:prstGeom prst="rect">
              <a:avLst/>
            </a:prstGeom>
            <a:solidFill>
              <a:schemeClr val="tx1"/>
            </a:solidFill>
          </p:spPr>
          <p:txBody>
            <a:bodyPr wrap="none">
              <a:spAutoFit/>
            </a:bodyPr>
            <a:lstStyle/>
            <a:p>
              <a:pPr>
                <a:defRPr/>
              </a:pPr>
              <a:r>
                <a:rPr lang="en-AU" dirty="0" smtClean="0">
                  <a:solidFill>
                    <a:schemeClr val="bg1"/>
                  </a:solidFill>
                  <a:latin typeface="+mj-lt"/>
                  <a:cs typeface="+mn-cs"/>
                </a:rPr>
                <a:t>VIS/IR</a:t>
              </a:r>
              <a:endParaRPr lang="en-AU" dirty="0">
                <a:solidFill>
                  <a:schemeClr val="bg1"/>
                </a:solidFill>
                <a:latin typeface="+mj-lt"/>
                <a:cs typeface="+mn-cs"/>
              </a:endParaRPr>
            </a:p>
          </p:txBody>
        </p:sp>
      </p:grpSp>
      <p:sp>
        <p:nvSpPr>
          <p:cNvPr id="11" name="Rectangle 7"/>
          <p:cNvSpPr>
            <a:spLocks noChangeArrowheads="1"/>
          </p:cNvSpPr>
          <p:nvPr/>
        </p:nvSpPr>
        <p:spPr bwMode="auto">
          <a:xfrm>
            <a:off x="0" y="-8880"/>
            <a:ext cx="1874103"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Arial" charset="0"/>
              </a:defRPr>
            </a:lvl1pPr>
            <a:lvl2pPr marL="742950" indent="-285750" eaLnBrk="0" hangingPunct="0">
              <a:spcBef>
                <a:spcPct val="20000"/>
              </a:spcBef>
              <a:buChar char="–"/>
              <a:defRPr sz="3600">
                <a:solidFill>
                  <a:schemeClr val="tx1"/>
                </a:solidFill>
                <a:latin typeface="Arial" charset="0"/>
              </a:defRPr>
            </a:lvl2pPr>
            <a:lvl3pPr marL="1143000" indent="-228600" eaLnBrk="0" hangingPunct="0">
              <a:spcBef>
                <a:spcPct val="20000"/>
              </a:spcBef>
              <a:buChar char="•"/>
              <a:defRPr sz="3600">
                <a:solidFill>
                  <a:schemeClr val="tx1"/>
                </a:solidFill>
                <a:latin typeface="Arial" charset="0"/>
              </a:defRPr>
            </a:lvl3pPr>
            <a:lvl4pPr marL="1600200" indent="-228600" eaLnBrk="0" hangingPunct="0">
              <a:spcBef>
                <a:spcPct val="20000"/>
              </a:spcBef>
              <a:buChar char="–"/>
              <a:defRPr sz="3600">
                <a:solidFill>
                  <a:schemeClr val="tx1"/>
                </a:solidFill>
                <a:latin typeface="Arial" charset="0"/>
              </a:defRPr>
            </a:lvl4pPr>
            <a:lvl5pPr marL="2057400" indent="-228600" eaLnBrk="0" hangingPunct="0">
              <a:spcBef>
                <a:spcPct val="20000"/>
              </a:spcBef>
              <a:buChar char="»"/>
              <a:defRPr sz="3600">
                <a:solidFill>
                  <a:schemeClr val="tx1"/>
                </a:solidFill>
                <a:latin typeface="Arial" charset="0"/>
              </a:defRPr>
            </a:lvl5pPr>
            <a:lvl6pPr marL="2514600" indent="-228600" eaLnBrk="0" fontAlgn="base" hangingPunct="0">
              <a:spcBef>
                <a:spcPct val="20000"/>
              </a:spcBef>
              <a:spcAft>
                <a:spcPct val="0"/>
              </a:spcAft>
              <a:buChar char="»"/>
              <a:defRPr sz="3600">
                <a:solidFill>
                  <a:schemeClr val="tx1"/>
                </a:solidFill>
                <a:latin typeface="Arial" charset="0"/>
              </a:defRPr>
            </a:lvl6pPr>
            <a:lvl7pPr marL="2971800" indent="-228600" eaLnBrk="0" fontAlgn="base" hangingPunct="0">
              <a:spcBef>
                <a:spcPct val="20000"/>
              </a:spcBef>
              <a:spcAft>
                <a:spcPct val="0"/>
              </a:spcAft>
              <a:buChar char="»"/>
              <a:defRPr sz="3600">
                <a:solidFill>
                  <a:schemeClr val="tx1"/>
                </a:solidFill>
                <a:latin typeface="Arial" charset="0"/>
              </a:defRPr>
            </a:lvl7pPr>
            <a:lvl8pPr marL="3429000" indent="-228600" eaLnBrk="0" fontAlgn="base" hangingPunct="0">
              <a:spcBef>
                <a:spcPct val="20000"/>
              </a:spcBef>
              <a:spcAft>
                <a:spcPct val="0"/>
              </a:spcAft>
              <a:buChar char="»"/>
              <a:defRPr sz="3600">
                <a:solidFill>
                  <a:schemeClr val="tx1"/>
                </a:solidFill>
                <a:latin typeface="Arial" charset="0"/>
              </a:defRPr>
            </a:lvl8pPr>
            <a:lvl9pPr marL="3886200" indent="-228600" eaLnBrk="0" fontAlgn="base" hangingPunct="0">
              <a:spcBef>
                <a:spcPct val="20000"/>
              </a:spcBef>
              <a:spcAft>
                <a:spcPct val="0"/>
              </a:spcAft>
              <a:buChar char="»"/>
              <a:defRPr sz="3600">
                <a:solidFill>
                  <a:schemeClr val="tx1"/>
                </a:solidFill>
                <a:latin typeface="Arial" charset="0"/>
              </a:defRPr>
            </a:lvl9pPr>
          </a:lstStyle>
          <a:p>
            <a:pPr eaLnBrk="1" hangingPunct="1">
              <a:spcBef>
                <a:spcPct val="0"/>
              </a:spcBef>
              <a:buFontTx/>
              <a:buNone/>
            </a:pPr>
            <a:r>
              <a:rPr lang="en-AU" altLang="ko-KR" sz="1200" dirty="0" smtClean="0">
                <a:latin typeface="+mn-lt"/>
                <a:ea typeface="굴림" pitchFamily="34" charset="-127"/>
              </a:rPr>
              <a:t>images </a:t>
            </a:r>
            <a:r>
              <a:rPr lang="en-AU" altLang="ko-KR" sz="1200" dirty="0">
                <a:latin typeface="+mn-lt"/>
                <a:ea typeface="굴림" pitchFamily="34" charset="-127"/>
              </a:rPr>
              <a:t>courtesy BOM/JMA</a:t>
            </a:r>
            <a:endParaRPr lang="en-AU" altLang="en-US" sz="1200" dirty="0">
              <a:latin typeface="+mn-lt"/>
              <a:ea typeface="굴림" pitchFamily="34" charset="-127"/>
            </a:endParaRPr>
          </a:p>
        </p:txBody>
      </p:sp>
    </p:spTree>
    <p:extLst>
      <p:ext uri="{BB962C8B-B14F-4D97-AF65-F5344CB8AC3E}">
        <p14:creationId xmlns:p14="http://schemas.microsoft.com/office/powerpoint/2010/main" val="246797845"/>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1561</TotalTime>
  <Words>1075</Words>
  <Application>Microsoft Office PowerPoint</Application>
  <PresentationFormat>On-screen Show (4:3)</PresentationFormat>
  <Paragraphs>217</Paragraphs>
  <Slides>20</Slides>
  <Notes>3</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"AHI RGB products and modification to these as applied over the Australasian/Pacific regions with relevant case studies;  the Australian VLab Centre of Excellence Experience".  </vt:lpstr>
      <vt:lpstr>Contents of this session</vt:lpstr>
      <vt:lpstr>Other important WMO RAV work pertaining to RGB products  (outside of the scope of this presentation)</vt:lpstr>
      <vt:lpstr>Tuning the Night Microphysics RGB products by Forecasters and stakeholders to suit local conditions</vt:lpstr>
      <vt:lpstr>Animation:  Northern Territory,  21st March 2016, 14 – 22UTC</vt:lpstr>
      <vt:lpstr>PowerPoint Presentation</vt:lpstr>
      <vt:lpstr>Example where the tropical version of the Night Microphysical RGB product does not work well Singapore/Malaysia/Indonesia area 20UTC 22nd August 2017 </vt:lpstr>
      <vt:lpstr>Night Microphysics RGB product variation developed in South Australia (N. Benger) Australian region 28 Feb 2016</vt:lpstr>
      <vt:lpstr>Multi-panel display of the data</vt:lpstr>
      <vt:lpstr>The Tropical and Midlatitude versions of the Day Convection RGB product and the "modified Day Convection RGB / Visible Sandwich Product"</vt:lpstr>
      <vt:lpstr>Animation : Convection associated with Tropical Cyclone Blanche  Sandwich and Day Convection RGB products 5th March 2017, 0030 to 0230 UTC</vt:lpstr>
      <vt:lpstr>PowerPoint Presentation</vt:lpstr>
      <vt:lpstr>Day Microphysics RGB modification. </vt:lpstr>
      <vt:lpstr>PowerPoint Presentation</vt:lpstr>
      <vt:lpstr>Dust and True Colour RGB product for two Australian dust events</vt:lpstr>
      <vt:lpstr>PowerPoint Presentation</vt:lpstr>
      <vt:lpstr>PowerPoint Presentation</vt:lpstr>
      <vt:lpstr>PowerPoint Presentation</vt:lpstr>
      <vt:lpstr>A recommended way to monitor the dust</vt:lpstr>
      <vt:lpstr>Summary of the session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AOMSUC-8 Training Workshop</dc:title>
  <dc:creator>Bodo Zeschke</dc:creator>
  <cp:lastModifiedBy>Bodo Zeschke</cp:lastModifiedBy>
  <cp:revision>184</cp:revision>
  <cp:lastPrinted>2017-10-09T04:48:18Z</cp:lastPrinted>
  <dcterms:created xsi:type="dcterms:W3CDTF">2006-08-16T00:00:00Z</dcterms:created>
  <dcterms:modified xsi:type="dcterms:W3CDTF">2017-11-04T05:26:33Z</dcterms:modified>
</cp:coreProperties>
</file>