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65" r:id="rId4"/>
    <p:sldId id="257" r:id="rId5"/>
    <p:sldId id="264" r:id="rId6"/>
    <p:sldId id="298" r:id="rId7"/>
    <p:sldId id="258" r:id="rId8"/>
    <p:sldId id="301" r:id="rId9"/>
    <p:sldId id="307" r:id="rId10"/>
    <p:sldId id="277" r:id="rId11"/>
    <p:sldId id="291" r:id="rId12"/>
    <p:sldId id="280" r:id="rId13"/>
    <p:sldId id="262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D2A000"/>
    <a:srgbClr val="008000"/>
    <a:srgbClr val="00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DCC0C69-2FA4-4842-9858-5B05031F0195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A928D26-3E64-4AC6-A0A9-F5A34652A4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9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28D26-3E64-4AC6-A0A9-F5A34652A40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33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9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60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06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26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8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78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7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69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50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91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38DE-800E-496D-92BD-63AF4C293CD7}" type="datetimeFigureOut">
              <a:rPr lang="en-AU" smtClean="0"/>
              <a:t>11/10/2017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4E0C-AD2B-40FC-9F9E-4CC3114F2F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52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.wmo.int/en/resources/meteoworld/wmo-global-campus" TargetMode="External"/><Relationship Id="rId5" Type="http://schemas.openxmlformats.org/officeDocument/2006/relationships/image" Target="../media/image40.wmf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838201" y="1417638"/>
            <a:ext cx="7543800" cy="2376487"/>
          </a:xfrm>
        </p:spPr>
        <p:txBody>
          <a:bodyPr>
            <a:normAutofit/>
          </a:bodyPr>
          <a:lstStyle/>
          <a:p>
            <a:r>
              <a:rPr lang="en-AU" altLang="en-US" sz="3200" b="1" dirty="0" smtClean="0"/>
              <a:t>“</a:t>
            </a:r>
            <a:r>
              <a:rPr lang="en-AU" sz="3200" b="1" dirty="0" smtClean="0"/>
              <a:t>Satellite Meteorology Training in WMO RAV during 2016/17; the Australian </a:t>
            </a:r>
            <a:r>
              <a:rPr lang="en-AU" sz="3200" b="1" dirty="0" err="1" smtClean="0"/>
              <a:t>VLab</a:t>
            </a:r>
            <a:r>
              <a:rPr lang="en-AU" sz="3200" b="1" dirty="0" smtClean="0"/>
              <a:t> Centre of Excellence experience</a:t>
            </a:r>
            <a:r>
              <a:rPr lang="en-AU" altLang="en-US" sz="3200" b="1" dirty="0" smtClean="0"/>
              <a:t>”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2476500"/>
          </a:xfrm>
        </p:spPr>
        <p:txBody>
          <a:bodyPr>
            <a:noAutofit/>
          </a:bodyPr>
          <a:lstStyle/>
          <a:p>
            <a:pPr eaLnBrk="1" hangingPunct="1"/>
            <a:r>
              <a:rPr lang="en-AU" altLang="en-US" sz="2800" dirty="0" smtClean="0">
                <a:solidFill>
                  <a:schemeClr val="tx1"/>
                </a:solidFill>
              </a:rPr>
              <a:t>Asia-Oceania Meteorological Satellite Users Conference 8 (AOMSUC-8), Vladivostok, Russian Federation</a:t>
            </a:r>
          </a:p>
          <a:p>
            <a:pPr eaLnBrk="1" hangingPunct="1"/>
            <a:endParaRPr lang="en-AU" altLang="en-US" sz="1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AU" altLang="en-US" sz="2000" dirty="0" smtClean="0">
                <a:solidFill>
                  <a:schemeClr val="tx1"/>
                </a:solidFill>
              </a:rPr>
              <a:t>Presenter: Bodo Zeschke. Bureau of Meteorology Training Centre, Australian </a:t>
            </a:r>
            <a:r>
              <a:rPr lang="en-AU" altLang="en-US" sz="2000" dirty="0" err="1" smtClean="0">
                <a:solidFill>
                  <a:schemeClr val="tx1"/>
                </a:solidFill>
              </a:rPr>
              <a:t>VLab</a:t>
            </a:r>
            <a:r>
              <a:rPr lang="en-AU" altLang="en-US" sz="2000" dirty="0" smtClean="0">
                <a:solidFill>
                  <a:schemeClr val="tx1"/>
                </a:solidFill>
              </a:rPr>
              <a:t> Centre of Excellence Point of Contact </a:t>
            </a:r>
          </a:p>
        </p:txBody>
      </p:sp>
      <p:pic>
        <p:nvPicPr>
          <p:cNvPr id="2054" name="Picture 11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338"/>
            <a:ext cx="16700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8574"/>
            <a:ext cx="4716016" cy="169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2713"/>
            <a:ext cx="6319975" cy="1282700"/>
          </a:xfrm>
        </p:spPr>
        <p:txBody>
          <a:bodyPr/>
          <a:lstStyle/>
          <a:p>
            <a:pPr eaLnBrk="1" hangingPunct="1"/>
            <a:r>
              <a:rPr lang="en-AU" altLang="en-US" sz="2800" b="1" dirty="0" smtClean="0">
                <a:latin typeface="Calibri" pitchFamily="34" charset="0"/>
                <a:cs typeface="Arial" pitchFamily="34" charset="0"/>
              </a:rPr>
              <a:t>Presentations by invited speakers during </a:t>
            </a:r>
            <a:r>
              <a:rPr lang="en-AU" altLang="en-US" sz="2800" b="1" dirty="0" err="1" smtClean="0">
                <a:latin typeface="Calibri" pitchFamily="34" charset="0"/>
                <a:cs typeface="Arial" pitchFamily="34" charset="0"/>
              </a:rPr>
              <a:t>during</a:t>
            </a:r>
            <a:r>
              <a:rPr lang="en-AU" altLang="en-US" sz="2800" b="1" dirty="0" smtClean="0">
                <a:latin typeface="Calibri" pitchFamily="34" charset="0"/>
                <a:cs typeface="Arial" pitchFamily="34" charset="0"/>
              </a:rPr>
              <a:t> the last year</a:t>
            </a:r>
          </a:p>
        </p:txBody>
      </p:sp>
      <p:pic>
        <p:nvPicPr>
          <p:cNvPr id="3076" name="Picture 11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2713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277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51" y="1326226"/>
            <a:ext cx="2967678" cy="2233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" y="1345670"/>
            <a:ext cx="2957213" cy="2213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51" y="4188975"/>
            <a:ext cx="2850247" cy="2139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136114" y="6336950"/>
            <a:ext cx="122341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July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" y="4184685"/>
            <a:ext cx="2866699" cy="2143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115616" y="6338416"/>
            <a:ext cx="121058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May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873222" y="3553524"/>
            <a:ext cx="1749197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February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000693" y="3559462"/>
            <a:ext cx="16466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January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71" y="1326228"/>
            <a:ext cx="3072133" cy="2227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007849" y="3568832"/>
            <a:ext cx="128753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April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9" name="Picture 5" descr="C:\Users\bodoz\AppData\Local\Microsoft\Windows\Temporary Internet Files\Content.IE5\146Q4JGH\Indonesia_flag_large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3553524"/>
            <a:ext cx="695649" cy="469991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doz\AppData\Local\Microsoft\Windows\Temporary Internet Files\Content.IE5\IF2RJBOW\australia-flag[1]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88" y="3568832"/>
            <a:ext cx="694934" cy="463682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bodoz\AppData\Local\Microsoft\Windows\Temporary Internet Files\Content.IE5\CK2T8MN0\South-Korean-Flag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2" y="3568832"/>
            <a:ext cx="680863" cy="47899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904" y="4190163"/>
            <a:ext cx="2894065" cy="216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7004585" y="6365282"/>
            <a:ext cx="195438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September 2017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" name="Picture 7" descr="C:\Users\bodoz\AppData\Local\Microsoft\Windows\Temporary Internet Files\Content.IE5\CK2T8MN0\South-Korean-Flag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21" y="6350162"/>
            <a:ext cx="680863" cy="47899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bodoz\AppData\Local\Microsoft\Windows\Temporary Internet Files\Content.IE5\CK2T8MN0\South-Korean-Flag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3" y="6329575"/>
            <a:ext cx="680863" cy="47899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bodoz\AppData\Local\Microsoft\Windows\Temporary Internet Files\Content.IE5\IF2RJBOW\australia-flag[1]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80" y="6330675"/>
            <a:ext cx="694934" cy="463682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2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44450"/>
            <a:ext cx="9145588" cy="1331913"/>
          </a:xfrm>
        </p:spPr>
        <p:txBody>
          <a:bodyPr/>
          <a:lstStyle/>
          <a:p>
            <a:pPr eaLnBrk="1" hangingPunct="1"/>
            <a:r>
              <a:rPr lang="en-AU" altLang="en-US" sz="2800" b="1" dirty="0" smtClean="0">
                <a:solidFill>
                  <a:srgbClr val="000000"/>
                </a:solidFill>
                <a:cs typeface="Arial" pitchFamily="34" charset="0"/>
              </a:rPr>
              <a:t>Recordings of our Regional Focus Group Discussions</a:t>
            </a:r>
            <a:r>
              <a:rPr lang="en-AU" altLang="en-US" sz="2800" b="1" dirty="0" smtClean="0">
                <a:solidFill>
                  <a:srgbClr val="000000"/>
                </a:solidFill>
              </a:rPr>
              <a:t/>
            </a:r>
            <a:br>
              <a:rPr lang="en-AU" altLang="en-US" sz="2800" b="1" dirty="0" smtClean="0">
                <a:solidFill>
                  <a:srgbClr val="000000"/>
                </a:solidFill>
              </a:rPr>
            </a:br>
            <a:r>
              <a:rPr lang="en-AU" altLang="en-US" sz="2000" dirty="0" smtClean="0">
                <a:solidFill>
                  <a:srgbClr val="000000"/>
                </a:solidFill>
                <a:cs typeface="Arial" pitchFamily="34" charset="0"/>
              </a:rPr>
              <a:t>http://www.virtuallab.bom.gov.au/archive/regional-focus-group-recordings/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543425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146175"/>
            <a:ext cx="4984750" cy="560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G:\1ABodoZeschkeDataFiles\2017stuff\KMAvisitPlanningMay2017\Photos\Coll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80" cy="68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1270" y="1988840"/>
            <a:ext cx="9148580" cy="100811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en-US" sz="2800" b="1" dirty="0" smtClean="0">
                <a:latin typeface="Calibri" pitchFamily="34" charset="0"/>
              </a:rPr>
              <a:t>Visit of KMA </a:t>
            </a:r>
            <a:r>
              <a:rPr lang="en-AU" altLang="en-US" sz="2800" b="1" dirty="0" err="1" smtClean="0">
                <a:latin typeface="Calibri" pitchFamily="34" charset="0"/>
              </a:rPr>
              <a:t>VLab</a:t>
            </a:r>
            <a:r>
              <a:rPr lang="en-AU" altLang="en-US" sz="2800" b="1" dirty="0" smtClean="0">
                <a:latin typeface="Calibri" pitchFamily="34" charset="0"/>
              </a:rPr>
              <a:t> Centre of Excellence Point of Contact Dr </a:t>
            </a:r>
            <a:r>
              <a:rPr lang="en-AU" altLang="en-US" sz="2800" b="1" dirty="0" err="1" smtClean="0">
                <a:latin typeface="Calibri" pitchFamily="34" charset="0"/>
              </a:rPr>
              <a:t>HyeSook</a:t>
            </a:r>
            <a:r>
              <a:rPr lang="en-AU" altLang="en-US" sz="2800" b="1" dirty="0" smtClean="0">
                <a:latin typeface="Calibri" pitchFamily="34" charset="0"/>
              </a:rPr>
              <a:t> Park to BOM Australia, </a:t>
            </a:r>
            <a:r>
              <a:rPr lang="en-AU" altLang="en-US" sz="2000" b="1" dirty="0" smtClean="0">
                <a:latin typeface="Calibri" pitchFamily="34" charset="0"/>
              </a:rPr>
              <a:t>13-20</a:t>
            </a:r>
            <a:r>
              <a:rPr lang="en-AU" altLang="en-US" sz="2000" b="1" baseline="30000" dirty="0" smtClean="0">
                <a:latin typeface="Calibri" pitchFamily="34" charset="0"/>
              </a:rPr>
              <a:t>th</a:t>
            </a:r>
            <a:r>
              <a:rPr lang="en-AU" altLang="en-US" sz="2000" b="1" dirty="0" smtClean="0">
                <a:latin typeface="Calibri" pitchFamily="34" charset="0"/>
              </a:rPr>
              <a:t> May 2017</a:t>
            </a:r>
          </a:p>
        </p:txBody>
      </p:sp>
    </p:spTree>
    <p:extLst>
      <p:ext uri="{BB962C8B-B14F-4D97-AF65-F5344CB8AC3E}">
        <p14:creationId xmlns:p14="http://schemas.microsoft.com/office/powerpoint/2010/main" val="10735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77838" y="3836988"/>
            <a:ext cx="5256212" cy="2981325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4352925" y="1382713"/>
            <a:ext cx="4791075" cy="4094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858837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AU" altLang="en-US" sz="2800" b="1" dirty="0" smtClean="0">
                <a:latin typeface="+mn-lt"/>
                <a:cs typeface="Arial" charset="0"/>
              </a:rPr>
              <a:t>Future directions / initiatives</a:t>
            </a:r>
            <a:endParaRPr lang="en-AU" altLang="en-US" sz="2000" dirty="0" smtClean="0"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5" y="857250"/>
            <a:ext cx="4191000" cy="297973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grpSp>
        <p:nvGrpSpPr>
          <p:cNvPr id="15367" name="Group 4"/>
          <p:cNvGrpSpPr>
            <a:grpSpLocks/>
          </p:cNvGrpSpPr>
          <p:nvPr/>
        </p:nvGrpSpPr>
        <p:grpSpPr bwMode="auto">
          <a:xfrm>
            <a:off x="163513" y="974725"/>
            <a:ext cx="3941762" cy="2833688"/>
            <a:chOff x="4745038" y="955675"/>
            <a:chExt cx="3941762" cy="2833688"/>
          </a:xfrm>
        </p:grpSpPr>
        <p:pic>
          <p:nvPicPr>
            <p:cNvPr id="15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200" y="955675"/>
              <a:ext cx="3784600" cy="2833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388" name="TextBox 13"/>
            <p:cNvSpPr txBox="1">
              <a:spLocks noChangeArrowheads="1"/>
            </p:cNvSpPr>
            <p:nvPr/>
          </p:nvSpPr>
          <p:spPr bwMode="auto">
            <a:xfrm>
              <a:off x="4745038" y="955675"/>
              <a:ext cx="314325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5368" name="Group 2"/>
          <p:cNvGrpSpPr>
            <a:grpSpLocks/>
          </p:cNvGrpSpPr>
          <p:nvPr/>
        </p:nvGrpSpPr>
        <p:grpSpPr bwMode="auto">
          <a:xfrm>
            <a:off x="4448175" y="1382713"/>
            <a:ext cx="4572000" cy="3981450"/>
            <a:chOff x="0" y="1066800"/>
            <a:chExt cx="4572000" cy="3981450"/>
          </a:xfrm>
        </p:grpSpPr>
        <p:pic>
          <p:nvPicPr>
            <p:cNvPr id="15374" name="Picture 2" descr="C:\Users\bodoz\AppData\Local\Microsoft\Windows\Temporary Internet Files\Content.IE5\W8J9EYKI\MC900438061[2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163" y="2519363"/>
              <a:ext cx="173037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" descr="C:\Users\bodoz\AppData\Local\Microsoft\Windows\Temporary Internet Files\Content.IE5\W8J9EYKI\MC90005679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238" y="3930650"/>
              <a:ext cx="1243012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 descr="C:\Users\bodoz\AppData\Local\Microsoft\Windows\Temporary Internet Files\Content.IE5\W8J9EYKI\MC90005679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3" y="2797175"/>
              <a:ext cx="12446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" descr="C:\Users\bodoz\AppData\Local\Microsoft\Windows\Temporary Internet Files\Content.IE5\W8J9EYKI\MC90005679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25" y="2519363"/>
              <a:ext cx="1243013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Box 3"/>
            <p:cNvSpPr txBox="1">
              <a:spLocks noChangeArrowheads="1"/>
            </p:cNvSpPr>
            <p:nvPr/>
          </p:nvSpPr>
          <p:spPr bwMode="auto">
            <a:xfrm>
              <a:off x="1427163" y="4572000"/>
              <a:ext cx="169068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smtClean="0">
                  <a:latin typeface="+mn-lt"/>
                </a:rPr>
                <a:t>Australian CoE</a:t>
              </a:r>
            </a:p>
          </p:txBody>
        </p:sp>
        <p:sp>
          <p:nvSpPr>
            <p:cNvPr id="21513" name="TextBox 18"/>
            <p:cNvSpPr txBox="1">
              <a:spLocks noChangeArrowheads="1"/>
            </p:cNvSpPr>
            <p:nvPr/>
          </p:nvSpPr>
          <p:spPr bwMode="auto">
            <a:xfrm>
              <a:off x="141288" y="2371725"/>
              <a:ext cx="13398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dirty="0" smtClean="0">
                  <a:latin typeface="+mn-lt"/>
                </a:rPr>
                <a:t>Beijing </a:t>
              </a:r>
              <a:r>
                <a:rPr lang="en-AU" altLang="en-US" sz="2000" dirty="0" err="1" smtClean="0">
                  <a:latin typeface="+mn-lt"/>
                </a:rPr>
                <a:t>CoE</a:t>
              </a:r>
              <a:endParaRPr lang="en-AU" altLang="en-US" sz="2000" dirty="0" smtClean="0">
                <a:latin typeface="+mn-lt"/>
              </a:endParaRPr>
            </a:p>
          </p:txBody>
        </p:sp>
        <p:sp>
          <p:nvSpPr>
            <p:cNvPr id="21514" name="TextBox 19"/>
            <p:cNvSpPr txBox="1">
              <a:spLocks noChangeArrowheads="1"/>
            </p:cNvSpPr>
            <p:nvPr/>
          </p:nvSpPr>
          <p:spPr bwMode="auto">
            <a:xfrm>
              <a:off x="109538" y="3457575"/>
              <a:ext cx="14351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dirty="0" smtClean="0">
                  <a:latin typeface="+mn-lt"/>
                </a:rPr>
                <a:t>Nanjing </a:t>
              </a:r>
              <a:r>
                <a:rPr lang="en-AU" altLang="en-US" sz="2000" dirty="0" err="1" smtClean="0">
                  <a:latin typeface="+mn-lt"/>
                </a:rPr>
                <a:t>CoE</a:t>
              </a:r>
              <a:endParaRPr lang="en-AU" altLang="en-US" sz="2000" dirty="0" smtClean="0">
                <a:latin typeface="+mn-lt"/>
              </a:endParaRPr>
            </a:p>
          </p:txBody>
        </p:sp>
        <p:sp>
          <p:nvSpPr>
            <p:cNvPr id="21515" name="TextBox 20"/>
            <p:cNvSpPr txBox="1">
              <a:spLocks noChangeArrowheads="1"/>
            </p:cNvSpPr>
            <p:nvPr/>
          </p:nvSpPr>
          <p:spPr bwMode="auto">
            <a:xfrm>
              <a:off x="2479675" y="2058987"/>
              <a:ext cx="197961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dirty="0" smtClean="0">
                  <a:latin typeface="+mn-lt"/>
                </a:rPr>
                <a:t>EUMETSAT / JMA</a:t>
              </a:r>
            </a:p>
          </p:txBody>
        </p:sp>
        <p:sp>
          <p:nvSpPr>
            <p:cNvPr id="21516" name="Rectangle 2"/>
            <p:cNvSpPr>
              <a:spLocks noChangeArrowheads="1"/>
            </p:cNvSpPr>
            <p:nvPr/>
          </p:nvSpPr>
          <p:spPr bwMode="auto">
            <a:xfrm>
              <a:off x="635000" y="1066800"/>
              <a:ext cx="288448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b="1" dirty="0" smtClean="0">
                  <a:latin typeface="+mn-lt"/>
                </a:rPr>
                <a:t>WMO Global Campus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1200" dirty="0" smtClean="0">
                  <a:latin typeface="+mn-lt"/>
                  <a:hlinkClick r:id="rId6"/>
                </a:rPr>
                <a:t>http://public.wmo.int/en/resources/meteoworld/wmo-global-campus</a:t>
              </a:r>
              <a:r>
                <a:rPr lang="en-AU" altLang="en-US" sz="1200" dirty="0" smtClean="0">
                  <a:latin typeface="+mn-lt"/>
                </a:rPr>
                <a:t> 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922338" y="1971675"/>
              <a:ext cx="12398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dirty="0" smtClean="0">
                  <a:latin typeface="+mn-lt"/>
                </a:rPr>
                <a:t>Korea </a:t>
              </a:r>
              <a:r>
                <a:rPr lang="en-AU" altLang="en-US" sz="2000" dirty="0" err="1" smtClean="0">
                  <a:latin typeface="+mn-lt"/>
                </a:rPr>
                <a:t>CoE</a:t>
              </a:r>
              <a:endParaRPr lang="en-AU" altLang="en-US" sz="2000" dirty="0" smtClean="0">
                <a:latin typeface="+mn-lt"/>
              </a:endParaRP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3232150" y="3521075"/>
              <a:ext cx="8286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AU" altLang="en-US" sz="2000" dirty="0" smtClean="0">
                  <a:latin typeface="+mn-lt"/>
                </a:rPr>
                <a:t>BMKG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1836737"/>
              <a:ext cx="4572000" cy="3211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15386" name="TextBox 13"/>
            <p:cNvSpPr txBox="1">
              <a:spLocks noChangeArrowheads="1"/>
            </p:cNvSpPr>
            <p:nvPr/>
          </p:nvSpPr>
          <p:spPr bwMode="auto">
            <a:xfrm>
              <a:off x="0" y="1836738"/>
              <a:ext cx="312738" cy="3698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5369" name="Group 3"/>
          <p:cNvGrpSpPr>
            <a:grpSpLocks/>
          </p:cNvGrpSpPr>
          <p:nvPr/>
        </p:nvGrpSpPr>
        <p:grpSpPr bwMode="auto">
          <a:xfrm>
            <a:off x="782638" y="3916363"/>
            <a:ext cx="4751387" cy="2790825"/>
            <a:chOff x="4179888" y="3949700"/>
            <a:chExt cx="4751387" cy="2790825"/>
          </a:xfrm>
        </p:grpSpPr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825" y="4710113"/>
              <a:ext cx="2711450" cy="2030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37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4370388"/>
              <a:ext cx="2706688" cy="203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37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888" y="3949700"/>
              <a:ext cx="2703512" cy="203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373" name="TextBox 13"/>
            <p:cNvSpPr txBox="1">
              <a:spLocks noChangeArrowheads="1"/>
            </p:cNvSpPr>
            <p:nvPr/>
          </p:nvSpPr>
          <p:spPr bwMode="auto">
            <a:xfrm>
              <a:off x="6883400" y="4000500"/>
              <a:ext cx="312738" cy="3698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3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998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Contents</a:t>
            </a:r>
            <a:endParaRPr lang="en-AU" sz="3200" b="1" dirty="0"/>
          </a:p>
        </p:txBody>
      </p:sp>
      <p:pic>
        <p:nvPicPr>
          <p:cNvPr id="5" name="Picture 11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338"/>
            <a:ext cx="16700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7720" y="1700808"/>
            <a:ext cx="6888559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2200" dirty="0" smtClean="0"/>
              <a:t>This presentation is a summary of the </a:t>
            </a:r>
            <a:r>
              <a:rPr lang="en-AU" sz="2200" dirty="0"/>
              <a:t>Himawari-8 training conducted by the Australian </a:t>
            </a:r>
            <a:r>
              <a:rPr lang="en-AU" sz="2200" dirty="0" err="1" smtClean="0"/>
              <a:t>VLab</a:t>
            </a:r>
            <a:r>
              <a:rPr lang="en-AU" sz="2200" dirty="0" smtClean="0"/>
              <a:t> Centre </a:t>
            </a:r>
            <a:r>
              <a:rPr lang="en-AU" sz="2200" dirty="0"/>
              <a:t>of Excellence over the past year. </a:t>
            </a:r>
            <a:endParaRPr lang="en-AU" sz="2200" dirty="0" smtClean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2200" dirty="0" smtClean="0"/>
              <a:t>It focusses on: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AU" sz="2200" dirty="0"/>
              <a:t>T</a:t>
            </a:r>
            <a:r>
              <a:rPr lang="en-AU" sz="2200" dirty="0" smtClean="0"/>
              <a:t>he </a:t>
            </a:r>
            <a:r>
              <a:rPr lang="en-AU" sz="2200" dirty="0"/>
              <a:t>monthly Regional Focus Group </a:t>
            </a:r>
            <a:r>
              <a:rPr lang="en-AU" sz="2200" dirty="0" smtClean="0"/>
              <a:t>meetings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AU" sz="2200" dirty="0"/>
              <a:t>C</a:t>
            </a:r>
            <a:r>
              <a:rPr lang="en-AU" sz="2200" dirty="0" smtClean="0"/>
              <a:t>ollaboration </a:t>
            </a:r>
            <a:r>
              <a:rPr lang="en-AU" sz="2200" dirty="0"/>
              <a:t>with WMO and other Centres of Excellence within the context of the WMO Global Campus</a:t>
            </a:r>
            <a:r>
              <a:rPr lang="en-AU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9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AU" altLang="en-US" sz="2800" b="1" dirty="0" smtClean="0"/>
              <a:t>Australian </a:t>
            </a:r>
            <a:r>
              <a:rPr lang="en-AU" altLang="en-US" sz="2800" b="1" dirty="0" err="1" smtClean="0"/>
              <a:t>VLab</a:t>
            </a:r>
            <a:r>
              <a:rPr lang="en-AU" altLang="en-US" sz="2800" b="1" dirty="0" smtClean="0"/>
              <a:t> Centre of Excellence and RAV contacts </a:t>
            </a:r>
            <a:br>
              <a:rPr lang="en-AU" altLang="en-US" sz="2800" b="1" dirty="0" smtClean="0"/>
            </a:br>
            <a:r>
              <a:rPr lang="en-AU" altLang="en-US" sz="2200" dirty="0" smtClean="0"/>
              <a:t>(see also https://www.wmo-sat.info/vlab/centres-of-excellence/)</a:t>
            </a:r>
          </a:p>
        </p:txBody>
      </p:sp>
      <p:grpSp>
        <p:nvGrpSpPr>
          <p:cNvPr id="9220" name="Group 46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672"/>
            <a:chExt cx="5760" cy="3648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384" y="672"/>
              <a:ext cx="4992" cy="3263"/>
              <a:chOff x="384" y="672"/>
              <a:chExt cx="4992" cy="3263"/>
            </a:xfrm>
          </p:grpSpPr>
          <p:pic>
            <p:nvPicPr>
              <p:cNvPr id="924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8" r="1381"/>
              <a:stretch>
                <a:fillRect/>
              </a:stretch>
            </p:blipFill>
            <p:spPr bwMode="auto">
              <a:xfrm>
                <a:off x="384" y="672"/>
                <a:ext cx="4992" cy="3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45" name="AutoShape 7"/>
              <p:cNvSpPr>
                <a:spLocks noChangeArrowheads="1"/>
              </p:cNvSpPr>
              <p:nvPr/>
            </p:nvSpPr>
            <p:spPr bwMode="auto">
              <a:xfrm>
                <a:off x="3168" y="3456"/>
                <a:ext cx="192" cy="192"/>
              </a:xfrm>
              <a:prstGeom prst="su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46" name="Oval 8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47" name="Oval 9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48" name="Oval 10"/>
              <p:cNvSpPr>
                <a:spLocks noChangeArrowheads="1"/>
              </p:cNvSpPr>
              <p:nvPr/>
            </p:nvSpPr>
            <p:spPr bwMode="auto">
              <a:xfrm>
                <a:off x="2640" y="2400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49" name="Oval 11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0" name="Oval 12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1" name="Oval 13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2" name="Oval 14" descr="Small checker board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96" cy="96"/>
              </a:xfrm>
              <a:prstGeom prst="ellipse">
                <a:avLst/>
              </a:prstGeom>
              <a:pattFill prst="smCheck">
                <a:fgClr>
                  <a:srgbClr val="FF66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3" name="AutoShape 15"/>
              <p:cNvSpPr>
                <a:spLocks noChangeArrowheads="1"/>
              </p:cNvSpPr>
              <p:nvPr/>
            </p:nvSpPr>
            <p:spPr bwMode="auto">
              <a:xfrm>
                <a:off x="4176" y="355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4" name="AutoShape 16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5" name="AutoShape 17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6" name="AutoShape 1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7" name="AutoShape 19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8" name="AutoShape 20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59" name="AutoShape 21"/>
              <p:cNvSpPr>
                <a:spLocks noChangeArrowheads="1"/>
              </p:cNvSpPr>
              <p:nvPr/>
            </p:nvSpPr>
            <p:spPr bwMode="auto">
              <a:xfrm>
                <a:off x="4024" y="224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60" name="AutoShape 22"/>
              <p:cNvSpPr>
                <a:spLocks noChangeArrowheads="1"/>
              </p:cNvSpPr>
              <p:nvPr/>
            </p:nvSpPr>
            <p:spPr bwMode="auto">
              <a:xfrm>
                <a:off x="5016" y="2736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223" name="Freeform 23"/>
            <p:cNvSpPr>
              <a:spLocks/>
            </p:cNvSpPr>
            <p:nvPr/>
          </p:nvSpPr>
          <p:spPr bwMode="auto">
            <a:xfrm>
              <a:off x="656" y="768"/>
              <a:ext cx="4512" cy="3192"/>
            </a:xfrm>
            <a:custGeom>
              <a:avLst/>
              <a:gdLst>
                <a:gd name="T0" fmla="*/ 4512 w 4512"/>
                <a:gd name="T1" fmla="*/ 88 h 3192"/>
                <a:gd name="T2" fmla="*/ 3792 w 4512"/>
                <a:gd name="T3" fmla="*/ 32 h 3192"/>
                <a:gd name="T4" fmla="*/ 2624 w 4512"/>
                <a:gd name="T5" fmla="*/ 0 h 3192"/>
                <a:gd name="T6" fmla="*/ 1728 w 4512"/>
                <a:gd name="T7" fmla="*/ 24 h 3192"/>
                <a:gd name="T8" fmla="*/ 1368 w 4512"/>
                <a:gd name="T9" fmla="*/ 264 h 3192"/>
                <a:gd name="T10" fmla="*/ 712 w 4512"/>
                <a:gd name="T11" fmla="*/ 760 h 3192"/>
                <a:gd name="T12" fmla="*/ 648 w 4512"/>
                <a:gd name="T13" fmla="*/ 720 h 3192"/>
                <a:gd name="T14" fmla="*/ 288 w 4512"/>
                <a:gd name="T15" fmla="*/ 720 h 3192"/>
                <a:gd name="T16" fmla="*/ 272 w 4512"/>
                <a:gd name="T17" fmla="*/ 1120 h 3192"/>
                <a:gd name="T18" fmla="*/ 288 w 4512"/>
                <a:gd name="T19" fmla="*/ 1288 h 3192"/>
                <a:gd name="T20" fmla="*/ 0 w 4512"/>
                <a:gd name="T21" fmla="*/ 1288 h 3192"/>
                <a:gd name="T22" fmla="*/ 80 w 4512"/>
                <a:gd name="T23" fmla="*/ 1800 h 3192"/>
                <a:gd name="T24" fmla="*/ 224 w 4512"/>
                <a:gd name="T25" fmla="*/ 2208 h 3192"/>
                <a:gd name="T26" fmla="*/ 416 w 4512"/>
                <a:gd name="T27" fmla="*/ 2544 h 3192"/>
                <a:gd name="T28" fmla="*/ 584 w 4512"/>
                <a:gd name="T29" fmla="*/ 2800 h 3192"/>
                <a:gd name="T30" fmla="*/ 872 w 4512"/>
                <a:gd name="T31" fmla="*/ 3192 h 3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12" h="3192">
                  <a:moveTo>
                    <a:pt x="4512" y="88"/>
                  </a:moveTo>
                  <a:lnTo>
                    <a:pt x="3792" y="32"/>
                  </a:lnTo>
                  <a:lnTo>
                    <a:pt x="2624" y="0"/>
                  </a:lnTo>
                  <a:lnTo>
                    <a:pt x="1728" y="24"/>
                  </a:lnTo>
                  <a:lnTo>
                    <a:pt x="1368" y="264"/>
                  </a:lnTo>
                  <a:lnTo>
                    <a:pt x="712" y="760"/>
                  </a:lnTo>
                  <a:lnTo>
                    <a:pt x="648" y="720"/>
                  </a:lnTo>
                  <a:lnTo>
                    <a:pt x="288" y="720"/>
                  </a:lnTo>
                  <a:lnTo>
                    <a:pt x="272" y="1120"/>
                  </a:lnTo>
                  <a:lnTo>
                    <a:pt x="288" y="1288"/>
                  </a:lnTo>
                  <a:lnTo>
                    <a:pt x="0" y="1288"/>
                  </a:lnTo>
                  <a:lnTo>
                    <a:pt x="80" y="1800"/>
                  </a:lnTo>
                  <a:lnTo>
                    <a:pt x="224" y="2208"/>
                  </a:lnTo>
                  <a:lnTo>
                    <a:pt x="416" y="2544"/>
                  </a:lnTo>
                  <a:lnTo>
                    <a:pt x="584" y="2800"/>
                  </a:lnTo>
                  <a:lnTo>
                    <a:pt x="872" y="3192"/>
                  </a:ln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24" name="Text Box 24"/>
            <p:cNvSpPr txBox="1">
              <a:spLocks noChangeArrowheads="1"/>
            </p:cNvSpPr>
            <p:nvPr/>
          </p:nvSpPr>
          <p:spPr bwMode="auto">
            <a:xfrm>
              <a:off x="2750" y="1370"/>
              <a:ext cx="6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b="1">
                  <a:solidFill>
                    <a:srgbClr val="0033CC"/>
                  </a:solidFill>
                  <a:latin typeface="Arial" charset="0"/>
                </a:rPr>
                <a:t>RAV</a:t>
              </a:r>
            </a:p>
          </p:txBody>
        </p:sp>
        <p:sp>
          <p:nvSpPr>
            <p:cNvPr id="9225" name="Text Box 25"/>
            <p:cNvSpPr txBox="1">
              <a:spLocks noChangeArrowheads="1"/>
            </p:cNvSpPr>
            <p:nvPr/>
          </p:nvSpPr>
          <p:spPr bwMode="auto">
            <a:xfrm>
              <a:off x="0" y="3570"/>
              <a:ext cx="2208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723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>
                  <a:latin typeface="Arial" charset="0"/>
                </a:rPr>
                <a:t>Satellite Champions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>
                  <a:latin typeface="Arial" charset="0"/>
                </a:rPr>
                <a:t>RAV contacts frequently attending our </a:t>
              </a:r>
              <a:r>
                <a:rPr lang="en-AU" altLang="en-US" sz="1800" dirty="0" smtClean="0">
                  <a:latin typeface="Arial" charset="0"/>
                </a:rPr>
                <a:t>training</a:t>
              </a:r>
              <a:endParaRPr lang="en-AU" altLang="en-US" sz="18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800" dirty="0">
                  <a:latin typeface="Arial" charset="0"/>
                </a:rPr>
                <a:t>Other RAV contacts</a:t>
              </a:r>
            </a:p>
          </p:txBody>
        </p:sp>
        <p:sp>
          <p:nvSpPr>
            <p:cNvPr id="9226" name="Oval 26"/>
            <p:cNvSpPr>
              <a:spLocks noChangeArrowheads="1"/>
            </p:cNvSpPr>
            <p:nvPr/>
          </p:nvSpPr>
          <p:spPr bwMode="auto">
            <a:xfrm>
              <a:off x="144" y="3648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7" name="Oval 27" descr="Small checker board"/>
            <p:cNvSpPr>
              <a:spLocks noChangeArrowheads="1"/>
            </p:cNvSpPr>
            <p:nvPr/>
          </p:nvSpPr>
          <p:spPr bwMode="auto">
            <a:xfrm>
              <a:off x="336" y="3648"/>
              <a:ext cx="96" cy="96"/>
            </a:xfrm>
            <a:prstGeom prst="ellipse">
              <a:avLst/>
            </a:prstGeom>
            <a:pattFill prst="smCheck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8" name="AutoShape 28"/>
            <p:cNvSpPr>
              <a:spLocks noChangeArrowheads="1"/>
            </p:cNvSpPr>
            <p:nvPr/>
          </p:nvSpPr>
          <p:spPr bwMode="auto">
            <a:xfrm>
              <a:off x="240" y="388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29" name="AutoShape 29"/>
            <p:cNvSpPr>
              <a:spLocks noChangeArrowheads="1"/>
            </p:cNvSpPr>
            <p:nvPr/>
          </p:nvSpPr>
          <p:spPr bwMode="auto">
            <a:xfrm>
              <a:off x="240" y="412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0" name="Text Box 30"/>
            <p:cNvSpPr txBox="1">
              <a:spLocks noChangeArrowheads="1"/>
            </p:cNvSpPr>
            <p:nvPr/>
          </p:nvSpPr>
          <p:spPr bwMode="auto">
            <a:xfrm>
              <a:off x="5014" y="2853"/>
              <a:ext cx="4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Samoa</a:t>
              </a:r>
            </a:p>
          </p:txBody>
        </p:sp>
        <p:sp>
          <p:nvSpPr>
            <p:cNvPr id="9231" name="Text Box 31"/>
            <p:cNvSpPr txBox="1">
              <a:spLocks noChangeArrowheads="1"/>
            </p:cNvSpPr>
            <p:nvPr/>
          </p:nvSpPr>
          <p:spPr bwMode="auto">
            <a:xfrm>
              <a:off x="4742" y="2557"/>
              <a:ext cx="2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 dirty="0">
                  <a:latin typeface="Arial" charset="0"/>
                </a:rPr>
                <a:t>Fiji</a:t>
              </a:r>
            </a:p>
          </p:txBody>
        </p:sp>
        <p:sp>
          <p:nvSpPr>
            <p:cNvPr id="9232" name="Text Box 32"/>
            <p:cNvSpPr txBox="1">
              <a:spLocks noChangeArrowheads="1"/>
            </p:cNvSpPr>
            <p:nvPr/>
          </p:nvSpPr>
          <p:spPr bwMode="auto">
            <a:xfrm>
              <a:off x="4270" y="3501"/>
              <a:ext cx="7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New Zealand</a:t>
              </a:r>
            </a:p>
          </p:txBody>
        </p:sp>
        <p:sp>
          <p:nvSpPr>
            <p:cNvPr id="9233" name="Text Box 33"/>
            <p:cNvSpPr txBox="1">
              <a:spLocks noChangeArrowheads="1"/>
            </p:cNvSpPr>
            <p:nvPr/>
          </p:nvSpPr>
          <p:spPr bwMode="auto">
            <a:xfrm>
              <a:off x="4254" y="2805"/>
              <a:ext cx="4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Vanuatu</a:t>
              </a:r>
            </a:p>
          </p:txBody>
        </p:sp>
        <p:sp>
          <p:nvSpPr>
            <p:cNvPr id="9234" name="Text Box 34"/>
            <p:cNvSpPr txBox="1">
              <a:spLocks noChangeArrowheads="1"/>
            </p:cNvSpPr>
            <p:nvPr/>
          </p:nvSpPr>
          <p:spPr bwMode="auto">
            <a:xfrm>
              <a:off x="3390" y="2373"/>
              <a:ext cx="32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PNG</a:t>
              </a:r>
            </a:p>
          </p:txBody>
        </p:sp>
        <p:sp>
          <p:nvSpPr>
            <p:cNvPr id="9235" name="Text Box 35"/>
            <p:cNvSpPr txBox="1">
              <a:spLocks noChangeArrowheads="1"/>
            </p:cNvSpPr>
            <p:nvPr/>
          </p:nvSpPr>
          <p:spPr bwMode="auto">
            <a:xfrm>
              <a:off x="4142" y="2165"/>
              <a:ext cx="8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Solomon Islands</a:t>
              </a:r>
            </a:p>
          </p:txBody>
        </p:sp>
        <p:sp>
          <p:nvSpPr>
            <p:cNvPr id="9236" name="Text Box 36"/>
            <p:cNvSpPr txBox="1">
              <a:spLocks noChangeArrowheads="1"/>
            </p:cNvSpPr>
            <p:nvPr/>
          </p:nvSpPr>
          <p:spPr bwMode="auto">
            <a:xfrm>
              <a:off x="2614" y="3533"/>
              <a:ext cx="6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Melbourne</a:t>
              </a:r>
            </a:p>
          </p:txBody>
        </p:sp>
        <p:sp>
          <p:nvSpPr>
            <p:cNvPr id="9237" name="Text Box 37"/>
            <p:cNvSpPr txBox="1">
              <a:spLocks noChangeArrowheads="1"/>
            </p:cNvSpPr>
            <p:nvPr/>
          </p:nvSpPr>
          <p:spPr bwMode="auto">
            <a:xfrm>
              <a:off x="2286" y="1029"/>
              <a:ext cx="6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Philippines</a:t>
              </a:r>
            </a:p>
          </p:txBody>
        </p:sp>
        <p:sp>
          <p:nvSpPr>
            <p:cNvPr id="9238" name="Text Box 38"/>
            <p:cNvSpPr txBox="1">
              <a:spLocks noChangeArrowheads="1"/>
            </p:cNvSpPr>
            <p:nvPr/>
          </p:nvSpPr>
          <p:spPr bwMode="auto">
            <a:xfrm>
              <a:off x="1286" y="2277"/>
              <a:ext cx="5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Indonesia</a:t>
              </a:r>
            </a:p>
          </p:txBody>
        </p:sp>
        <p:sp>
          <p:nvSpPr>
            <p:cNvPr id="9239" name="Text Box 39"/>
            <p:cNvSpPr txBox="1">
              <a:spLocks noChangeArrowheads="1"/>
            </p:cNvSpPr>
            <p:nvPr/>
          </p:nvSpPr>
          <p:spPr bwMode="auto">
            <a:xfrm>
              <a:off x="1406" y="1573"/>
              <a:ext cx="58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Singapore</a:t>
              </a:r>
            </a:p>
          </p:txBody>
        </p:sp>
        <p:pic>
          <p:nvPicPr>
            <p:cNvPr id="9241" name="Picture 43" descr="bod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708"/>
              <a:ext cx="73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44"/>
            <p:cNvSpPr txBox="1">
              <a:spLocks noChangeArrowheads="1"/>
            </p:cNvSpPr>
            <p:nvPr/>
          </p:nvSpPr>
          <p:spPr bwMode="auto">
            <a:xfrm>
              <a:off x="3672" y="1629"/>
              <a:ext cx="81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 dirty="0" err="1" smtClean="0">
                  <a:latin typeface="Arial" charset="0"/>
                </a:rPr>
                <a:t>DuncanTippins</a:t>
              </a:r>
              <a:endParaRPr lang="en-AU" altLang="en-US" sz="1200" b="1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 dirty="0">
                  <a:latin typeface="Arial" charset="0"/>
                </a:rPr>
                <a:t>(Head of </a:t>
              </a:r>
              <a:r>
                <a:rPr lang="en-AU" altLang="en-US" sz="1200" b="1" dirty="0" err="1">
                  <a:latin typeface="Arial" charset="0"/>
                </a:rPr>
                <a:t>CoE</a:t>
              </a:r>
              <a:r>
                <a:rPr lang="en-AU" altLang="en-US" sz="1200" b="1" dirty="0">
                  <a:latin typeface="Arial" charset="0"/>
                </a:rPr>
                <a:t>)</a:t>
              </a:r>
            </a:p>
          </p:txBody>
        </p:sp>
        <p:sp>
          <p:nvSpPr>
            <p:cNvPr id="9243" name="Text Box 45"/>
            <p:cNvSpPr txBox="1">
              <a:spLocks noChangeArrowheads="1"/>
            </p:cNvSpPr>
            <p:nvPr/>
          </p:nvSpPr>
          <p:spPr bwMode="auto">
            <a:xfrm>
              <a:off x="4591" y="1637"/>
              <a:ext cx="116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Bodo Zeschke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200" b="1">
                  <a:latin typeface="Arial" charset="0"/>
                </a:rPr>
                <a:t>(Main Point of Contact)</a:t>
              </a:r>
            </a:p>
          </p:txBody>
        </p:sp>
      </p:grpSp>
      <p:pic>
        <p:nvPicPr>
          <p:cNvPr id="9221" name="Picture 11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096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47809" y="4196557"/>
            <a:ext cx="2890654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23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</a:pPr>
            <a:r>
              <a:rPr lang="en-AU" altLang="en-US" sz="1800" dirty="0" smtClean="0">
                <a:latin typeface="Arial" charset="0"/>
              </a:rPr>
              <a:t>Other important contacts:</a:t>
            </a:r>
          </a:p>
          <a:p>
            <a:pPr marL="627063" indent="-265113" eaLnBrk="1" hangingPunct="1">
              <a:spcBef>
                <a:spcPct val="0"/>
              </a:spcBef>
            </a:pPr>
            <a:r>
              <a:rPr lang="en-AU" altLang="en-US" sz="1800" dirty="0" smtClean="0">
                <a:latin typeface="Arial" charset="0"/>
              </a:rPr>
              <a:t>JMA</a:t>
            </a:r>
          </a:p>
          <a:p>
            <a:pPr marL="627063" indent="-265113" eaLnBrk="1" hangingPunct="1">
              <a:spcBef>
                <a:spcPct val="0"/>
              </a:spcBef>
            </a:pPr>
            <a:r>
              <a:rPr lang="en-AU" altLang="en-US" sz="1800" dirty="0">
                <a:latin typeface="Arial" charset="0"/>
              </a:rPr>
              <a:t>EUMETSAT</a:t>
            </a:r>
          </a:p>
          <a:p>
            <a:pPr marL="627063" indent="-265113" eaLnBrk="1" hangingPunct="1">
              <a:spcBef>
                <a:spcPct val="0"/>
              </a:spcBef>
            </a:pPr>
            <a:r>
              <a:rPr lang="en-AU" altLang="en-US" sz="1800" dirty="0" smtClean="0">
                <a:latin typeface="Arial" charset="0"/>
              </a:rPr>
              <a:t>CMA</a:t>
            </a:r>
          </a:p>
          <a:p>
            <a:pPr marL="627063" indent="-265113" eaLnBrk="1" hangingPunct="1">
              <a:spcBef>
                <a:spcPct val="0"/>
              </a:spcBef>
            </a:pPr>
            <a:r>
              <a:rPr lang="en-AU" altLang="en-US" sz="1800" dirty="0" smtClean="0">
                <a:latin typeface="Arial" charset="0"/>
              </a:rPr>
              <a:t>KMA</a:t>
            </a:r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29" y="1105315"/>
            <a:ext cx="1110542" cy="14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18"/>
          <p:cNvSpPr>
            <a:spLocks noChangeArrowheads="1"/>
          </p:cNvSpPr>
          <p:nvPr/>
        </p:nvSpPr>
        <p:spPr bwMode="auto">
          <a:xfrm>
            <a:off x="7620000" y="3776662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7756525" y="3721100"/>
            <a:ext cx="6701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b="1" dirty="0" smtClean="0">
                <a:latin typeface="Arial" charset="0"/>
              </a:rPr>
              <a:t>Tuvalu</a:t>
            </a:r>
            <a:endParaRPr lang="en-AU" alt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4313"/>
            <a:ext cx="88265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6773359" y="3164690"/>
            <a:ext cx="608012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/>
              <a:t>0.1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0" y="59420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rgbClr val="7030A0"/>
                </a:solidFill>
                <a:latin typeface="Arial" charset="0"/>
              </a:rPr>
              <a:t>Total number of remote stakeholders attending the </a:t>
            </a:r>
            <a:r>
              <a:rPr lang="en-AU" altLang="en-US" sz="2000" b="1" dirty="0" smtClean="0">
                <a:solidFill>
                  <a:srgbClr val="7030A0"/>
                </a:solidFill>
                <a:latin typeface="Arial" charset="0"/>
              </a:rPr>
              <a:t>12 </a:t>
            </a:r>
            <a:r>
              <a:rPr lang="en-AU" altLang="en-US" sz="2000" b="1" dirty="0">
                <a:solidFill>
                  <a:srgbClr val="7030A0"/>
                </a:solidFill>
                <a:latin typeface="Arial" charset="0"/>
              </a:rPr>
              <a:t>sessions = </a:t>
            </a:r>
            <a:r>
              <a:rPr lang="en-AU" altLang="en-US" sz="2000" b="1" dirty="0" smtClean="0">
                <a:solidFill>
                  <a:srgbClr val="7030A0"/>
                </a:solidFill>
                <a:latin typeface="Arial" charset="0"/>
              </a:rPr>
              <a:t>374</a:t>
            </a:r>
            <a:endParaRPr lang="en-AU" altLang="en-US" sz="2000" b="1" dirty="0">
              <a:solidFill>
                <a:srgbClr val="7030A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000" b="1" dirty="0">
                <a:solidFill>
                  <a:srgbClr val="008000"/>
                </a:solidFill>
                <a:latin typeface="Arial" charset="0"/>
              </a:rPr>
              <a:t>Average number of participants per session = </a:t>
            </a:r>
            <a:r>
              <a:rPr lang="en-AU" altLang="en-US" sz="2000" b="1" dirty="0" smtClean="0">
                <a:solidFill>
                  <a:srgbClr val="008000"/>
                </a:solidFill>
                <a:latin typeface="Arial" charset="0"/>
              </a:rPr>
              <a:t>31.2</a:t>
            </a:r>
            <a:endParaRPr lang="en-AU" altLang="en-US" sz="20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152400"/>
            <a:ext cx="6640512" cy="1282700"/>
          </a:xfrm>
        </p:spPr>
        <p:txBody>
          <a:bodyPr/>
          <a:lstStyle/>
          <a:p>
            <a:pPr eaLnBrk="1" hangingPunct="1"/>
            <a:r>
              <a:rPr lang="en-AU" altLang="en-US" sz="2400" b="1" dirty="0" smtClean="0">
                <a:cs typeface="Arial" charset="0"/>
              </a:rPr>
              <a:t>The past year of Regional Focus Group meetings – statistics October 2016 to September 2017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7475538" y="4079875"/>
            <a:ext cx="646331" cy="523220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b="1" dirty="0" smtClean="0">
                <a:solidFill>
                  <a:srgbClr val="FF0000"/>
                </a:solidFill>
              </a:rPr>
              <a:t>6.7</a:t>
            </a:r>
            <a:endParaRPr lang="en-AU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502650" y="4437063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0000CC"/>
                </a:solidFill>
              </a:rPr>
              <a:t>0.7</a:t>
            </a:r>
            <a:endParaRPr lang="en-AU" altLang="en-US" sz="2400" b="1" dirty="0">
              <a:solidFill>
                <a:srgbClr val="0000CC"/>
              </a:solidFill>
            </a:endParaRPr>
          </a:p>
        </p:txBody>
      </p:sp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6970713" y="2715567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1.7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7954963" y="2495550"/>
            <a:ext cx="625475" cy="461963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2.3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55" name="Picture 11" descr="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2713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277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Box 1"/>
          <p:cNvSpPr txBox="1">
            <a:spLocks noChangeArrowheads="1"/>
          </p:cNvSpPr>
          <p:nvPr/>
        </p:nvSpPr>
        <p:spPr bwMode="auto">
          <a:xfrm>
            <a:off x="998538" y="5438775"/>
            <a:ext cx="78486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400" b="1">
                <a:solidFill>
                  <a:srgbClr val="0033CC"/>
                </a:solidFill>
                <a:latin typeface="Arial" charset="0"/>
              </a:rPr>
              <a:t>Average number of remote participants per session</a:t>
            </a:r>
          </a:p>
        </p:txBody>
      </p:sp>
      <p:sp>
        <p:nvSpPr>
          <p:cNvPr id="10258" name="TextBox 10"/>
          <p:cNvSpPr txBox="1">
            <a:spLocks noChangeArrowheads="1"/>
          </p:cNvSpPr>
          <p:nvPr/>
        </p:nvSpPr>
        <p:spPr bwMode="auto">
          <a:xfrm>
            <a:off x="4024313" y="2098675"/>
            <a:ext cx="760412" cy="368300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/>
              <a:t>0.1</a:t>
            </a:r>
          </a:p>
        </p:txBody>
      </p:sp>
      <p:sp>
        <p:nvSpPr>
          <p:cNvPr id="10259" name="TextBox 12"/>
          <p:cNvSpPr txBox="1">
            <a:spLocks noChangeArrowheads="1"/>
          </p:cNvSpPr>
          <p:nvPr/>
        </p:nvSpPr>
        <p:spPr bwMode="auto">
          <a:xfrm>
            <a:off x="8137525" y="3748088"/>
            <a:ext cx="666750" cy="368300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0.3</a:t>
            </a:r>
            <a:endParaRPr lang="en-AU" altLang="en-US" sz="1800" b="1" dirty="0"/>
          </a:p>
        </p:txBody>
      </p:sp>
      <p:sp>
        <p:nvSpPr>
          <p:cNvPr id="10260" name="TextBox 4"/>
          <p:cNvSpPr txBox="1">
            <a:spLocks noChangeArrowheads="1"/>
          </p:cNvSpPr>
          <p:nvPr/>
        </p:nvSpPr>
        <p:spPr bwMode="auto">
          <a:xfrm>
            <a:off x="7063837" y="3556000"/>
            <a:ext cx="646331" cy="523220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800" b="1" dirty="0" smtClean="0">
                <a:solidFill>
                  <a:srgbClr val="FF0000"/>
                </a:solidFill>
              </a:rPr>
              <a:t>8.3</a:t>
            </a:r>
            <a:endParaRPr lang="en-AU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261" name="TextBox 10"/>
          <p:cNvSpPr txBox="1">
            <a:spLocks noChangeArrowheads="1"/>
          </p:cNvSpPr>
          <p:nvPr/>
        </p:nvSpPr>
        <p:spPr bwMode="auto">
          <a:xfrm>
            <a:off x="58738" y="3921125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0.3</a:t>
            </a:r>
            <a:endParaRPr lang="en-AU" altLang="en-US" sz="1800" b="1" dirty="0"/>
          </a:p>
        </p:txBody>
      </p:sp>
      <p:sp>
        <p:nvSpPr>
          <p:cNvPr id="10263" name="TextBox 7"/>
          <p:cNvSpPr txBox="1">
            <a:spLocks noChangeArrowheads="1"/>
          </p:cNvSpPr>
          <p:nvPr/>
        </p:nvSpPr>
        <p:spPr bwMode="auto">
          <a:xfrm>
            <a:off x="7434263" y="2611438"/>
            <a:ext cx="577850" cy="46196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5.3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264" name="TextBox 12"/>
          <p:cNvSpPr txBox="1">
            <a:spLocks noChangeArrowheads="1"/>
          </p:cNvSpPr>
          <p:nvPr/>
        </p:nvSpPr>
        <p:spPr bwMode="auto">
          <a:xfrm>
            <a:off x="8404225" y="3890963"/>
            <a:ext cx="666750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0.3</a:t>
            </a:r>
            <a:endParaRPr lang="en-AU" altLang="en-US" sz="1800" b="1" dirty="0"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34169" y="3565320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0.2</a:t>
            </a:r>
            <a:endParaRPr lang="en-AU" altLang="en-US" sz="1800" b="1" dirty="0"/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21136" y="2933858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1.3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810326" y="2495550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0000CC"/>
                </a:solidFill>
              </a:rPr>
              <a:t>0.9</a:t>
            </a:r>
            <a:endParaRPr lang="en-AU" altLang="en-US" sz="2400" b="1" dirty="0">
              <a:solidFill>
                <a:srgbClr val="0000CC"/>
              </a:solidFill>
            </a:endParaRP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6824159" y="3325167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FF0000"/>
                </a:solidFill>
              </a:rPr>
              <a:t>1.1</a:t>
            </a:r>
            <a:endParaRPr lang="en-AU" alt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7199579" y="3001047"/>
            <a:ext cx="608012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0.2</a:t>
            </a:r>
            <a:endParaRPr lang="en-AU" altLang="en-US" sz="1800" b="1" dirty="0"/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1743787" y="2960406"/>
            <a:ext cx="608012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0.2</a:t>
            </a:r>
            <a:endParaRPr lang="en-AU" altLang="en-US" sz="1800" b="1" dirty="0"/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801728" y="4290060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0.1</a:t>
            </a:r>
            <a:endParaRPr lang="en-AU" altLang="en-US" sz="1800" b="1" dirty="0"/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872731" y="3174194"/>
            <a:ext cx="608012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0.2</a:t>
            </a:r>
            <a:endParaRPr lang="en-AU" altLang="en-US" sz="1800" b="1" dirty="0"/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827584" y="3935208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0.1</a:t>
            </a:r>
            <a:endParaRPr lang="en-AU" altLang="en-US" sz="1800" b="1" dirty="0"/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2099027" y="3017557"/>
            <a:ext cx="577402" cy="461665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smtClean="0">
                <a:solidFill>
                  <a:srgbClr val="0000CC"/>
                </a:solidFill>
              </a:rPr>
              <a:t>0.6</a:t>
            </a:r>
            <a:endParaRPr lang="en-AU" altLang="en-US" sz="2400" b="1" dirty="0">
              <a:solidFill>
                <a:srgbClr val="0000CC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6214877" y="2933858"/>
            <a:ext cx="608012" cy="369332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0.2</a:t>
            </a:r>
            <a:endParaRPr lang="en-AU" altLang="en-US" sz="1800" b="1" dirty="0"/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363538" y="4156541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0.3</a:t>
            </a:r>
            <a:endParaRPr lang="en-AU" altLang="en-US" sz="1800" b="1" dirty="0"/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4922838" y="1916225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0.1</a:t>
            </a:r>
            <a:endParaRPr lang="en-AU" altLang="en-US" sz="1800" b="1" dirty="0"/>
          </a:p>
        </p:txBody>
      </p: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5364088" y="2888456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0.1</a:t>
            </a:r>
            <a:endParaRPr lang="en-AU" altLang="en-US" sz="1800" b="1" dirty="0"/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1589584" y="2097087"/>
            <a:ext cx="609600" cy="369888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/>
              <a:t>0.1</a:t>
            </a:r>
            <a:endParaRPr lang="en-AU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6992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859189"/>
            <a:ext cx="4168775" cy="592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978251"/>
            <a:ext cx="4092575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3035651"/>
            <a:ext cx="4092575" cy="366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1" name="Picture 11" descr="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2713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277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74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859189"/>
            <a:ext cx="4168775" cy="592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978251"/>
            <a:ext cx="4092575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3035651"/>
            <a:ext cx="4092575" cy="366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1" name="Picture 11" descr="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12713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277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5" name="Picture 3" descr="C:\Users\bodoz\AppData\Local\Microsoft\Windows\Temporary Internet Files\Content.IE5\L64IJB3Z\GP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84" y="3367756"/>
            <a:ext cx="809232" cy="80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odoz\AppData\Local\Microsoft\Windows\Temporary Internet Files\Content.IE5\146Q4JGH\happy_birthday[1]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31" y="2132284"/>
            <a:ext cx="4361768" cy="311139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9" name="Picture 7" descr="C:\Users\bodoz\AppData\Local\Microsoft\Windows\Temporary Internet Files\Content.IE5\CK2T8MN0\himawari-8__1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4" y="2896616"/>
            <a:ext cx="2046287" cy="15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odoz\AppData\Local\Microsoft\Windows\Temporary Internet Files\Content.IE5\JMAU6SIG\30813978424_0af622a83e_n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99" y="2878489"/>
            <a:ext cx="2300297" cy="15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engyun 4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17198"/>
          <a:stretch/>
        </p:blipFill>
        <p:spPr bwMode="auto">
          <a:xfrm>
            <a:off x="3392799" y="5243261"/>
            <a:ext cx="1975217" cy="15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SG_Auto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24" y="130840"/>
            <a:ext cx="3077791" cy="2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7795" y="4024106"/>
            <a:ext cx="13035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b="1" dirty="0" smtClean="0"/>
              <a:t>4</a:t>
            </a:r>
            <a:r>
              <a:rPr lang="en-AU" sz="6600" b="1" baseline="30000" dirty="0" smtClean="0"/>
              <a:t>th</a:t>
            </a:r>
            <a:r>
              <a:rPr lang="en-AU" sz="6600" b="1" dirty="0" smtClean="0"/>
              <a:t> </a:t>
            </a:r>
            <a:endParaRPr lang="en-AU" sz="6600" b="1" dirty="0"/>
          </a:p>
        </p:txBody>
      </p:sp>
    </p:spTree>
    <p:extLst>
      <p:ext uri="{BB962C8B-B14F-4D97-AF65-F5344CB8AC3E}">
        <p14:creationId xmlns:p14="http://schemas.microsoft.com/office/powerpoint/2010/main" val="185037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inp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" y="982664"/>
            <a:ext cx="3806032" cy="2798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57" y="3910052"/>
            <a:ext cx="3782623" cy="2795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8" y="3933056"/>
            <a:ext cx="3803760" cy="2798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03" y="954362"/>
            <a:ext cx="3829050" cy="2826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AU" altLang="en-US" sz="2800" b="1" smtClean="0">
                <a:cs typeface="Arial" charset="0"/>
              </a:rPr>
              <a:t>Monthly Regional Focus Group Meetings </a:t>
            </a:r>
            <a:br>
              <a:rPr lang="en-AU" altLang="en-US" sz="2800" b="1" smtClean="0">
                <a:cs typeface="Arial" charset="0"/>
              </a:rPr>
            </a:br>
            <a:r>
              <a:rPr lang="en-AU" altLang="en-US" sz="2000" smtClean="0">
                <a:cs typeface="Arial" charset="0"/>
              </a:rPr>
              <a:t>(over the past year..)</a:t>
            </a:r>
          </a:p>
        </p:txBody>
      </p:sp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560606" y="3921226"/>
            <a:ext cx="3143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4867384" y="3921226"/>
            <a:ext cx="31273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4832254" y="954362"/>
            <a:ext cx="3143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565150" y="982663"/>
            <a:ext cx="31273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60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25" y="3946182"/>
            <a:ext cx="3301047" cy="2864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r="2539"/>
          <a:stretch/>
        </p:blipFill>
        <p:spPr bwMode="auto">
          <a:xfrm>
            <a:off x="593651" y="981075"/>
            <a:ext cx="3666490" cy="2871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982663"/>
            <a:ext cx="3850120" cy="2887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AU" altLang="en-US" sz="2800" b="1" smtClean="0">
                <a:cs typeface="Arial" charset="0"/>
              </a:rPr>
              <a:t>Monthly Regional Focus Group Meetings </a:t>
            </a:r>
            <a:br>
              <a:rPr lang="en-AU" altLang="en-US" sz="2800" b="1" smtClean="0">
                <a:cs typeface="Arial" charset="0"/>
              </a:rPr>
            </a:br>
            <a:r>
              <a:rPr lang="en-AU" altLang="en-US" sz="2000" smtClean="0">
                <a:cs typeface="Arial" charset="0"/>
              </a:rPr>
              <a:t>(over the past year..)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2844225" y="3946182"/>
            <a:ext cx="31273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4792663" y="981075"/>
            <a:ext cx="3143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565150" y="982663"/>
            <a:ext cx="31273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dirty="0" smtClean="0">
                <a:solidFill>
                  <a:srgbClr val="FF0000"/>
                </a:solidFill>
                <a:latin typeface="Arial" charset="0"/>
              </a:rPr>
              <a:t>5</a:t>
            </a:r>
            <a:endParaRPr lang="en-AU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2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ainp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15911" y="31324"/>
            <a:ext cx="9144000" cy="1066800"/>
          </a:xfrm>
        </p:spPr>
        <p:txBody>
          <a:bodyPr/>
          <a:lstStyle/>
          <a:p>
            <a:pPr eaLnBrk="1" hangingPunct="1"/>
            <a:r>
              <a:rPr lang="en-AU" altLang="en-US" sz="2800" b="1" dirty="0" smtClean="0">
                <a:cs typeface="Arial" charset="0"/>
              </a:rPr>
              <a:t>End-to-End Forecaster Friendly Case Study incorporating Himawari-8 data</a:t>
            </a:r>
            <a:endParaRPr lang="en-AU" alt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50" y="1733583"/>
            <a:ext cx="6354900" cy="4779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7665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AU" altLang="en-US" b="1" dirty="0" smtClean="0">
                <a:solidFill>
                  <a:srgbClr val="FF0000"/>
                </a:solidFill>
                <a:cs typeface="Arial" pitchFamily="34" charset="0"/>
              </a:rPr>
              <a:t>December 2016 Regional Focus Group meeting recording at http</a:t>
            </a:r>
            <a:r>
              <a:rPr lang="en-AU" altLang="en-US" b="1" dirty="0">
                <a:solidFill>
                  <a:srgbClr val="FF0000"/>
                </a:solidFill>
                <a:cs typeface="Arial" pitchFamily="34" charset="0"/>
              </a:rPr>
              <a:t>://www.virtuallab.bom.gov.au/archive/regional-focus-group-recordings/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1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334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“Satellite Meteorology Training in WMO RAV during 2016/17; the Australian VLab Centre of Excellence experience”</vt:lpstr>
      <vt:lpstr>Contents</vt:lpstr>
      <vt:lpstr>Australian VLab Centre of Excellence and RAV contacts  (see also https://www.wmo-sat.info/vlab/centres-of-excellence/)</vt:lpstr>
      <vt:lpstr>The past year of Regional Focus Group meetings – statistics October 2016 to September 2017</vt:lpstr>
      <vt:lpstr>PowerPoint Presentation</vt:lpstr>
      <vt:lpstr>PowerPoint Presentation</vt:lpstr>
      <vt:lpstr>Monthly Regional Focus Group Meetings  (over the past year..)</vt:lpstr>
      <vt:lpstr>Monthly Regional Focus Group Meetings  (over the past year..)</vt:lpstr>
      <vt:lpstr>End-to-End Forecaster Friendly Case Study incorporating Himawari-8 data</vt:lpstr>
      <vt:lpstr>Presentations by invited speakers during during the last year</vt:lpstr>
      <vt:lpstr>Recordings of our Regional Focus Group Discussions http://www.virtuallab.bom.gov.au/archive/regional-focus-group-recordings/</vt:lpstr>
      <vt:lpstr>PowerPoint Presentation</vt:lpstr>
      <vt:lpstr>Future directions / initiatives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 Zeschke</dc:creator>
  <cp:lastModifiedBy>Bodo Zeschke</cp:lastModifiedBy>
  <cp:revision>47</cp:revision>
  <cp:lastPrinted>2017-10-04T00:23:25Z</cp:lastPrinted>
  <dcterms:created xsi:type="dcterms:W3CDTF">2017-03-06T03:57:30Z</dcterms:created>
  <dcterms:modified xsi:type="dcterms:W3CDTF">2017-10-11T09:58:10Z</dcterms:modified>
</cp:coreProperties>
</file>