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92" r:id="rId2"/>
    <p:sldId id="275" r:id="rId3"/>
    <p:sldId id="294" r:id="rId4"/>
    <p:sldId id="389" r:id="rId5"/>
    <p:sldId id="374" r:id="rId6"/>
    <p:sldId id="375" r:id="rId7"/>
    <p:sldId id="399" r:id="rId8"/>
    <p:sldId id="390" r:id="rId9"/>
    <p:sldId id="379" r:id="rId10"/>
    <p:sldId id="267" r:id="rId11"/>
    <p:sldId id="391" r:id="rId12"/>
    <p:sldId id="309" r:id="rId13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6600"/>
    <a:srgbClr val="009900"/>
    <a:srgbClr val="800000"/>
    <a:srgbClr val="660066"/>
    <a:srgbClr val="000099"/>
    <a:srgbClr val="99FFCC"/>
    <a:srgbClr val="CCFF99"/>
    <a:srgbClr val="0099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29" autoAdjust="0"/>
  </p:normalViewPr>
  <p:slideViewPr>
    <p:cSldViewPr>
      <p:cViewPr>
        <p:scale>
          <a:sx n="66" d="100"/>
          <a:sy n="66" d="100"/>
        </p:scale>
        <p:origin x="-1422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99FF"/>
              </a:solidFill>
            </c:spPr>
          </c:dPt>
          <c:dLbls>
            <c:txPr>
              <a:bodyPr/>
              <a:lstStyle/>
              <a:p>
                <a:pPr>
                  <a:defRPr sz="3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More useful</c:v>
                </c:pt>
                <c:pt idx="1">
                  <c:v>Same</c:v>
                </c:pt>
                <c:pt idx="2">
                  <c:v>Not used MTSAT-2 data</c:v>
                </c:pt>
                <c:pt idx="3">
                  <c:v>Other comments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</c:v>
                </c:pt>
                <c:pt idx="1">
                  <c:v>22</c:v>
                </c:pt>
                <c:pt idx="2">
                  <c:v>20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114139137788335"/>
          <c:y val="0.20805973665761276"/>
          <c:w val="0.4002895705135126"/>
          <c:h val="0.58388052668477453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Response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0099FF"/>
              </a:solidFill>
            </c:spPr>
          </c:dPt>
          <c:dPt>
            <c:idx val="4"/>
            <c:bubble3D val="0"/>
            <c:spPr>
              <a:solidFill>
                <a:srgbClr val="800000"/>
              </a:solidFill>
            </c:spPr>
          </c:dPt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5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Very useful</c:v>
                </c:pt>
                <c:pt idx="1">
                  <c:v>Useful</c:v>
                </c:pt>
                <c:pt idx="2">
                  <c:v>No satellite data used</c:v>
                </c:pt>
                <c:pt idx="3">
                  <c:v>Have not conducted briefings</c:v>
                </c:pt>
                <c:pt idx="4">
                  <c:v>Other comments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71</c:v>
                </c:pt>
                <c:pt idx="1">
                  <c:v>37</c:v>
                </c:pt>
                <c:pt idx="2">
                  <c:v>1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ayout>
        <c:manualLayout>
          <c:xMode val="edge"/>
          <c:yMode val="edge"/>
          <c:x val="1.7738255970948368E-2"/>
          <c:y val="0.13913823037394593"/>
          <c:w val="0.38359164765584991"/>
          <c:h val="0.72172353925210808"/>
        </c:manualLayout>
      </c:layout>
      <c:overlay val="0"/>
      <c:txPr>
        <a:bodyPr/>
        <a:lstStyle/>
        <a:p>
          <a:pPr>
            <a:defRPr sz="24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4"/>
            <c:bubble3D val="0"/>
            <c:spPr>
              <a:noFill/>
            </c:spPr>
          </c:dPt>
          <c:dLbls>
            <c:dLbl>
              <c:idx val="0"/>
              <c:layout>
                <c:manualLayout>
                  <c:x val="-0.13252901050928068"/>
                  <c:y val="-1.7376233864310434E-2"/>
                </c:manualLayout>
              </c:layout>
              <c:spPr/>
              <c:txPr>
                <a:bodyPr/>
                <a:lstStyle/>
                <a:p>
                  <a:pPr>
                    <a:defRPr sz="3600" b="1" i="0" baseline="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794375622731583"/>
                  <c:y val="-0.11000623700038954"/>
                </c:manualLayout>
              </c:layout>
              <c:spPr/>
              <c:txPr>
                <a:bodyPr/>
                <a:lstStyle/>
                <a:p>
                  <a:pPr>
                    <a:defRPr sz="3600" b="1" i="0" baseline="0">
                      <a:solidFill>
                        <a:schemeClr val="accent2">
                          <a:lumMod val="50000"/>
                        </a:schemeClr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115644997847406"/>
                  <c:y val="0.11185833687855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3600" b="1" i="0" baseline="0">
                      <a:solidFill>
                        <a:schemeClr val="accent2">
                          <a:lumMod val="50000"/>
                        </a:schemeClr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aseline="0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Delay in Data Display</c:v>
                </c:pt>
                <c:pt idx="1">
                  <c:v>Large amount of Data / high Data frequency</c:v>
                </c:pt>
                <c:pt idx="2">
                  <c:v>Complexity of Products</c:v>
                </c:pt>
                <c:pt idx="3">
                  <c:v>Colour Vision Deficiency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  <c:pt idx="0">
                  <c:v>87</c:v>
                </c:pt>
                <c:pt idx="1">
                  <c:v>29</c:v>
                </c:pt>
                <c:pt idx="2">
                  <c:v>34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341530638275998"/>
          <c:y val="0.10287060228188429"/>
          <c:w val="0.38658469361724002"/>
          <c:h val="0.8813270044537948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A3670-2281-4492-9289-F2EAB2CDEE42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9DB89-738F-4FE8-9CD3-7BCD1CD5B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184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DB89-738F-4FE8-9CD3-7BCD1CD5B6A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280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097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174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91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97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68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626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658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069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4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060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448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D1228-8B7B-46AC-A81F-2297E4F2F450}" type="datetimeFigureOut">
              <a:rPr lang="en-AU" smtClean="0"/>
              <a:t>11/10/2017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22FB2-5D6B-429A-97D7-CEDE902C0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3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hart" Target="../charts/chart3.xml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838201" y="1417638"/>
            <a:ext cx="7543800" cy="2376487"/>
          </a:xfrm>
        </p:spPr>
        <p:txBody>
          <a:bodyPr>
            <a:normAutofit/>
          </a:bodyPr>
          <a:lstStyle/>
          <a:p>
            <a:r>
              <a:rPr lang="en-AU" altLang="en-US" sz="3200" b="1" dirty="0" smtClean="0"/>
              <a:t>“</a:t>
            </a:r>
            <a:r>
              <a:rPr lang="en-AU" sz="3200" b="1" dirty="0" smtClean="0"/>
              <a:t>How Himawari-8 data has revolutionised the work of Australian Bureau of Meteorology Forecasters</a:t>
            </a:r>
            <a:r>
              <a:rPr lang="en-AU" altLang="en-US" sz="3200" b="1" dirty="0" smtClean="0"/>
              <a:t>”</a:t>
            </a: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539750" y="3645024"/>
            <a:ext cx="8064500" cy="2476500"/>
          </a:xfrm>
        </p:spPr>
        <p:txBody>
          <a:bodyPr>
            <a:noAutofit/>
          </a:bodyPr>
          <a:lstStyle/>
          <a:p>
            <a:pPr eaLnBrk="1" hangingPunct="1"/>
            <a:r>
              <a:rPr lang="en-AU" altLang="en-US" sz="2800" dirty="0" smtClean="0">
                <a:solidFill>
                  <a:schemeClr val="tx1"/>
                </a:solidFill>
              </a:rPr>
              <a:t>Asia-Oceania Meteorological Satellite Users Conference 8 (AOMSUC-8), Vladivostok, Russian Federation</a:t>
            </a:r>
          </a:p>
          <a:p>
            <a:pPr eaLnBrk="1" hangingPunct="1"/>
            <a:endParaRPr lang="en-AU" altLang="en-US" sz="1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AU" altLang="en-US" sz="2000" dirty="0" smtClean="0">
                <a:solidFill>
                  <a:schemeClr val="tx1"/>
                </a:solidFill>
              </a:rPr>
              <a:t>Presenter: Bodo Zeschke. Bureau of Meteorology Training Centre, Australian </a:t>
            </a:r>
            <a:r>
              <a:rPr lang="en-AU" altLang="en-US" sz="2000" dirty="0" err="1" smtClean="0">
                <a:solidFill>
                  <a:schemeClr val="tx1"/>
                </a:solidFill>
              </a:rPr>
              <a:t>VLab</a:t>
            </a:r>
            <a:r>
              <a:rPr lang="en-AU" altLang="en-US" sz="2000" dirty="0" smtClean="0">
                <a:solidFill>
                  <a:schemeClr val="tx1"/>
                </a:solidFill>
              </a:rPr>
              <a:t> Centre of Excellence Point of Contact </a:t>
            </a:r>
          </a:p>
        </p:txBody>
      </p:sp>
      <p:pic>
        <p:nvPicPr>
          <p:cNvPr id="2054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338"/>
            <a:ext cx="16700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28574"/>
            <a:ext cx="4716016" cy="16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6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H:\2016stuff\Himawari8stuff\FogWorkshopSydney\FogCaseStudy29thFeb2016\GWenhancement29thFeb\BroadscaleLoopAnimation310mseac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7" y="1344079"/>
            <a:ext cx="4334888" cy="28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:\2016stuff\Himawari8stuff\FogWorkshopSydney\FogCaseStudy29thFeb2016\RGBBroadScale\LoopforAnimation\BroadscaleLoop1550to2040at5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14" y="1088124"/>
            <a:ext cx="4334887" cy="311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17247" y="145819"/>
            <a:ext cx="9126753" cy="980728"/>
          </a:xfrm>
        </p:spPr>
        <p:txBody>
          <a:bodyPr>
            <a:noAutofit/>
          </a:bodyPr>
          <a:lstStyle/>
          <a:p>
            <a:r>
              <a:rPr lang="en-AU" altLang="en-US" sz="2700" b="1" dirty="0" smtClean="0">
                <a:solidFill>
                  <a:srgbClr val="FF0000"/>
                </a:solidFill>
              </a:rPr>
              <a:t>Animation 2: </a:t>
            </a:r>
            <a:r>
              <a:rPr lang="en-AU" altLang="en-US" sz="2700" b="1" dirty="0" smtClean="0"/>
              <a:t>Comparing MTSAT-2 and Himawari-8 Products </a:t>
            </a:r>
            <a:r>
              <a:rPr lang="en-AU" altLang="en-US" sz="2000" dirty="0" smtClean="0"/>
              <a:t>(Victoria fog/low cloud development, 29</a:t>
            </a:r>
            <a:r>
              <a:rPr lang="en-AU" altLang="en-US" sz="2000" baseline="30000" dirty="0" smtClean="0"/>
              <a:t>th</a:t>
            </a:r>
            <a:r>
              <a:rPr lang="en-AU" altLang="en-US" sz="2000" dirty="0" smtClean="0"/>
              <a:t> Feb 2016)</a:t>
            </a: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7286625" y="0"/>
            <a:ext cx="1876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AU" altLang="en-US" sz="1200" dirty="0"/>
              <a:t>images courtesy JMA/BOM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485" y="1104905"/>
            <a:ext cx="44364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MTSAT-2 Fog/Low Cloud enhancement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4756757" y="1107173"/>
            <a:ext cx="43382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Himawari-8 Night Microphysics RGB product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376303" y="4869160"/>
            <a:ext cx="84072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 smtClean="0"/>
              <a:t>Higher spatial, temporal and spectral resolution in the Himawari-8 data: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 smtClean="0"/>
              <a:t>Fog/low cloud signal clearer with less "noise".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/>
              <a:t>Easier to follow the evolution of the fog/low </a:t>
            </a:r>
            <a:r>
              <a:rPr lang="en-AU" sz="2200" dirty="0" smtClean="0"/>
              <a:t>cloud.</a:t>
            </a:r>
            <a:endParaRPr lang="en-A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 smtClean="0"/>
              <a:t>Easier </a:t>
            </a:r>
            <a:r>
              <a:rPr lang="en-AU" sz="2200" dirty="0"/>
              <a:t>discrimination between cloud types.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 smtClean="0"/>
              <a:t>Land surface resolved.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993870" y="4295123"/>
            <a:ext cx="1864011" cy="369332"/>
            <a:chOff x="4756757" y="4492340"/>
            <a:chExt cx="1864011" cy="369332"/>
          </a:xfrm>
        </p:grpSpPr>
        <p:sp>
          <p:nvSpPr>
            <p:cNvPr id="3" name="Rectangle 2"/>
            <p:cNvSpPr/>
            <p:nvPr/>
          </p:nvSpPr>
          <p:spPr>
            <a:xfrm>
              <a:off x="4756757" y="4508921"/>
              <a:ext cx="319299" cy="336170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6633" y="4492340"/>
              <a:ext cx="1524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Fog/low cloud</a:t>
              </a:r>
              <a:endParaRPr lang="en-AU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05726" y="4295123"/>
            <a:ext cx="1864011" cy="369332"/>
            <a:chOff x="4756757" y="4492340"/>
            <a:chExt cx="1864011" cy="369332"/>
          </a:xfrm>
        </p:grpSpPr>
        <p:sp>
          <p:nvSpPr>
            <p:cNvPr id="20" name="Rectangle 19"/>
            <p:cNvSpPr/>
            <p:nvPr/>
          </p:nvSpPr>
          <p:spPr>
            <a:xfrm>
              <a:off x="4756757" y="4508921"/>
              <a:ext cx="319299" cy="336170"/>
            </a:xfrm>
            <a:prstGeom prst="rect">
              <a:avLst/>
            </a:prstGeom>
            <a:gradFill>
              <a:gsLst>
                <a:gs pos="0">
                  <a:srgbClr val="000099"/>
                </a:gs>
                <a:gs pos="88000">
                  <a:schemeClr val="accent1">
                    <a:tint val="44500"/>
                    <a:satMod val="160000"/>
                  </a:schemeClr>
                </a:gs>
                <a:gs pos="100000">
                  <a:srgbClr val="99FFCC"/>
                </a:gs>
              </a:gsLst>
              <a:lin ang="5400000" scaled="0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6633" y="4492340"/>
              <a:ext cx="1524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Fog/low cloud</a:t>
              </a:r>
              <a:endParaRPr lang="en-AU" dirty="0"/>
            </a:p>
          </p:txBody>
        </p:sp>
      </p:grp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0"/>
            <a:ext cx="9163050" cy="3063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13886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24744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Room for further Improvement</a:t>
            </a:r>
            <a:endParaRPr lang="en-AU" sz="2800" b="1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35546862"/>
              </p:ext>
            </p:extLst>
          </p:nvPr>
        </p:nvGraphicFramePr>
        <p:xfrm>
          <a:off x="532076" y="980728"/>
          <a:ext cx="848278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C:\Users\bodoz\AppData\Local\Microsoft\Windows\Temporary Internet Files\Content.IE5\146Q4JGH\sands-of-time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6" y="4941168"/>
            <a:ext cx="1343615" cy="1343615"/>
          </a:xfrm>
          <a:prstGeom prst="rect">
            <a:avLst/>
          </a:prstGeom>
          <a:solidFill>
            <a:schemeClr val="bg1"/>
          </a:solidFill>
          <a:ln w="88900">
            <a:solidFill>
              <a:srgbClr val="0066CC"/>
            </a:solidFill>
          </a:ln>
          <a:extLst/>
        </p:spPr>
      </p:pic>
      <p:pic>
        <p:nvPicPr>
          <p:cNvPr id="8" name="Picture 7" descr="https://upload.wikimedia.org/wikipedia/commons/thumb/b/ba/Ishihara_1.svg/800px-Ishihara_1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1" y="764704"/>
            <a:ext cx="942841" cy="9428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9" name="Picture 10" descr="Full Dis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22" y="764704"/>
            <a:ext cx="942841" cy="942841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" y="5085184"/>
            <a:ext cx="2394209" cy="1343615"/>
          </a:xfrm>
          <a:prstGeom prst="rect">
            <a:avLst/>
          </a:prstGeom>
          <a:noFill/>
          <a:ln w="889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" y="2094529"/>
            <a:ext cx="2123380" cy="1457301"/>
          </a:xfrm>
          <a:prstGeom prst="rect">
            <a:avLst/>
          </a:prstGeom>
          <a:noFill/>
          <a:ln w="889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1661" y="764703"/>
            <a:ext cx="1894562" cy="942841"/>
          </a:xfrm>
          <a:prstGeom prst="rect">
            <a:avLst/>
          </a:prstGeom>
          <a:noFill/>
          <a:ln w="889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25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08720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Future Plans</a:t>
            </a:r>
            <a:endParaRPr lang="en-AU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572" y="1556792"/>
            <a:ext cx="7704856" cy="4968552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AU" sz="2400" dirty="0" smtClean="0"/>
              <a:t>Ongoing collaboration with stakeholders to:</a:t>
            </a:r>
          </a:p>
          <a:p>
            <a:pPr marL="34290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Disseminate the information and encourage national and international collaboration.</a:t>
            </a:r>
          </a:p>
          <a:p>
            <a:pPr marL="34290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Develop Training Resources </a:t>
            </a:r>
          </a:p>
          <a:p>
            <a:pPr marL="34290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Further improve the performance of the visualisation software in rendering Himawari-8 data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AU" sz="2400" dirty="0" smtClean="0"/>
              <a:t>A paper will be published as a result of this work, co-authored by Bodo Zeschke, Mike Willmott, Agnes Lane and Anthony Rea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9827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altLang="en-US" sz="3200" b="1" dirty="0">
                <a:cs typeface="Arial" charset="0"/>
              </a:rPr>
              <a:t>Contents of this session</a:t>
            </a:r>
            <a:endParaRPr lang="en-A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AU" sz="2800" dirty="0" smtClean="0"/>
              <a:t>Motivation </a:t>
            </a:r>
            <a:r>
              <a:rPr lang="en-AU" sz="2800" dirty="0" smtClean="0"/>
              <a:t>: to assess </a:t>
            </a:r>
            <a:r>
              <a:rPr lang="en-AU" sz="2800" dirty="0" smtClean="0"/>
              <a:t>the impact of Himawari-8 data on the work of the </a:t>
            </a:r>
            <a:r>
              <a:rPr lang="en-AU" sz="2800" dirty="0" smtClean="0"/>
              <a:t>Australian Bureau of Meteorology </a:t>
            </a:r>
            <a:r>
              <a:rPr lang="en-AU" sz="2800" dirty="0" smtClean="0"/>
              <a:t>forecaster</a:t>
            </a:r>
            <a:endParaRPr lang="en-AU" sz="28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AU" sz="2800" dirty="0" smtClean="0"/>
              <a:t>A summary of feedback of 115 Bureau Forecasting staff 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AU" sz="2800" dirty="0" smtClean="0"/>
              <a:t>Key themes include:</a:t>
            </a:r>
          </a:p>
          <a:p>
            <a:pPr>
              <a:spcBef>
                <a:spcPts val="1200"/>
              </a:spcBef>
            </a:pPr>
            <a:r>
              <a:rPr lang="en-AU" sz="2800" dirty="0" smtClean="0"/>
              <a:t>An increase in the effective use of satellite data</a:t>
            </a:r>
          </a:p>
          <a:p>
            <a:pPr>
              <a:spcBef>
                <a:spcPts val="1200"/>
              </a:spcBef>
            </a:pPr>
            <a:r>
              <a:rPr lang="en-AU" sz="2800" dirty="0" smtClean="0"/>
              <a:t>An increased confidence in the use of the new data</a:t>
            </a:r>
          </a:p>
          <a:p>
            <a:pPr>
              <a:spcBef>
                <a:spcPts val="1200"/>
              </a:spcBef>
            </a:pPr>
            <a:r>
              <a:rPr lang="en-AU" sz="2800" dirty="0" smtClean="0"/>
              <a:t>Improved presentation of the new data </a:t>
            </a:r>
          </a:p>
          <a:p>
            <a:pPr>
              <a:spcBef>
                <a:spcPts val="1200"/>
              </a:spcBef>
            </a:pPr>
            <a:r>
              <a:rPr lang="en-AU" sz="2800" dirty="0" smtClean="0"/>
              <a:t>A better service to stakeholders when using the data</a:t>
            </a:r>
          </a:p>
          <a:p>
            <a:pPr>
              <a:spcBef>
                <a:spcPts val="1200"/>
              </a:spcBef>
            </a:pPr>
            <a:r>
              <a:rPr lang="en-AU" sz="2800" dirty="0" smtClean="0"/>
              <a:t>Continuing challenges in the operational use of the data.</a:t>
            </a:r>
          </a:p>
          <a:p>
            <a:pPr>
              <a:spcBef>
                <a:spcPts val="1200"/>
              </a:spcBef>
            </a:pPr>
            <a:endParaRPr lang="en-AU" sz="2800" dirty="0" smtClean="0"/>
          </a:p>
        </p:txBody>
      </p:sp>
    </p:spTree>
    <p:extLst>
      <p:ext uri="{BB962C8B-B14F-4D97-AF65-F5344CB8AC3E}">
        <p14:creationId xmlns:p14="http://schemas.microsoft.com/office/powerpoint/2010/main" val="377511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1" y="694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846" y="278277"/>
            <a:ext cx="7470575" cy="1143000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How we measured the impact of Himawari-8 data on the Forecast Process</a:t>
            </a:r>
            <a:endParaRPr lang="en-AU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11" descr="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338"/>
            <a:ext cx="16700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25" y="2790196"/>
            <a:ext cx="3167251" cy="378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1895" y="4300142"/>
            <a:ext cx="381642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74625" indent="-174625"/>
            <a:r>
              <a:rPr lang="en-AU" sz="2200" b="1" dirty="0" smtClean="0"/>
              <a:t>3: Interviewing 10 Satellite Champions </a:t>
            </a:r>
            <a:r>
              <a:rPr lang="en-AU" sz="2000" dirty="0" smtClean="0"/>
              <a:t>(since April 2017)</a:t>
            </a:r>
            <a:endParaRPr lang="en-AU" sz="2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6"/>
          <a:stretch/>
        </p:blipFill>
        <p:spPr bwMode="auto">
          <a:xfrm>
            <a:off x="452294" y="2348880"/>
            <a:ext cx="4396769" cy="13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4" y="1475717"/>
            <a:ext cx="4680522" cy="720079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174625" indent="-174625">
              <a:spcBef>
                <a:spcPts val="0"/>
              </a:spcBef>
              <a:buNone/>
            </a:pPr>
            <a:r>
              <a:rPr lang="en-AU" sz="2200" b="1" dirty="0" smtClean="0"/>
              <a:t>1: National Himawari-8 Training Campaign feedback </a:t>
            </a:r>
            <a:r>
              <a:rPr lang="en-AU" sz="2000" dirty="0" smtClean="0"/>
              <a:t>(since early 2015)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86025" y="1537592"/>
            <a:ext cx="3163550" cy="1178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2200" b="1" dirty="0" smtClean="0"/>
              <a:t>2: Himawari-8 Data Use Questionnaire </a:t>
            </a:r>
          </a:p>
          <a:p>
            <a:pPr marL="174625" indent="-174625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2000" dirty="0" smtClean="0"/>
              <a:t>(January-April 2017)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9278" y="4005064"/>
            <a:ext cx="52828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92080" y="1458217"/>
            <a:ext cx="0" cy="53997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11" y="5069583"/>
            <a:ext cx="2691135" cy="16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0152" y="3711430"/>
            <a:ext cx="288032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200" b="1" dirty="0" smtClean="0">
                <a:solidFill>
                  <a:srgbClr val="FF0000"/>
                </a:solidFill>
              </a:rPr>
              <a:t>115 Forecasters have responded (50% of Bureau Forecasters)</a:t>
            </a:r>
            <a:endParaRPr lang="en-AU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925850988"/>
              </p:ext>
            </p:extLst>
          </p:nvPr>
        </p:nvGraphicFramePr>
        <p:xfrm>
          <a:off x="0" y="2060848"/>
          <a:ext cx="914400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930226"/>
          </a:xfrm>
        </p:spPr>
        <p:txBody>
          <a:bodyPr>
            <a:normAutofit fontScale="90000"/>
          </a:bodyPr>
          <a:lstStyle/>
          <a:p>
            <a:r>
              <a:rPr lang="en-AU" sz="3100" b="1" dirty="0"/>
              <a:t>How has the Himawari-8 data changed the importance with which you use satellite data in relation to other data </a:t>
            </a:r>
            <a:r>
              <a:rPr lang="en-AU" sz="3100" b="1" dirty="0" smtClean="0"/>
              <a:t>during </a:t>
            </a:r>
            <a:r>
              <a:rPr lang="en-AU" sz="3100" b="1" dirty="0"/>
              <a:t>your work at the Bureau, compared to the time when you had MTSAT-2 data</a:t>
            </a:r>
            <a:r>
              <a:rPr lang="en-AU" sz="3100" b="1" dirty="0" smtClean="0"/>
              <a:t>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80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79387" y="44475"/>
            <a:ext cx="8785225" cy="1584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sz="3100" b="1" dirty="0"/>
              <a:t>How has the </a:t>
            </a:r>
            <a:r>
              <a:rPr lang="en-AU" sz="3100" b="1" dirty="0" smtClean="0"/>
              <a:t>new Himawari-8 </a:t>
            </a:r>
            <a:r>
              <a:rPr lang="en-AU" sz="3100" b="1" dirty="0"/>
              <a:t>data </a:t>
            </a:r>
            <a:r>
              <a:rPr lang="en-AU" sz="3100" b="1" dirty="0" smtClean="0"/>
              <a:t>improved your ability in detecting / monitoring the following severe weather elements, when compared to the previous satellite data?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10" y="1628800"/>
            <a:ext cx="8660580" cy="51247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153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15"/>
          <p:cNvSpPr>
            <a:spLocks noGrp="1"/>
          </p:cNvSpPr>
          <p:nvPr>
            <p:ph type="title"/>
          </p:nvPr>
        </p:nvSpPr>
        <p:spPr>
          <a:xfrm>
            <a:off x="467544" y="115888"/>
            <a:ext cx="8219256" cy="1584325"/>
          </a:xfrm>
        </p:spPr>
        <p:txBody>
          <a:bodyPr/>
          <a:lstStyle/>
          <a:p>
            <a:r>
              <a:rPr lang="en-AU" altLang="en-US" sz="2800" b="1" dirty="0" smtClean="0"/>
              <a:t>Evaluate the positive or negative impact of the following </a:t>
            </a:r>
            <a:r>
              <a:rPr lang="en-AU" altLang="en-US" sz="2800" b="1" dirty="0" smtClean="0">
                <a:solidFill>
                  <a:srgbClr val="006600"/>
                </a:solidFill>
              </a:rPr>
              <a:t>Himawari-8 RGB </a:t>
            </a:r>
            <a:r>
              <a:rPr lang="en-AU" altLang="en-US" sz="2800" b="1" dirty="0" smtClean="0"/>
              <a:t>and </a:t>
            </a:r>
            <a:r>
              <a:rPr lang="en-AU" altLang="en-US" sz="2800" b="1" dirty="0" smtClean="0">
                <a:solidFill>
                  <a:srgbClr val="CC6600"/>
                </a:solidFill>
              </a:rPr>
              <a:t>derived data products </a:t>
            </a:r>
            <a:r>
              <a:rPr lang="en-AU" altLang="en-US" sz="2800" b="1" dirty="0" smtClean="0"/>
              <a:t>on your work at the Bureau</a:t>
            </a:r>
            <a:endParaRPr lang="en-AU" altLang="en-US" sz="2800" dirty="0" smtClean="0"/>
          </a:p>
        </p:txBody>
      </p:sp>
      <p:pic>
        <p:nvPicPr>
          <p:cNvPr id="5" name="Picture 4" descr="G:\1ABodoZeschkeDataFiles\2017stuff\ResearchPaperForecasterUseofRGBProducts\FiguresForPaper\Figu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3" y="1642738"/>
            <a:ext cx="8905914" cy="50531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19043" y="1916832"/>
            <a:ext cx="8905914" cy="3024336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19043" y="5373216"/>
            <a:ext cx="8905914" cy="1345346"/>
          </a:xfrm>
          <a:prstGeom prst="rect">
            <a:avLst/>
          </a:prstGeom>
          <a:noFill/>
          <a:ln w="381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09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0" y="103188"/>
            <a:ext cx="9144000" cy="858837"/>
          </a:xfrm>
        </p:spPr>
        <p:txBody>
          <a:bodyPr>
            <a:normAutofit/>
          </a:bodyPr>
          <a:lstStyle/>
          <a:p>
            <a:r>
              <a:rPr lang="en-AU" altLang="en-US" sz="2400" b="1" dirty="0" smtClean="0">
                <a:solidFill>
                  <a:srgbClr val="FF0000"/>
                </a:solidFill>
              </a:rPr>
              <a:t>Animation 1: </a:t>
            </a:r>
            <a:r>
              <a:rPr lang="en-AU" altLang="en-US" sz="2400" b="1" dirty="0" smtClean="0"/>
              <a:t>Which RGB product do you prefer – for clarity of signal?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572250"/>
            <a:ext cx="9163050" cy="3063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pic>
        <p:nvPicPr>
          <p:cNvPr id="27653" name="Picture 5" descr="G:\1ABodoZeschkeDataFiles\2017stuff\RegionalFocusGroupMeetings2017\May2017\NightMicroRGBanimation50m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45815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G:\1ABodoZeschkeDataFiles\2017stuff\RegionalFocusGroupMeetings2017\May2017\AirmassRGBanimation50m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866775"/>
            <a:ext cx="45275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276725"/>
            <a:ext cx="224948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13"/>
          <p:cNvSpPr txBox="1">
            <a:spLocks noChangeArrowheads="1"/>
          </p:cNvSpPr>
          <p:nvPr/>
        </p:nvSpPr>
        <p:spPr bwMode="auto">
          <a:xfrm>
            <a:off x="0" y="866775"/>
            <a:ext cx="3381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/>
              <a:t>A</a:t>
            </a:r>
          </a:p>
        </p:txBody>
      </p:sp>
      <p:sp>
        <p:nvSpPr>
          <p:cNvPr id="27657" name="TextBox 14"/>
          <p:cNvSpPr txBox="1">
            <a:spLocks noChangeArrowheads="1"/>
          </p:cNvSpPr>
          <p:nvPr/>
        </p:nvSpPr>
        <p:spPr bwMode="auto">
          <a:xfrm>
            <a:off x="4616450" y="866775"/>
            <a:ext cx="3397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/>
              <a:t>B</a:t>
            </a:r>
          </a:p>
        </p:txBody>
      </p:sp>
      <p:pic>
        <p:nvPicPr>
          <p:cNvPr id="2765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608513"/>
            <a:ext cx="323850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4225" y="4608513"/>
            <a:ext cx="13716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METAR cloud base and visibility shown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0138" y="4762500"/>
            <a:ext cx="192881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Lightning, surface wind gusts and hourly </a:t>
            </a:r>
            <a:r>
              <a:rPr lang="en-AU" sz="2000" dirty="0" err="1">
                <a:latin typeface="+mn-lt"/>
              </a:rPr>
              <a:t>pptn</a:t>
            </a:r>
            <a:r>
              <a:rPr lang="en-AU" sz="2000" dirty="0">
                <a:latin typeface="+mn-lt"/>
              </a:rPr>
              <a:t> shown</a:t>
            </a:r>
          </a:p>
        </p:txBody>
      </p:sp>
      <p:sp>
        <p:nvSpPr>
          <p:cNvPr id="27661" name="TextBox 3"/>
          <p:cNvSpPr txBox="1">
            <a:spLocks noChangeArrowheads="1"/>
          </p:cNvSpPr>
          <p:nvPr/>
        </p:nvSpPr>
        <p:spPr bwMode="auto">
          <a:xfrm>
            <a:off x="1171575" y="4238625"/>
            <a:ext cx="567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/>
              <a:t>Night Microphysics RGB                         Airmass RGB</a:t>
            </a:r>
          </a:p>
        </p:txBody>
      </p:sp>
    </p:spTree>
    <p:extLst>
      <p:ext uri="{BB962C8B-B14F-4D97-AF65-F5344CB8AC3E}">
        <p14:creationId xmlns:p14="http://schemas.microsoft.com/office/powerpoint/2010/main" val="26833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2952"/>
          </a:xfrm>
        </p:spPr>
        <p:txBody>
          <a:bodyPr>
            <a:normAutofit/>
          </a:bodyPr>
          <a:lstStyle/>
          <a:p>
            <a:r>
              <a:rPr lang="en-AU" sz="2800" b="1" dirty="0"/>
              <a:t>How </a:t>
            </a:r>
            <a:r>
              <a:rPr lang="en-AU" sz="2800" b="1" dirty="0" smtClean="0"/>
              <a:t>useful have you found the new Himawari-8 data when briefing stakeholders (pilots etc.)?</a:t>
            </a:r>
            <a:endParaRPr lang="en-AU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32551476"/>
              </p:ext>
            </p:extLst>
          </p:nvPr>
        </p:nvGraphicFramePr>
        <p:xfrm>
          <a:off x="13816" y="1772816"/>
          <a:ext cx="9144000" cy="508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59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5" name="Group 4"/>
          <p:cNvGrpSpPr>
            <a:grpSpLocks/>
          </p:cNvGrpSpPr>
          <p:nvPr/>
        </p:nvGrpSpPr>
        <p:grpSpPr bwMode="auto">
          <a:xfrm>
            <a:off x="586667" y="444646"/>
            <a:ext cx="3744788" cy="2448272"/>
            <a:chOff x="586242" y="2868259"/>
            <a:chExt cx="3528392" cy="2293984"/>
          </a:xfrm>
        </p:grpSpPr>
        <p:pic>
          <p:nvPicPr>
            <p:cNvPr id="3380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42" y="2868259"/>
              <a:ext cx="3528392" cy="229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3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1" t="30641" r="36836" b="20537"/>
            <a:stretch>
              <a:fillRect/>
            </a:stretch>
          </p:blipFill>
          <p:spPr bwMode="auto">
            <a:xfrm>
              <a:off x="2350438" y="3198464"/>
              <a:ext cx="972108" cy="68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8" name="Title 1"/>
          <p:cNvSpPr>
            <a:spLocks noGrp="1"/>
          </p:cNvSpPr>
          <p:nvPr>
            <p:ph type="title"/>
          </p:nvPr>
        </p:nvSpPr>
        <p:spPr>
          <a:xfrm>
            <a:off x="4581524" y="0"/>
            <a:ext cx="4562475" cy="1143000"/>
          </a:xfrm>
        </p:spPr>
        <p:txBody>
          <a:bodyPr/>
          <a:lstStyle/>
          <a:p>
            <a:r>
              <a:rPr lang="en-AU" altLang="en-US" sz="2800" b="1" dirty="0" smtClean="0"/>
              <a:t>Summary of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463" y="1125538"/>
            <a:ext cx="4311650" cy="5603875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UcPeriod"/>
              <a:defRPr/>
            </a:pPr>
            <a:r>
              <a:rPr lang="en-AU" sz="2800" b="1" dirty="0" smtClean="0"/>
              <a:t>An </a:t>
            </a:r>
            <a:r>
              <a:rPr lang="en-AU" sz="2800" b="1" dirty="0"/>
              <a:t>increase in the effective use of satellite data, including changes in the forecaster workflow</a:t>
            </a:r>
          </a:p>
          <a:p>
            <a:pPr marL="0" indent="0">
              <a:buNone/>
              <a:defRPr/>
            </a:pPr>
            <a:endParaRPr lang="en-AU" sz="1500" b="1" dirty="0" smtClean="0"/>
          </a:p>
          <a:p>
            <a:pPr marL="514350" indent="-514350">
              <a:buFont typeface="+mj-lt"/>
              <a:buAutoNum type="alphaUcPeriod"/>
              <a:defRPr/>
            </a:pPr>
            <a:r>
              <a:rPr lang="en-AU" sz="2800" b="1" dirty="0" smtClean="0"/>
              <a:t>Increased confidence in the use of the new satellite data</a:t>
            </a:r>
          </a:p>
          <a:p>
            <a:pPr marL="714375" indent="-450850">
              <a:defRPr/>
            </a:pPr>
            <a:r>
              <a:rPr lang="en-AU" sz="2400" dirty="0" smtClean="0"/>
              <a:t>Existing phenomena in more detail</a:t>
            </a:r>
          </a:p>
          <a:p>
            <a:pPr marL="714375" indent="-450850">
              <a:defRPr/>
            </a:pPr>
            <a:r>
              <a:rPr lang="en-AU" sz="2400" dirty="0" smtClean="0"/>
              <a:t>Less ambiguity in imagery, less noise</a:t>
            </a:r>
          </a:p>
          <a:p>
            <a:pPr marL="714375" indent="-450850">
              <a:defRPr/>
            </a:pPr>
            <a:r>
              <a:rPr lang="en-AU" sz="2400" dirty="0" smtClean="0"/>
              <a:t>Easier verification with other data (RADAR, surface observations)</a:t>
            </a:r>
          </a:p>
          <a:p>
            <a:pPr marL="714375" indent="-450850">
              <a:defRPr/>
            </a:pPr>
            <a:endParaRPr lang="en-AU" sz="1600" dirty="0" smtClean="0"/>
          </a:p>
          <a:p>
            <a:pPr marL="514350" indent="-514350">
              <a:buFont typeface="+mj-lt"/>
              <a:buAutoNum type="alphaUcPeriod" startAt="3"/>
              <a:defRPr/>
            </a:pPr>
            <a:r>
              <a:rPr lang="en-AU" sz="2800" b="1" dirty="0" smtClean="0"/>
              <a:t>Information rich product and presentation, making the job easier for Forecasters</a:t>
            </a:r>
          </a:p>
          <a:p>
            <a:pPr>
              <a:buFont typeface="+mj-lt"/>
              <a:buAutoNum type="alphaUcPeriod" startAt="3"/>
              <a:defRPr/>
            </a:pPr>
            <a:endParaRPr lang="en-AU" sz="1600" b="1" dirty="0" smtClean="0"/>
          </a:p>
          <a:p>
            <a:pPr marL="514350" indent="-514350">
              <a:buFont typeface="+mj-lt"/>
              <a:buAutoNum type="alphaUcPeriod" startAt="3"/>
              <a:defRPr/>
            </a:pPr>
            <a:r>
              <a:rPr lang="en-AU" sz="2800" b="1" dirty="0" smtClean="0"/>
              <a:t>Providing a better service to clients</a:t>
            </a:r>
            <a:endParaRPr lang="en-AU" sz="2800" b="1" dirty="0"/>
          </a:p>
        </p:txBody>
      </p:sp>
      <p:pic>
        <p:nvPicPr>
          <p:cNvPr id="33800" name="Picture 2" descr="Image result for bureau forecaster on the 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165" y="5089380"/>
            <a:ext cx="2304625" cy="15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G:\1ABodoZeschkeDataFiles\2017stuff\Himawari8stuff2017\CaseStudies2017\TropicalNTSyntheticHiRes23rdSept\1stOct17\18UTC\IR1~ACCESS-C~20170930T18~20171001T08~Darw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98" y="2924944"/>
            <a:ext cx="2497092" cy="187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1ABodoZeschkeDataFiles\2017stuff\Himawari8stuff2017\CaseStudies2017\TropicalNTSyntheticHiRes23rdSept\1stOct17\1OctIR\NTIR12UTC30Septo2140UTC1Oct11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3033262"/>
            <a:ext cx="229805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753" y="3033262"/>
            <a:ext cx="95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Satellite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7941" y="3033262"/>
            <a:ext cx="148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NWP forecast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G:\1ABodoZeschkeDataFiles\2017stuff\OverseasMissions2017\VladivostokMission\TrainingWorkshopPresentation\Reserveanimations\NightMicroTrueColourVIC\BroadView\2Broad001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r="11117"/>
          <a:stretch/>
        </p:blipFill>
        <p:spPr bwMode="auto">
          <a:xfrm>
            <a:off x="300867" y="4797964"/>
            <a:ext cx="1999303" cy="18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184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559</Words>
  <Application>Microsoft Office PowerPoint</Application>
  <PresentationFormat>On-screen Show (4:3)</PresentationFormat>
  <Paragraphs>68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“How Himawari-8 data has revolutionised the work of Australian Bureau of Meteorology Forecasters”</vt:lpstr>
      <vt:lpstr>Contents of this session</vt:lpstr>
      <vt:lpstr>How we measured the impact of Himawari-8 data on the Forecast Process</vt:lpstr>
      <vt:lpstr>How has the Himawari-8 data changed the importance with which you use satellite data in relation to other data during your work at the Bureau, compared to the time when you had MTSAT-2 data?</vt:lpstr>
      <vt:lpstr>How has the new Himawari-8 data improved your ability in detecting / monitoring the following severe weather elements, when compared to the previous satellite data?</vt:lpstr>
      <vt:lpstr>Evaluate the positive or negative impact of the following Himawari-8 RGB and derived data products on your work at the Bureau</vt:lpstr>
      <vt:lpstr>Animation 1: Which RGB product do you prefer – for clarity of signal?</vt:lpstr>
      <vt:lpstr>How useful have you found the new Himawari-8 data when briefing stakeholders (pilots etc.)?</vt:lpstr>
      <vt:lpstr>Summary of Results</vt:lpstr>
      <vt:lpstr>Animation 2: Comparing MTSAT-2 and Himawari-8 Products (Victoria fog/low cloud development, 29th Feb 2016)</vt:lpstr>
      <vt:lpstr>Room for further Improvement</vt:lpstr>
      <vt:lpstr>Future Plans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10 minute Himawari-8 imagery on Nowcasting at the Bureau.</dc:title>
  <dc:creator>Bodo Zeschke</dc:creator>
  <cp:lastModifiedBy>Bodo Zeschke</cp:lastModifiedBy>
  <cp:revision>123</cp:revision>
  <cp:lastPrinted>2017-10-05T07:18:54Z</cp:lastPrinted>
  <dcterms:created xsi:type="dcterms:W3CDTF">2017-04-20T22:43:51Z</dcterms:created>
  <dcterms:modified xsi:type="dcterms:W3CDTF">2017-10-11T09:52:52Z</dcterms:modified>
</cp:coreProperties>
</file>