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2" r:id="rId3"/>
    <p:sldId id="285" r:id="rId4"/>
    <p:sldId id="258" r:id="rId5"/>
    <p:sldId id="259" r:id="rId6"/>
    <p:sldId id="267" r:id="rId7"/>
    <p:sldId id="269" r:id="rId8"/>
    <p:sldId id="273" r:id="rId9"/>
    <p:sldId id="270" r:id="rId10"/>
    <p:sldId id="271" r:id="rId11"/>
    <p:sldId id="265" r:id="rId12"/>
    <p:sldId id="262" r:id="rId13"/>
    <p:sldId id="277" r:id="rId14"/>
    <p:sldId id="276" r:id="rId15"/>
    <p:sldId id="274" r:id="rId16"/>
    <p:sldId id="282" r:id="rId17"/>
    <p:sldId id="275" r:id="rId18"/>
    <p:sldId id="278" r:id="rId19"/>
    <p:sldId id="260" r:id="rId20"/>
    <p:sldId id="284" r:id="rId21"/>
    <p:sldId id="279" r:id="rId22"/>
    <p:sldId id="280" r:id="rId23"/>
    <p:sldId id="283" r:id="rId24"/>
    <p:sldId id="281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00FF"/>
    <a:srgbClr val="FF99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9" autoAdjust="0"/>
  </p:normalViewPr>
  <p:slideViewPr>
    <p:cSldViewPr>
      <p:cViewPr varScale="1">
        <p:scale>
          <a:sx n="92" d="100"/>
          <a:sy n="92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09F1D-8749-45A7-90AE-EA5989BAED85}" type="datetimeFigureOut">
              <a:rPr kumimoji="1" lang="ja-JP" altLang="en-US" smtClean="0"/>
              <a:t>2013/7/24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52EC-AA54-473C-BE41-C749DCDDC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45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59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16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183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04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65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719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31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577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59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256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634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AA4B1-212A-4F30-AFE6-3C8766509432}" type="slidenum">
              <a:rPr lang="en-US" altLang="ja-JP" smtClean="0">
                <a:ea typeface="ＭＳ Ｐゴシック" charset="-128"/>
              </a:rPr>
              <a:pPr/>
              <a:t>19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659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669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717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15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8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baseline="0" dirty="0" smtClean="0">
              <a:ea typeface="ＭＳ Ｐ明朝" charset="-128"/>
            </a:endParaRPr>
          </a:p>
        </p:txBody>
      </p:sp>
      <p:sp>
        <p:nvSpPr>
          <p:cNvPr id="1085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893B4-4E91-4202-9DDC-7220AD725F48}" type="slidenum">
              <a:rPr lang="ja-JP" altLang="en-US" smtClean="0">
                <a:solidFill>
                  <a:srgbClr val="000000"/>
                </a:solidFill>
                <a:ea typeface="ＭＳ Ｐゴシック" charset="-128"/>
              </a:rPr>
              <a:pPr/>
              <a:t>4</a:t>
            </a:fld>
            <a:endParaRPr lang="ja-JP" altLang="en-US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88FE4F-68BE-45FB-A820-E623711E3418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1044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AA884A8B-5DA9-4854-9A6D-7948206694D0}" type="slidenum">
              <a:rPr lang="en-US" altLang="ja-JP" sz="1200" smtClean="0"/>
              <a:pPr eaLnBrk="1" hangingPunct="1"/>
              <a:t>6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C999D0A-1812-4BBB-8742-9FE7FE05DD10}" type="slidenum">
              <a:rPr lang="en-US" altLang="ja-JP" sz="1200" smtClean="0"/>
              <a:pPr eaLnBrk="1" hangingPunct="1"/>
              <a:t>7</a:t>
            </a:fld>
            <a:endParaRPr lang="en-US" altLang="ja-JP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743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52EC-AA54-473C-BE41-C749DCDDCAC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00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c/ISS020-E-09048_Sarychev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4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Volcanic Ash and Dusting Monitoring with Geostationary Satellite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Yukio </a:t>
            </a:r>
            <a:r>
              <a:rPr kumimoji="1" lang="en-US" altLang="ja-JP" dirty="0" err="1" smtClean="0"/>
              <a:t>Kurihara</a:t>
            </a:r>
            <a:r>
              <a:rPr kumimoji="1" lang="en-US" altLang="ja-JP" dirty="0" smtClean="0"/>
              <a:t> (Mr.), Meteorological Satellite Center (MSC) / Japan Meteorological Agency (JMA)</a:t>
            </a:r>
          </a:p>
          <a:p>
            <a:r>
              <a:rPr lang="en-US" altLang="ja-JP" dirty="0" smtClean="0"/>
              <a:t>yukio.kurihara-a@met.kishou.go.jp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2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Volcanic Ash Detection / </a:t>
            </a:r>
            <a:r>
              <a:rPr lang="en-US" altLang="ja-JP" sz="2800" dirty="0" smtClean="0"/>
              <a:t>Reverse Absorption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5508104" y="1219200"/>
            <a:ext cx="3178696" cy="493776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Imaginary index of refraction is directly proportional to absorption intensity</a:t>
            </a:r>
          </a:p>
          <a:p>
            <a:r>
              <a:rPr lang="en-US" altLang="ja-JP" dirty="0" smtClean="0"/>
              <a:t>Absorption </a:t>
            </a:r>
            <a:r>
              <a:rPr lang="en-US" altLang="ja-JP" dirty="0" smtClean="0"/>
              <a:t>by liquid </a:t>
            </a:r>
            <a:r>
              <a:rPr lang="en-US" altLang="ja-JP" dirty="0" smtClean="0"/>
              <a:t>water cloud or ice cloud </a:t>
            </a:r>
            <a:r>
              <a:rPr lang="en-US" altLang="ja-JP" dirty="0"/>
              <a:t>at 11 </a:t>
            </a:r>
            <a:r>
              <a:rPr lang="en-US" altLang="ja-JP" dirty="0" smtClean="0"/>
              <a:t>um </a:t>
            </a:r>
            <a:r>
              <a:rPr lang="en-US" altLang="ja-JP" dirty="0"/>
              <a:t>will </a:t>
            </a:r>
            <a:r>
              <a:rPr lang="en-US" altLang="ja-JP" dirty="0" smtClean="0"/>
              <a:t>be weaker than it at 12 um</a:t>
            </a:r>
          </a:p>
          <a:p>
            <a:r>
              <a:rPr lang="en-US" altLang="ja-JP" dirty="0" smtClean="0"/>
              <a:t>Absorption by volcanic ash cloud </a:t>
            </a:r>
            <a:r>
              <a:rPr lang="en-US" altLang="ja-JP" dirty="0"/>
              <a:t>at 11 um will </a:t>
            </a:r>
            <a:r>
              <a:rPr lang="en-US" altLang="ja-JP" dirty="0" smtClean="0"/>
              <a:t>be stronger than it at 12 um </a:t>
            </a:r>
          </a:p>
          <a:p>
            <a:endParaRPr kumimoji="1" lang="ja-JP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0229"/>
            <a:ext cx="4968552" cy="388336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727684" y="60119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Pavolonis et al. 2006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014224" y="1993909"/>
            <a:ext cx="0" cy="337930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311400" y="1966477"/>
            <a:ext cx="0" cy="3379307"/>
          </a:xfrm>
          <a:prstGeom prst="line">
            <a:avLst/>
          </a:prstGeom>
          <a:ln w="254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70692" y="148478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IR1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90772" y="148478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IR2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4" name="直線矢印コネクタ 13"/>
          <p:cNvCxnSpPr>
            <a:stCxn id="11" idx="2"/>
          </p:cNvCxnSpPr>
          <p:nvPr/>
        </p:nvCxnSpPr>
        <p:spPr>
          <a:xfrm>
            <a:off x="3819318" y="1854116"/>
            <a:ext cx="194906" cy="112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2" idx="2"/>
          </p:cNvCxnSpPr>
          <p:nvPr/>
        </p:nvCxnSpPr>
        <p:spPr>
          <a:xfrm flipH="1">
            <a:off x="4355976" y="1854116"/>
            <a:ext cx="183422" cy="112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2800" dirty="0" smtClean="0"/>
              <a:t>Volcanic Ash Detection / Reverse Absorption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2F55-CA1A-43B8-915F-CAAA139759A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1" name="正方形/長方形 20"/>
          <p:cNvSpPr>
            <a:spLocks noChangeArrowheads="1"/>
          </p:cNvSpPr>
          <p:nvPr/>
        </p:nvSpPr>
        <p:spPr bwMode="auto">
          <a:xfrm>
            <a:off x="490033" y="1251744"/>
            <a:ext cx="8423275" cy="4643438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22225" cap="sq" algn="ctr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2" name="正方形/長方形 17"/>
          <p:cNvSpPr>
            <a:spLocks noChangeArrowheads="1"/>
          </p:cNvSpPr>
          <p:nvPr/>
        </p:nvSpPr>
        <p:spPr bwMode="auto">
          <a:xfrm>
            <a:off x="506815" y="5013672"/>
            <a:ext cx="8392808" cy="86360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13" name="上矢印 6"/>
          <p:cNvSpPr>
            <a:spLocks noChangeArrowheads="1"/>
          </p:cNvSpPr>
          <p:nvPr/>
        </p:nvSpPr>
        <p:spPr bwMode="auto">
          <a:xfrm>
            <a:off x="7186108" y="2159794"/>
            <a:ext cx="571500" cy="3003550"/>
          </a:xfrm>
          <a:prstGeom prst="upArrow">
            <a:avLst>
              <a:gd name="adj1" fmla="val 50000"/>
              <a:gd name="adj2" fmla="val 81680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上矢印 7"/>
          <p:cNvSpPr>
            <a:spLocks noChangeArrowheads="1"/>
          </p:cNvSpPr>
          <p:nvPr/>
        </p:nvSpPr>
        <p:spPr bwMode="auto">
          <a:xfrm>
            <a:off x="6536820" y="2447132"/>
            <a:ext cx="571500" cy="554037"/>
          </a:xfrm>
          <a:prstGeom prst="upArrow">
            <a:avLst>
              <a:gd name="adj1" fmla="val 50000"/>
              <a:gd name="adj2" fmla="val 68083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6679695" y="3382169"/>
            <a:ext cx="285750" cy="1779588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16" name="テキスト ボックス 31"/>
          <p:cNvSpPr txBox="1">
            <a:spLocks noChangeArrowheads="1"/>
          </p:cNvSpPr>
          <p:nvPr/>
        </p:nvSpPr>
        <p:spPr bwMode="auto">
          <a:xfrm>
            <a:off x="6033583" y="1799432"/>
            <a:ext cx="2233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>
                <a:latin typeface="+mn-lt"/>
                <a:cs typeface="Arial" charset="0"/>
              </a:rPr>
              <a:t>T(10.8)   &lt;  T(12.0)</a:t>
            </a:r>
          </a:p>
          <a:p>
            <a:pPr algn="ctr"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" name="二等辺三角形 16"/>
          <p:cNvSpPr/>
          <p:nvPr/>
        </p:nvSpPr>
        <p:spPr>
          <a:xfrm>
            <a:off x="3009395" y="3455194"/>
            <a:ext cx="2232025" cy="172878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8" name="円形吹き出し 17"/>
          <p:cNvSpPr/>
          <p:nvPr/>
        </p:nvSpPr>
        <p:spPr>
          <a:xfrm>
            <a:off x="4738183" y="2951957"/>
            <a:ext cx="3743325" cy="431800"/>
          </a:xfrm>
          <a:prstGeom prst="wedgeEllipseCallout">
            <a:avLst>
              <a:gd name="adj1" fmla="val -66282"/>
              <a:gd name="adj2" fmla="val 6054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Volcanic ash</a:t>
            </a:r>
          </a:p>
        </p:txBody>
      </p:sp>
      <p:sp>
        <p:nvSpPr>
          <p:cNvPr id="19" name="上矢印 6"/>
          <p:cNvSpPr>
            <a:spLocks noChangeArrowheads="1"/>
          </p:cNvSpPr>
          <p:nvPr/>
        </p:nvSpPr>
        <p:spPr bwMode="auto">
          <a:xfrm>
            <a:off x="1359983" y="2159794"/>
            <a:ext cx="571500" cy="3003550"/>
          </a:xfrm>
          <a:prstGeom prst="upArrow">
            <a:avLst>
              <a:gd name="adj1" fmla="val 50000"/>
              <a:gd name="adj2" fmla="val 81680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上矢印 7"/>
          <p:cNvSpPr>
            <a:spLocks noChangeArrowheads="1"/>
          </p:cNvSpPr>
          <p:nvPr/>
        </p:nvSpPr>
        <p:spPr bwMode="auto">
          <a:xfrm>
            <a:off x="2079120" y="2448719"/>
            <a:ext cx="571500" cy="554038"/>
          </a:xfrm>
          <a:prstGeom prst="upArrow">
            <a:avLst>
              <a:gd name="adj1" fmla="val 50000"/>
              <a:gd name="adj2" fmla="val 68083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1" name="正方形/長方形 14"/>
          <p:cNvSpPr>
            <a:spLocks noChangeArrowheads="1"/>
          </p:cNvSpPr>
          <p:nvPr/>
        </p:nvSpPr>
        <p:spPr bwMode="auto">
          <a:xfrm>
            <a:off x="2217233" y="3383757"/>
            <a:ext cx="285750" cy="1779587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22" name="テキスト ボックス 31"/>
          <p:cNvSpPr txBox="1">
            <a:spLocks noChangeArrowheads="1"/>
          </p:cNvSpPr>
          <p:nvPr/>
        </p:nvSpPr>
        <p:spPr bwMode="auto">
          <a:xfrm>
            <a:off x="926595" y="1727994"/>
            <a:ext cx="2233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dirty="0">
                <a:latin typeface="+mn-lt"/>
                <a:cs typeface="Arial" charset="0"/>
              </a:rPr>
              <a:t>T(10.8)   &gt;  T(12.0)</a:t>
            </a:r>
          </a:p>
          <a:p>
            <a:pPr algn="ctr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23" name="雲 22"/>
          <p:cNvSpPr/>
          <p:nvPr/>
        </p:nvSpPr>
        <p:spPr bwMode="auto">
          <a:xfrm>
            <a:off x="539552" y="2924745"/>
            <a:ext cx="3240087" cy="576263"/>
          </a:xfrm>
          <a:prstGeom prst="cloud">
            <a:avLst/>
          </a:prstGeom>
          <a:solidFill>
            <a:schemeClr val="bg1"/>
          </a:solidFill>
          <a:ln w="31750" cap="sq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ja-JP" sz="2000" dirty="0" smtClean="0">
                <a:latin typeface="+mn-lt"/>
                <a:ea typeface="ＭＳ Ｐゴシック" pitchFamily="50" charset="-128"/>
                <a:cs typeface="Arial" charset="0"/>
              </a:rPr>
              <a:t>thin </a:t>
            </a:r>
            <a:r>
              <a:rPr lang="en-US" altLang="ja-JP" sz="2000" dirty="0">
                <a:latin typeface="+mn-lt"/>
                <a:ea typeface="ＭＳ Ｐゴシック" pitchFamily="50" charset="-128"/>
                <a:cs typeface="Arial" charset="0"/>
              </a:rPr>
              <a:t>cloud</a:t>
            </a:r>
          </a:p>
        </p:txBody>
      </p:sp>
      <p:sp>
        <p:nvSpPr>
          <p:cNvPr id="5" name="下矢印 4"/>
          <p:cNvSpPr/>
          <p:nvPr/>
        </p:nvSpPr>
        <p:spPr>
          <a:xfrm>
            <a:off x="1600457" y="5355306"/>
            <a:ext cx="811303" cy="593974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6021288"/>
            <a:ext cx="342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T(10.8) – T(12.0) &gt; 0 (positive)</a:t>
            </a:r>
            <a:endParaRPr kumimoji="1" lang="ja-JP" altLang="en-US" b="1" dirty="0"/>
          </a:p>
        </p:txBody>
      </p:sp>
      <p:sp>
        <p:nvSpPr>
          <p:cNvPr id="24" name="下矢印 23"/>
          <p:cNvSpPr/>
          <p:nvPr/>
        </p:nvSpPr>
        <p:spPr>
          <a:xfrm>
            <a:off x="6744958" y="5373216"/>
            <a:ext cx="811303" cy="593974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96021" y="6039198"/>
            <a:ext cx="349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T(10.8) – T(12.0) &lt; 0 (negative)</a:t>
            </a:r>
            <a:endParaRPr kumimoji="1" lang="ja-JP" altLang="en-US" b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0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Volcanic Ash Detection / Reverse Absorption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2F55-CA1A-43B8-915F-CAAA139759A5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" name="Picture 6" descr="霧島山(新燃岳)の噴煙;2011年1月26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2108"/>
            <a:ext cx="3529012" cy="3527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霧島山(新燃岳)の噴煙;2011年1月26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04" y="1782108"/>
            <a:ext cx="3529013" cy="3529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043461" y="141277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T(10.8)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36792" y="142804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T(10.8)-T(12.0) </a:t>
            </a:r>
            <a:endParaRPr kumimoji="1" lang="ja-JP" altLang="en-US" dirty="0"/>
          </a:p>
        </p:txBody>
      </p:sp>
      <p:sp>
        <p:nvSpPr>
          <p:cNvPr id="11" name="左右矢印 10"/>
          <p:cNvSpPr/>
          <p:nvPr/>
        </p:nvSpPr>
        <p:spPr>
          <a:xfrm>
            <a:off x="4572198" y="5311120"/>
            <a:ext cx="4032250" cy="549275"/>
          </a:xfrm>
          <a:prstGeom prst="leftRightArrow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</a:t>
            </a: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&lt;--</a:t>
            </a: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BT(10.8-12.0</a:t>
            </a: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ja-JP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--&gt; negative</a:t>
            </a:r>
            <a:endParaRPr lang="ja-JP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左右矢印 11"/>
          <p:cNvSpPr/>
          <p:nvPr/>
        </p:nvSpPr>
        <p:spPr>
          <a:xfrm>
            <a:off x="611385" y="5311120"/>
            <a:ext cx="3816350" cy="549275"/>
          </a:xfrm>
          <a:prstGeom prst="leftRightArrow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altLang="ja-JP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&lt;--</a:t>
            </a:r>
            <a:r>
              <a:rPr lang="en-US" altLang="ja-JP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BT(10.8</a:t>
            </a:r>
            <a:r>
              <a:rPr lang="en-US" altLang="ja-JP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ja-JP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--&gt; low</a:t>
            </a:r>
            <a:endParaRPr lang="ja-JP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5949280"/>
            <a:ext cx="3516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movie : movie1_btd_shinmoe_201101_avi/gif 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236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Volcanic Ash Detection / Reverse Absorption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Infrared radiation is absorbed by volcanic ash more strongly at 10.8 um channel than at 12 um channel</a:t>
            </a:r>
          </a:p>
          <a:p>
            <a:r>
              <a:rPr lang="en-US" altLang="ja-JP" dirty="0"/>
              <a:t>while the radiation is absorbed by water or ice cloud more weakly at 10.8 um channel than at 12 um channel</a:t>
            </a:r>
          </a:p>
          <a:p>
            <a:r>
              <a:rPr lang="en-US" altLang="ja-JP" dirty="0"/>
              <a:t>Volcanic ash is characterized by negative T(10.8)-T(12)</a:t>
            </a:r>
          </a:p>
          <a:p>
            <a:r>
              <a:rPr lang="en-US" altLang="ja-JP" dirty="0"/>
              <a:t>Reverse absorption is the most basic </a:t>
            </a:r>
            <a:r>
              <a:rPr lang="en-US" altLang="ja-JP" dirty="0" smtClean="0"/>
              <a:t>and very powerful algorithm </a:t>
            </a:r>
            <a:r>
              <a:rPr lang="en-US" altLang="ja-JP" dirty="0" smtClean="0"/>
              <a:t>for </a:t>
            </a:r>
            <a:r>
              <a:rPr lang="en-US" altLang="ja-JP" dirty="0"/>
              <a:t>volcanic ash </a:t>
            </a:r>
            <a:r>
              <a:rPr lang="en-US" altLang="ja-JP" dirty="0" smtClean="0"/>
              <a:t>detection</a:t>
            </a:r>
            <a:endParaRPr kumimoji="1" lang="en-US" altLang="ja-JP" dirty="0" smtClean="0"/>
          </a:p>
          <a:p>
            <a:r>
              <a:rPr lang="en-US" altLang="ja-JP" dirty="0" smtClean="0"/>
              <a:t>but limited by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T(10.8)-T(12) can be negative by strong temperature inversion near surface</a:t>
            </a:r>
          </a:p>
          <a:p>
            <a:pPr lvl="1"/>
            <a:r>
              <a:rPr lang="en-US" altLang="ja-JP" dirty="0" smtClean="0"/>
              <a:t>T(10.8)-T(12) can be negative over desert surface under clear sky condition</a:t>
            </a:r>
          </a:p>
          <a:p>
            <a:pPr lvl="1"/>
            <a:r>
              <a:rPr kumimoji="1" lang="en-US" altLang="ja-JP" dirty="0" smtClean="0"/>
              <a:t>T(10.8)-T(12) can be negative at the cloud top which overshoot the </a:t>
            </a:r>
            <a:r>
              <a:rPr kumimoji="1" lang="en-US" altLang="ja-JP" dirty="0" err="1" smtClean="0"/>
              <a:t>tropopause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Very thick ash clouds sometimes have positive T(10.8)-T(12)</a:t>
            </a:r>
          </a:p>
          <a:p>
            <a:pPr lvl="1"/>
            <a:r>
              <a:rPr lang="en-US" altLang="ja-JP" dirty="0" smtClean="0"/>
              <a:t>Very high water vapor can make T(10.8)-T(12) via ash cloud positive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Instrument noise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95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Volcanic Ash Detection / RGB composite image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2F55-CA1A-43B8-915F-CAAA139759A5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-36512" y="1844824"/>
            <a:ext cx="4556174" cy="4104456"/>
            <a:chOff x="4725221" y="1844824"/>
            <a:chExt cx="4556174" cy="4104456"/>
          </a:xfrm>
        </p:grpSpPr>
        <p:sp>
          <p:nvSpPr>
            <p:cNvPr id="21" name="タイトル 1"/>
            <p:cNvSpPr txBox="1">
              <a:spLocks/>
            </p:cNvSpPr>
            <p:nvPr/>
          </p:nvSpPr>
          <p:spPr>
            <a:xfrm>
              <a:off x="4725221" y="5377780"/>
              <a:ext cx="4556174" cy="571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ja-JP" sz="1600" dirty="0" smtClean="0"/>
                <a:t>three primary colors of lights</a:t>
              </a:r>
              <a:endParaRPr lang="ja-JP" altLang="en-US" sz="1600" dirty="0"/>
            </a:p>
          </p:txBody>
        </p:sp>
        <p:sp>
          <p:nvSpPr>
            <p:cNvPr id="22" name="コンテンツ プレースホルダ 2"/>
            <p:cNvSpPr txBox="1">
              <a:spLocks/>
            </p:cNvSpPr>
            <p:nvPr/>
          </p:nvSpPr>
          <p:spPr>
            <a:xfrm>
              <a:off x="5774298" y="5194630"/>
              <a:ext cx="2534346" cy="340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ja-JP" sz="1600" dirty="0" smtClean="0"/>
                <a:t>COLOR HEX: #</a:t>
              </a:r>
              <a:r>
                <a:rPr lang="en-US" altLang="ja-JP" sz="1600" dirty="0" smtClean="0">
                  <a:solidFill>
                    <a:srgbClr val="FF0000"/>
                  </a:solidFill>
                </a:rPr>
                <a:t>XX</a:t>
              </a:r>
              <a:r>
                <a:rPr lang="en-US" altLang="ja-JP" sz="1600" dirty="0" smtClean="0">
                  <a:solidFill>
                    <a:srgbClr val="00B050"/>
                  </a:solidFill>
                </a:rPr>
                <a:t>XX</a:t>
              </a:r>
              <a:r>
                <a:rPr lang="en-US" altLang="ja-JP" sz="1600" dirty="0" smtClean="0">
                  <a:solidFill>
                    <a:srgbClr val="0070C0"/>
                  </a:solidFill>
                </a:rPr>
                <a:t>XX</a:t>
              </a:r>
            </a:p>
          </p:txBody>
        </p:sp>
        <p:pic>
          <p:nvPicPr>
            <p:cNvPr id="24" name="Picture 2" descr="E:\Documents and Settings\JMA3119\My Documents\My Pictures\rg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928" y="1844824"/>
              <a:ext cx="3816424" cy="3314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テキスト ボックス 24"/>
            <p:cNvSpPr txBox="1">
              <a:spLocks noChangeArrowheads="1"/>
            </p:cNvSpPr>
            <p:nvPr/>
          </p:nvSpPr>
          <p:spPr bwMode="auto">
            <a:xfrm>
              <a:off x="6361658" y="2490117"/>
              <a:ext cx="1225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/>
                <a:t>#FF0000</a:t>
              </a:r>
              <a:endParaRPr lang="ja-JP" altLang="en-US" dirty="0"/>
            </a:p>
          </p:txBody>
        </p:sp>
        <p:sp>
          <p:nvSpPr>
            <p:cNvPr id="26" name="テキスト ボックス 25"/>
            <p:cNvSpPr txBox="1">
              <a:spLocks noChangeArrowheads="1"/>
            </p:cNvSpPr>
            <p:nvPr/>
          </p:nvSpPr>
          <p:spPr bwMode="auto">
            <a:xfrm>
              <a:off x="5427142" y="4149080"/>
              <a:ext cx="12239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#00FF00</a:t>
              </a:r>
              <a:endParaRPr lang="ja-JP" altLang="en-US"/>
            </a:p>
          </p:txBody>
        </p:sp>
        <p:sp>
          <p:nvSpPr>
            <p:cNvPr id="27" name="テキスト ボックス 26"/>
            <p:cNvSpPr txBox="1">
              <a:spLocks noChangeArrowheads="1"/>
            </p:cNvSpPr>
            <p:nvPr/>
          </p:nvSpPr>
          <p:spPr bwMode="auto">
            <a:xfrm>
              <a:off x="7370241" y="4149080"/>
              <a:ext cx="12239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chemeClr val="bg1"/>
                  </a:solidFill>
                </a:rPr>
                <a:t>#0000FF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テキスト ボックス 27"/>
            <p:cNvSpPr txBox="1">
              <a:spLocks noChangeArrowheads="1"/>
            </p:cNvSpPr>
            <p:nvPr/>
          </p:nvSpPr>
          <p:spPr bwMode="auto">
            <a:xfrm>
              <a:off x="6004098" y="3212976"/>
              <a:ext cx="935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#FFFF00</a:t>
              </a:r>
              <a:endParaRPr lang="ja-JP" altLang="en-US" sz="1400" dirty="0"/>
            </a:p>
          </p:txBody>
        </p:sp>
        <p:sp>
          <p:nvSpPr>
            <p:cNvPr id="29" name="テキスト ボックス 28"/>
            <p:cNvSpPr txBox="1">
              <a:spLocks noChangeArrowheads="1"/>
            </p:cNvSpPr>
            <p:nvPr/>
          </p:nvSpPr>
          <p:spPr bwMode="auto">
            <a:xfrm>
              <a:off x="7082631" y="3212976"/>
              <a:ext cx="9366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#FF00FF</a:t>
              </a:r>
              <a:endParaRPr lang="ja-JP" altLang="en-US" sz="1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508154" y="4221088"/>
              <a:ext cx="935038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#00FFFF</a:t>
              </a:r>
              <a:endParaRPr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507088" y="3717032"/>
              <a:ext cx="863600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#FFFFFF</a:t>
              </a:r>
              <a:endPara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85669"/>
              </p:ext>
            </p:extLst>
          </p:nvPr>
        </p:nvGraphicFramePr>
        <p:xfrm>
          <a:off x="4211960" y="1310212"/>
          <a:ext cx="472502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255"/>
                <a:gridCol w="1181255"/>
                <a:gridCol w="1003485"/>
                <a:gridCol w="1359025"/>
              </a:tblGrid>
              <a:tr h="1548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Red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Green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Blue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Focus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548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VIS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T(3.8)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T(10.8)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low/mid/high</a:t>
                      </a:r>
                      <a:r>
                        <a:rPr kumimoji="1" lang="en-US" altLang="ja-JP" sz="1800" baseline="0" dirty="0" smtClean="0"/>
                        <a:t> level </a:t>
                      </a:r>
                      <a:r>
                        <a:rPr kumimoji="1" lang="en-US" altLang="ja-JP" sz="1800" dirty="0" smtClean="0"/>
                        <a:t>cloud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548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T(12)-T(10.8)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T(10.8)-T(3.8)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T(10.8)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low/mid/high</a:t>
                      </a:r>
                      <a:r>
                        <a:rPr kumimoji="1" lang="en-US" altLang="ja-JP" sz="1800" baseline="0" dirty="0" smtClean="0"/>
                        <a:t> level cloud, convective or thick cloud 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548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VIS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T(3.8)-T(10.8)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T(10.8)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Severe Convection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548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T(10.8)-T(12)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T(10.8)-T(3.8)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T(10.8)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Ash,</a:t>
                      </a:r>
                      <a:r>
                        <a:rPr kumimoji="1" lang="en-US" altLang="ja-JP" sz="1800" baseline="0" dirty="0" smtClean="0"/>
                        <a:t> Dust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548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VIS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T(3.8)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T(10.8)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Snow/Ice</a:t>
                      </a:r>
                      <a:r>
                        <a:rPr kumimoji="1" lang="en-US" altLang="ja-JP" sz="1800" baseline="0" dirty="0" smtClean="0"/>
                        <a:t> coverage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4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Volcanic Ash Detection / RGB </a:t>
            </a:r>
            <a:r>
              <a:rPr lang="en-US" altLang="ja-JP" dirty="0" smtClean="0"/>
              <a:t>composite </a:t>
            </a:r>
            <a:r>
              <a:rPr lang="en-US" altLang="ja-JP" dirty="0"/>
              <a:t>image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2F55-CA1A-43B8-915F-CAAA139759A5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66" y="3209443"/>
            <a:ext cx="2375594" cy="15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66" y="1553681"/>
            <a:ext cx="2375594" cy="15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66" y="4866793"/>
            <a:ext cx="2375594" cy="15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6793"/>
            <a:ext cx="2377560" cy="15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3681"/>
            <a:ext cx="2377560" cy="15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09443"/>
            <a:ext cx="2377560" cy="15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スライド番号プレースホルダ 3"/>
          <p:cNvSpPr txBox="1">
            <a:spLocks/>
          </p:cNvSpPr>
          <p:nvPr/>
        </p:nvSpPr>
        <p:spPr bwMode="auto">
          <a:xfrm>
            <a:off x="8555038" y="6629400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0" latinLnBrk="0" hangingPunct="0">
              <a:defRPr kumimoji="1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A01E5B33-946F-4859-BB0E-65403013ACDE}" type="slidenum">
              <a:rPr kumimoji="0" lang="ja-JP" altLang="en-US" smtClean="0">
                <a:solidFill>
                  <a:schemeClr val="bg1"/>
                </a:solidFill>
              </a:rPr>
              <a:pPr eaLnBrk="1" hangingPunct="1"/>
              <a:t>15</a:t>
            </a:fld>
            <a:endParaRPr kumimoji="0" lang="ja-JP" altLang="en-US" smtClean="0">
              <a:solidFill>
                <a:schemeClr val="bg1"/>
              </a:solidFill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2339477" y="2273342"/>
            <a:ext cx="801689" cy="5079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R</a:t>
            </a:r>
            <a:endParaRPr lang="ja-JP" altLang="en-US" dirty="0"/>
          </a:p>
        </p:txBody>
      </p:sp>
      <p:sp>
        <p:nvSpPr>
          <p:cNvPr id="35" name="右矢印 34"/>
          <p:cNvSpPr/>
          <p:nvPr/>
        </p:nvSpPr>
        <p:spPr>
          <a:xfrm>
            <a:off x="2339477" y="3857667"/>
            <a:ext cx="801689" cy="50795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G</a:t>
            </a:r>
            <a:endParaRPr lang="ja-JP" altLang="en-US" dirty="0"/>
          </a:p>
        </p:txBody>
      </p:sp>
      <p:sp>
        <p:nvSpPr>
          <p:cNvPr id="36" name="右矢印 35"/>
          <p:cNvSpPr/>
          <p:nvPr/>
        </p:nvSpPr>
        <p:spPr>
          <a:xfrm>
            <a:off x="2339477" y="5440125"/>
            <a:ext cx="801689" cy="5098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B</a:t>
            </a:r>
            <a:endParaRPr lang="ja-JP" altLang="en-US" dirty="0"/>
          </a:p>
        </p:txBody>
      </p:sp>
      <p:sp>
        <p:nvSpPr>
          <p:cNvPr id="37" name="右中かっこ 36"/>
          <p:cNvSpPr/>
          <p:nvPr/>
        </p:nvSpPr>
        <p:spPr>
          <a:xfrm>
            <a:off x="4860032" y="1558176"/>
            <a:ext cx="863600" cy="4751387"/>
          </a:xfrm>
          <a:prstGeom prst="rightBrac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1" name="Picture 2" descr="E:\Documents and Settings\JMA3119\My Documents\My Pictures\rg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5518322"/>
            <a:ext cx="864096" cy="7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27584" y="1619508"/>
            <a:ext cx="1468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T(10.8)-T(12)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01936" y="3275692"/>
            <a:ext cx="15199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T(10.8)-T(3.8)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79365" y="4931876"/>
            <a:ext cx="8723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T(10.8)</a:t>
            </a:r>
            <a:endParaRPr kumimoji="1" lang="ja-JP" altLang="en-US" dirty="0"/>
          </a:p>
        </p:txBody>
      </p:sp>
      <p:sp>
        <p:nvSpPr>
          <p:cNvPr id="25" name="左右矢印 24"/>
          <p:cNvSpPr/>
          <p:nvPr/>
        </p:nvSpPr>
        <p:spPr>
          <a:xfrm>
            <a:off x="2699692" y="4463752"/>
            <a:ext cx="2592388" cy="404812"/>
          </a:xfrm>
          <a:prstGeom prst="leftRightArrow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altLang="ja-JP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&lt;--</a:t>
            </a:r>
            <a:r>
              <a:rPr lang="en-US" altLang="ja-JP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T(3.8-10.8) </a:t>
            </a:r>
            <a:r>
              <a:rPr lang="en-US" altLang="ja-JP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--&gt; low</a:t>
            </a:r>
            <a:endParaRPr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左右矢印 25"/>
          <p:cNvSpPr/>
          <p:nvPr/>
        </p:nvSpPr>
        <p:spPr>
          <a:xfrm>
            <a:off x="2699692" y="2807989"/>
            <a:ext cx="2592388" cy="404813"/>
          </a:xfrm>
          <a:prstGeom prst="leftRightArrow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altLang="ja-JP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&lt;--</a:t>
            </a:r>
            <a:r>
              <a:rPr lang="en-US" altLang="ja-JP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T(10.8-12.0) </a:t>
            </a:r>
            <a:r>
              <a:rPr lang="en-US" altLang="ja-JP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--&gt; low</a:t>
            </a:r>
            <a:endParaRPr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7104386" y="5333378"/>
            <a:ext cx="1728192" cy="369887"/>
          </a:xfrm>
          <a:prstGeom prst="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dirty="0"/>
              <a:t>Volcanic ash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85447"/>
              </p:ext>
            </p:extLst>
          </p:nvPr>
        </p:nvGraphicFramePr>
        <p:xfrm>
          <a:off x="5508104" y="1615619"/>
          <a:ext cx="3312367" cy="130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8"/>
                <a:gridCol w="1401384"/>
                <a:gridCol w="907061"/>
                <a:gridCol w="749124"/>
              </a:tblGrid>
              <a:tr h="327331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Parameter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From (K)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To (K)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327331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T(10.8)-T(12)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2.0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-4.0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331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endParaRPr kumimoji="1" lang="ja-JP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T(10.8)-T(3.8)</a:t>
                      </a:r>
                      <a:endParaRPr kumimoji="1" lang="ja-JP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-40.0</a:t>
                      </a:r>
                      <a:endParaRPr kumimoji="1" lang="ja-JP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00B050"/>
                          </a:solidFill>
                        </a:rPr>
                        <a:t>5.0</a:t>
                      </a:r>
                      <a:endParaRPr kumimoji="1" lang="ja-JP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7331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kumimoji="1" lang="ja-JP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0070C0"/>
                          </a:solidFill>
                        </a:rPr>
                        <a:t>T(10.8)</a:t>
                      </a:r>
                      <a:endParaRPr kumimoji="1" lang="ja-JP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0070C0"/>
                          </a:solidFill>
                        </a:rPr>
                        <a:t>243</a:t>
                      </a:r>
                      <a:endParaRPr kumimoji="1" lang="ja-JP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0070C0"/>
                          </a:solidFill>
                        </a:rPr>
                        <a:t>293</a:t>
                      </a:r>
                      <a:endParaRPr kumimoji="1" lang="ja-JP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7368628" y="1124744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Dark --</a:t>
            </a:r>
            <a:r>
              <a:rPr kumimoji="1" lang="en-US" altLang="ja-JP" sz="1400" dirty="0" smtClean="0">
                <a:sym typeface="Wingdings" pitchFamily="2" charset="2"/>
              </a:rPr>
              <a:t>-&gt;  Bright</a:t>
            </a:r>
          </a:p>
          <a:p>
            <a:r>
              <a:rPr lang="en-US" altLang="ja-JP" sz="1400" dirty="0">
                <a:sym typeface="Wingdings" pitchFamily="2" charset="2"/>
              </a:rPr>
              <a:t> </a:t>
            </a:r>
            <a:r>
              <a:rPr lang="en-US" altLang="ja-JP" sz="1400" dirty="0" smtClean="0">
                <a:sym typeface="Wingdings" pitchFamily="2" charset="2"/>
              </a:rPr>
              <a:t>   0            254</a:t>
            </a:r>
            <a:endParaRPr kumimoji="1" lang="ja-JP" altLang="en-US" sz="1400" dirty="0"/>
          </a:p>
        </p:txBody>
      </p:sp>
      <p:sp>
        <p:nvSpPr>
          <p:cNvPr id="27" name="左右矢印 26"/>
          <p:cNvSpPr/>
          <p:nvPr/>
        </p:nvSpPr>
        <p:spPr>
          <a:xfrm>
            <a:off x="2699693" y="6165304"/>
            <a:ext cx="2592387" cy="404813"/>
          </a:xfrm>
          <a:prstGeom prst="leftRightArrow">
            <a:avLst/>
          </a:prstGeom>
          <a:gradFill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altLang="ja-JP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&lt;--</a:t>
            </a:r>
            <a:r>
              <a:rPr lang="en-US" altLang="ja-JP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T(10.8) </a:t>
            </a:r>
            <a:r>
              <a:rPr lang="en-US" altLang="ja-JP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--&gt; low</a:t>
            </a:r>
            <a:endParaRPr lang="ja-JP" altLang="en-US" sz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JMA17C8\Desktop\新火山灰\rgb_201101261800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t="47344" r="24871" b="20204"/>
          <a:stretch/>
        </p:blipFill>
        <p:spPr bwMode="auto">
          <a:xfrm>
            <a:off x="5453037" y="2945593"/>
            <a:ext cx="3396482" cy="23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Volcanic Ash Detection / RGB composite </a:t>
            </a:r>
            <a:r>
              <a:rPr lang="en-US" altLang="ja-JP" dirty="0" smtClean="0"/>
              <a:t>image / Example</a:t>
            </a:r>
            <a:endParaRPr kumimoji="1" lang="ja-JP" altLang="en-US" sz="22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2052" name="Picture 4" descr="\\sc-svdebnas3\システム管理課\画像２班\20100401_栗原さん←今井\次期衛星\火山灰\【開発】火山灰検出\検出サンプル\BTD_RGB\Melapi\BTD\btd_201011111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0" t="17851" r="35138" b="41075"/>
          <a:stretch/>
        </p:blipFill>
        <p:spPr bwMode="auto">
          <a:xfrm>
            <a:off x="539552" y="2105560"/>
            <a:ext cx="3886328" cy="31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c-svdebnas3\システム管理課\画像２班\20100401_栗原さん←今井\次期衛星\火山灰\【開発】火山灰検出\検出サンプル\BTD_RGB\Melapi\RGB\rgb_2010111115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18322" r="34014" b="39837"/>
          <a:stretch/>
        </p:blipFill>
        <p:spPr bwMode="auto">
          <a:xfrm>
            <a:off x="4644008" y="2105560"/>
            <a:ext cx="4039737" cy="31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478717" y="1484784"/>
            <a:ext cx="4188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Mt. </a:t>
            </a:r>
            <a:r>
              <a:rPr lang="en-US" altLang="ja-JP" sz="2400" dirty="0" smtClean="0"/>
              <a:t>Merapi, </a:t>
            </a:r>
            <a:r>
              <a:rPr lang="en-US" altLang="ja-JP" sz="2400" dirty="0"/>
              <a:t>Indonesia, Nov. 2011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59312" y="2132856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T(10.8)-T(12)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50964" y="213285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RGB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Volcanic Ash Detection / RGB composite image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RGB composit</a:t>
            </a:r>
            <a:r>
              <a:rPr lang="en-US" altLang="ja-JP" dirty="0" smtClean="0"/>
              <a:t>e image provides visible information which is useful for human processing</a:t>
            </a:r>
          </a:p>
          <a:p>
            <a:r>
              <a:rPr lang="en-US" altLang="ja-JP" dirty="0" smtClean="0"/>
              <a:t>Volcanic ash can be detected easily from RGB composite image</a:t>
            </a:r>
          </a:p>
          <a:p>
            <a:r>
              <a:rPr lang="en-US" altLang="ja-JP" dirty="0" smtClean="0"/>
              <a:t>Operators need training to master RGB image</a:t>
            </a:r>
          </a:p>
        </p:txBody>
      </p:sp>
    </p:spTree>
    <p:extLst>
      <p:ext uri="{BB962C8B-B14F-4D97-AF65-F5344CB8AC3E}">
        <p14:creationId xmlns:p14="http://schemas.microsoft.com/office/powerpoint/2010/main" val="28515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Estimation of Physical </a:t>
            </a:r>
            <a:r>
              <a:rPr lang="en-US" altLang="ja-JP" dirty="0"/>
              <a:t>Q</a:t>
            </a:r>
            <a:r>
              <a:rPr kumimoji="1" lang="en-US" altLang="ja-JP" dirty="0" smtClean="0"/>
              <a:t>uantities of Volcanic </a:t>
            </a:r>
            <a:r>
              <a:rPr lang="en-US" altLang="ja-JP" dirty="0"/>
              <a:t>A</a:t>
            </a:r>
            <a:r>
              <a:rPr kumimoji="1" lang="en-US" altLang="ja-JP" dirty="0" smtClean="0"/>
              <a:t>sh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Height, particle size,  optical depth and mass </a:t>
            </a:r>
            <a:r>
              <a:rPr lang="en-US" altLang="ja-JP" dirty="0" smtClean="0"/>
              <a:t>loading </a:t>
            </a:r>
            <a:r>
              <a:rPr lang="en-US" altLang="ja-JP" dirty="0" smtClean="0"/>
              <a:t>can be estimated from satellite data</a:t>
            </a:r>
          </a:p>
          <a:p>
            <a:r>
              <a:rPr lang="en-US" altLang="ja-JP" dirty="0" smtClean="0"/>
              <a:t>Information on heights, mass loadings and particle sizes are important for </a:t>
            </a:r>
            <a:r>
              <a:rPr lang="en-US" altLang="ja-JP" dirty="0"/>
              <a:t>dispersion </a:t>
            </a:r>
            <a:r>
              <a:rPr lang="en-US" altLang="ja-JP" dirty="0" smtClean="0"/>
              <a:t>forecasting and aviation safety</a:t>
            </a:r>
          </a:p>
          <a:p>
            <a:r>
              <a:rPr lang="en-US" altLang="ja-JP" dirty="0" smtClean="0"/>
              <a:t>There are some estimation algorithms by Dr. Prata (2011), by Dr. Pavolonis (2013),  by UKMO and so on</a:t>
            </a:r>
          </a:p>
          <a:p>
            <a:r>
              <a:rPr kumimoji="1" lang="en-US" altLang="ja-JP" dirty="0" smtClean="0"/>
              <a:t>Estimation accuracy will be improved by up-coming multi-channel </a:t>
            </a:r>
            <a:r>
              <a:rPr kumimoji="1" lang="en-US" altLang="ja-JP" dirty="0" smtClean="0"/>
              <a:t>imagers such as </a:t>
            </a:r>
            <a:r>
              <a:rPr kumimoji="1" lang="en-US" altLang="ja-JP" dirty="0" smtClean="0"/>
              <a:t>Advanced Himawari Imager (AHI) of Himawari-8/9, Advanced Baseline Imager (ABI) of GOES-R and so on </a:t>
            </a:r>
          </a:p>
          <a:p>
            <a:r>
              <a:rPr kumimoji="1" lang="en-US" altLang="ja-JP" dirty="0" smtClean="0"/>
              <a:t>Now MSC / JMA is developing new volcanic ash product which provide information on physical quantities of volcanic ash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07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AC0152-E313-48E1-9708-B7AD3FEFA2B9}" type="slidenum">
              <a:rPr lang="ja-JP" altLang="en-US" smtClean="0">
                <a:ea typeface="ＭＳ Ｐゴシック" charset="-128"/>
              </a:rPr>
              <a:pPr/>
              <a:t>19</a:t>
            </a:fld>
            <a:endParaRPr lang="ja-JP" altLang="en-US" smtClean="0">
              <a:ea typeface="ＭＳ Ｐゴシック" charset="-128"/>
            </a:endParaRPr>
          </a:p>
        </p:txBody>
      </p:sp>
      <p:graphicFrame>
        <p:nvGraphicFramePr>
          <p:cNvPr id="4" name="Group 135"/>
          <p:cNvGraphicFramePr>
            <a:graphicFrameLocks noGrp="1"/>
          </p:cNvGraphicFramePr>
          <p:nvPr/>
        </p:nvGraphicFramePr>
        <p:xfrm>
          <a:off x="349250" y="1352550"/>
          <a:ext cx="3143250" cy="5029200"/>
        </p:xfrm>
        <a:graphic>
          <a:graphicData uri="http://schemas.openxmlformats.org/drawingml/2006/table">
            <a:tbl>
              <a:tblPr/>
              <a:tblGrid>
                <a:gridCol w="601663"/>
                <a:gridCol w="1538287"/>
                <a:gridCol w="1003300"/>
              </a:tblGrid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Band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Central 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 [μ</a:t>
                      </a: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ｍ</a:t>
                      </a: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Resolution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0.43 - 0.48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0.50 - 0.52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0.63 - 0.66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0.5Km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0.85 - 0.87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1.60 - 1.62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2.25 - 2.27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3.74 - 3.96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6.06 - 6.43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6.89 - 7.01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7.26 - 7.43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8.44 - 8.76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9.54 - 9.72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10.3 - 10.6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11.1- 11.3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12.2 - 12.5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13.2 - 13.4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539750" y="188913"/>
            <a:ext cx="7962900" cy="576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Specification of “Himawari-8/9”  Imager</a:t>
            </a:r>
            <a:r>
              <a:rPr lang="ja-JP" altLang="en-US" sz="2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ja-JP" sz="2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(AHI)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ja-JP" alt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135"/>
          <p:cNvGraphicFramePr>
            <a:graphicFrameLocks noGrp="1"/>
          </p:cNvGraphicFramePr>
          <p:nvPr/>
        </p:nvGraphicFramePr>
        <p:xfrm>
          <a:off x="5148263" y="4797152"/>
          <a:ext cx="3286125" cy="1828800"/>
        </p:xfrm>
        <a:graphic>
          <a:graphicData uri="http://schemas.openxmlformats.org/drawingml/2006/table">
            <a:tbl>
              <a:tblPr/>
              <a:tblGrid>
                <a:gridCol w="571500"/>
                <a:gridCol w="1643062"/>
                <a:gridCol w="1071563"/>
              </a:tblGrid>
              <a:tr h="428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Band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Central 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 [μ</a:t>
                      </a:r>
                      <a:r>
                        <a:rPr kumimoji="1" lang="ja-JP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ｍ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Resolution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0.55 – 0.90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3.50 – 4.00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6.50- 7.00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10.3 – 11.3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11.5 – 12.5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</a:tbl>
          </a:graphicData>
        </a:graphic>
      </p:graphicFrame>
      <p:sp>
        <p:nvSpPr>
          <p:cNvPr id="22679" name="テキスト ボックス 8"/>
          <p:cNvSpPr txBox="1">
            <a:spLocks noChangeArrowheads="1"/>
          </p:cNvSpPr>
          <p:nvPr/>
        </p:nvSpPr>
        <p:spPr bwMode="auto">
          <a:xfrm>
            <a:off x="5148064" y="4437112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Calibri" pitchFamily="34" charset="0"/>
              </a:rPr>
              <a:t>as of </a:t>
            </a:r>
            <a:r>
              <a:rPr lang="en-US" altLang="ja-JP" sz="2000" b="1" dirty="0">
                <a:solidFill>
                  <a:srgbClr val="C00000"/>
                </a:solidFill>
                <a:latin typeface="Calibri" pitchFamily="34" charset="0"/>
              </a:rPr>
              <a:t>MTSAT-1R/2</a:t>
            </a:r>
            <a:endParaRPr lang="ja-JP" alt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2680" name="Picture 4" descr="188734&amp;DIFF=0&amp;SET=SIMPLE&amp;FILENAME=HRIT_MTSAT1_20080511_0230_DK01VIS&amp;PROJ=DISK&amp;FORM=PNG&amp;STR=1&amp;ELV=2&amp;ER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775" y="1196975"/>
            <a:ext cx="3275013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円形吹き出し 21"/>
          <p:cNvSpPr/>
          <p:nvPr/>
        </p:nvSpPr>
        <p:spPr>
          <a:xfrm>
            <a:off x="5868144" y="928688"/>
            <a:ext cx="3240360" cy="928687"/>
          </a:xfrm>
          <a:prstGeom prst="wedgeEllipseCallout">
            <a:avLst>
              <a:gd name="adj1" fmla="val -13614"/>
              <a:gd name="adj2" fmla="val 916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Full 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Color Disk Image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every 10 minutes</a:t>
            </a:r>
          </a:p>
        </p:txBody>
      </p:sp>
      <p:sp>
        <p:nvSpPr>
          <p:cNvPr id="13" name="右中かっこ 12"/>
          <p:cNvSpPr/>
          <p:nvPr/>
        </p:nvSpPr>
        <p:spPr>
          <a:xfrm>
            <a:off x="3265488" y="1995488"/>
            <a:ext cx="298450" cy="78581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683" name="テキスト ボックス 13"/>
          <p:cNvSpPr txBox="1">
            <a:spLocks noChangeArrowheads="1"/>
          </p:cNvSpPr>
          <p:nvPr/>
        </p:nvSpPr>
        <p:spPr bwMode="auto">
          <a:xfrm>
            <a:off x="3492500" y="1949450"/>
            <a:ext cx="1556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en-US" altLang="ja-JP" sz="1600" b="1" dirty="0">
                <a:solidFill>
                  <a:srgbClr val="00B050"/>
                </a:solidFill>
                <a:latin typeface="Calibri" pitchFamily="34" charset="0"/>
              </a:rPr>
              <a:t>G</a:t>
            </a:r>
            <a:r>
              <a:rPr lang="en-US" altLang="ja-JP" sz="1600" b="1" dirty="0">
                <a:solidFill>
                  <a:srgbClr val="0070C0"/>
                </a:solidFill>
                <a:latin typeface="Calibri" pitchFamily="34" charset="0"/>
              </a:rPr>
              <a:t>B</a:t>
            </a:r>
          </a:p>
          <a:p>
            <a:r>
              <a:rPr lang="en-US" altLang="ja-JP" sz="1600" b="1" dirty="0">
                <a:latin typeface="Calibri" pitchFamily="34" charset="0"/>
              </a:rPr>
              <a:t>Composited</a:t>
            </a:r>
          </a:p>
          <a:p>
            <a:r>
              <a:rPr lang="en-US" altLang="ja-JP" sz="1600" b="1" dirty="0" smtClean="0">
                <a:latin typeface="Calibri" pitchFamily="34" charset="0"/>
              </a:rPr>
              <a:t>Full Color </a:t>
            </a:r>
            <a:r>
              <a:rPr lang="en-US" altLang="ja-JP" sz="1600" b="1" dirty="0">
                <a:latin typeface="Calibri" pitchFamily="34" charset="0"/>
              </a:rPr>
              <a:t>Image</a:t>
            </a:r>
            <a:endParaRPr lang="ja-JP" altLang="en-US" sz="1600" b="1" dirty="0">
              <a:latin typeface="Calibri" pitchFamily="34" charset="0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4716463" y="2276475"/>
            <a:ext cx="43338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685" name="テキスト ボックス 8"/>
          <p:cNvSpPr txBox="1">
            <a:spLocks noChangeArrowheads="1"/>
          </p:cNvSpPr>
          <p:nvPr/>
        </p:nvSpPr>
        <p:spPr bwMode="auto">
          <a:xfrm>
            <a:off x="250825" y="973138"/>
            <a:ext cx="3241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  <a:latin typeface="Calibri" pitchFamily="34" charset="0"/>
              </a:rPr>
              <a:t>HIMAWARI-8/9</a:t>
            </a:r>
            <a:endParaRPr lang="ja-JP" alt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697" name="テキスト ボックス 31"/>
          <p:cNvSpPr txBox="1">
            <a:spLocks noChangeArrowheads="1"/>
          </p:cNvSpPr>
          <p:nvPr/>
        </p:nvSpPr>
        <p:spPr bwMode="auto">
          <a:xfrm>
            <a:off x="3492500" y="4962525"/>
            <a:ext cx="44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O</a:t>
            </a:r>
            <a:r>
              <a:rPr lang="en-US" altLang="ja-JP" sz="1200" b="1"/>
              <a:t>3</a:t>
            </a:r>
            <a:endParaRPr lang="ja-JP" altLang="en-US" sz="1200" b="1"/>
          </a:p>
        </p:txBody>
      </p:sp>
      <p:sp>
        <p:nvSpPr>
          <p:cNvPr id="22699" name="テキスト ボックス 31"/>
          <p:cNvSpPr txBox="1">
            <a:spLocks noChangeArrowheads="1"/>
          </p:cNvSpPr>
          <p:nvPr/>
        </p:nvSpPr>
        <p:spPr bwMode="auto">
          <a:xfrm>
            <a:off x="3465513" y="4695825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SO</a:t>
            </a:r>
            <a:r>
              <a:rPr lang="en-US" altLang="ja-JP" sz="1200" b="1"/>
              <a:t>2</a:t>
            </a:r>
            <a:endParaRPr lang="ja-JP" altLang="en-US" sz="1200" b="1"/>
          </a:p>
        </p:txBody>
      </p:sp>
      <p:sp>
        <p:nvSpPr>
          <p:cNvPr id="22700" name="テキスト ボックス 31"/>
          <p:cNvSpPr txBox="1">
            <a:spLocks noChangeArrowheads="1"/>
          </p:cNvSpPr>
          <p:nvPr/>
        </p:nvSpPr>
        <p:spPr bwMode="auto">
          <a:xfrm>
            <a:off x="3492500" y="6084888"/>
            <a:ext cx="615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CO</a:t>
            </a:r>
            <a:r>
              <a:rPr lang="en-US" altLang="ja-JP" sz="1200" b="1"/>
              <a:t>2</a:t>
            </a:r>
            <a:endParaRPr lang="ja-JP" altLang="en-US" sz="1200" b="1"/>
          </a:p>
        </p:txBody>
      </p:sp>
      <p:sp>
        <p:nvSpPr>
          <p:cNvPr id="22701" name="テキスト ボックス 31"/>
          <p:cNvSpPr txBox="1">
            <a:spLocks noChangeArrowheads="1"/>
          </p:cNvSpPr>
          <p:nvPr/>
        </p:nvSpPr>
        <p:spPr bwMode="auto">
          <a:xfrm>
            <a:off x="3522663" y="4057650"/>
            <a:ext cx="841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/>
              <a:t>Water</a:t>
            </a:r>
          </a:p>
          <a:p>
            <a:r>
              <a:rPr lang="en-US" altLang="ja-JP" sz="1400" b="1" dirty="0"/>
              <a:t> </a:t>
            </a:r>
            <a:r>
              <a:rPr lang="en-US" altLang="ja-JP" sz="1400" b="1" dirty="0" err="1"/>
              <a:t>Vapour</a:t>
            </a:r>
            <a:endParaRPr lang="ja-JP" altLang="en-US" sz="1400" b="1" dirty="0"/>
          </a:p>
        </p:txBody>
      </p:sp>
      <p:sp>
        <p:nvSpPr>
          <p:cNvPr id="22702" name="テキスト ボックス 31"/>
          <p:cNvSpPr txBox="1">
            <a:spLocks noChangeArrowheads="1"/>
          </p:cNvSpPr>
          <p:nvPr/>
        </p:nvSpPr>
        <p:spPr bwMode="auto">
          <a:xfrm>
            <a:off x="3492500" y="5448300"/>
            <a:ext cx="1279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/>
              <a:t>Atmospheric</a:t>
            </a:r>
          </a:p>
          <a:p>
            <a:r>
              <a:rPr lang="en-US" altLang="ja-JP" sz="1400" b="1"/>
              <a:t> Windows</a:t>
            </a:r>
            <a:endParaRPr lang="ja-JP" altLang="en-US" sz="1400" b="1"/>
          </a:p>
        </p:txBody>
      </p:sp>
      <p:sp>
        <p:nvSpPr>
          <p:cNvPr id="2" name="正方形/長方形 1"/>
          <p:cNvSpPr/>
          <p:nvPr/>
        </p:nvSpPr>
        <p:spPr bwMode="auto">
          <a:xfrm>
            <a:off x="250825" y="3586163"/>
            <a:ext cx="3313113" cy="36933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251520" y="4683194"/>
            <a:ext cx="3313113" cy="36933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251520" y="5229678"/>
            <a:ext cx="3313113" cy="119221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5147319" y="5488768"/>
            <a:ext cx="3313113" cy="36933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5147319" y="6084003"/>
            <a:ext cx="3313113" cy="54432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620688"/>
            <a:ext cx="527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*</a:t>
            </a:r>
            <a:r>
              <a:rPr kumimoji="1" lang="en-US" altLang="ja-JP" dirty="0" smtClean="0"/>
              <a:t>Himawari-8 and 9 will be launched in 2014 and 2016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3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	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18856" cy="4937760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VAAC Tokyo / JMA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Japanese Geostationary </a:t>
            </a:r>
            <a:r>
              <a:rPr lang="en-US" altLang="ja-JP" dirty="0"/>
              <a:t>S</a:t>
            </a:r>
            <a:r>
              <a:rPr lang="en-US" altLang="ja-JP" dirty="0" smtClean="0"/>
              <a:t>atellite (MTSAT-1R/2)</a:t>
            </a:r>
          </a:p>
          <a:p>
            <a:r>
              <a:rPr lang="en-US" altLang="ja-JP" dirty="0" smtClean="0"/>
              <a:t>Volcanic Ash Detection</a:t>
            </a:r>
          </a:p>
          <a:p>
            <a:r>
              <a:rPr lang="en-US" altLang="ja-JP" dirty="0" smtClean="0"/>
              <a:t>RGB method </a:t>
            </a:r>
          </a:p>
          <a:p>
            <a:r>
              <a:rPr lang="en-US" altLang="ja-JP" dirty="0" smtClean="0"/>
              <a:t>Estimation of Physical Quantities of Volcanic Ash</a:t>
            </a:r>
          </a:p>
          <a:p>
            <a:endParaRPr lang="en-US" altLang="ja-JP" dirty="0" smtClean="0"/>
          </a:p>
        </p:txBody>
      </p:sp>
      <p:grpSp>
        <p:nvGrpSpPr>
          <p:cNvPr id="8" name="グループ化 7"/>
          <p:cNvGrpSpPr/>
          <p:nvPr/>
        </p:nvGrpSpPr>
        <p:grpSpPr>
          <a:xfrm>
            <a:off x="4860032" y="3284984"/>
            <a:ext cx="3903407" cy="2952328"/>
            <a:chOff x="4788024" y="3140968"/>
            <a:chExt cx="3903407" cy="2952328"/>
          </a:xfrm>
        </p:grpSpPr>
        <p:pic>
          <p:nvPicPr>
            <p:cNvPr id="2050" name="Picture 2" descr="ファイル:ISS020-E-09048 Sarychev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140968"/>
              <a:ext cx="3888432" cy="291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732240" y="5785519"/>
              <a:ext cx="19591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NASA/ISS Expedition 20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36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Estimation of Physical Quantities of Volcanic </a:t>
            </a:r>
            <a:r>
              <a:rPr lang="en-US" altLang="ja-JP" dirty="0" smtClean="0"/>
              <a:t>Ash / </a:t>
            </a:r>
            <a:r>
              <a:rPr kumimoji="1" lang="en-US" altLang="ja-JP" dirty="0" smtClean="0"/>
              <a:t>Movie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movie2_shinmoe_201101_avi/gif</a:t>
            </a:r>
          </a:p>
          <a:p>
            <a:r>
              <a:rPr kumimoji="1" lang="en-US" altLang="ja-JP" dirty="0" smtClean="0"/>
              <a:t>movie3_merapi_201011_avi/gif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3691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Mt. Shinmoe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1420.77-meter volcano in the south of Kyushu Is. , Japan</a:t>
            </a:r>
          </a:p>
          <a:p>
            <a:r>
              <a:rPr lang="en-US" altLang="ja-JP" dirty="0" smtClean="0"/>
              <a:t>Volcanic activity started end of January in 2011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sh reached to about 1,500 meters by the explosion around 0640 UTC, 26 January and 2,500 meters by the explosion around 0640 UTC, 27 January</a:t>
            </a:r>
          </a:p>
          <a:p>
            <a:r>
              <a:rPr lang="en-US" altLang="ja-JP" dirty="0" smtClean="0"/>
              <a:t>Data from MTSAT-2 is used for the detection and the quantitative estimation of volcanic ash</a:t>
            </a:r>
          </a:p>
          <a:p>
            <a:r>
              <a:rPr lang="en-US" altLang="ja-JP" dirty="0" smtClean="0"/>
              <a:t>Volcanic ash was detected with the a</a:t>
            </a:r>
            <a:r>
              <a:rPr kumimoji="1" lang="en-US" altLang="ja-JP" dirty="0" smtClean="0"/>
              <a:t>lgorithm by MSC</a:t>
            </a:r>
          </a:p>
          <a:p>
            <a:r>
              <a:rPr lang="en-US" altLang="ja-JP" dirty="0" smtClean="0"/>
              <a:t>Physical quantities are estimated with the algorithm by Dr. Prata (2011)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18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Bonus (Dust)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8566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Because of components of dust similar to volcanic ash, dust and its physical quantities can be retrieved with algorithm for volcanic ash too</a:t>
            </a:r>
          </a:p>
          <a:p>
            <a:endParaRPr kumimoji="1" lang="ja-JP" altLang="en-US" dirty="0"/>
          </a:p>
        </p:txBody>
      </p:sp>
      <p:pic>
        <p:nvPicPr>
          <p:cNvPr id="10242" name="Picture 2" descr="\\sc-svdebnas3\システム管理課\画像２班\20100401_栗原さん←今井\次期衛星\火山灰\【開発】火山灰検出\検出サンプル\L2_01_P002_QI3\Australia\MLD\mld_200909221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392488" cy="39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30276" y="5949280"/>
            <a:ext cx="3983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Dust storm, </a:t>
            </a:r>
            <a:r>
              <a:rPr lang="en-US" altLang="ja-JP" sz="1400" dirty="0" smtClean="0"/>
              <a:t>22 </a:t>
            </a:r>
            <a:r>
              <a:rPr lang="en-US" altLang="ja-JP" sz="1400" dirty="0" err="1" smtClean="0"/>
              <a:t>Sectember</a:t>
            </a:r>
            <a:r>
              <a:rPr lang="en-US" altLang="ja-JP" sz="1400" dirty="0" smtClean="0"/>
              <a:t> 2009, 10 UTC, Australia</a:t>
            </a:r>
            <a:endParaRPr kumimoji="1" lang="ja-JP" altLang="en-US" sz="1400" dirty="0"/>
          </a:p>
        </p:txBody>
      </p:sp>
      <p:pic>
        <p:nvPicPr>
          <p:cNvPr id="10244" name="Picture 4" descr="\\sc-svdebnas3\システム管理課\画像２班\20100401_栗原さん←今井\次期衛星\火山灰\【開発】火山灰検出\検出サンプル\L2_01_P002_QI3\Merapi_glb\MLD\mld_201011111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95" y="1924662"/>
            <a:ext cx="3860354" cy="40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076056" y="5949280"/>
            <a:ext cx="3223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Yellow</a:t>
            </a:r>
            <a:r>
              <a:rPr kumimoji="1" lang="en-US" altLang="ja-JP" sz="1400" dirty="0" smtClean="0"/>
              <a:t> Dust, </a:t>
            </a:r>
            <a:r>
              <a:rPr lang="en-US" altLang="ja-JP" sz="1400" dirty="0" smtClean="0"/>
              <a:t>11 November 2010, 10 UTC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930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it-IT" altLang="ja-JP" smtClean="0"/>
              <a:t>Meteorological Satellite Center (MSC)/JMA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Pavolonis, M., J., 2006:  A Daytime Complement to the Reverse Absorption Technique for Improved Automated Detection of Volcanic Ash, Journal of atmospheric and oceanic technology,  Vol. 23, 1422-1444.</a:t>
            </a:r>
          </a:p>
          <a:p>
            <a:r>
              <a:rPr lang="en-US" altLang="ja-JP" dirty="0" smtClean="0"/>
              <a:t>Pavolonis, M., J., 2010:  Advances in Extracting Cloud Composition Information from </a:t>
            </a:r>
            <a:r>
              <a:rPr lang="en-US" altLang="ja-JP" dirty="0" err="1" smtClean="0"/>
              <a:t>Spaceborne</a:t>
            </a:r>
            <a:r>
              <a:rPr lang="en-US" altLang="ja-JP" dirty="0" smtClean="0"/>
              <a:t> Infrared Radiances – A Robust Alternative to Brightness Temperatures. Part I: Theory, Journal of Applied Meteorology and Climatology, Vol. 49, 1992-2011.</a:t>
            </a:r>
          </a:p>
          <a:p>
            <a:r>
              <a:rPr lang="en-US" altLang="ja-JP" dirty="0" smtClean="0"/>
              <a:t>Pavolonis, M., J., Heidinger, A., K., </a:t>
            </a:r>
            <a:r>
              <a:rPr lang="en-US" altLang="ja-JP" dirty="0" err="1" smtClean="0"/>
              <a:t>Sieglaff</a:t>
            </a:r>
            <a:r>
              <a:rPr lang="en-US" altLang="ja-JP" dirty="0" smtClean="0"/>
              <a:t>, J., 2013: Automated retrievals of volcanic ash and dust cloud properties from upwelling infrared measurements, Journal of geophysical research: atmospheres, Vol. 118, 1-23, doi:10.1002/jgnd.50173.</a:t>
            </a:r>
          </a:p>
          <a:p>
            <a:r>
              <a:rPr lang="en-US" altLang="ja-JP" dirty="0" smtClean="0"/>
              <a:t>Prata, A., J., 1989: Observations of volcanic ash clouds in the 10-12micron window using AVHRR/2 Data, Int. J. Remote Sens., 10, 751-761.</a:t>
            </a:r>
          </a:p>
          <a:p>
            <a:r>
              <a:rPr kumimoji="1" lang="en-US" altLang="ja-JP" dirty="0" smtClean="0"/>
              <a:t>Prata, A., J., Grant, I., F., 2001: Retrieval of microphysical and morphological properties of volcanic ash plumes from satellite data: Application to Mt. </a:t>
            </a:r>
            <a:r>
              <a:rPr kumimoji="1" lang="en-US" altLang="ja-JP" dirty="0" err="1" smtClean="0"/>
              <a:t>Ruapehu</a:t>
            </a:r>
            <a:r>
              <a:rPr kumimoji="1" lang="en-US" altLang="ja-JP" dirty="0" smtClean="0"/>
              <a:t>, New Zealand, Q. J. R. </a:t>
            </a:r>
            <a:r>
              <a:rPr kumimoji="1" lang="en-US" altLang="ja-JP" dirty="0" err="1" smtClean="0"/>
              <a:t>Meteorol</a:t>
            </a:r>
            <a:r>
              <a:rPr kumimoji="1" lang="en-US" altLang="ja-JP" dirty="0" smtClean="0"/>
              <a:t>. Soc., 127, pp. 2153-2179.</a:t>
            </a:r>
          </a:p>
          <a:p>
            <a:r>
              <a:rPr kumimoji="1" lang="en-US" altLang="ja-JP" dirty="0" smtClean="0"/>
              <a:t>Prata, F., 2011:  Volcanic Information Derived from Satellite Data, NILU.</a:t>
            </a:r>
          </a:p>
        </p:txBody>
      </p:sp>
    </p:spTree>
    <p:extLst>
      <p:ext uri="{BB962C8B-B14F-4D97-AF65-F5344CB8AC3E}">
        <p14:creationId xmlns:p14="http://schemas.microsoft.com/office/powerpoint/2010/main" val="4008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2874640"/>
            <a:ext cx="8229600" cy="9144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Thank you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9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Volcanic Ash Advisory Center (VAAC)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International Civil Aviation Organization (ICAO) and World Meteorological Organization (WMO) established a framework for the International Airways Volcano Watch (IAVW) in 1993</a:t>
            </a:r>
          </a:p>
          <a:p>
            <a:r>
              <a:rPr lang="en-US" altLang="ja-JP" dirty="0" smtClean="0"/>
              <a:t>Nine Volcanic Ash Advisory Centers (VAACs) started operations under the framework of IAVW</a:t>
            </a:r>
          </a:p>
          <a:p>
            <a:r>
              <a:rPr lang="en-US" altLang="ja-JP" dirty="0" smtClean="0"/>
              <a:t>JMA operates the </a:t>
            </a:r>
            <a:r>
              <a:rPr lang="en-US" altLang="ja-JP" dirty="0" smtClean="0"/>
              <a:t>VAAC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24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7134" cy="541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3600" dirty="0" smtClean="0"/>
              <a:t>Volcanic Ash Advisory Centers (VAACs)</a:t>
            </a:r>
            <a:endParaRPr lang="ja-JP" altLang="en-US" sz="3600" dirty="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62469" name="スライド番号プレースホル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D49C80F-AA82-4E33-878C-72D3E8ED986A}" type="slidenum">
              <a:rPr lang="ja-JP" altLang="en-US" smtClean="0">
                <a:solidFill>
                  <a:srgbClr val="000000"/>
                </a:solidFill>
                <a:ea typeface="ＭＳ Ｐゴシック" charset="-128"/>
              </a:rPr>
              <a:pPr/>
              <a:t>4</a:t>
            </a:fld>
            <a:endParaRPr lang="ja-JP" altLang="en-US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3923928" y="1196752"/>
            <a:ext cx="4032448" cy="10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角丸四角形吹き出し 6"/>
          <p:cNvSpPr/>
          <p:nvPr/>
        </p:nvSpPr>
        <p:spPr bwMode="auto">
          <a:xfrm>
            <a:off x="2987824" y="1628800"/>
            <a:ext cx="1368152" cy="864096"/>
          </a:xfrm>
          <a:prstGeom prst="wedgeRoundRectCallout">
            <a:avLst>
              <a:gd name="adj1" fmla="val 42033"/>
              <a:gd name="adj2" fmla="val 13823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1" hangingPunct="1">
              <a:lnSpc>
                <a:spcPct val="80000"/>
              </a:lnSpc>
              <a:defRPr/>
            </a:pPr>
            <a:r>
              <a:rPr kumimoji="1" lang="en-US" altLang="ja-JP" b="1" kern="0" dirty="0" smtClean="0">
                <a:solidFill>
                  <a:srgbClr val="002060"/>
                </a:solidFill>
              </a:rPr>
              <a:t>VAAC Tokyo, JMA</a:t>
            </a:r>
          </a:p>
        </p:txBody>
      </p:sp>
    </p:spTree>
    <p:extLst>
      <p:ext uri="{BB962C8B-B14F-4D97-AF65-F5344CB8AC3E}">
        <p14:creationId xmlns:p14="http://schemas.microsoft.com/office/powerpoint/2010/main" val="16745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ea typeface="ＭＳ ゴシック" pitchFamily="49" charset="-128"/>
              </a:rPr>
              <a:t>I</a:t>
            </a:r>
            <a:r>
              <a:rPr lang="en-GB" altLang="ja-JP" dirty="0" smtClean="0">
                <a:ea typeface="ＭＳ ゴシック" pitchFamily="49" charset="-128"/>
              </a:rPr>
              <a:t>nformation </a:t>
            </a:r>
            <a:r>
              <a:rPr lang="en-GB" altLang="ja-JP" dirty="0">
                <a:ea typeface="ＭＳ ゴシック" pitchFamily="49" charset="-128"/>
              </a:rPr>
              <a:t>Flow of Volcanic Ash </a:t>
            </a:r>
            <a:r>
              <a:rPr lang="en-GB" altLang="ja-JP" dirty="0" smtClean="0">
                <a:ea typeface="ＭＳ ゴシック" pitchFamily="49" charset="-128"/>
              </a:rPr>
              <a:t>Advisory</a:t>
            </a:r>
            <a:br>
              <a:rPr lang="en-GB" altLang="ja-JP" dirty="0" smtClean="0">
                <a:ea typeface="ＭＳ ゴシック" pitchFamily="49" charset="-128"/>
              </a:rPr>
            </a:b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0EB1A-96B4-4CA4-A0F2-D024D2C4A317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1029" name="Text Box 17"/>
          <p:cNvSpPr txBox="1">
            <a:spLocks noChangeArrowheads="1"/>
          </p:cNvSpPr>
          <p:nvPr/>
        </p:nvSpPr>
        <p:spPr bwMode="auto">
          <a:xfrm>
            <a:off x="3132138" y="5229225"/>
            <a:ext cx="2879725" cy="647700"/>
          </a:xfrm>
          <a:prstGeom prst="rect">
            <a:avLst/>
          </a:prstGeom>
          <a:solidFill>
            <a:srgbClr val="FFCC99"/>
          </a:solidFill>
          <a:ln w="9360">
            <a:solidFill>
              <a:srgbClr val="FF9900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400">
                <a:solidFill>
                  <a:srgbClr val="000000"/>
                </a:solidFill>
                <a:latin typeface="Calibri" pitchFamily="34" charset="0"/>
                <a:ea typeface="ＭＳ 明朝" pitchFamily="17" charset="-128"/>
              </a:rPr>
              <a:t>Meteorological Watch Offices</a:t>
            </a:r>
            <a:br>
              <a:rPr lang="en-US" altLang="ja-JP" sz="1400">
                <a:solidFill>
                  <a:srgbClr val="000000"/>
                </a:solidFill>
                <a:latin typeface="Calibri" pitchFamily="34" charset="0"/>
                <a:ea typeface="ＭＳ 明朝" pitchFamily="17" charset="-128"/>
              </a:rPr>
            </a:br>
            <a:r>
              <a:rPr lang="ja-JP" altLang="en-US" sz="1400">
                <a:solidFill>
                  <a:srgbClr val="000000"/>
                </a:solidFill>
                <a:latin typeface="Calibri" pitchFamily="34" charset="0"/>
                <a:ea typeface="ＭＳ 明朝" pitchFamily="17" charset="-128"/>
              </a:rPr>
              <a:t>　　　　</a:t>
            </a:r>
            <a:r>
              <a:rPr lang="en-US" altLang="ja-JP" sz="1400">
                <a:solidFill>
                  <a:srgbClr val="000000"/>
                </a:solidFill>
                <a:latin typeface="Calibri" pitchFamily="34" charset="0"/>
                <a:ea typeface="ＭＳ 明朝" pitchFamily="17" charset="-128"/>
              </a:rPr>
              <a:t>in area of responsibility</a:t>
            </a:r>
            <a:endParaRPr lang="en-GB" altLang="ja-JP" sz="1400">
              <a:solidFill>
                <a:srgbClr val="000000"/>
              </a:solidFill>
              <a:latin typeface="Calibri" pitchFamily="34" charset="0"/>
              <a:ea typeface="ＭＳ 明朝" pitchFamily="17" charset="-128"/>
            </a:endParaRPr>
          </a:p>
        </p:txBody>
      </p:sp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179388" y="5229225"/>
            <a:ext cx="2879725" cy="647700"/>
          </a:xfrm>
          <a:prstGeom prst="rect">
            <a:avLst/>
          </a:prstGeom>
          <a:solidFill>
            <a:srgbClr val="FFCC99"/>
          </a:solidFill>
          <a:ln w="9360">
            <a:solidFill>
              <a:srgbClr val="FF9900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just" eaLnBrk="0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ＭＳ 明朝" pitchFamily="17" charset="-128"/>
              </a:rPr>
              <a:t>                      Foreign VAACs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55875" y="909638"/>
          <a:ext cx="8001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r:id="rId4" imgW="1606601" imgH="708660" progId="">
                  <p:embed/>
                </p:oleObj>
              </mc:Choice>
              <mc:Fallback>
                <p:oleObj r:id="rId4" imgW="1606601" imgH="7086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909638"/>
                        <a:ext cx="80010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7399338" y="765175"/>
            <a:ext cx="5746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611188" y="1557338"/>
            <a:ext cx="1296987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>
              <a:buFont typeface="HGS創英角ﾎﾟｯﾌﾟ体" pitchFamily="50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HGS創英角ﾎﾟｯﾌﾟ体" pitchFamily="50" charset="-128"/>
              </a:rPr>
              <a:t>Volcano Information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2411413" y="1485900"/>
            <a:ext cx="1106487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>
              <a:buFont typeface="HGS創英角ﾎﾟｯﾌﾟ体" pitchFamily="50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HGS創英角ﾎﾟｯﾌﾟ体" pitchFamily="50" charset="-128"/>
              </a:rPr>
              <a:t>Pilot Reports</a:t>
            </a:r>
          </a:p>
        </p:txBody>
      </p:sp>
      <p:sp>
        <p:nvSpPr>
          <p:cNvPr id="1035" name="Text Box 14"/>
          <p:cNvSpPr txBox="1">
            <a:spLocks noChangeArrowheads="1"/>
          </p:cNvSpPr>
          <p:nvPr/>
        </p:nvSpPr>
        <p:spPr bwMode="auto">
          <a:xfrm>
            <a:off x="4356100" y="1557338"/>
            <a:ext cx="1368425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>
              <a:buFont typeface="HGS創英角ﾎﾟｯﾌﾟ体" pitchFamily="50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HGS創英角ﾎﾟｯﾌﾟ体" pitchFamily="50" charset="-128"/>
              </a:rPr>
              <a:t>Satellite </a:t>
            </a:r>
          </a:p>
          <a:p>
            <a:pPr algn="ctr" eaLnBrk="0">
              <a:buFont typeface="HGS創英角ﾎﾟｯﾌﾟ体" pitchFamily="50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HGS創英角ﾎﾟｯﾌﾟ体" pitchFamily="50" charset="-128"/>
              </a:rPr>
              <a:t>Observations</a:t>
            </a:r>
            <a:endParaRPr lang="ja-JP" altLang="en-GB" sz="1400">
              <a:solidFill>
                <a:srgbClr val="000000"/>
              </a:solidFill>
              <a:latin typeface="Calibri" pitchFamily="34" charset="0"/>
              <a:ea typeface="HGS創英角ﾎﾟｯﾌﾟ体" pitchFamily="50" charset="-128"/>
            </a:endParaRPr>
          </a:p>
        </p:txBody>
      </p:sp>
      <p:sp>
        <p:nvSpPr>
          <p:cNvPr id="1036" name="Text Box 15"/>
          <p:cNvSpPr txBox="1">
            <a:spLocks noChangeArrowheads="1"/>
          </p:cNvSpPr>
          <p:nvPr/>
        </p:nvSpPr>
        <p:spPr bwMode="auto">
          <a:xfrm>
            <a:off x="6369050" y="1701800"/>
            <a:ext cx="13716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>
              <a:buFont typeface="HGS創英角ﾎﾟｯﾌﾟ体" pitchFamily="50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HGS創英角ﾎﾟｯﾌﾟ体" pitchFamily="50" charset="-128"/>
              </a:rPr>
              <a:t>NWP GPV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547813" y="2708275"/>
            <a:ext cx="2160587" cy="457200"/>
          </a:xfrm>
          <a:prstGeom prst="rect">
            <a:avLst/>
          </a:prstGeom>
          <a:solidFill>
            <a:srgbClr val="0000FF"/>
          </a:solidFill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0" rIns="90000" bIns="468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ＭＳ Ｐゴシック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Tokyo VAAC/JMA</a:t>
            </a:r>
          </a:p>
        </p:txBody>
      </p:sp>
      <p:sp>
        <p:nvSpPr>
          <p:cNvPr id="1038" name="Text Box 17"/>
          <p:cNvSpPr txBox="1">
            <a:spLocks noChangeArrowheads="1"/>
          </p:cNvSpPr>
          <p:nvPr/>
        </p:nvSpPr>
        <p:spPr bwMode="auto">
          <a:xfrm>
            <a:off x="179388" y="5915025"/>
            <a:ext cx="8785225" cy="395288"/>
          </a:xfrm>
          <a:prstGeom prst="rect">
            <a:avLst/>
          </a:prstGeom>
          <a:solidFill>
            <a:srgbClr val="FFCC99"/>
          </a:solidFill>
          <a:ln w="9360">
            <a:solidFill>
              <a:srgbClr val="FF9900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eaLnBrk="0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ＭＳ 明朝" pitchFamily="17" charset="-128"/>
              </a:rPr>
              <a:t>Civil Aviation Authorities and</a:t>
            </a:r>
            <a:r>
              <a:rPr lang="ja-JP" altLang="en-US" sz="1400">
                <a:solidFill>
                  <a:srgbClr val="000000"/>
                </a:solidFill>
                <a:latin typeface="Calibri" pitchFamily="34" charset="0"/>
                <a:ea typeface="ＭＳ 明朝" pitchFamily="17" charset="-128"/>
              </a:rPr>
              <a:t> </a:t>
            </a: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ＭＳ 明朝" pitchFamily="17" charset="-128"/>
              </a:rPr>
              <a:t>Other Related Organizations</a:t>
            </a:r>
          </a:p>
        </p:txBody>
      </p:sp>
      <p:sp>
        <p:nvSpPr>
          <p:cNvPr id="1039" name="Text Box 21"/>
          <p:cNvSpPr txBox="1">
            <a:spLocks noChangeArrowheads="1"/>
          </p:cNvSpPr>
          <p:nvPr/>
        </p:nvSpPr>
        <p:spPr bwMode="auto">
          <a:xfrm>
            <a:off x="3995738" y="2565400"/>
            <a:ext cx="4968875" cy="2016125"/>
          </a:xfrm>
          <a:prstGeom prst="rect">
            <a:avLst/>
          </a:prstGeom>
          <a:solidFill>
            <a:srgbClr val="0000FF"/>
          </a:solidFill>
          <a:ln w="9360" cap="rnd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200">
                <a:solidFill>
                  <a:schemeClr val="bg1"/>
                </a:solidFill>
                <a:ea typeface="ＭＳ 明朝" pitchFamily="17" charset="-128"/>
                <a:cs typeface="Arial" pitchFamily="34" charset="0"/>
              </a:rPr>
              <a:t>Tokyo VAAC is responsible for </a:t>
            </a:r>
          </a:p>
          <a:p>
            <a:pP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200">
                <a:solidFill>
                  <a:schemeClr val="bg1"/>
                </a:solidFill>
                <a:ea typeface="ＭＳ 明朝" pitchFamily="17" charset="-128"/>
                <a:cs typeface="Arial" pitchFamily="34" charset="0"/>
              </a:rPr>
              <a:t>Monitoring and Analysis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200">
                <a:solidFill>
                  <a:schemeClr val="bg1"/>
                </a:solidFill>
                <a:ea typeface="ＭＳ 明朝" pitchFamily="17" charset="-128"/>
                <a:cs typeface="Arial" pitchFamily="34" charset="0"/>
              </a:rPr>
              <a:t>                        of Volcanic Ash Cloud</a:t>
            </a:r>
          </a:p>
          <a:p>
            <a:pPr eaLnBrk="0"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200">
                <a:solidFill>
                  <a:schemeClr val="bg1"/>
                </a:solidFill>
                <a:ea typeface="ＭＳ 明朝" pitchFamily="17" charset="-128"/>
                <a:cs typeface="Arial" pitchFamily="34" charset="0"/>
              </a:rPr>
              <a:t>Forecasting of Volcanic Ash Cloud</a:t>
            </a:r>
          </a:p>
          <a:p>
            <a:pP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200">
                <a:solidFill>
                  <a:schemeClr val="bg1"/>
                </a:solidFill>
                <a:ea typeface="ＭＳ 明朝" pitchFamily="17" charset="-128"/>
                <a:cs typeface="Arial" pitchFamily="34" charset="0"/>
              </a:rPr>
              <a:t>Issue of  Volcanic Ash Advisory</a:t>
            </a:r>
          </a:p>
        </p:txBody>
      </p:sp>
      <p:sp>
        <p:nvSpPr>
          <p:cNvPr id="1040" name="Line 23"/>
          <p:cNvSpPr>
            <a:spLocks noChangeShapeType="1"/>
          </p:cNvSpPr>
          <p:nvPr/>
        </p:nvSpPr>
        <p:spPr bwMode="auto">
          <a:xfrm>
            <a:off x="1258888" y="2062163"/>
            <a:ext cx="1587" cy="22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1" name="Line 24"/>
          <p:cNvSpPr>
            <a:spLocks noChangeShapeType="1"/>
          </p:cNvSpPr>
          <p:nvPr/>
        </p:nvSpPr>
        <p:spPr bwMode="auto">
          <a:xfrm>
            <a:off x="2987675" y="2062163"/>
            <a:ext cx="0" cy="2159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2" name="Line 25"/>
          <p:cNvSpPr>
            <a:spLocks noChangeShapeType="1"/>
          </p:cNvSpPr>
          <p:nvPr/>
        </p:nvSpPr>
        <p:spPr bwMode="auto">
          <a:xfrm>
            <a:off x="7019925" y="2062163"/>
            <a:ext cx="1588" cy="22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3" name="Line 26"/>
          <p:cNvSpPr>
            <a:spLocks noChangeShapeType="1"/>
          </p:cNvSpPr>
          <p:nvPr/>
        </p:nvSpPr>
        <p:spPr bwMode="auto">
          <a:xfrm flipH="1">
            <a:off x="3203575" y="2276475"/>
            <a:ext cx="0" cy="431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" name="Line 27"/>
          <p:cNvSpPr>
            <a:spLocks noChangeShapeType="1"/>
          </p:cNvSpPr>
          <p:nvPr/>
        </p:nvSpPr>
        <p:spPr bwMode="auto">
          <a:xfrm>
            <a:off x="1835150" y="4868863"/>
            <a:ext cx="5759450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5" name="Line 28"/>
          <p:cNvSpPr>
            <a:spLocks noChangeShapeType="1"/>
          </p:cNvSpPr>
          <p:nvPr/>
        </p:nvSpPr>
        <p:spPr bwMode="auto">
          <a:xfrm>
            <a:off x="5003800" y="2062163"/>
            <a:ext cx="1588" cy="22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6" name="Line 29"/>
          <p:cNvSpPr>
            <a:spLocks noChangeShapeType="1"/>
          </p:cNvSpPr>
          <p:nvPr/>
        </p:nvSpPr>
        <p:spPr bwMode="auto">
          <a:xfrm>
            <a:off x="3276600" y="3141663"/>
            <a:ext cx="0" cy="1727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7" name="Line 30"/>
          <p:cNvSpPr>
            <a:spLocks noChangeShapeType="1"/>
          </p:cNvSpPr>
          <p:nvPr/>
        </p:nvSpPr>
        <p:spPr bwMode="auto">
          <a:xfrm>
            <a:off x="4643438" y="4868863"/>
            <a:ext cx="1587" cy="3429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8" name="Line 31"/>
          <p:cNvSpPr>
            <a:spLocks noChangeShapeType="1"/>
          </p:cNvSpPr>
          <p:nvPr/>
        </p:nvSpPr>
        <p:spPr bwMode="auto">
          <a:xfrm>
            <a:off x="7596188" y="4868863"/>
            <a:ext cx="1587" cy="3429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049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1925" y="765175"/>
            <a:ext cx="1050925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50" name="Picture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836613"/>
            <a:ext cx="7239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51" name="Line 30"/>
          <p:cNvSpPr>
            <a:spLocks noChangeShapeType="1"/>
          </p:cNvSpPr>
          <p:nvPr/>
        </p:nvSpPr>
        <p:spPr bwMode="auto">
          <a:xfrm>
            <a:off x="1835150" y="4868863"/>
            <a:ext cx="1588" cy="3429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1258888" y="2278063"/>
            <a:ext cx="5759450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3" name="Text Box 20"/>
          <p:cNvSpPr txBox="1">
            <a:spLocks noChangeArrowheads="1"/>
          </p:cNvSpPr>
          <p:nvPr/>
        </p:nvSpPr>
        <p:spPr bwMode="auto">
          <a:xfrm>
            <a:off x="6084888" y="5229225"/>
            <a:ext cx="2879725" cy="647700"/>
          </a:xfrm>
          <a:prstGeom prst="rect">
            <a:avLst/>
          </a:prstGeom>
          <a:solidFill>
            <a:srgbClr val="FFCC99"/>
          </a:solidFill>
          <a:ln w="9360">
            <a:solidFill>
              <a:srgbClr val="FF9900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ＭＳ 明朝" pitchFamily="17" charset="-128"/>
              </a:rPr>
              <a:t>Aviation Weather Service Centers</a:t>
            </a:r>
          </a:p>
          <a:p>
            <a: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ＭＳ 明朝" pitchFamily="17" charset="-128"/>
              </a:rPr>
              <a:t>                                         in Japan</a:t>
            </a:r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684213" y="2924175"/>
            <a:ext cx="792162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684213" y="2924175"/>
            <a:ext cx="0" cy="230346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250825" y="5305425"/>
          <a:ext cx="114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r:id="rId8" imgW="2331720" imgH="1176833" progId="">
                  <p:embed/>
                </p:oleObj>
              </mc:Choice>
              <mc:Fallback>
                <p:oleObj r:id="rId8" imgW="2331720" imgH="11768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05425"/>
                        <a:ext cx="1143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6" name="Picture 4" descr="E:\ダウンロード\MC90020016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088" y="836613"/>
            <a:ext cx="77628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7" name="Text Box 12"/>
          <p:cNvSpPr txBox="1">
            <a:spLocks noChangeArrowheads="1"/>
          </p:cNvSpPr>
          <p:nvPr/>
        </p:nvSpPr>
        <p:spPr bwMode="auto">
          <a:xfrm>
            <a:off x="0" y="3716338"/>
            <a:ext cx="1296988" cy="7207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>
              <a:buFont typeface="HGS創英角ﾎﾟｯﾌﾟ体" pitchFamily="50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HGS創英角ﾎﾟｯﾌﾟ体" pitchFamily="50" charset="-128"/>
              </a:rPr>
              <a:t>Volcanic</a:t>
            </a:r>
          </a:p>
          <a:p>
            <a:pPr algn="ctr" eaLnBrk="0">
              <a:buFont typeface="HGS創英角ﾎﾟｯﾌﾟ体" pitchFamily="50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400">
                <a:solidFill>
                  <a:srgbClr val="000000"/>
                </a:solidFill>
                <a:latin typeface="Calibri" pitchFamily="34" charset="0"/>
                <a:ea typeface="HGS創英角ﾎﾟｯﾌﾟ体" pitchFamily="50" charset="-128"/>
              </a:rPr>
              <a:t>Activity Reports</a:t>
            </a:r>
          </a:p>
        </p:txBody>
      </p:sp>
      <p:sp>
        <p:nvSpPr>
          <p:cNvPr id="1058" name="Text Box 12"/>
          <p:cNvSpPr txBox="1">
            <a:spLocks noChangeArrowheads="1"/>
          </p:cNvSpPr>
          <p:nvPr/>
        </p:nvSpPr>
        <p:spPr bwMode="auto">
          <a:xfrm>
            <a:off x="1476375" y="3573463"/>
            <a:ext cx="2303463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400">
                <a:solidFill>
                  <a:srgbClr val="000000"/>
                </a:solidFill>
                <a:latin typeface="Calibri" pitchFamily="34" charset="0"/>
                <a:ea typeface="HGS創英角ﾎﾟｯﾌﾟ体" pitchFamily="50" charset="-128"/>
              </a:rPr>
              <a:t>ICAO volcanic ash products</a:t>
            </a:r>
          </a:p>
          <a:p>
            <a:pPr eaLnBrk="0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400">
                <a:solidFill>
                  <a:srgbClr val="000000"/>
                </a:solidFill>
                <a:latin typeface="Calibri" pitchFamily="34" charset="0"/>
                <a:ea typeface="HGS創英角ﾎﾟｯﾌﾟ体" pitchFamily="50" charset="-128"/>
              </a:rPr>
              <a:t>Text Information (FVFE01) </a:t>
            </a:r>
          </a:p>
          <a:p>
            <a:pPr eaLnBrk="0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400">
                <a:solidFill>
                  <a:srgbClr val="000000"/>
                </a:solidFill>
                <a:latin typeface="Calibri" pitchFamily="34" charset="0"/>
                <a:ea typeface="HGS創英角ﾎﾟｯﾌﾟ体" pitchFamily="50" charset="-128"/>
              </a:rPr>
              <a:t>Graphic Information (VAG)</a:t>
            </a:r>
          </a:p>
        </p:txBody>
      </p:sp>
      <p:pic>
        <p:nvPicPr>
          <p:cNvPr id="1059" name="Picture 9" descr="http://www.nasm.si.edu/exhibitions/lae/images/LE411L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3800" y="765175"/>
            <a:ext cx="10572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3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09340"/>
            <a:ext cx="8208963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5364163" y="1557338"/>
            <a:ext cx="1223962" cy="792162"/>
          </a:xfrm>
          <a:prstGeom prst="ellipse">
            <a:avLst/>
          </a:prstGeom>
          <a:noFill/>
          <a:ln w="57150">
            <a:solidFill>
              <a:srgbClr val="ED6E05"/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5846" name="テキスト ボックス 9"/>
          <p:cNvSpPr txBox="1">
            <a:spLocks noChangeArrowheads="1"/>
          </p:cNvSpPr>
          <p:nvPr/>
        </p:nvSpPr>
        <p:spPr bwMode="auto">
          <a:xfrm>
            <a:off x="5508625" y="1700213"/>
            <a:ext cx="1073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FFFF00"/>
                </a:solidFill>
              </a:rPr>
              <a:t>JMA</a:t>
            </a:r>
            <a:endParaRPr lang="ja-JP" altLang="en-US" sz="3200" b="1">
              <a:solidFill>
                <a:srgbClr val="FFFF00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14400"/>
          </a:xfrm>
        </p:spPr>
        <p:txBody>
          <a:bodyPr/>
          <a:lstStyle/>
          <a:p>
            <a:r>
              <a:rPr kumimoji="1" lang="en-US" altLang="ja-JP" dirty="0" smtClean="0"/>
              <a:t>Operational Meteorological Satellite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b="1" dirty="0" smtClean="0"/>
              <a:t>MTSAT-1R/2 Imager</a:t>
            </a:r>
          </a:p>
        </p:txBody>
      </p:sp>
      <p:sp>
        <p:nvSpPr>
          <p:cNvPr id="2765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B2C97F4-D523-49CA-B1B3-9BB05E4EDAB3}" type="slidenum">
              <a:rPr lang="en-US" altLang="ja-JP" sz="1400" smtClean="0"/>
              <a:pPr eaLnBrk="1" hangingPunct="1"/>
              <a:t>7</a:t>
            </a:fld>
            <a:endParaRPr lang="en-US" altLang="ja-JP" sz="1400" smtClean="0"/>
          </a:p>
        </p:txBody>
      </p:sp>
      <p:graphicFrame>
        <p:nvGraphicFramePr>
          <p:cNvPr id="112740" name="Group 10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37966552"/>
              </p:ext>
            </p:extLst>
          </p:nvPr>
        </p:nvGraphicFramePr>
        <p:xfrm>
          <a:off x="683568" y="1192548"/>
          <a:ext cx="7776864" cy="5203164"/>
        </p:xfrm>
        <a:graphic>
          <a:graphicData uri="http://schemas.openxmlformats.org/drawingml/2006/table">
            <a:tbl>
              <a:tblPr/>
              <a:tblGrid>
                <a:gridCol w="1275441"/>
                <a:gridCol w="995425"/>
                <a:gridCol w="1182067"/>
                <a:gridCol w="1299595"/>
                <a:gridCol w="3024336"/>
              </a:tblGrid>
              <a:tr h="8414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Channel</a:t>
                      </a:r>
                    </a:p>
                  </a:txBody>
                  <a:tcPr marL="32914" marR="32914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Wave length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(µm)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Horizontal resolution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nadir point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Radiometric resolution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Feature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VIS</a:t>
                      </a:r>
                    </a:p>
                  </a:txBody>
                  <a:tcPr marL="32914" marR="32914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0.55 - 0.90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km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1024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Detect sunlight reflection.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Image is as same as human’s vision.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41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10.8μm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(IR1)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32914" marR="32914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10.3 - 11.3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 km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1024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Detect infrared radiation from surface and cloud.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We can detect even at night.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7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12μm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(IR2)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32914" marR="32914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11.5 - 12.5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Same as above. In many cases, it is used with IR1.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Detect amount of upper and middle layer water vapor.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Water vapor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IR3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marL="32914" marR="32914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6.5 - 7.0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6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Detect sunlight reflection (only daytime) and  radiation from objects. Using for fog distinction.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3.8µm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IR4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marL="32914" marR="32914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3.5 - 4.0</a:t>
                      </a:r>
                    </a:p>
                  </a:txBody>
                  <a:tcPr marL="32914" marR="329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63" descr="MTSAT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17" y="331788"/>
            <a:ext cx="1151471" cy="93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JMA operates VAAC Tokyo</a:t>
            </a:r>
          </a:p>
          <a:p>
            <a:r>
              <a:rPr lang="en-US" altLang="ja-JP" dirty="0" smtClean="0"/>
              <a:t>VAAC Tokyo monitors and forecasts volcanic ash and issues Volcanic Ash Advisory (VAA) to aviation users</a:t>
            </a:r>
          </a:p>
          <a:p>
            <a:r>
              <a:rPr lang="en-US" altLang="ja-JP" dirty="0" smtClean="0"/>
              <a:t>Darwin VAAC </a:t>
            </a:r>
            <a:r>
              <a:rPr lang="en-US" altLang="ja-JP" dirty="0" smtClean="0"/>
              <a:t>and VAAC Tokyo are in backup relationship</a:t>
            </a:r>
          </a:p>
          <a:p>
            <a:r>
              <a:rPr lang="en-US" altLang="ja-JP" dirty="0" smtClean="0"/>
              <a:t>MSC / JMA generates satellite-based products and provides them to VAAC Tokyo</a:t>
            </a:r>
          </a:p>
        </p:txBody>
      </p:sp>
    </p:spTree>
    <p:extLst>
      <p:ext uri="{BB962C8B-B14F-4D97-AF65-F5344CB8AC3E}">
        <p14:creationId xmlns:p14="http://schemas.microsoft.com/office/powerpoint/2010/main" val="31751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Volcanic Ash Detection Algorithm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26 Jul 2013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Science Week 2013, Australia VLab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6536788"/>
              </p:ext>
            </p:extLst>
          </p:nvPr>
        </p:nvGraphicFramePr>
        <p:xfrm>
          <a:off x="457200" y="1414368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3096344"/>
                <a:gridCol w="281865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Name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Principle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Reference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Reverse Absorption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2-band IR (11</a:t>
                      </a:r>
                      <a:r>
                        <a:rPr kumimoji="1" lang="en-US" altLang="ja-JP" baseline="0" dirty="0" smtClean="0"/>
                        <a:t> and 12 um)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Prata (1989)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Ratio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2-band IR (11 and 12 um)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Holasek</a:t>
                      </a:r>
                      <a:r>
                        <a:rPr kumimoji="1" lang="en-US" altLang="ja-JP" dirty="0" smtClean="0"/>
                        <a:t> and Rose (1991)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4-Band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IR + Visible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Mosher (2000)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TVAP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3-band IR (3.9, 11 and 12 um)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Ellrod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i="1" baseline="0" dirty="0" smtClean="0"/>
                        <a:t>et al.</a:t>
                      </a:r>
                      <a:r>
                        <a:rPr kumimoji="1" lang="en-US" altLang="ja-JP" baseline="0" dirty="0" smtClean="0"/>
                        <a:t> (2003)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Principle</a:t>
                      </a:r>
                      <a:r>
                        <a:rPr kumimoji="1" lang="en-US" altLang="ja-JP" baseline="0" dirty="0" smtClean="0"/>
                        <a:t> Component method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Multi-band principal components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Hillger</a:t>
                      </a:r>
                      <a:r>
                        <a:rPr kumimoji="1" lang="en-US" altLang="ja-JP" dirty="0" smtClean="0"/>
                        <a:t> and Clark (2002)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Water</a:t>
                      </a:r>
                      <a:r>
                        <a:rPr kumimoji="1" lang="en-US" altLang="ja-JP" baseline="0" dirty="0" smtClean="0"/>
                        <a:t> Vapor Correction method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2-band IR + water vapor correction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Yu </a:t>
                      </a:r>
                      <a:r>
                        <a:rPr kumimoji="1" lang="en-US" altLang="ja-JP" i="1" dirty="0" smtClean="0"/>
                        <a:t>et al.</a:t>
                      </a:r>
                      <a:r>
                        <a:rPr kumimoji="1" lang="en-US" altLang="ja-JP" dirty="0" smtClean="0"/>
                        <a:t> (2002)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RAT (Ratio method)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3-band IR (3.5, 11 and 12 um)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Pergola </a:t>
                      </a:r>
                      <a:r>
                        <a:rPr kumimoji="1" lang="en-US" altLang="ja-JP" i="1" dirty="0" smtClean="0"/>
                        <a:t>et al. </a:t>
                      </a:r>
                      <a:r>
                        <a:rPr kumimoji="1" lang="en-US" altLang="ja-JP" dirty="0" smtClean="0"/>
                        <a:t>(2004)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3-Band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3-band</a:t>
                      </a:r>
                      <a:r>
                        <a:rPr kumimoji="1" lang="en-US" altLang="ja-JP" baseline="0" dirty="0" smtClean="0"/>
                        <a:t> (IR + Visible)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Pavolonis </a:t>
                      </a:r>
                      <a:r>
                        <a:rPr kumimoji="1" lang="en-US" altLang="ja-JP" i="1" dirty="0" smtClean="0"/>
                        <a:t>et al. </a:t>
                      </a:r>
                      <a:r>
                        <a:rPr kumimoji="1" lang="en-US" altLang="ja-JP" dirty="0" smtClean="0"/>
                        <a:t>(2006)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β-ratios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Multi-band, optimal estimation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Pavolonis (2010)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9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2675</TotalTime>
  <Words>1918</Words>
  <Application>Microsoft Office PowerPoint</Application>
  <PresentationFormat>画面に合わせる (4:3)</PresentationFormat>
  <Paragraphs>426</Paragraphs>
  <Slides>24</Slides>
  <Notes>22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アース</vt:lpstr>
      <vt:lpstr>Volcanic Ash and Dusting Monitoring with Geostationary Satellite</vt:lpstr>
      <vt:lpstr>Contents </vt:lpstr>
      <vt:lpstr>Volcanic Ash Advisory Center (VAAC)</vt:lpstr>
      <vt:lpstr>Volcanic Ash Advisory Centers (VAACs)</vt:lpstr>
      <vt:lpstr>Information Flow of Volcanic Ash Advisory </vt:lpstr>
      <vt:lpstr>Operational Meteorological Satellite</vt:lpstr>
      <vt:lpstr>MTSAT-1R/2 Imager</vt:lpstr>
      <vt:lpstr>PowerPoint プレゼンテーション</vt:lpstr>
      <vt:lpstr>Volcanic Ash Detection Algorithm</vt:lpstr>
      <vt:lpstr>Volcanic Ash Detection / Reverse Absorption</vt:lpstr>
      <vt:lpstr>Volcanic Ash Detection / Reverse Absorption</vt:lpstr>
      <vt:lpstr>Volcanic Ash Detection / Reverse Absorption</vt:lpstr>
      <vt:lpstr>Volcanic Ash Detection / Reverse Absorption</vt:lpstr>
      <vt:lpstr>Volcanic Ash Detection / RGB composite image</vt:lpstr>
      <vt:lpstr>Volcanic Ash Detection / RGB composite image</vt:lpstr>
      <vt:lpstr>Volcanic Ash Detection / RGB composite image / Example</vt:lpstr>
      <vt:lpstr>Volcanic Ash Detection / RGB composite image</vt:lpstr>
      <vt:lpstr>Estimation of Physical Quantities of Volcanic Ash</vt:lpstr>
      <vt:lpstr>PowerPoint プレゼンテーション</vt:lpstr>
      <vt:lpstr>Estimation of Physical Quantities of Volcanic Ash / Movie</vt:lpstr>
      <vt:lpstr>Mt. Shinmoe</vt:lpstr>
      <vt:lpstr>Bonus (Dust)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Volcanic Ash and Dusting Monitoring with Geostationary Satellite</dc:title>
  <dc:creator>栗原 幸雄</dc:creator>
  <cp:lastModifiedBy>気象庁</cp:lastModifiedBy>
  <cp:revision>144</cp:revision>
  <dcterms:created xsi:type="dcterms:W3CDTF">2013-07-18T07:41:12Z</dcterms:created>
  <dcterms:modified xsi:type="dcterms:W3CDTF">2013-07-23T23:23:24Z</dcterms:modified>
</cp:coreProperties>
</file>